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CB97-E427-A4BF-B9A3-9AE914FF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6B78-7F62-8924-EDAE-95BDE4533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C6AD-5F45-584A-2639-0ED4FE8A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E581-A1DB-EAAB-00BE-BA9D7360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942F-A698-EABB-64DD-E87EC48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1517-DE1C-BD50-7E73-E3171B66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8B96C-0AA4-0C7F-E6B5-F019ED14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1314-C380-DFD2-5A82-8411FE39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A9AF-61A8-1D77-E0C7-6C9F8AC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0CAE-E140-AF06-7C09-71D346F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93014-1C37-5D51-CB89-59A1EB415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ACB1-C188-0B91-48F0-0B37547F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91B1-9C38-9D40-92B1-3AD570DD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92CA-2423-085C-84EB-88DC9DF6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66CA-C647-441D-B622-180AA98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AE6-3C31-94C5-66C7-65523295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D355-3FA8-0225-F7EE-29115F59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1564-4BE1-757F-2256-3954A399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E35A-7A6F-7180-9F29-09D4C41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EBED-6D34-6D90-790C-D469AA6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C79D-614C-7489-BE2D-64396C88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BC2F-1FF8-5A86-637A-2F697111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AEF7-5B13-3208-6209-A0D2BA07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434A-389A-AC27-73B5-961E7335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8E9D-A7C4-4F24-A551-54CD31DE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3E9-A3F0-6057-BD8C-53DFAA3B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700-3090-0239-EC4A-9BB9DD8E1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3D1B-CA85-AB5B-FFD4-E40A115E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5FFA-D560-2AE8-2934-2F7AAA64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2F9DC-E230-16E2-480F-D5CD0CED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2823-A216-146D-6ED5-3B85A55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DB44-FB6A-9924-346F-E95125E4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3D64-E79C-995D-9B42-C626F96D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66B6-FF2F-F172-B961-30324A6A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8470B-ED74-F468-2723-BA8323229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D1BED-31F2-412A-045C-88212172A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A43D4-9C7E-A4FE-3162-FE3BC2CA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97C33-79C1-C8AE-2A9E-77031A78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8BDAE-D69C-3EC3-B685-72B8F530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D848-F1B9-082D-D0C3-5DE1BEF2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FD39-1351-C319-DBA4-1272EEFD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765E-9BA6-6367-B247-0C692292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2530A-09F7-B476-3504-A89C9F0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5062E-EA86-81B6-E0F8-C7401527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F816E-90EC-1F4F-3A41-AE6174D1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17612-62AD-7EF2-3022-6706ABDE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AA91-F23D-81B3-2423-16E79B74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1C15-CB77-B900-040F-94B40ECE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F2587-F731-866F-7DFB-866E20B4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33E09-5001-AB3B-E122-D5717006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2563B-A727-AC21-7F88-BB5FA351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FE2D-30CA-417E-5E3F-9B1CA45E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FE7F-BF74-6A59-6699-438A121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59316-011A-2939-342F-B102804D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C0BF-5FED-D720-B74C-E278A54B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EDE3A-6076-79D6-0396-EA2EC3F9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863F-3722-2ED2-85F8-CD992BFB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1244-06EA-CC60-3E5E-5C4AB835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CF782-C0B4-40F8-9784-55DBF2DF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346A-CEEB-80B7-C6E4-4760743C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B412-B871-4B35-9827-19FBFFB77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7853-06D0-4EE0-A3A0-54E69D723E67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D973-5594-A246-BA57-1AE4C7F1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4CB-D212-0CB2-F9EA-90AB34C1D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995-8503-4DB3-A171-BE06E56D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C8CF-FB2B-2002-9542-951D1B537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035EA-6D12-58F5-F608-151A90E4A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3539-89F1-8DEB-794B-006C8231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03C89-0820-2CCF-C03D-E2752FC8E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Định </a:t>
                </a:r>
                <a:r>
                  <a:rPr lang="en-US" dirty="0" err="1"/>
                  <a:t>lý</a:t>
                </a:r>
                <a:r>
                  <a:rPr lang="en-US" dirty="0"/>
                  <a:t> Shannon (1948)</a:t>
                </a:r>
              </a:p>
              <a:p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𝑙𝑜𝑔𝐷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nếu</a:t>
                </a:r>
                <a:r>
                  <a:rPr lang="en-US" dirty="0"/>
                  <a:t> D = 2: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H(X).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𝑙𝑜𝑔𝐷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 = 1,…, M,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D = 2, M = 4, n</a:t>
                </a:r>
                <a:r>
                  <a:rPr lang="en-US" baseline="-25000" dirty="0"/>
                  <a:t>1 </a:t>
                </a:r>
                <a:r>
                  <a:rPr lang="en-US" dirty="0">
                    <a:sym typeface="Symbol" panose="05050102010706020507" pitchFamily="18" charset="2"/>
                  </a:rPr>
                  <a:t>=1, </a:t>
                </a:r>
                <a:r>
                  <a:rPr lang="en-US" dirty="0"/>
                  <a:t>n</a:t>
                </a:r>
                <a:r>
                  <a:rPr lang="en-US" baseline="-25000" dirty="0"/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=2,</a:t>
                </a:r>
                <a:r>
                  <a:rPr lang="en-US" dirty="0"/>
                  <a:t> n</a:t>
                </a:r>
                <a:r>
                  <a:rPr lang="en-US" baseline="-25000" dirty="0"/>
                  <a:t>3 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dirty="0"/>
                  <a:t> n</a:t>
                </a:r>
                <a:r>
                  <a:rPr lang="en-US" baseline="-25000" dirty="0"/>
                  <a:t>4 </a:t>
                </a:r>
                <a:r>
                  <a:rPr lang="en-US" dirty="0"/>
                  <a:t>= 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1 .</a:t>
                </a:r>
              </a:p>
              <a:p>
                <a:pPr lvl="1"/>
                <a:r>
                  <a:rPr 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𝑙𝑜𝑔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𝑙𝑜𝑔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𝑙𝑜𝑔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</m:oMath>
                </a14:m>
                <a:r>
                  <a:rPr lang="en-US" dirty="0"/>
                  <a:t> = H(X) = 1,75.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03C89-0820-2CCF-C03D-E2752FC8E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3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DD93-BE19-4FF5-1F92-C3C206C5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209DF-624C-044A-05CE-727362F5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𝑙𝑜𝑔𝐷</m:t>
                        </m:r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biết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 err="1"/>
                  <a:t>Sắp</a:t>
                </a:r>
                <a:r>
                  <a:rPr lang="en-US" dirty="0"/>
                  <a:t> </a:t>
                </a:r>
                <a:r>
                  <a:rPr lang="en-US" dirty="0" err="1"/>
                  <a:t>xếp</a:t>
                </a:r>
                <a:r>
                  <a:rPr lang="en-US" dirty="0"/>
                  <a:t>: p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 …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/>
                  <a:t>p</a:t>
                </a:r>
                <a:r>
                  <a:rPr lang="en-US" baseline="-25000" dirty="0"/>
                  <a:t>M-1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Khi đó:    n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 …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 n</a:t>
                </a:r>
                <a:r>
                  <a:rPr lang="en-US" baseline="-25000" dirty="0"/>
                  <a:t>M-1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n</a:t>
                </a:r>
                <a:r>
                  <a:rPr lang="en-US" baseline="-25000" dirty="0" err="1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n</a:t>
                </a:r>
                <a:r>
                  <a:rPr lang="en-US" baseline="-25000" dirty="0"/>
                  <a:t>M-1</a:t>
                </a:r>
                <a:r>
                  <a:rPr lang="en-US" dirty="0">
                    <a:sym typeface="Symbol" panose="05050102010706020507" pitchFamily="18" charset="2"/>
                  </a:rPr>
                  <a:t>= </a:t>
                </a:r>
                <a:r>
                  <a:rPr lang="en-US" dirty="0" err="1">
                    <a:sym typeface="Symbol" panose="05050102010706020507" pitchFamily="18" charset="2"/>
                  </a:rPr>
                  <a:t>n</a:t>
                </a:r>
                <a:r>
                  <a:rPr lang="en-US" baseline="-25000" dirty="0" err="1"/>
                  <a:t>M</a:t>
                </a:r>
                <a:r>
                  <a:rPr lang="en-US" dirty="0" err="1"/>
                  <a:t>.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w</a:t>
                </a:r>
                <a:r>
                  <a:rPr lang="en-US" baseline="-25000" dirty="0"/>
                  <a:t>M-1</a:t>
                </a:r>
                <a:r>
                  <a:rPr lang="en-US" dirty="0">
                    <a:sym typeface="Symbol" panose="05050102010706020507" pitchFamily="18" charset="2"/>
                  </a:rPr>
                  <a:t>và </a:t>
                </a:r>
                <a:r>
                  <a:rPr lang="en-US" dirty="0" err="1">
                    <a:sym typeface="Symbol" panose="05050102010706020507" pitchFamily="18" charset="2"/>
                  </a:rPr>
                  <a:t>w</a:t>
                </a:r>
                <a:r>
                  <a:rPr lang="en-US" baseline="-25000" dirty="0" err="1"/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 n</a:t>
                </a:r>
                <a:r>
                  <a:rPr lang="en-US" baseline="-25000" dirty="0"/>
                  <a:t>M</a:t>
                </a:r>
                <a:r>
                  <a:rPr lang="en-US" dirty="0"/>
                  <a:t>-1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giống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cuối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209DF-624C-044A-05CE-727362F5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5F30-9BE4-C5E6-AB1F-6EAEB84D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1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Mã</a:t>
            </a:r>
            <a:r>
              <a:rPr lang="en-US" dirty="0"/>
              <a:t> Huffman: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C814DCB2-AAF0-F5E8-05F9-B7434A912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335164"/>
              </p:ext>
            </p:extLst>
          </p:nvPr>
        </p:nvGraphicFramePr>
        <p:xfrm>
          <a:off x="759250" y="1488802"/>
          <a:ext cx="10355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41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16944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4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8032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E7FA0CA7-9577-85FF-C5A8-E911AB8C0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754015"/>
              </p:ext>
            </p:extLst>
          </p:nvPr>
        </p:nvGraphicFramePr>
        <p:xfrm>
          <a:off x="2244577" y="1487726"/>
          <a:ext cx="12136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75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30517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330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4DF521B-2C6F-2961-6E60-21B896AF0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752525"/>
              </p:ext>
            </p:extLst>
          </p:nvPr>
        </p:nvGraphicFramePr>
        <p:xfrm>
          <a:off x="3862099" y="1508964"/>
          <a:ext cx="1213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46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16946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7AFA8CA-F912-3708-5C3A-6B3FA2CB4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455024"/>
              </p:ext>
            </p:extLst>
          </p:nvPr>
        </p:nvGraphicFramePr>
        <p:xfrm>
          <a:off x="5500064" y="1477158"/>
          <a:ext cx="13523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0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8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577473BF-9206-8A8E-DDE3-CA12D5B7CA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454195"/>
              </p:ext>
            </p:extLst>
          </p:nvPr>
        </p:nvGraphicFramePr>
        <p:xfrm>
          <a:off x="7280091" y="1454869"/>
          <a:ext cx="1352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0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82361"/>
                  </a:ext>
                </a:extLst>
              </a:tr>
            </a:tbl>
          </a:graphicData>
        </a:graphic>
      </p:graphicFrame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E845982-E55C-F0FB-EE45-E9815EFD10AD}"/>
              </a:ext>
            </a:extLst>
          </p:cNvPr>
          <p:cNvGrpSpPr/>
          <p:nvPr/>
        </p:nvGrpSpPr>
        <p:grpSpPr>
          <a:xfrm>
            <a:off x="1737682" y="3196799"/>
            <a:ext cx="498744" cy="880633"/>
            <a:chOff x="4580033" y="4518823"/>
            <a:chExt cx="498744" cy="88063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B4715DB-F6AB-E53E-63A7-10C02AFCE70B}"/>
                </a:ext>
              </a:extLst>
            </p:cNvPr>
            <p:cNvGrpSpPr/>
            <p:nvPr/>
          </p:nvGrpSpPr>
          <p:grpSpPr>
            <a:xfrm>
              <a:off x="4661972" y="4518823"/>
              <a:ext cx="416805" cy="880633"/>
              <a:chOff x="1817783" y="3540872"/>
              <a:chExt cx="416805" cy="880633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8ABD1CC-98B8-CA2E-E297-349159F163A7}"/>
                  </a:ext>
                </a:extLst>
              </p:cNvPr>
              <p:cNvCxnSpPr/>
              <p:nvPr/>
            </p:nvCxnSpPr>
            <p:spPr>
              <a:xfrm>
                <a:off x="1817783" y="3675809"/>
                <a:ext cx="0" cy="745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394D884-D51C-F9F2-69FB-97D57D633884}"/>
                  </a:ext>
                </a:extLst>
              </p:cNvPr>
              <p:cNvCxnSpPr/>
              <p:nvPr/>
            </p:nvCxnSpPr>
            <p:spPr>
              <a:xfrm>
                <a:off x="1817783" y="4048657"/>
                <a:ext cx="176270" cy="8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FB5F91F-F9BE-0B92-85F3-D719E35FC826}"/>
                  </a:ext>
                </a:extLst>
              </p:cNvPr>
              <p:cNvCxnSpPr/>
              <p:nvPr/>
            </p:nvCxnSpPr>
            <p:spPr>
              <a:xfrm flipV="1">
                <a:off x="1982117" y="3540872"/>
                <a:ext cx="0" cy="515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8E50807-A90B-EDDB-6AB6-03DDA792D81F}"/>
                  </a:ext>
                </a:extLst>
              </p:cNvPr>
              <p:cNvCxnSpPr/>
              <p:nvPr/>
            </p:nvCxnSpPr>
            <p:spPr>
              <a:xfrm>
                <a:off x="1994053" y="3540872"/>
                <a:ext cx="2405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04AA988-B050-BC7B-02E4-54306FE92599}"/>
                </a:ext>
              </a:extLst>
            </p:cNvPr>
            <p:cNvGrpSpPr/>
            <p:nvPr/>
          </p:nvGrpSpPr>
          <p:grpSpPr>
            <a:xfrm>
              <a:off x="4580033" y="4676375"/>
              <a:ext cx="340147" cy="700465"/>
              <a:chOff x="3977548" y="4572430"/>
              <a:chExt cx="340147" cy="700465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1BAF95-46CF-89E6-EAE4-E4113CE65B86}"/>
                  </a:ext>
                </a:extLst>
              </p:cNvPr>
              <p:cNvSpPr txBox="1"/>
              <p:nvPr/>
            </p:nvSpPr>
            <p:spPr>
              <a:xfrm>
                <a:off x="3977548" y="457243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59FD2BD-80DF-6636-5C9C-FB7B1BCFD779}"/>
                  </a:ext>
                </a:extLst>
              </p:cNvPr>
              <p:cNvSpPr txBox="1"/>
              <p:nvPr/>
            </p:nvSpPr>
            <p:spPr>
              <a:xfrm>
                <a:off x="3986270" y="490356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2777A9-76FF-64C6-A347-35999C1AD898}"/>
              </a:ext>
            </a:extLst>
          </p:cNvPr>
          <p:cNvGrpSpPr/>
          <p:nvPr/>
        </p:nvGrpSpPr>
        <p:grpSpPr>
          <a:xfrm>
            <a:off x="3366228" y="2823951"/>
            <a:ext cx="498744" cy="880633"/>
            <a:chOff x="4580033" y="4518823"/>
            <a:chExt cx="498744" cy="88063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23D7F47-4FD8-F46A-6269-FB723FA42028}"/>
                </a:ext>
              </a:extLst>
            </p:cNvPr>
            <p:cNvGrpSpPr/>
            <p:nvPr/>
          </p:nvGrpSpPr>
          <p:grpSpPr>
            <a:xfrm>
              <a:off x="4661972" y="4518823"/>
              <a:ext cx="416805" cy="880633"/>
              <a:chOff x="1817783" y="3540872"/>
              <a:chExt cx="416805" cy="880633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B0C7788-97B1-394C-F09B-EE8FBD27D4C7}"/>
                  </a:ext>
                </a:extLst>
              </p:cNvPr>
              <p:cNvCxnSpPr/>
              <p:nvPr/>
            </p:nvCxnSpPr>
            <p:spPr>
              <a:xfrm>
                <a:off x="1817783" y="3675809"/>
                <a:ext cx="0" cy="745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7DCC43D-EBAD-F21B-C6E5-DB4F338B28A4}"/>
                  </a:ext>
                </a:extLst>
              </p:cNvPr>
              <p:cNvCxnSpPr/>
              <p:nvPr/>
            </p:nvCxnSpPr>
            <p:spPr>
              <a:xfrm>
                <a:off x="1817783" y="4048657"/>
                <a:ext cx="176270" cy="8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A0D73D8-12EE-4062-8B33-C5D488BE3971}"/>
                  </a:ext>
                </a:extLst>
              </p:cNvPr>
              <p:cNvCxnSpPr/>
              <p:nvPr/>
            </p:nvCxnSpPr>
            <p:spPr>
              <a:xfrm flipV="1">
                <a:off x="1982117" y="3540872"/>
                <a:ext cx="0" cy="515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17FD6F2-C81E-99CF-426F-0FBBA4D0005B}"/>
                  </a:ext>
                </a:extLst>
              </p:cNvPr>
              <p:cNvCxnSpPr/>
              <p:nvPr/>
            </p:nvCxnSpPr>
            <p:spPr>
              <a:xfrm>
                <a:off x="1994053" y="3540872"/>
                <a:ext cx="2405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71005A-7CBB-4382-61B3-EE4D56A779CB}"/>
                </a:ext>
              </a:extLst>
            </p:cNvPr>
            <p:cNvGrpSpPr/>
            <p:nvPr/>
          </p:nvGrpSpPr>
          <p:grpSpPr>
            <a:xfrm>
              <a:off x="4580033" y="4676375"/>
              <a:ext cx="340147" cy="700465"/>
              <a:chOff x="3977548" y="4572430"/>
              <a:chExt cx="340147" cy="700465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074AE8-43EC-55B3-F551-850B9656FA04}"/>
                  </a:ext>
                </a:extLst>
              </p:cNvPr>
              <p:cNvSpPr txBox="1"/>
              <p:nvPr/>
            </p:nvSpPr>
            <p:spPr>
              <a:xfrm>
                <a:off x="3977548" y="457243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F67F82F-6C7B-205F-0D61-26F3A536C5F0}"/>
                  </a:ext>
                </a:extLst>
              </p:cNvPr>
              <p:cNvSpPr txBox="1"/>
              <p:nvPr/>
            </p:nvSpPr>
            <p:spPr>
              <a:xfrm>
                <a:off x="3986270" y="490356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3E8533B-7461-DE7F-625A-388D508B76B9}"/>
              </a:ext>
            </a:extLst>
          </p:cNvPr>
          <p:cNvGrpSpPr/>
          <p:nvPr/>
        </p:nvGrpSpPr>
        <p:grpSpPr>
          <a:xfrm>
            <a:off x="5002240" y="2060560"/>
            <a:ext cx="498744" cy="1302604"/>
            <a:chOff x="4580033" y="4086396"/>
            <a:chExt cx="498744" cy="130260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AD3167E-B003-9DB2-28F2-08E6CE1C30DB}"/>
                </a:ext>
              </a:extLst>
            </p:cNvPr>
            <p:cNvGrpSpPr/>
            <p:nvPr/>
          </p:nvGrpSpPr>
          <p:grpSpPr>
            <a:xfrm>
              <a:off x="4661971" y="4086396"/>
              <a:ext cx="416806" cy="1302604"/>
              <a:chOff x="1817782" y="3108445"/>
              <a:chExt cx="416806" cy="1302604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351230F-D463-7301-38D5-296C047F9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7782" y="3675809"/>
                <a:ext cx="1" cy="735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B64A75-69A3-18D1-05DB-269DAC8421FD}"/>
                  </a:ext>
                </a:extLst>
              </p:cNvPr>
              <p:cNvCxnSpPr/>
              <p:nvPr/>
            </p:nvCxnSpPr>
            <p:spPr>
              <a:xfrm>
                <a:off x="1817783" y="4048657"/>
                <a:ext cx="176270" cy="8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7751D0D-EDA1-92B6-0EC4-EE3FEF1F0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2117" y="3108445"/>
                <a:ext cx="11936" cy="9482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262425D-F96D-931D-25EB-562CA542BE58}"/>
                  </a:ext>
                </a:extLst>
              </p:cNvPr>
              <p:cNvCxnSpPr/>
              <p:nvPr/>
            </p:nvCxnSpPr>
            <p:spPr>
              <a:xfrm>
                <a:off x="1994053" y="3108445"/>
                <a:ext cx="2405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37F3DBD-B781-2430-B02C-5E05471D2AEB}"/>
                </a:ext>
              </a:extLst>
            </p:cNvPr>
            <p:cNvGrpSpPr/>
            <p:nvPr/>
          </p:nvGrpSpPr>
          <p:grpSpPr>
            <a:xfrm>
              <a:off x="4580033" y="4676375"/>
              <a:ext cx="340147" cy="700465"/>
              <a:chOff x="3977548" y="4572430"/>
              <a:chExt cx="340147" cy="700465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363982-5291-FE14-2B57-DA25B2CB57DF}"/>
                  </a:ext>
                </a:extLst>
              </p:cNvPr>
              <p:cNvSpPr txBox="1"/>
              <p:nvPr/>
            </p:nvSpPr>
            <p:spPr>
              <a:xfrm>
                <a:off x="3977548" y="457243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3FBAE1F-0034-DBAD-F00D-D52E67889F2D}"/>
                  </a:ext>
                </a:extLst>
              </p:cNvPr>
              <p:cNvSpPr txBox="1"/>
              <p:nvPr/>
            </p:nvSpPr>
            <p:spPr>
              <a:xfrm>
                <a:off x="3986270" y="490356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C090D3-4DDC-3A2B-56C8-CEE3F45A5716}"/>
              </a:ext>
            </a:extLst>
          </p:cNvPr>
          <p:cNvGrpSpPr/>
          <p:nvPr/>
        </p:nvGrpSpPr>
        <p:grpSpPr>
          <a:xfrm>
            <a:off x="8554033" y="1821244"/>
            <a:ext cx="340147" cy="745696"/>
            <a:chOff x="4580033" y="4653760"/>
            <a:chExt cx="340147" cy="74569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E47E268-3EA9-09D1-4723-5734748DB265}"/>
                </a:ext>
              </a:extLst>
            </p:cNvPr>
            <p:cNvGrpSpPr/>
            <p:nvPr/>
          </p:nvGrpSpPr>
          <p:grpSpPr>
            <a:xfrm>
              <a:off x="4661972" y="4653760"/>
              <a:ext cx="176270" cy="745696"/>
              <a:chOff x="1817783" y="3675809"/>
              <a:chExt cx="176270" cy="745696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99AA61-2416-75F9-4D8B-7D939CB251FD}"/>
                  </a:ext>
                </a:extLst>
              </p:cNvPr>
              <p:cNvCxnSpPr/>
              <p:nvPr/>
            </p:nvCxnSpPr>
            <p:spPr>
              <a:xfrm>
                <a:off x="1817783" y="3675809"/>
                <a:ext cx="0" cy="745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2601E1F-EF87-646C-FAD2-BBA01ADAAE74}"/>
                  </a:ext>
                </a:extLst>
              </p:cNvPr>
              <p:cNvCxnSpPr/>
              <p:nvPr/>
            </p:nvCxnSpPr>
            <p:spPr>
              <a:xfrm>
                <a:off x="1817783" y="4048657"/>
                <a:ext cx="176270" cy="8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A7F25A8-A248-B473-F7E3-289301DD138D}"/>
                </a:ext>
              </a:extLst>
            </p:cNvPr>
            <p:cNvGrpSpPr/>
            <p:nvPr/>
          </p:nvGrpSpPr>
          <p:grpSpPr>
            <a:xfrm>
              <a:off x="4580033" y="4676375"/>
              <a:ext cx="340147" cy="700465"/>
              <a:chOff x="3977548" y="4572430"/>
              <a:chExt cx="340147" cy="700465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CDB950A-2FA8-BA55-48DF-D263819F2E15}"/>
                  </a:ext>
                </a:extLst>
              </p:cNvPr>
              <p:cNvSpPr txBox="1"/>
              <p:nvPr/>
            </p:nvSpPr>
            <p:spPr>
              <a:xfrm>
                <a:off x="3977548" y="457243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4CDD6C-6A68-8674-757A-05EBB0847559}"/>
                  </a:ext>
                </a:extLst>
              </p:cNvPr>
              <p:cNvSpPr txBox="1"/>
              <p:nvPr/>
            </p:nvSpPr>
            <p:spPr>
              <a:xfrm>
                <a:off x="3986270" y="490356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CA87DF0-82F8-4540-418A-16122F914062}"/>
              </a:ext>
            </a:extLst>
          </p:cNvPr>
          <p:cNvGrpSpPr/>
          <p:nvPr/>
        </p:nvGrpSpPr>
        <p:grpSpPr>
          <a:xfrm>
            <a:off x="6769412" y="2078255"/>
            <a:ext cx="498744" cy="880633"/>
            <a:chOff x="4580033" y="4518823"/>
            <a:chExt cx="498744" cy="880633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955DC7B-C7A4-5604-8DDC-2DB1C83720E7}"/>
                </a:ext>
              </a:extLst>
            </p:cNvPr>
            <p:cNvGrpSpPr/>
            <p:nvPr/>
          </p:nvGrpSpPr>
          <p:grpSpPr>
            <a:xfrm>
              <a:off x="4661972" y="4518823"/>
              <a:ext cx="416805" cy="880633"/>
              <a:chOff x="1817783" y="3540872"/>
              <a:chExt cx="416805" cy="880633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238C766-79EC-EC58-8357-591A479F2455}"/>
                  </a:ext>
                </a:extLst>
              </p:cNvPr>
              <p:cNvCxnSpPr/>
              <p:nvPr/>
            </p:nvCxnSpPr>
            <p:spPr>
              <a:xfrm>
                <a:off x="1817783" y="3675809"/>
                <a:ext cx="0" cy="745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D5CDCA-2D84-8E9C-51F5-A87F91D55A2D}"/>
                  </a:ext>
                </a:extLst>
              </p:cNvPr>
              <p:cNvCxnSpPr/>
              <p:nvPr/>
            </p:nvCxnSpPr>
            <p:spPr>
              <a:xfrm>
                <a:off x="1817783" y="4048657"/>
                <a:ext cx="176270" cy="8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3C16958-229D-DC36-8C81-6B1A221321F7}"/>
                  </a:ext>
                </a:extLst>
              </p:cNvPr>
              <p:cNvCxnSpPr/>
              <p:nvPr/>
            </p:nvCxnSpPr>
            <p:spPr>
              <a:xfrm flipV="1">
                <a:off x="1982117" y="3540872"/>
                <a:ext cx="0" cy="515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2BAFC5FE-DC0B-99E3-9824-19DC32F94E1B}"/>
                  </a:ext>
                </a:extLst>
              </p:cNvPr>
              <p:cNvCxnSpPr/>
              <p:nvPr/>
            </p:nvCxnSpPr>
            <p:spPr>
              <a:xfrm>
                <a:off x="1994053" y="3540872"/>
                <a:ext cx="2405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37D0511-642F-F04B-4A9F-0D13BFF828A4}"/>
                </a:ext>
              </a:extLst>
            </p:cNvPr>
            <p:cNvGrpSpPr/>
            <p:nvPr/>
          </p:nvGrpSpPr>
          <p:grpSpPr>
            <a:xfrm>
              <a:off x="4580033" y="4676375"/>
              <a:ext cx="340147" cy="700465"/>
              <a:chOff x="3977548" y="4572430"/>
              <a:chExt cx="340147" cy="700465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78B9552-6AAE-E6C3-3BC0-C48E3311ABEE}"/>
                  </a:ext>
                </a:extLst>
              </p:cNvPr>
              <p:cNvSpPr txBox="1"/>
              <p:nvPr/>
            </p:nvSpPr>
            <p:spPr>
              <a:xfrm>
                <a:off x="3977548" y="457243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1E2344A-EE7E-7BE0-F82F-2B1B750308AF}"/>
                  </a:ext>
                </a:extLst>
              </p:cNvPr>
              <p:cNvSpPr txBox="1"/>
              <p:nvPr/>
            </p:nvSpPr>
            <p:spPr>
              <a:xfrm>
                <a:off x="3986270" y="490356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4167AE35-2361-9B81-0DE4-EB3234D17065}"/>
              </a:ext>
            </a:extLst>
          </p:cNvPr>
          <p:cNvSpPr txBox="1"/>
          <p:nvPr/>
        </p:nvSpPr>
        <p:spPr>
          <a:xfrm>
            <a:off x="850136" y="989920"/>
            <a:ext cx="4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lùi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A890F5-AB52-4DD6-47D1-95A4F31FA731}"/>
              </a:ext>
            </a:extLst>
          </p:cNvPr>
          <p:cNvSpPr txBox="1"/>
          <p:nvPr/>
        </p:nvSpPr>
        <p:spPr>
          <a:xfrm>
            <a:off x="605929" y="4108333"/>
            <a:ext cx="4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lùi</a:t>
            </a:r>
            <a:endParaRPr lang="en-US" dirty="0"/>
          </a:p>
        </p:txBody>
      </p:sp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ED5C12B0-0F01-9100-A781-654A186FC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69046"/>
              </p:ext>
            </p:extLst>
          </p:nvPr>
        </p:nvGraphicFramePr>
        <p:xfrm>
          <a:off x="690512" y="4543500"/>
          <a:ext cx="1352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07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36914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82361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8468729A-EF7E-628A-3EF0-372A3DD37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093526"/>
              </p:ext>
            </p:extLst>
          </p:nvPr>
        </p:nvGraphicFramePr>
        <p:xfrm>
          <a:off x="2440413" y="4534431"/>
          <a:ext cx="12671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91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527778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8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7C8D5F42-4339-1E9D-AAFB-2483D5CAB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543909"/>
              </p:ext>
            </p:extLst>
          </p:nvPr>
        </p:nvGraphicFramePr>
        <p:xfrm>
          <a:off x="4078889" y="4517400"/>
          <a:ext cx="1213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46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16946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131B1F55-EC73-189C-B78D-6FD3E6EEB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34402"/>
              </p:ext>
            </p:extLst>
          </p:nvPr>
        </p:nvGraphicFramePr>
        <p:xfrm>
          <a:off x="5801302" y="4160342"/>
          <a:ext cx="12136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75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30517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330"/>
                  </a:ext>
                </a:extLst>
              </a:tr>
            </a:tbl>
          </a:graphicData>
        </a:graphic>
      </p:graphicFrame>
      <p:graphicFrame>
        <p:nvGraphicFramePr>
          <p:cNvPr id="192" name="Table 88">
            <a:extLst>
              <a:ext uri="{FF2B5EF4-FFF2-40B4-BE49-F238E27FC236}">
                <a16:creationId xmlns:a16="http://schemas.microsoft.com/office/drawing/2014/main" id="{6D685ECC-C3FB-E0F8-17F4-76C4CDCDE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887470"/>
              </p:ext>
            </p:extLst>
          </p:nvPr>
        </p:nvGraphicFramePr>
        <p:xfrm>
          <a:off x="7596827" y="3735674"/>
          <a:ext cx="11175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62">
                  <a:extLst>
                    <a:ext uri="{9D8B030D-6E8A-4147-A177-3AD203B41FA5}">
                      <a16:colId xmlns:a16="http://schemas.microsoft.com/office/drawing/2014/main" val="811350264"/>
                    </a:ext>
                  </a:extLst>
                </a:gridCol>
                <a:gridCol w="665753">
                  <a:extLst>
                    <a:ext uri="{9D8B030D-6E8A-4147-A177-3AD203B41FA5}">
                      <a16:colId xmlns:a16="http://schemas.microsoft.com/office/drawing/2014/main" val="17318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5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8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4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8032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8B089C8-FF03-FFCC-2F97-CB1DF0DDEBF6}"/>
              </a:ext>
            </a:extLst>
          </p:cNvPr>
          <p:cNvGrpSpPr/>
          <p:nvPr/>
        </p:nvGrpSpPr>
        <p:grpSpPr>
          <a:xfrm>
            <a:off x="2011272" y="5119476"/>
            <a:ext cx="466610" cy="898668"/>
            <a:chOff x="10636568" y="1386868"/>
            <a:chExt cx="466610" cy="89866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0C9027A-12F9-26E6-C6ED-B73DE4B69297}"/>
                </a:ext>
              </a:extLst>
            </p:cNvPr>
            <p:cNvGrpSpPr/>
            <p:nvPr/>
          </p:nvGrpSpPr>
          <p:grpSpPr>
            <a:xfrm>
              <a:off x="10763031" y="1568462"/>
              <a:ext cx="340147" cy="700465"/>
              <a:chOff x="9656982" y="2181420"/>
              <a:chExt cx="340147" cy="700465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635B8B5-ABC8-26B4-3B7A-93357A77B9ED}"/>
                  </a:ext>
                </a:extLst>
              </p:cNvPr>
              <p:cNvSpPr txBox="1"/>
              <p:nvPr/>
            </p:nvSpPr>
            <p:spPr>
              <a:xfrm>
                <a:off x="9656982" y="218142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5EFA78A-C9CB-5842-F973-26C3E59BDAAE}"/>
                  </a:ext>
                </a:extLst>
              </p:cNvPr>
              <p:cNvSpPr txBox="1"/>
              <p:nvPr/>
            </p:nvSpPr>
            <p:spPr>
              <a:xfrm>
                <a:off x="9665704" y="251255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A51E846-56F5-AF58-8D0E-FC82E96B406F}"/>
                </a:ext>
              </a:extLst>
            </p:cNvPr>
            <p:cNvGrpSpPr/>
            <p:nvPr/>
          </p:nvGrpSpPr>
          <p:grpSpPr>
            <a:xfrm>
              <a:off x="10636568" y="1386868"/>
              <a:ext cx="416805" cy="898668"/>
              <a:chOff x="10658602" y="1636005"/>
              <a:chExt cx="416805" cy="89866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9DF346-0183-7D8D-880F-CFEF7DA72DE1}"/>
                  </a:ext>
                </a:extLst>
              </p:cNvPr>
              <p:cNvCxnSpPr/>
              <p:nvPr/>
            </p:nvCxnSpPr>
            <p:spPr>
              <a:xfrm flipV="1">
                <a:off x="10834872" y="1644019"/>
                <a:ext cx="0" cy="515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EB6BC7-3EAD-DAB9-0457-B0E26FD57716}"/>
                  </a:ext>
                </a:extLst>
              </p:cNvPr>
              <p:cNvGrpSpPr/>
              <p:nvPr/>
            </p:nvGrpSpPr>
            <p:grpSpPr>
              <a:xfrm>
                <a:off x="10658602" y="1636005"/>
                <a:ext cx="416805" cy="898668"/>
                <a:chOff x="10658602" y="1636005"/>
                <a:chExt cx="416805" cy="898668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038C66B-30D6-EB64-359C-8AFE41FC714D}"/>
                    </a:ext>
                  </a:extLst>
                </p:cNvPr>
                <p:cNvCxnSpPr/>
                <p:nvPr/>
              </p:nvCxnSpPr>
              <p:spPr>
                <a:xfrm>
                  <a:off x="11075407" y="1788977"/>
                  <a:ext cx="0" cy="745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E7D8A8F-6699-BDA5-D7F3-9D1D8C351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58602" y="1636005"/>
                  <a:ext cx="176270" cy="80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EEF9317-4503-BE88-47FB-41EA59E3BA28}"/>
                    </a:ext>
                  </a:extLst>
                </p:cNvPr>
                <p:cNvCxnSpPr/>
                <p:nvPr/>
              </p:nvCxnSpPr>
              <p:spPr>
                <a:xfrm>
                  <a:off x="10834872" y="2159817"/>
                  <a:ext cx="240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6EC102-0686-78F3-7ACC-39A27EB62CD6}"/>
              </a:ext>
            </a:extLst>
          </p:cNvPr>
          <p:cNvGrpSpPr/>
          <p:nvPr/>
        </p:nvGrpSpPr>
        <p:grpSpPr>
          <a:xfrm>
            <a:off x="3684833" y="5054179"/>
            <a:ext cx="443860" cy="1330225"/>
            <a:chOff x="10659318" y="955311"/>
            <a:chExt cx="443860" cy="133022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F40109F-4938-A660-D421-17670C46C34B}"/>
                </a:ext>
              </a:extLst>
            </p:cNvPr>
            <p:cNvGrpSpPr/>
            <p:nvPr/>
          </p:nvGrpSpPr>
          <p:grpSpPr>
            <a:xfrm>
              <a:off x="10763031" y="1568462"/>
              <a:ext cx="340147" cy="700465"/>
              <a:chOff x="9656982" y="2181420"/>
              <a:chExt cx="340147" cy="70046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441C740-544C-106A-2F3E-5706BEF6FD1B}"/>
                  </a:ext>
                </a:extLst>
              </p:cNvPr>
              <p:cNvSpPr txBox="1"/>
              <p:nvPr/>
            </p:nvSpPr>
            <p:spPr>
              <a:xfrm>
                <a:off x="9656982" y="218142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B6CCF0-2E12-72F6-1CF4-9DDA2D524D2C}"/>
                  </a:ext>
                </a:extLst>
              </p:cNvPr>
              <p:cNvSpPr txBox="1"/>
              <p:nvPr/>
            </p:nvSpPr>
            <p:spPr>
              <a:xfrm>
                <a:off x="9665704" y="251255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97097E4-B0FE-CECC-01F5-20CFA0D0868F}"/>
                </a:ext>
              </a:extLst>
            </p:cNvPr>
            <p:cNvGrpSpPr/>
            <p:nvPr/>
          </p:nvGrpSpPr>
          <p:grpSpPr>
            <a:xfrm>
              <a:off x="10659318" y="955311"/>
              <a:ext cx="394055" cy="1330225"/>
              <a:chOff x="10681352" y="1204448"/>
              <a:chExt cx="394055" cy="1330225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A6CDF87-C132-AF1B-9389-6B4EA1AE3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4872" y="1212462"/>
                <a:ext cx="0" cy="9473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58F333E-81D3-B34A-466F-FBE060E182F4}"/>
                  </a:ext>
                </a:extLst>
              </p:cNvPr>
              <p:cNvGrpSpPr/>
              <p:nvPr/>
            </p:nvGrpSpPr>
            <p:grpSpPr>
              <a:xfrm>
                <a:off x="10681352" y="1204448"/>
                <a:ext cx="394055" cy="1330225"/>
                <a:chOff x="10681352" y="1204448"/>
                <a:chExt cx="394055" cy="1330225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D9A95A-6B47-EC14-CC98-73FB36B57EE3}"/>
                    </a:ext>
                  </a:extLst>
                </p:cNvPr>
                <p:cNvCxnSpPr/>
                <p:nvPr/>
              </p:nvCxnSpPr>
              <p:spPr>
                <a:xfrm>
                  <a:off x="11075407" y="1788977"/>
                  <a:ext cx="0" cy="745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77C0487-CB26-3EB7-6CBB-08BBD9B1D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1352" y="1204448"/>
                  <a:ext cx="176270" cy="80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A766200-4967-78F6-8146-E0D5120AEC91}"/>
                    </a:ext>
                  </a:extLst>
                </p:cNvPr>
                <p:cNvCxnSpPr/>
                <p:nvPr/>
              </p:nvCxnSpPr>
              <p:spPr>
                <a:xfrm>
                  <a:off x="10834872" y="2159817"/>
                  <a:ext cx="240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492A7F-079E-2A9F-A45B-504CC1EF153A}"/>
              </a:ext>
            </a:extLst>
          </p:cNvPr>
          <p:cNvGrpSpPr/>
          <p:nvPr/>
        </p:nvGrpSpPr>
        <p:grpSpPr>
          <a:xfrm>
            <a:off x="5277080" y="5622099"/>
            <a:ext cx="565304" cy="745696"/>
            <a:chOff x="10537874" y="1539840"/>
            <a:chExt cx="565304" cy="74569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A2914E2-70DF-2B2F-A1B3-F1E594168D84}"/>
                </a:ext>
              </a:extLst>
            </p:cNvPr>
            <p:cNvGrpSpPr/>
            <p:nvPr/>
          </p:nvGrpSpPr>
          <p:grpSpPr>
            <a:xfrm>
              <a:off x="10763031" y="1568462"/>
              <a:ext cx="340147" cy="700465"/>
              <a:chOff x="9656982" y="2181420"/>
              <a:chExt cx="340147" cy="70046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A2A24EA-4489-D379-F7B9-8CA77A02EEA8}"/>
                  </a:ext>
                </a:extLst>
              </p:cNvPr>
              <p:cNvSpPr txBox="1"/>
              <p:nvPr/>
            </p:nvSpPr>
            <p:spPr>
              <a:xfrm>
                <a:off x="9656982" y="218142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9D4BF6B-82DA-D03A-843C-09E5DEA02077}"/>
                  </a:ext>
                </a:extLst>
              </p:cNvPr>
              <p:cNvSpPr txBox="1"/>
              <p:nvPr/>
            </p:nvSpPr>
            <p:spPr>
              <a:xfrm>
                <a:off x="9665704" y="251255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B7E3AFF-7C65-EE7E-9948-5E220E7BF58C}"/>
                </a:ext>
              </a:extLst>
            </p:cNvPr>
            <p:cNvGrpSpPr/>
            <p:nvPr/>
          </p:nvGrpSpPr>
          <p:grpSpPr>
            <a:xfrm>
              <a:off x="10537874" y="1539840"/>
              <a:ext cx="515499" cy="745696"/>
              <a:chOff x="10559908" y="1788977"/>
              <a:chExt cx="515499" cy="74569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2752EA4-9D8C-1138-E73A-D577A7C34F7B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flipH="1" flipV="1">
                <a:off x="10785065" y="2002265"/>
                <a:ext cx="49807" cy="157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B382929-2294-ABF9-858B-0BDF0697BF51}"/>
                  </a:ext>
                </a:extLst>
              </p:cNvPr>
              <p:cNvGrpSpPr/>
              <p:nvPr/>
            </p:nvGrpSpPr>
            <p:grpSpPr>
              <a:xfrm>
                <a:off x="10559908" y="1788977"/>
                <a:ext cx="515499" cy="745696"/>
                <a:chOff x="10559908" y="1788977"/>
                <a:chExt cx="515499" cy="74569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D003EB4-C0A2-45F7-9531-D7E392154045}"/>
                    </a:ext>
                  </a:extLst>
                </p:cNvPr>
                <p:cNvCxnSpPr/>
                <p:nvPr/>
              </p:nvCxnSpPr>
              <p:spPr>
                <a:xfrm>
                  <a:off x="11075407" y="1788977"/>
                  <a:ext cx="0" cy="745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7AE5681-6E22-CDB9-ECB5-CB8D2F4C7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9908" y="1982822"/>
                  <a:ext cx="219481" cy="9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126CF09-4460-8592-8010-3966AB775A3B}"/>
                    </a:ext>
                  </a:extLst>
                </p:cNvPr>
                <p:cNvCxnSpPr/>
                <p:nvPr/>
              </p:nvCxnSpPr>
              <p:spPr>
                <a:xfrm>
                  <a:off x="10834872" y="2159817"/>
                  <a:ext cx="240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95679ED-533F-0752-310A-54FBD216B81C}"/>
              </a:ext>
            </a:extLst>
          </p:cNvPr>
          <p:cNvGrpSpPr/>
          <p:nvPr/>
        </p:nvGrpSpPr>
        <p:grpSpPr>
          <a:xfrm>
            <a:off x="7048959" y="5598229"/>
            <a:ext cx="565304" cy="745696"/>
            <a:chOff x="10537874" y="1539840"/>
            <a:chExt cx="565304" cy="74569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FD91D34-B9A2-3DD6-48A3-AEDAB12FCC36}"/>
                </a:ext>
              </a:extLst>
            </p:cNvPr>
            <p:cNvGrpSpPr/>
            <p:nvPr/>
          </p:nvGrpSpPr>
          <p:grpSpPr>
            <a:xfrm>
              <a:off x="10763031" y="1568462"/>
              <a:ext cx="340147" cy="700465"/>
              <a:chOff x="9656982" y="2181420"/>
              <a:chExt cx="340147" cy="7004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C798075-77B1-646D-4C33-DFA24AA72A70}"/>
                  </a:ext>
                </a:extLst>
              </p:cNvPr>
              <p:cNvSpPr txBox="1"/>
              <p:nvPr/>
            </p:nvSpPr>
            <p:spPr>
              <a:xfrm>
                <a:off x="9656982" y="2181420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C7238DF-D475-6D16-FEF2-EF9F7812C312}"/>
                  </a:ext>
                </a:extLst>
              </p:cNvPr>
              <p:cNvSpPr txBox="1"/>
              <p:nvPr/>
            </p:nvSpPr>
            <p:spPr>
              <a:xfrm>
                <a:off x="9665704" y="2512553"/>
                <a:ext cx="3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F72C49-8613-7536-C4B1-1C77C7ADC466}"/>
                </a:ext>
              </a:extLst>
            </p:cNvPr>
            <p:cNvGrpSpPr/>
            <p:nvPr/>
          </p:nvGrpSpPr>
          <p:grpSpPr>
            <a:xfrm>
              <a:off x="10537874" y="1539840"/>
              <a:ext cx="515499" cy="745696"/>
              <a:chOff x="10559908" y="1788977"/>
              <a:chExt cx="515499" cy="74569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5ACB5E7-F53E-87DA-C9A2-69A341F530EE}"/>
                  </a:ext>
                </a:extLst>
              </p:cNvPr>
              <p:cNvCxnSpPr>
                <a:cxnSpLocks/>
                <a:endCxn id="145" idx="1"/>
              </p:cNvCxnSpPr>
              <p:nvPr/>
            </p:nvCxnSpPr>
            <p:spPr>
              <a:xfrm flipH="1" flipV="1">
                <a:off x="10785065" y="2002265"/>
                <a:ext cx="49807" cy="157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FA5C9BE-E2BA-C2C1-5F31-CF62842F8FD8}"/>
                  </a:ext>
                </a:extLst>
              </p:cNvPr>
              <p:cNvGrpSpPr/>
              <p:nvPr/>
            </p:nvGrpSpPr>
            <p:grpSpPr>
              <a:xfrm>
                <a:off x="10559908" y="1788977"/>
                <a:ext cx="515499" cy="745696"/>
                <a:chOff x="10559908" y="1788977"/>
                <a:chExt cx="515499" cy="745696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FC345B9-AFE5-814D-EA1B-980F4C353984}"/>
                    </a:ext>
                  </a:extLst>
                </p:cNvPr>
                <p:cNvCxnSpPr/>
                <p:nvPr/>
              </p:nvCxnSpPr>
              <p:spPr>
                <a:xfrm>
                  <a:off x="11075407" y="1788977"/>
                  <a:ext cx="0" cy="745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BF7587E-BE2D-EFBE-6D98-B3D455B00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9908" y="1982822"/>
                  <a:ext cx="219481" cy="9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C16AF676-7364-4EAE-7D10-BEDFC766B871}"/>
                    </a:ext>
                  </a:extLst>
                </p:cNvPr>
                <p:cNvCxnSpPr/>
                <p:nvPr/>
              </p:nvCxnSpPr>
              <p:spPr>
                <a:xfrm>
                  <a:off x="10834872" y="2159817"/>
                  <a:ext cx="240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0562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2C0-B9DC-D283-00AA-161944A5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Huffman: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D2C3-4751-4DB1-8C4C-6EA4B60F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Huffman: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638C2-4DE0-96C1-34D0-9213033E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16607"/>
              </p:ext>
            </p:extLst>
          </p:nvPr>
        </p:nvGraphicFramePr>
        <p:xfrm>
          <a:off x="2387489" y="2715662"/>
          <a:ext cx="5694218" cy="195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x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r>
                        <a:rPr lang="en-US" sz="2800" dirty="0">
                          <a:effectLst/>
                        </a:rPr>
                        <a:t>      x</a:t>
                      </a:r>
                      <a:r>
                        <a:rPr lang="en-US" sz="2800" baseline="-25000" dirty="0">
                          <a:effectLst/>
                        </a:rPr>
                        <a:t>5</a:t>
                      </a:r>
                      <a:r>
                        <a:rPr lang="en-US" sz="2800" dirty="0">
                          <a:effectLst/>
                        </a:rPr>
                        <a:t>       x</a:t>
                      </a:r>
                      <a:r>
                        <a:rPr lang="en-US" sz="2800" baseline="-25000" dirty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00</a:t>
                      </a:r>
                      <a:r>
                        <a:rPr lang="en-US" sz="2400" baseline="-25000" dirty="0">
                          <a:effectLst/>
                        </a:rPr>
                        <a:t>         </a:t>
                      </a:r>
                      <a:r>
                        <a:rPr lang="en-US" sz="2400" dirty="0">
                          <a:effectLst/>
                        </a:rPr>
                        <a:t>01       11    101   1000    1001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25442"/>
                  </a:ext>
                </a:extLst>
              </a:tr>
              <a:tr h="5113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 0,3  0,25     0,2    0,1     0,1      0,05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 2</a:t>
                      </a:r>
                      <a:r>
                        <a:rPr lang="en-US" sz="2400" baseline="-25000" dirty="0">
                          <a:effectLst/>
                        </a:rPr>
                        <a:t>            </a:t>
                      </a:r>
                      <a:r>
                        <a:rPr lang="en-US" sz="2400" dirty="0">
                          <a:effectLst/>
                        </a:rPr>
                        <a:t> 2         2       3          4          4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4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A29-F5D4-5D9F-3EEC-90790F1C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11"/>
          </a:xfr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Huffman: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F58487-C8D4-7947-C045-76C3E3F0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67" y="1379541"/>
            <a:ext cx="6572377" cy="3882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0171A-D32A-074B-8B92-C5DC35DFAFA2}"/>
                  </a:ext>
                </a:extLst>
              </p:cNvPr>
              <p:cNvSpPr txBox="1"/>
              <p:nvPr/>
            </p:nvSpPr>
            <p:spPr>
              <a:xfrm>
                <a:off x="1336963" y="5391922"/>
                <a:ext cx="9518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/>
                  <a:t> = 0,3 x 2+ 0,25 x2+ 0,2 x 2 + 0,1 x 3 +0,1 x 4 +0,05 x 4=2,4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600"/>
                  </a:spcAft>
                  <a:tabLst>
                    <a:tab pos="2743200" algn="ctr"/>
                    <a:tab pos="5486400" algn="r"/>
                    <a:tab pos="91440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H(X)= 0,52109 + 0,5 + 0,46439 +0,33219 +0,33219+0,217=2,37</a:t>
                </a:r>
                <a:endParaRPr lang="en-US" sz="2400" dirty="0"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0171A-D32A-074B-8B92-C5DC35DF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3" y="5391922"/>
                <a:ext cx="9518073" cy="830997"/>
              </a:xfrm>
              <a:prstGeom prst="rect">
                <a:avLst/>
              </a:prstGeom>
              <a:blipFill>
                <a:blip r:embed="rId3"/>
                <a:stretch>
                  <a:fillRect l="-960" t="-58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8DE-CDB6-63DD-D1BE-A3E4CDD2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6B9C-ADB7-4BC0-8305-04967692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Huffman</a:t>
            </a:r>
          </a:p>
        </p:txBody>
      </p:sp>
    </p:spTree>
    <p:extLst>
      <p:ext uri="{BB962C8B-B14F-4D97-AF65-F5344CB8AC3E}">
        <p14:creationId xmlns:p14="http://schemas.microsoft.com/office/powerpoint/2010/main" val="319283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95ED-D407-7C45-3750-D1172142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AB95-10FC-64AB-4ED0-088DBED3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 = {x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A = {0, 1, …, D-1}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dirty="0"/>
              <a:t>(Code Character)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) X.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D = 2 </a:t>
            </a:r>
            <a:r>
              <a:rPr lang="en-US" dirty="0" err="1"/>
              <a:t>thì</a:t>
            </a:r>
            <a:r>
              <a:rPr lang="en-US" dirty="0"/>
              <a:t> A = {0,1}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bit.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 A = {a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D</a:t>
            </a:r>
            <a:r>
              <a:rPr lang="en-US" dirty="0"/>
              <a:t>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(Code Alphabet).</a:t>
            </a:r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</a:t>
            </a:r>
            <a:r>
              <a:rPr lang="en-US" baseline="-25000" dirty="0"/>
              <a:t>i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1, …, M.</a:t>
            </a:r>
          </a:p>
          <a:p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/>
              <a:t>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X.</a:t>
            </a:r>
          </a:p>
          <a:p>
            <a:r>
              <a:rPr lang="en-US" dirty="0"/>
              <a:t>N = {n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 = {x, y} </a:t>
            </a:r>
            <a:r>
              <a:rPr lang="en-US" dirty="0" err="1"/>
              <a:t>và</a:t>
            </a:r>
            <a:r>
              <a:rPr lang="en-US" dirty="0"/>
              <a:t> X = {0, 1, 2}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W = {w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xxy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err="1"/>
              <a:t>yx</a:t>
            </a:r>
            <a:r>
              <a:rPr lang="en-US" dirty="0"/>
              <a:t> , w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 err="1"/>
              <a:t>yyy</a:t>
            </a:r>
            <a:r>
              <a:rPr lang="en-US" dirty="0"/>
              <a:t>}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N = {3, 2, 3}.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C25E73-0444-2008-27C0-3A4CBD33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22858"/>
              </p:ext>
            </p:extLst>
          </p:nvPr>
        </p:nvGraphicFramePr>
        <p:xfrm>
          <a:off x="1594274" y="2205544"/>
          <a:ext cx="5694218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p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p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9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D65-648C-3ABD-B60D-BF537E43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B2F0-E8E0-FAAA-9CD5-65B8997E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X = {</a:t>
            </a:r>
            <a:r>
              <a:rPr lang="en-US" dirty="0">
                <a:effectLst/>
              </a:rPr>
              <a:t>x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x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, x</a:t>
            </a:r>
            <a:r>
              <a:rPr lang="en-US" baseline="-25000" dirty="0"/>
              <a:t>3</a:t>
            </a:r>
            <a:r>
              <a:rPr lang="en-US" dirty="0">
                <a:effectLst/>
              </a:rPr>
              <a:t>}, A = {0,1}. </a:t>
            </a:r>
          </a:p>
          <a:p>
            <a:pPr lvl="1"/>
            <a:r>
              <a:rPr lang="en-US" dirty="0">
                <a:effectLst/>
              </a:rPr>
              <a:t>W = {w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w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, w</a:t>
            </a:r>
            <a:r>
              <a:rPr lang="en-US" baseline="-25000" dirty="0"/>
              <a:t>3</a:t>
            </a:r>
            <a:r>
              <a:rPr lang="en-US" dirty="0">
                <a:effectLst/>
              </a:rPr>
              <a:t>}, w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= 0, w</a:t>
            </a:r>
            <a:r>
              <a:rPr lang="en-US" baseline="-25000" dirty="0"/>
              <a:t>2</a:t>
            </a:r>
            <a:r>
              <a:rPr lang="en-US" dirty="0">
                <a:effectLst/>
              </a:rPr>
              <a:t>= 10, w</a:t>
            </a:r>
            <a:r>
              <a:rPr lang="en-US" baseline="-25000" dirty="0">
                <a:effectLst/>
              </a:rPr>
              <a:t>3</a:t>
            </a:r>
            <a:r>
              <a:rPr lang="en-US" dirty="0">
                <a:effectLst/>
              </a:rPr>
              <a:t>= 11.</a:t>
            </a:r>
          </a:p>
          <a:p>
            <a:pPr lvl="1"/>
            <a:r>
              <a:rPr lang="en-US" dirty="0"/>
              <a:t>N = </a:t>
            </a:r>
            <a:r>
              <a:rPr lang="en-US" dirty="0">
                <a:effectLst/>
              </a:rPr>
              <a:t>{n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n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, n</a:t>
            </a:r>
            <a:r>
              <a:rPr lang="en-US" baseline="-25000" dirty="0"/>
              <a:t>3</a:t>
            </a:r>
            <a:r>
              <a:rPr lang="en-US" dirty="0">
                <a:effectLst/>
              </a:rPr>
              <a:t>}, n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= 1, n</a:t>
            </a:r>
            <a:r>
              <a:rPr lang="en-US" baseline="-25000" dirty="0"/>
              <a:t>2</a:t>
            </a:r>
            <a:r>
              <a:rPr lang="en-US" dirty="0">
                <a:effectLst/>
              </a:rPr>
              <a:t>= 2, n</a:t>
            </a:r>
            <a:r>
              <a:rPr lang="en-US" baseline="-25000" dirty="0">
                <a:effectLst/>
              </a:rPr>
              <a:t>3</a:t>
            </a:r>
            <a:r>
              <a:rPr lang="en-US" dirty="0">
                <a:effectLst/>
              </a:rPr>
              <a:t>=  2.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15EC9E-E045-C681-350C-C7945AB2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4618"/>
              </p:ext>
            </p:extLst>
          </p:nvPr>
        </p:nvGraphicFramePr>
        <p:xfrm>
          <a:off x="2519691" y="2451257"/>
          <a:ext cx="5694218" cy="195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w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w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w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</a:t>
                      </a:r>
                      <a:r>
                        <a:rPr lang="en-US" sz="2800" dirty="0" err="1">
                          <a:effectLst/>
                        </a:rPr>
                        <a:t>w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25442"/>
                  </a:ext>
                </a:extLst>
              </a:tr>
              <a:tr h="5113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p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p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n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n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n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n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1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4D50-74B8-4657-BB21-EA1E357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42E4-54C9-D01D-C4DB-A5E02695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khi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X 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={h, e, l, o} </a:t>
            </a:r>
            <a:r>
              <a:rPr lang="en-US" dirty="0" err="1"/>
              <a:t>và</a:t>
            </a:r>
            <a:r>
              <a:rPr lang="en-US" dirty="0"/>
              <a:t> A = {0,1}.</a:t>
            </a:r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“h”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0, “e”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1, “l”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00, “o” </a:t>
            </a:r>
            <a:r>
              <a:rPr lang="en-US" dirty="0">
                <a:sym typeface="Symbol" panose="05050102010706020507" pitchFamily="18" charset="2"/>
              </a:rPr>
              <a:t> 10.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hóa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báo</a:t>
            </a:r>
            <a:r>
              <a:rPr lang="en-US" dirty="0">
                <a:sym typeface="Symbol" panose="05050102010706020507" pitchFamily="18" charset="2"/>
              </a:rPr>
              <a:t> msg = “hello”  01000010.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Giải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dãy</a:t>
            </a:r>
            <a:r>
              <a:rPr lang="en-US" dirty="0">
                <a:sym typeface="Symbol" panose="05050102010706020507" pitchFamily="18" charset="2"/>
              </a:rPr>
              <a:t> bit: 01000010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PA1: 0  “h”, 1  “e”, 0  “h”, …, 0  “h”, 1  “e”, 0  “h”, msg = “</a:t>
            </a:r>
            <a:r>
              <a:rPr lang="en-US" dirty="0" err="1">
                <a:sym typeface="Symbol" panose="05050102010706020507" pitchFamily="18" charset="2"/>
              </a:rPr>
              <a:t>hehhhheh</a:t>
            </a:r>
            <a:r>
              <a:rPr lang="en-US" dirty="0">
                <a:sym typeface="Symbol" panose="05050102010706020507" pitchFamily="18" charset="2"/>
              </a:rPr>
              <a:t>”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PA2: 0  “h”, 1  “e”, 00  “l”, 00  “l”, 10  “o”, msg = “hello”.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Còn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nhiều</a:t>
            </a:r>
            <a:r>
              <a:rPr lang="en-US" dirty="0">
                <a:sym typeface="Symbol" panose="05050102010706020507" pitchFamily="18" charset="2"/>
              </a:rPr>
              <a:t> PA </a:t>
            </a:r>
            <a:r>
              <a:rPr lang="en-US" dirty="0" err="1">
                <a:sym typeface="Symbol" panose="05050102010706020507" pitchFamily="18" charset="2"/>
              </a:rPr>
              <a:t>khác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2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4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B122-2523-73D2-BE30-29F525E4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31" y="293678"/>
            <a:ext cx="10515600" cy="984280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95C9-35C2-E40F-03F1-D94C8DA3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X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 ={h, e, l, o}.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“h”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0, “e”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10, “l”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110, “o” </a:t>
            </a:r>
            <a:r>
              <a:rPr lang="en-US" dirty="0">
                <a:sym typeface="Symbol" panose="05050102010706020507" pitchFamily="18" charset="2"/>
              </a:rPr>
              <a:t> 111.</a:t>
            </a:r>
          </a:p>
          <a:p>
            <a:r>
              <a:rPr lang="en-US" dirty="0" err="1">
                <a:sym typeface="Symbol" panose="05050102010706020507" pitchFamily="18" charset="2"/>
              </a:rPr>
              <a:t>Thủ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tục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đoạn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đến</a:t>
            </a:r>
            <a:r>
              <a:rPr lang="en-US" dirty="0">
                <a:sym typeface="Symbol" panose="05050102010706020507" pitchFamily="18" charset="2"/>
              </a:rPr>
              <a:t> khi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dài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lớn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hóa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báo</a:t>
            </a:r>
            <a:r>
              <a:rPr lang="en-US" dirty="0">
                <a:sym typeface="Symbol" panose="05050102010706020507" pitchFamily="18" charset="2"/>
              </a:rPr>
              <a:t> msg = “hello”  010110110111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bước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Độ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dài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lớn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nhất</a:t>
            </a:r>
            <a:r>
              <a:rPr lang="en-US" dirty="0">
                <a:sym typeface="Symbol" panose="05050102010706020507" pitchFamily="18" charset="2"/>
              </a:rPr>
              <a:t> = 3 (do “l”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“o”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dài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lớn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nhất</a:t>
            </a:r>
            <a:r>
              <a:rPr lang="en-US" dirty="0">
                <a:sym typeface="Symbol" panose="05050102010706020507" pitchFamily="18" charset="2"/>
              </a:rPr>
              <a:t>).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010  “h” </a:t>
            </a:r>
            <a:r>
              <a:rPr lang="en-US" dirty="0" err="1">
                <a:sym typeface="Symbol" panose="05050102010706020507" pitchFamily="18" charset="2"/>
              </a:rPr>
              <a:t>còn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lại</a:t>
            </a:r>
            <a:r>
              <a:rPr lang="en-US" dirty="0">
                <a:sym typeface="Symbol" panose="05050102010706020507" pitchFamily="18" charset="2"/>
              </a:rPr>
              <a:t> 10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tiếp</a:t>
            </a:r>
            <a:r>
              <a:rPr lang="en-US" dirty="0">
                <a:sym typeface="Symbol" panose="05050102010706020507" pitchFamily="18" charset="2"/>
              </a:rPr>
              <a:t>: 101  “e” </a:t>
            </a:r>
            <a:r>
              <a:rPr lang="en-US" dirty="0" err="1">
                <a:sym typeface="Symbol" panose="05050102010706020507" pitchFamily="18" charset="2"/>
              </a:rPr>
              <a:t>còn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1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tiếp</a:t>
            </a:r>
            <a:r>
              <a:rPr lang="en-US" dirty="0">
                <a:sym typeface="Symbol" panose="05050102010706020507" pitchFamily="18" charset="2"/>
              </a:rPr>
              <a:t> 110  “l”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tiếp</a:t>
            </a:r>
            <a:r>
              <a:rPr lang="en-US" dirty="0">
                <a:sym typeface="Symbol" panose="05050102010706020507" pitchFamily="18" charset="2"/>
              </a:rPr>
              <a:t> 110  “l”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Đọc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tiếp</a:t>
            </a:r>
            <a:r>
              <a:rPr lang="en-US" dirty="0">
                <a:sym typeface="Symbol" panose="05050102010706020507" pitchFamily="18" charset="2"/>
              </a:rPr>
              <a:t> 111  “o”, </a:t>
            </a:r>
            <a:r>
              <a:rPr lang="en-US" dirty="0" err="1">
                <a:sym typeface="Symbol" panose="05050102010706020507" pitchFamily="18" charset="2"/>
              </a:rPr>
              <a:t>hết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Kết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quả</a:t>
            </a:r>
            <a:r>
              <a:rPr lang="en-US" dirty="0">
                <a:sym typeface="Symbol" panose="05050102010706020507" pitchFamily="18" charset="2"/>
              </a:rPr>
              <a:t>: msg = “hello” </a:t>
            </a:r>
            <a:r>
              <a:rPr lang="en-US" dirty="0" err="1">
                <a:sym typeface="Symbol" panose="05050102010706020507" pitchFamily="18" charset="2"/>
              </a:rPr>
              <a:t>chính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nhất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FA4-4AD6-B50F-FE8C-92DF0E3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582D-A73C-15C3-F98C-CE027C15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X 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={h, e, l, o}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“h”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0, “e”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1, “l”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00, “o” </a:t>
            </a:r>
            <a:r>
              <a:rPr lang="en-US" dirty="0">
                <a:sym typeface="Symbol" panose="05050102010706020507" pitchFamily="18" charset="2"/>
              </a:rPr>
              <a:t> 10.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10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1.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10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“h”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0, “e”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10, “l”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110, “o” </a:t>
            </a:r>
            <a:r>
              <a:rPr lang="en-US" dirty="0">
                <a:sym typeface="Symbol" panose="05050102010706020507" pitchFamily="18" charset="2"/>
              </a:rPr>
              <a:t> 111.</a:t>
            </a:r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0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E27A-1146-5B60-A370-92C0001E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8507-E0E8-11F6-226E-7F56D588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đó.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X 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={h, e, l, o} </a:t>
            </a:r>
            <a:r>
              <a:rPr lang="en-US" dirty="0" err="1"/>
              <a:t>và</a:t>
            </a:r>
            <a:r>
              <a:rPr lang="en-US" dirty="0"/>
              <a:t> A = {0,1}.</a:t>
            </a:r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“h”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0, “e”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10, “l”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110, “o” </a:t>
            </a:r>
            <a:r>
              <a:rPr lang="en-US" dirty="0">
                <a:sym typeface="Symbol" panose="05050102010706020507" pitchFamily="18" charset="2"/>
              </a:rPr>
              <a:t> 111; 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tức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thời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Dãy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: 010110110111 </a:t>
            </a:r>
            <a:r>
              <a:rPr lang="en-US" dirty="0" err="1">
                <a:sym typeface="Symbol" panose="05050102010706020507" pitchFamily="18" charset="2"/>
              </a:rPr>
              <a:t>giải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tức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thời</a:t>
            </a:r>
            <a:r>
              <a:rPr lang="en-US" dirty="0">
                <a:sym typeface="Symbol" panose="05050102010706020507" pitchFamily="18" charset="2"/>
              </a:rPr>
              <a:t>: msg = “hello”.</a:t>
            </a:r>
          </a:p>
        </p:txBody>
      </p:sp>
    </p:spTree>
    <p:extLst>
      <p:ext uri="{BB962C8B-B14F-4D97-AF65-F5344CB8AC3E}">
        <p14:creationId xmlns:p14="http://schemas.microsoft.com/office/powerpoint/2010/main" val="41828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BE9-CEB0-16E6-1F2D-DA826837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3CE75-F91E-CA6B-557E-BA332F0A7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866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Kraft (1949)</a:t>
                </a:r>
              </a:p>
              <a:p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tức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W </a:t>
                </a:r>
                <a:r>
                  <a:rPr lang="en-US" dirty="0" err="1"/>
                  <a:t>của</a:t>
                </a:r>
                <a:r>
                  <a:rPr lang="en-US" dirty="0"/>
                  <a:t> X </a:t>
                </a:r>
                <a:r>
                  <a:rPr lang="en-US" dirty="0" err="1"/>
                  <a:t>với</a:t>
                </a:r>
                <a:r>
                  <a:rPr lang="en-US" dirty="0"/>
                  <a:t> A = {0, 1, …, D-1} </a:t>
                </a:r>
                <a:r>
                  <a:rPr lang="en-US" dirty="0" err="1"/>
                  <a:t>và</a:t>
                </a:r>
                <a:r>
                  <a:rPr lang="en-US" dirty="0"/>
                  <a:t> N = {n</a:t>
                </a:r>
                <a:r>
                  <a:rPr lang="en-US" baseline="-25000" dirty="0"/>
                  <a:t>1 </a:t>
                </a:r>
                <a:r>
                  <a:rPr lang="en-US" dirty="0">
                    <a:sym typeface="Symbol" panose="05050102010706020507" pitchFamily="18" charset="2"/>
                  </a:rPr>
                  <a:t></a:t>
                </a:r>
                <a:r>
                  <a:rPr lang="en-US" dirty="0"/>
                  <a:t> …</a:t>
                </a:r>
                <a:r>
                  <a:rPr lang="en-US" dirty="0">
                    <a:sym typeface="Symbol" panose="05050102010706020507" pitchFamily="18" charset="2"/>
                  </a:rPr>
                  <a:t> </a:t>
                </a:r>
                <a:r>
                  <a:rPr lang="en-US" dirty="0"/>
                  <a:t>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M</a:t>
                </a:r>
                <a:r>
                  <a:rPr lang="en-US" dirty="0"/>
                  <a:t>}:</a:t>
                </a:r>
              </a:p>
              <a:p>
                <a:pPr lvl="1"/>
                <a:r>
                  <a:rPr lang="en-US" dirty="0" err="1"/>
                  <a:t>Cần</a:t>
                </a:r>
                <a:r>
                  <a:rPr lang="en-US" dirty="0"/>
                  <a:t>: W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tức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Đủ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:r>
                  <a:rPr lang="en-US" dirty="0" err="1">
                    <a:sym typeface="Symbol" panose="05050102010706020507" pitchFamily="18" charset="2"/>
                  </a:rPr>
                  <a:t>sinh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được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tức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 W </a:t>
                </a:r>
                <a:r>
                  <a:rPr lang="en-US" dirty="0" err="1"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sym typeface="Symbol" panose="05050102010706020507" pitchFamily="18" charset="2"/>
                  </a:rPr>
                  <a:t> A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N.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Chứng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minh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Cần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r>
                  <a:rPr lang="en-US" dirty="0" err="1">
                    <a:sym typeface="Symbol" panose="05050102010706020507" pitchFamily="18" charset="2"/>
                  </a:rPr>
                  <a:t>xét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cây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lá</a:t>
                </a:r>
                <a:r>
                  <a:rPr lang="en-US" dirty="0">
                    <a:sym typeface="Symbol" panose="05050102010706020507" pitchFamily="18" charset="2"/>
                  </a:rPr>
                  <a:t>, 1 </a:t>
                </a:r>
                <a:r>
                  <a:rPr lang="en-US" dirty="0" err="1">
                    <a:sym typeface="Symbol" panose="05050102010706020507" pitchFamily="18" charset="2"/>
                  </a:rPr>
                  <a:t>lá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gán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cho</a:t>
                </a:r>
                <a:r>
                  <a:rPr lang="en-US" dirty="0">
                    <a:sym typeface="Symbol" panose="05050102010706020507" pitchFamily="18" charset="2"/>
                  </a:rPr>
                  <a:t> 1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tức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. Khi đó: </a:t>
                </a:r>
                <a:r>
                  <a:rPr lang="en-US" dirty="0" err="1">
                    <a:sym typeface="Symbol" panose="05050102010706020507" pitchFamily="18" charset="2"/>
                  </a:rPr>
                  <a:t>chọn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w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lá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dài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=&gt; </a:t>
                </a:r>
                <a:r>
                  <a:rPr lang="en-US" dirty="0" err="1">
                    <a:sym typeface="Symbol" panose="05050102010706020507" pitchFamily="18" charset="2"/>
                  </a:rPr>
                  <a:t>xóa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D</m:t>
                        </m:r>
                      </m:e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lá (do </a:t>
                </a:r>
                <a:r>
                  <a:rPr lang="en-US" dirty="0" err="1">
                    <a:sym typeface="Symbol" panose="05050102010706020507" pitchFamily="18" charset="2"/>
                  </a:rPr>
                  <a:t>mã</a:t>
                </a:r>
                <a:r>
                  <a:rPr lang="en-US" dirty="0">
                    <a:sym typeface="Symbol" panose="05050102010706020507" pitchFamily="18" charset="2"/>
                  </a:rPr>
                  <a:t> W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tức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thời</a:t>
                </a:r>
                <a:r>
                  <a:rPr lang="en-US" dirty="0">
                    <a:sym typeface="Symbol" panose="05050102010706020507" pitchFamily="18" charset="2"/>
                  </a:rPr>
                  <a:t>) =&gt; 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&lt;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𝑀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=&gt;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Đủ</a:t>
                </a:r>
                <a:r>
                  <a:rPr lang="en-US" dirty="0"/>
                  <a:t>: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nhánh</a:t>
                </a:r>
                <a:r>
                  <a:rPr lang="en-US" dirty="0"/>
                  <a:t> </a:t>
                </a:r>
                <a:r>
                  <a:rPr lang="en-US" dirty="0" err="1"/>
                  <a:t>cây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mã </a:t>
                </a:r>
                <a:r>
                  <a:rPr lang="en-US" dirty="0" err="1">
                    <a:sym typeface="Symbol" panose="05050102010706020507" pitchFamily="18" charset="2"/>
                  </a:rPr>
                  <a:t>có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lá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Ví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dụ</a:t>
                </a:r>
                <a:r>
                  <a:rPr lang="en-US" dirty="0">
                    <a:sym typeface="Symbol" panose="05050102010706020507" pitchFamily="18" charset="2"/>
                  </a:rPr>
                  <a:t>: D=2, A={0,1}, </a:t>
                </a:r>
                <a:r>
                  <a:rPr lang="en-US" dirty="0"/>
                  <a:t>n</a:t>
                </a:r>
                <a:r>
                  <a:rPr lang="en-US" baseline="-25000" dirty="0"/>
                  <a:t>1 </a:t>
                </a:r>
                <a:r>
                  <a:rPr lang="en-US" dirty="0">
                    <a:sym typeface="Symbol" panose="05050102010706020507" pitchFamily="18" charset="2"/>
                  </a:rPr>
                  <a:t>=1, </a:t>
                </a:r>
                <a:r>
                  <a:rPr lang="en-US" dirty="0"/>
                  <a:t>n</a:t>
                </a:r>
                <a:r>
                  <a:rPr lang="en-US" baseline="-25000" dirty="0"/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=2,</a:t>
                </a:r>
                <a:r>
                  <a:rPr lang="en-US" dirty="0"/>
                  <a:t> n</a:t>
                </a:r>
                <a:r>
                  <a:rPr lang="en-US" baseline="-25000" dirty="0"/>
                  <a:t>3 </a:t>
                </a: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dirty="0"/>
                  <a:t> n</a:t>
                </a:r>
                <a:r>
                  <a:rPr lang="en-US" baseline="-25000" dirty="0"/>
                  <a:t>4 </a:t>
                </a:r>
                <a:r>
                  <a:rPr lang="en-US" dirty="0"/>
                  <a:t>= 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1 =&gt;</a:t>
                </a:r>
              </a:p>
              <a:p>
                <a:pPr marL="0" indent="0">
                  <a:buNone/>
                </a:pPr>
                <a:r>
                  <a:rPr lang="en-US" dirty="0"/>
                  <a:t>W={0, 10, 110, 111}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tức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3CE75-F91E-CA6B-557E-BA332F0A7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866"/>
                <a:ext cx="10515600" cy="4667250"/>
              </a:xfrm>
              <a:blipFill>
                <a:blip r:embed="rId2"/>
                <a:stretch>
                  <a:fillRect l="-1043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1602</Words>
  <Application>Microsoft Office PowerPoint</Application>
  <PresentationFormat>Widescreen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Sinh mã tách được</vt:lpstr>
      <vt:lpstr>Nội dung</vt:lpstr>
      <vt:lpstr>Quy ước tạo mã</vt:lpstr>
      <vt:lpstr>Bảng tổng hợp</vt:lpstr>
      <vt:lpstr>Khái niệm: Mã không tách được</vt:lpstr>
      <vt:lpstr>Khái niệm: Mã tách được</vt:lpstr>
      <vt:lpstr>Tính chất: Mã tách được</vt:lpstr>
      <vt:lpstr>Mã tức thời: Khái niệm</vt:lpstr>
      <vt:lpstr>Mã tức thời: Điều kiện cần và đủ</vt:lpstr>
      <vt:lpstr>Mã tức thời: Đánh giá độ dài trung bình (1)</vt:lpstr>
      <vt:lpstr>Mã tức thời: Đánh giá độ dài trung bình (2)</vt:lpstr>
      <vt:lpstr>Mã Huffman: ví dụ</vt:lpstr>
      <vt:lpstr>Mã Huffman: Kết quả</vt:lpstr>
      <vt:lpstr>Mã Huffman: Cây mã và các đặc trưng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 đo thông tin</dc:title>
  <dc:creator>Le Quyet Thang</dc:creator>
  <cp:lastModifiedBy>Le Quyet Thang</cp:lastModifiedBy>
  <cp:revision>8</cp:revision>
  <dcterms:created xsi:type="dcterms:W3CDTF">2022-05-20T09:32:04Z</dcterms:created>
  <dcterms:modified xsi:type="dcterms:W3CDTF">2022-09-16T01:24:41Z</dcterms:modified>
</cp:coreProperties>
</file>