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60" r:id="rId4"/>
    <p:sldId id="259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8" r:id="rId16"/>
    <p:sldId id="307" r:id="rId17"/>
    <p:sldId id="309" r:id="rId18"/>
    <p:sldId id="278" r:id="rId19"/>
  </p:sldIdLst>
  <p:sldSz cx="9144000" cy="5143500" type="screen16x9"/>
  <p:notesSz cx="6858000" cy="9144000"/>
  <p:embeddedFontLst>
    <p:embeddedFont>
      <p:font typeface="Bodoni MT Black" panose="02070A03080606020203" pitchFamily="18" charset="0"/>
      <p:bold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iriam Libre" panose="020B0604020202020204" charset="-79"/>
      <p:regular r:id="rId27"/>
      <p:bold r:id="rId28"/>
    </p:embeddedFont>
    <p:embeddedFont>
      <p:font typeface="Barlow" panose="020B0604020202020204" charset="0"/>
      <p:regular r:id="rId29"/>
      <p:bold r:id="rId30"/>
      <p:italic r:id="rId31"/>
      <p:boldItalic r:id="rId32"/>
    </p:embeddedFont>
    <p:embeddedFont>
      <p:font typeface="Barlow Light" panose="020B0604020202020204" charset="0"/>
      <p:regular r:id="rId33"/>
      <p:bold r:id="rId34"/>
      <p:italic r:id="rId35"/>
      <p:boldItalic r:id="rId36"/>
    </p:embeddedFont>
    <p:embeddedFont>
      <p:font typeface="Calibri Light" panose="020F0302020204030204" pitchFamily="34" charset="0"/>
      <p:regular r:id="rId37"/>
      <p:italic r:id="rId38"/>
    </p:embeddedFont>
    <p:embeddedFont>
      <p:font typeface="Algerian" panose="04020705040A02060702" pitchFamily="82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B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32" autoAdjust="0"/>
    <p:restoredTop sz="94660"/>
  </p:normalViewPr>
  <p:slideViewPr>
    <p:cSldViewPr snapToGrid="0">
      <p:cViewPr>
        <p:scale>
          <a:sx n="75" d="100"/>
          <a:sy n="75" d="100"/>
        </p:scale>
        <p:origin x="76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00898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581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091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0520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753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677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301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9338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525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385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293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35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242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514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830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777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593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62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7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86152" y="1708046"/>
            <a:ext cx="4782207" cy="1592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b="1" dirty="0" smtClean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LẬP TRÌNH MẠNG VỚI PYTHON</a:t>
            </a:r>
            <a:br>
              <a:rPr lang="vi-VN" sz="4000" b="1" dirty="0" smtClean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vi-VN" sz="2000" b="1" dirty="0" smtClean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(Mạng TCP/IP)</a:t>
            </a:r>
            <a:endParaRPr sz="2000" b="1" dirty="0">
              <a:latin typeface="+mn-lt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238702" y="1492470"/>
            <a:ext cx="5076497" cy="20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en" b="1" dirty="0" smtClean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b="1" dirty="0">
              <a:latin typeface="+mn-l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vi-VN" b="1" dirty="0" smtClean="0">
                <a:latin typeface="+mn-lt"/>
              </a:rPr>
              <a:t>Module socket trong Python</a:t>
            </a:r>
            <a:endParaRPr lang="vi-V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59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628" y="0"/>
            <a:ext cx="97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solidFill>
                  <a:srgbClr val="A5B0FE"/>
                </a:solidFill>
                <a:latin typeface="Bodoni MT Black" panose="02070A03080606020203" pitchFamily="18" charset="0"/>
              </a:rPr>
              <a:t>03</a:t>
            </a:r>
            <a:r>
              <a:rPr lang="vi-VN" sz="2800" dirty="0" smtClean="0">
                <a:solidFill>
                  <a:srgbClr val="A5B0FE"/>
                </a:solidFill>
                <a:latin typeface="Bodoni MT Black" panose="02070A03080606020203" pitchFamily="18" charset="0"/>
              </a:rPr>
              <a:t>. </a:t>
            </a:r>
            <a:endParaRPr lang="en-US" sz="2800" dirty="0">
              <a:solidFill>
                <a:srgbClr val="A5B0FE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061" y="76943"/>
            <a:ext cx="46338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b="1" dirty="0"/>
              <a:t>Module socket trong Python</a:t>
            </a:r>
            <a:endParaRPr lang="vi-VN" sz="2600" b="1" dirty="0" smtClean="0"/>
          </a:p>
        </p:txBody>
      </p:sp>
      <p:sp>
        <p:nvSpPr>
          <p:cNvPr id="7" name="Google Shape;262;p16"/>
          <p:cNvSpPr txBox="1">
            <a:spLocks noGrp="1"/>
          </p:cNvSpPr>
          <p:nvPr>
            <p:ph type="body" idx="1"/>
          </p:nvPr>
        </p:nvSpPr>
        <p:spPr>
          <a:xfrm>
            <a:off x="0" y="723274"/>
            <a:ext cx="6095999" cy="442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sz="2000" dirty="0" smtClean="0">
                <a:latin typeface="+mn-lt"/>
              </a:rPr>
              <a:t>Import module socket vào chương trình để kết nối client &amp; server.</a:t>
            </a:r>
          </a:p>
          <a:p>
            <a:pPr marL="76200" lvl="0" indent="0">
              <a:buNone/>
            </a:pPr>
            <a:endParaRPr lang="vi-VN" sz="2000" dirty="0" smtClean="0">
              <a:latin typeface="+mn-lt"/>
            </a:endParaRPr>
          </a:p>
          <a:p>
            <a:pPr lvl="0"/>
            <a:r>
              <a:rPr lang="vi-VN" sz="2000" dirty="0" smtClean="0">
                <a:latin typeface="+mn-lt"/>
              </a:rPr>
              <a:t>Tạo một socket</a:t>
            </a:r>
          </a:p>
          <a:p>
            <a:pPr lvl="0"/>
            <a:endParaRPr lang="vi-VN" sz="2000" dirty="0">
              <a:latin typeface="+mn-lt"/>
            </a:endParaRPr>
          </a:p>
          <a:p>
            <a:pPr lvl="0"/>
            <a:r>
              <a:rPr lang="vi-VN" sz="2000" dirty="0" smtClean="0">
                <a:latin typeface="+mn-lt"/>
              </a:rPr>
              <a:t>Tham số đầu tiên: </a:t>
            </a:r>
            <a:r>
              <a:rPr lang="vi-VN" sz="2000" b="1" dirty="0" smtClean="0">
                <a:latin typeface="+mn-lt"/>
              </a:rPr>
              <a:t>kiểu thiết lập kết nối, </a:t>
            </a:r>
            <a:r>
              <a:rPr lang="vi-VN" sz="2000" dirty="0" smtClean="0">
                <a:latin typeface="+mn-lt"/>
              </a:rPr>
              <a:t>3 dạng</a:t>
            </a:r>
          </a:p>
          <a:p>
            <a:pPr lvl="1"/>
            <a:r>
              <a:rPr lang="vi-VN" sz="2000" dirty="0"/>
              <a:t>AF_INET: Ipv4</a:t>
            </a:r>
          </a:p>
          <a:p>
            <a:pPr lvl="1"/>
            <a:r>
              <a:rPr lang="vi-VN" sz="2000" dirty="0"/>
              <a:t>AF_INET: Ipv6</a:t>
            </a:r>
          </a:p>
          <a:p>
            <a:pPr lvl="1"/>
            <a:r>
              <a:rPr lang="vi-VN" sz="2000" dirty="0" smtClean="0"/>
              <a:t>AF_UNIX</a:t>
            </a:r>
            <a:endParaRPr lang="vi-VN" sz="2000" dirty="0" smtClean="0">
              <a:latin typeface="+mn-lt"/>
            </a:endParaRPr>
          </a:p>
          <a:p>
            <a:pPr lvl="0"/>
            <a:r>
              <a:rPr lang="vi-VN" sz="2000" dirty="0" smtClean="0">
                <a:latin typeface="+mn-lt"/>
              </a:rPr>
              <a:t>Tham số thứ 2: </a:t>
            </a:r>
            <a:r>
              <a:rPr lang="vi-VN" sz="2000" b="1" dirty="0" smtClean="0">
                <a:latin typeface="+mn-lt"/>
              </a:rPr>
              <a:t>cách thiết lập giao thức</a:t>
            </a:r>
          </a:p>
          <a:p>
            <a:pPr lvl="1"/>
            <a:r>
              <a:rPr lang="vi-VN" sz="2000" dirty="0" smtClean="0">
                <a:latin typeface="+mn-lt"/>
              </a:rPr>
              <a:t>SOCK_STREAM: TCP</a:t>
            </a:r>
          </a:p>
          <a:p>
            <a:pPr lvl="1"/>
            <a:r>
              <a:rPr lang="vi-VN" sz="2000" dirty="0" smtClean="0">
                <a:latin typeface="+mn-lt"/>
              </a:rPr>
              <a:t>SOCK_DRAM: UDP</a:t>
            </a:r>
          </a:p>
          <a:p>
            <a:pPr lvl="1"/>
            <a:endParaRPr lang="vi-VN" sz="2000" dirty="0" smtClean="0">
              <a:latin typeface="+mn-lt"/>
            </a:endParaRPr>
          </a:p>
          <a:p>
            <a:pPr marL="76200" lvl="0" indent="0">
              <a:buNone/>
            </a:pPr>
            <a:endParaRPr lang="vi-VN" sz="2000" dirty="0">
              <a:latin typeface="+mn-lt"/>
            </a:endParaRPr>
          </a:p>
          <a:p>
            <a:pPr marL="76200" lvl="0" indent="0">
              <a:buNone/>
            </a:pPr>
            <a:endParaRPr lang="vi-VN" sz="2000" dirty="0" smtClean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706" y="2292359"/>
            <a:ext cx="3904557" cy="4278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077" y="1488433"/>
            <a:ext cx="1209844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9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628" y="0"/>
            <a:ext cx="97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solidFill>
                  <a:srgbClr val="A5B0FE"/>
                </a:solidFill>
                <a:latin typeface="Bodoni MT Black" panose="02070A03080606020203" pitchFamily="18" charset="0"/>
              </a:rPr>
              <a:t>03</a:t>
            </a:r>
            <a:r>
              <a:rPr lang="vi-VN" sz="2800" dirty="0" smtClean="0">
                <a:solidFill>
                  <a:srgbClr val="A5B0FE"/>
                </a:solidFill>
                <a:latin typeface="Bodoni MT Black" panose="02070A03080606020203" pitchFamily="18" charset="0"/>
              </a:rPr>
              <a:t>. </a:t>
            </a:r>
            <a:endParaRPr lang="en-US" sz="2800" dirty="0">
              <a:solidFill>
                <a:srgbClr val="A5B0FE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061" y="76943"/>
            <a:ext cx="46338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b="1" dirty="0"/>
              <a:t>Module socket trong Python</a:t>
            </a:r>
            <a:endParaRPr lang="vi-VN" sz="2600" b="1" dirty="0" smtClean="0"/>
          </a:p>
        </p:txBody>
      </p:sp>
      <p:sp>
        <p:nvSpPr>
          <p:cNvPr id="7" name="Google Shape;262;p16"/>
          <p:cNvSpPr txBox="1">
            <a:spLocks noGrp="1"/>
          </p:cNvSpPr>
          <p:nvPr>
            <p:ph type="body" idx="1"/>
          </p:nvPr>
        </p:nvSpPr>
        <p:spPr>
          <a:xfrm>
            <a:off x="0" y="1028074"/>
            <a:ext cx="6095999" cy="3594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sz="2000" dirty="0" smtClean="0">
                <a:latin typeface="+mn-lt"/>
              </a:rPr>
              <a:t>Một số phương thức thường được sử dụng:</a:t>
            </a:r>
          </a:p>
          <a:p>
            <a:pPr lvl="1"/>
            <a:r>
              <a:rPr lang="vi-VN" sz="2000" b="1" dirty="0" smtClean="0">
                <a:latin typeface="+mn-lt"/>
              </a:rPr>
              <a:t>s.bind((host, port)): </a:t>
            </a:r>
            <a:r>
              <a:rPr lang="vi-VN" sz="2000" dirty="0" smtClean="0">
                <a:latin typeface="+mn-lt"/>
              </a:rPr>
              <a:t>đăng kí tên, địa chỉ</a:t>
            </a:r>
          </a:p>
          <a:p>
            <a:pPr lvl="1"/>
            <a:r>
              <a:rPr lang="vi-VN" sz="2000" b="1" dirty="0" smtClean="0">
                <a:latin typeface="+mn-lt"/>
              </a:rPr>
              <a:t>s.listen(3): </a:t>
            </a:r>
            <a:r>
              <a:rPr lang="vi-VN" sz="2000" dirty="0" smtClean="0">
                <a:latin typeface="+mn-lt"/>
              </a:rPr>
              <a:t>lắng nghe tối đa 3 kết nối.</a:t>
            </a:r>
          </a:p>
          <a:p>
            <a:pPr lvl="1"/>
            <a:r>
              <a:rPr lang="vi-VN" sz="2000" b="1" dirty="0">
                <a:latin typeface="+mn-lt"/>
              </a:rPr>
              <a:t>c</a:t>
            </a:r>
            <a:r>
              <a:rPr lang="vi-VN" sz="2000" b="1" dirty="0" smtClean="0">
                <a:latin typeface="+mn-lt"/>
              </a:rPr>
              <a:t>lient, addr=s.accept(): </a:t>
            </a:r>
            <a:r>
              <a:rPr lang="vi-VN" sz="2000" dirty="0" smtClean="0">
                <a:latin typeface="+mn-lt"/>
              </a:rPr>
              <a:t>server chấp nhận kết nối, 1 socket mới được tạo ra</a:t>
            </a:r>
          </a:p>
          <a:p>
            <a:pPr lvl="1"/>
            <a:r>
              <a:rPr lang="vi-VN" sz="2000" b="1" dirty="0">
                <a:latin typeface="+mn-lt"/>
              </a:rPr>
              <a:t>d</a:t>
            </a:r>
            <a:r>
              <a:rPr lang="vi-VN" sz="2000" b="1" dirty="0" smtClean="0">
                <a:latin typeface="+mn-lt"/>
              </a:rPr>
              <a:t>ata=client.recv(1024): </a:t>
            </a:r>
            <a:r>
              <a:rPr lang="vi-VN" sz="2000" dirty="0" smtClean="0">
                <a:latin typeface="+mn-lt"/>
              </a:rPr>
              <a:t>nhận gói dữ liệu</a:t>
            </a:r>
          </a:p>
          <a:p>
            <a:pPr lvl="1"/>
            <a:r>
              <a:rPr lang="vi-VN" sz="2000" b="1" dirty="0" smtClean="0">
                <a:latin typeface="+mn-lt"/>
              </a:rPr>
              <a:t>str_data=data.decode(“uft8”):</a:t>
            </a:r>
            <a:r>
              <a:rPr lang="vi-VN" sz="2000" dirty="0" smtClean="0">
                <a:latin typeface="+mn-lt"/>
              </a:rPr>
              <a:t> phân tích gói dữ liệu vừa nhận</a:t>
            </a:r>
          </a:p>
          <a:p>
            <a:pPr lvl="1"/>
            <a:r>
              <a:rPr lang="vi-VN" sz="2000" b="1" dirty="0">
                <a:latin typeface="+mn-lt"/>
              </a:rPr>
              <a:t>s</a:t>
            </a:r>
            <a:r>
              <a:rPr lang="vi-VN" sz="2000" b="1" dirty="0" smtClean="0">
                <a:latin typeface="+mn-lt"/>
              </a:rPr>
              <a:t>.sendall(bytes(msg, “uft8”)):</a:t>
            </a:r>
            <a:r>
              <a:rPr lang="vi-VN" sz="2000" dirty="0" smtClean="0">
                <a:latin typeface="+mn-lt"/>
              </a:rPr>
              <a:t> gửi dữ liệu thông qua giao thức TCP</a:t>
            </a:r>
          </a:p>
          <a:p>
            <a:pPr lvl="1"/>
            <a:r>
              <a:rPr lang="vi-VN" sz="2000" b="1" dirty="0">
                <a:latin typeface="+mn-lt"/>
              </a:rPr>
              <a:t>s</a:t>
            </a:r>
            <a:r>
              <a:rPr lang="vi-VN" sz="2000" b="1" dirty="0" smtClean="0">
                <a:latin typeface="+mn-lt"/>
              </a:rPr>
              <a:t>.close(): </a:t>
            </a:r>
            <a:r>
              <a:rPr lang="vi-VN" sz="2000" dirty="0" smtClean="0">
                <a:latin typeface="+mn-lt"/>
              </a:rPr>
              <a:t>đóng một kết nối</a:t>
            </a:r>
            <a:endParaRPr lang="vi-VN" sz="2000" b="1" dirty="0" smtClean="0">
              <a:latin typeface="+mn-lt"/>
            </a:endParaRPr>
          </a:p>
          <a:p>
            <a:pPr marL="76200" lvl="0" indent="0">
              <a:buNone/>
            </a:pPr>
            <a:endParaRPr lang="vi-VN" sz="2000" dirty="0">
              <a:latin typeface="+mn-lt"/>
            </a:endParaRPr>
          </a:p>
          <a:p>
            <a:pPr marL="76200" lvl="0" indent="0">
              <a:buNone/>
            </a:pPr>
            <a:endParaRPr lang="vi-VN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871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238702" y="1492470"/>
            <a:ext cx="5076497" cy="20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en" b="1" dirty="0" smtClean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b="1" dirty="0">
              <a:latin typeface="+mn-l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vi-VN" b="1" dirty="0" smtClean="0">
                <a:latin typeface="+mn-lt"/>
              </a:rPr>
              <a:t>Chương trình demo</a:t>
            </a:r>
            <a:endParaRPr lang="vi-V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35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628" y="0"/>
            <a:ext cx="97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solidFill>
                  <a:srgbClr val="A5B0FE"/>
                </a:solidFill>
                <a:latin typeface="Bodoni MT Black" panose="02070A03080606020203" pitchFamily="18" charset="0"/>
              </a:rPr>
              <a:t>04</a:t>
            </a:r>
            <a:r>
              <a:rPr lang="vi-VN" sz="2800" dirty="0" smtClean="0">
                <a:solidFill>
                  <a:srgbClr val="A5B0FE"/>
                </a:solidFill>
                <a:latin typeface="Bodoni MT Black" panose="02070A03080606020203" pitchFamily="18" charset="0"/>
              </a:rPr>
              <a:t>. </a:t>
            </a:r>
            <a:endParaRPr lang="en-US" sz="2800" dirty="0">
              <a:solidFill>
                <a:srgbClr val="A5B0FE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061" y="76943"/>
            <a:ext cx="46338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b="1" dirty="0" smtClean="0"/>
              <a:t>Chương trình demo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55" y="1485899"/>
            <a:ext cx="5755318" cy="27051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255" y="959196"/>
            <a:ext cx="215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>
                <a:latin typeface="+mn-lt"/>
              </a:rPr>
              <a:t>Khởi động server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917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628" y="0"/>
            <a:ext cx="97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solidFill>
                  <a:srgbClr val="A5B0FE"/>
                </a:solidFill>
                <a:latin typeface="Bodoni MT Black" panose="02070A03080606020203" pitchFamily="18" charset="0"/>
              </a:rPr>
              <a:t>04</a:t>
            </a:r>
            <a:r>
              <a:rPr lang="vi-VN" sz="2800" dirty="0" smtClean="0">
                <a:solidFill>
                  <a:srgbClr val="A5B0FE"/>
                </a:solidFill>
                <a:latin typeface="Bodoni MT Black" panose="02070A03080606020203" pitchFamily="18" charset="0"/>
              </a:rPr>
              <a:t>. </a:t>
            </a:r>
            <a:endParaRPr lang="en-US" sz="2800" dirty="0">
              <a:solidFill>
                <a:srgbClr val="A5B0FE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061" y="76943"/>
            <a:ext cx="46338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b="1" dirty="0" smtClean="0"/>
              <a:t>Chương trình demo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255" y="959196"/>
            <a:ext cx="215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>
                <a:latin typeface="+mn-lt"/>
              </a:rPr>
              <a:t>Khởi động client1</a:t>
            </a:r>
            <a:endParaRPr lang="en-US" sz="20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55" y="1866937"/>
            <a:ext cx="5642260" cy="21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3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628" y="0"/>
            <a:ext cx="97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solidFill>
                  <a:srgbClr val="A5B0FE"/>
                </a:solidFill>
                <a:latin typeface="Bodoni MT Black" panose="02070A03080606020203" pitchFamily="18" charset="0"/>
              </a:rPr>
              <a:t>04</a:t>
            </a:r>
            <a:r>
              <a:rPr lang="vi-VN" sz="2800" dirty="0" smtClean="0">
                <a:solidFill>
                  <a:srgbClr val="A5B0FE"/>
                </a:solidFill>
                <a:latin typeface="Bodoni MT Black" panose="02070A03080606020203" pitchFamily="18" charset="0"/>
              </a:rPr>
              <a:t>. </a:t>
            </a:r>
            <a:endParaRPr lang="en-US" sz="2800" dirty="0">
              <a:solidFill>
                <a:srgbClr val="A5B0FE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061" y="76943"/>
            <a:ext cx="46338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b="1" dirty="0" smtClean="0"/>
              <a:t>Chương trình demo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254" y="959196"/>
            <a:ext cx="2405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>
                <a:latin typeface="+mn-lt"/>
              </a:rPr>
              <a:t>Khởi </a:t>
            </a:r>
            <a:r>
              <a:rPr lang="vi-VN" sz="2000" smtClean="0">
                <a:latin typeface="+mn-lt"/>
              </a:rPr>
              <a:t>động client 2</a:t>
            </a:r>
            <a:endParaRPr lang="en-US" sz="20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54" y="1672171"/>
            <a:ext cx="5781642" cy="23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8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628" y="0"/>
            <a:ext cx="97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solidFill>
                  <a:srgbClr val="A5B0FE"/>
                </a:solidFill>
                <a:latin typeface="Bodoni MT Black" panose="02070A03080606020203" pitchFamily="18" charset="0"/>
              </a:rPr>
              <a:t>04</a:t>
            </a:r>
            <a:r>
              <a:rPr lang="vi-VN" sz="2800" dirty="0" smtClean="0">
                <a:solidFill>
                  <a:srgbClr val="A5B0FE"/>
                </a:solidFill>
                <a:latin typeface="Bodoni MT Black" panose="02070A03080606020203" pitchFamily="18" charset="0"/>
              </a:rPr>
              <a:t>. </a:t>
            </a:r>
            <a:endParaRPr lang="en-US" sz="2800" dirty="0">
              <a:solidFill>
                <a:srgbClr val="A5B0FE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061" y="76943"/>
            <a:ext cx="46338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b="1" dirty="0" smtClean="0"/>
              <a:t>Chương trình demo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254" y="959196"/>
            <a:ext cx="31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smtClean="0">
                <a:latin typeface="+mn-lt"/>
              </a:rPr>
              <a:t>2 client giao tiếp với nhau</a:t>
            </a:r>
            <a:endParaRPr lang="en-US" sz="20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54" y="1749116"/>
            <a:ext cx="5793014" cy="22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9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>
            <a:spLocks noGrp="1"/>
          </p:cNvSpPr>
          <p:nvPr>
            <p:ph type="ctrTitle" idx="4294967295"/>
          </p:nvPr>
        </p:nvSpPr>
        <p:spPr>
          <a:xfrm>
            <a:off x="-177800" y="1116587"/>
            <a:ext cx="4863900" cy="29103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THANK</a:t>
            </a:r>
            <a:r>
              <a:rPr lang="vi-VN" sz="6000" dirty="0" smtClean="0"/>
              <a:t> YOU FOR WATCHING</a:t>
            </a:r>
            <a:r>
              <a:rPr lang="en" sz="6000" dirty="0" smtClean="0"/>
              <a:t>!</a:t>
            </a:r>
            <a:endParaRPr sz="6000" dirty="0"/>
          </a:p>
        </p:txBody>
      </p:sp>
      <p:sp>
        <p:nvSpPr>
          <p:cNvPr id="499" name="Google Shape;499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760331" y="1438884"/>
            <a:ext cx="2447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b="1" dirty="0" smtClean="0"/>
              <a:t>Socket là gì?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1375747"/>
            <a:ext cx="97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solidFill>
                  <a:srgbClr val="A5B0FE"/>
                </a:solidFill>
                <a:latin typeface="Bodoni MT Black" panose="02070A03080606020203" pitchFamily="18" charset="0"/>
              </a:rPr>
              <a:t>01</a:t>
            </a:r>
            <a:r>
              <a:rPr lang="vi-VN" sz="2800" dirty="0" smtClean="0">
                <a:solidFill>
                  <a:srgbClr val="A5B0FE"/>
                </a:solidFill>
                <a:latin typeface="Bodoni MT Black" panose="02070A03080606020203" pitchFamily="18" charset="0"/>
              </a:rPr>
              <a:t>. </a:t>
            </a:r>
            <a:endParaRPr lang="en-US" sz="2800" dirty="0">
              <a:solidFill>
                <a:srgbClr val="A5B0FE"/>
              </a:solidFill>
              <a:latin typeface="Algerian" panose="04020705040A02060702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879663"/>
            <a:ext cx="97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solidFill>
                  <a:srgbClr val="A5B0FE"/>
                </a:solidFill>
                <a:latin typeface="Bodoni MT Black" panose="02070A03080606020203" pitchFamily="18" charset="0"/>
              </a:rPr>
              <a:t>02</a:t>
            </a:r>
            <a:r>
              <a:rPr lang="vi-VN" sz="2800" dirty="0" smtClean="0">
                <a:solidFill>
                  <a:srgbClr val="A5B0FE"/>
                </a:solidFill>
                <a:latin typeface="Bodoni MT Black" panose="02070A03080606020203" pitchFamily="18" charset="0"/>
              </a:rPr>
              <a:t>. </a:t>
            </a:r>
            <a:endParaRPr lang="en-US" sz="2800" dirty="0">
              <a:solidFill>
                <a:srgbClr val="A5B0FE"/>
              </a:solidFill>
              <a:latin typeface="Algerian" panose="04020705040A02060702" pitchFamily="8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0331" y="1973736"/>
            <a:ext cx="53055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b="1" dirty="0" smtClean="0"/>
              <a:t>Lập trình socket với TCP/IP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2437693"/>
            <a:ext cx="97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solidFill>
                  <a:srgbClr val="A5B0FE"/>
                </a:solidFill>
                <a:latin typeface="Bodoni MT Black" panose="02070A03080606020203" pitchFamily="18" charset="0"/>
              </a:rPr>
              <a:t>03</a:t>
            </a:r>
            <a:r>
              <a:rPr lang="vi-VN" sz="2800" dirty="0" smtClean="0">
                <a:solidFill>
                  <a:srgbClr val="A5B0FE"/>
                </a:solidFill>
                <a:latin typeface="Bodoni MT Black" panose="02070A03080606020203" pitchFamily="18" charset="0"/>
              </a:rPr>
              <a:t>. </a:t>
            </a:r>
            <a:endParaRPr lang="en-US" sz="2800" dirty="0">
              <a:solidFill>
                <a:srgbClr val="A5B0FE"/>
              </a:solidFill>
              <a:latin typeface="Algerian" panose="04020705040A02060702" pitchFamily="8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0331" y="2552420"/>
            <a:ext cx="46270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b="1" dirty="0" smtClean="0"/>
              <a:t>Module socket trong Python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2966773"/>
            <a:ext cx="97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solidFill>
                  <a:srgbClr val="A5B0FE"/>
                </a:solidFill>
                <a:latin typeface="Bodoni MT Black" panose="02070A03080606020203" pitchFamily="18" charset="0"/>
              </a:rPr>
              <a:t>04</a:t>
            </a:r>
            <a:r>
              <a:rPr lang="vi-VN" sz="2800" dirty="0" smtClean="0">
                <a:solidFill>
                  <a:srgbClr val="A5B0FE"/>
                </a:solidFill>
                <a:latin typeface="Bodoni MT Black" panose="02070A03080606020203" pitchFamily="18" charset="0"/>
              </a:rPr>
              <a:t>. </a:t>
            </a:r>
            <a:endParaRPr lang="en-US" sz="2800" dirty="0">
              <a:solidFill>
                <a:srgbClr val="A5B0FE"/>
              </a:solidFill>
              <a:latin typeface="Algerian" panose="04020705040A02060702" pitchFamily="8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0331" y="3071289"/>
            <a:ext cx="33290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b="1" dirty="0" smtClean="0"/>
              <a:t>Chương trình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90648" y="1809750"/>
            <a:ext cx="4148553" cy="1409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1.</a:t>
            </a:r>
            <a:endParaRPr b="1" dirty="0">
              <a:latin typeface="+mj-l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 smtClean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Socket là gì?</a:t>
            </a:r>
            <a:endParaRPr b="1" dirty="0">
              <a:latin typeface="+mn-lt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0" y="876326"/>
            <a:ext cx="6095999" cy="3863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sz="2000" dirty="0" smtClean="0">
                <a:latin typeface="+mn-lt"/>
              </a:rPr>
              <a:t>Là </a:t>
            </a:r>
            <a:r>
              <a:rPr lang="en-US" sz="2000" dirty="0" err="1" smtClean="0">
                <a:latin typeface="+mn-lt"/>
              </a:rPr>
              <a:t>một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end-point </a:t>
            </a:r>
            <a:r>
              <a:rPr lang="en-US" sz="2000" dirty="0" err="1">
                <a:latin typeface="+mn-lt"/>
              </a:rPr>
              <a:t>của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một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liên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kết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giữa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hai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ứng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dụng</a:t>
            </a:r>
            <a:r>
              <a:rPr lang="en-US" sz="2000" dirty="0" smtClean="0">
                <a:latin typeface="+mn-lt"/>
              </a:rPr>
              <a:t>.</a:t>
            </a:r>
            <a:endParaRPr lang="vi-VN" sz="2000" dirty="0" smtClean="0">
              <a:latin typeface="+mn-lt"/>
            </a:endParaRPr>
          </a:p>
          <a:p>
            <a:pPr lvl="0"/>
            <a:r>
              <a:rPr lang="vi-VN" sz="2000" dirty="0" smtClean="0">
                <a:latin typeface="+mn-lt"/>
              </a:rPr>
              <a:t>Cho </a:t>
            </a:r>
            <a:r>
              <a:rPr lang="en-US" sz="2000" dirty="0" err="1" smtClean="0">
                <a:latin typeface="+mn-lt"/>
              </a:rPr>
              <a:t>phép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giao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tiếp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trong</a:t>
            </a:r>
            <a:r>
              <a:rPr lang="en-US" sz="2000" dirty="0">
                <a:latin typeface="+mn-lt"/>
              </a:rPr>
              <a:t> 1 </a:t>
            </a:r>
            <a:r>
              <a:rPr lang="en-US" sz="2000" dirty="0" err="1">
                <a:latin typeface="+mn-lt"/>
              </a:rPr>
              <a:t>tiến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trình</a:t>
            </a:r>
            <a:r>
              <a:rPr lang="en-US" sz="2000" dirty="0">
                <a:latin typeface="+mn-lt"/>
              </a:rPr>
              <a:t>, </a:t>
            </a:r>
            <a:r>
              <a:rPr lang="en-US" sz="2000" dirty="0" err="1">
                <a:latin typeface="+mn-lt"/>
              </a:rPr>
              <a:t>giữa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những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tiến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trình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trên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cùng</a:t>
            </a:r>
            <a:r>
              <a:rPr lang="en-US" sz="2000" dirty="0">
                <a:latin typeface="+mn-lt"/>
              </a:rPr>
              <a:t> 1 </a:t>
            </a:r>
            <a:r>
              <a:rPr lang="en-US" sz="2000" dirty="0" err="1">
                <a:latin typeface="+mn-lt"/>
              </a:rPr>
              <a:t>máy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hoặc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giữa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nhiều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máy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với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nhau</a:t>
            </a:r>
            <a:r>
              <a:rPr lang="en-US" sz="2000" dirty="0" smtClean="0">
                <a:latin typeface="+mn-lt"/>
              </a:rPr>
              <a:t>.</a:t>
            </a:r>
            <a:endParaRPr lang="vi-VN" sz="2000" dirty="0" smtClean="0">
              <a:latin typeface="+mn-lt"/>
            </a:endParaRPr>
          </a:p>
          <a:p>
            <a:pPr lvl="0"/>
            <a:r>
              <a:rPr lang="vi-VN" sz="2000" dirty="0">
                <a:latin typeface="+mn-lt"/>
              </a:rPr>
              <a:t>Trong hệ thống mạng có rất nhiều ứng dụng bao gồm chương trình khách và chương trình chủ ở 2 hệ cuối khác nhau</a:t>
            </a:r>
            <a:r>
              <a:rPr lang="vi-VN" sz="2000" dirty="0" smtClean="0">
                <a:latin typeface="+mn-lt"/>
              </a:rPr>
              <a:t>.</a:t>
            </a:r>
          </a:p>
          <a:p>
            <a:pPr lvl="0"/>
            <a:r>
              <a:rPr lang="vi-VN" sz="2000" dirty="0"/>
              <a:t>Được chia thành </a:t>
            </a:r>
            <a:r>
              <a:rPr lang="vi-VN" sz="2000" b="1" dirty="0"/>
              <a:t>2 loại:</a:t>
            </a:r>
          </a:p>
          <a:p>
            <a:pPr lvl="1"/>
            <a:r>
              <a:rPr lang="vi-VN" sz="2000" dirty="0"/>
              <a:t>Stream socket</a:t>
            </a:r>
          </a:p>
          <a:p>
            <a:pPr lvl="1"/>
            <a:r>
              <a:rPr lang="vi-VN" sz="2000" dirty="0"/>
              <a:t>Datagram </a:t>
            </a:r>
            <a:r>
              <a:rPr lang="vi-VN" sz="2000" dirty="0" smtClean="0"/>
              <a:t>socket</a:t>
            </a:r>
            <a:endParaRPr lang="vi-VN" sz="2000"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628" y="0"/>
            <a:ext cx="97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solidFill>
                  <a:srgbClr val="A5B0FE"/>
                </a:solidFill>
                <a:latin typeface="Bodoni MT Black" panose="02070A03080606020203" pitchFamily="18" charset="0"/>
              </a:rPr>
              <a:t>01</a:t>
            </a:r>
            <a:r>
              <a:rPr lang="vi-VN" sz="2800" dirty="0" smtClean="0">
                <a:solidFill>
                  <a:srgbClr val="A5B0FE"/>
                </a:solidFill>
                <a:latin typeface="Bodoni MT Black" panose="02070A03080606020203" pitchFamily="18" charset="0"/>
              </a:rPr>
              <a:t>. </a:t>
            </a:r>
            <a:endParaRPr lang="en-US" sz="2800" dirty="0">
              <a:solidFill>
                <a:srgbClr val="A5B0FE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061" y="76943"/>
            <a:ext cx="2447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b="1" dirty="0" smtClean="0"/>
              <a:t>Socket là gì?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0" y="723274"/>
            <a:ext cx="6095999" cy="442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sz="2000" dirty="0" smtClean="0">
                <a:latin typeface="+mn-lt"/>
              </a:rPr>
              <a:t>Datagram socket:</a:t>
            </a:r>
          </a:p>
          <a:p>
            <a:pPr lvl="1"/>
            <a:r>
              <a:rPr lang="vi-VN" sz="2000" dirty="0" smtClean="0">
                <a:latin typeface="+mn-lt"/>
              </a:rPr>
              <a:t>Dựa trên giao thức TCP</a:t>
            </a:r>
          </a:p>
          <a:p>
            <a:pPr lvl="1"/>
            <a:r>
              <a:rPr lang="vi-VN" sz="2000" dirty="0" smtClean="0">
                <a:latin typeface="+mn-lt"/>
              </a:rPr>
              <a:t>Chỉ</a:t>
            </a:r>
            <a:r>
              <a:rPr lang="vi-VN" sz="2000" dirty="0" smtClean="0">
                <a:latin typeface="+mn-lt"/>
              </a:rPr>
              <a:t> thực hiện trên 2 tiến trình </a:t>
            </a:r>
            <a:r>
              <a:rPr lang="vi-VN" sz="2000" b="1" dirty="0" smtClean="0">
                <a:latin typeface="+mn-lt"/>
              </a:rPr>
              <a:t>đã </a:t>
            </a:r>
            <a:r>
              <a:rPr lang="vi-VN" sz="2000" dirty="0" smtClean="0">
                <a:latin typeface="+mn-lt"/>
              </a:rPr>
              <a:t>thiết lập kết nối.</a:t>
            </a:r>
          </a:p>
          <a:p>
            <a:pPr lvl="1"/>
            <a:r>
              <a:rPr lang="vi-VN" sz="2000" dirty="0" smtClean="0">
                <a:latin typeface="+mn-lt"/>
              </a:rPr>
              <a:t>Dữ liệu truyền đến nơi nhận, tin cậy, đúng tuần tự</a:t>
            </a:r>
          </a:p>
          <a:p>
            <a:pPr lvl="1"/>
            <a:r>
              <a:rPr lang="vi-VN" sz="2000" dirty="0" smtClean="0">
                <a:latin typeface="+mn-lt"/>
              </a:rPr>
              <a:t>Còn gọi là </a:t>
            </a:r>
            <a:r>
              <a:rPr lang="vi-VN" sz="2000" b="1" dirty="0" smtClean="0">
                <a:latin typeface="+mn-lt"/>
              </a:rPr>
              <a:t>socket hướng kết nối.</a:t>
            </a:r>
          </a:p>
          <a:p>
            <a:pPr lvl="0"/>
            <a:r>
              <a:rPr lang="vi-VN" sz="2000" dirty="0"/>
              <a:t>Datagram socket:</a:t>
            </a:r>
          </a:p>
          <a:p>
            <a:pPr lvl="1"/>
            <a:r>
              <a:rPr lang="vi-VN" sz="2000" dirty="0"/>
              <a:t>Dựa trên giao thức </a:t>
            </a:r>
            <a:r>
              <a:rPr lang="vi-VN" sz="2000" dirty="0" smtClean="0"/>
              <a:t>UDP.</a:t>
            </a:r>
            <a:endParaRPr lang="vi-VN" sz="2000" dirty="0"/>
          </a:p>
          <a:p>
            <a:pPr lvl="1"/>
            <a:r>
              <a:rPr lang="vi-VN" sz="2000" dirty="0" smtClean="0"/>
              <a:t>Không cần thiết lập kết nối.</a:t>
            </a:r>
          </a:p>
          <a:p>
            <a:pPr lvl="1"/>
            <a:r>
              <a:rPr lang="vi-VN" sz="2000" dirty="0" smtClean="0"/>
              <a:t>Không đảm bảo sự toàn vẹn của dữ liệu khi truyền đi. </a:t>
            </a:r>
          </a:p>
          <a:p>
            <a:pPr lvl="1"/>
            <a:r>
              <a:rPr lang="vi-VN" sz="2000" dirty="0" smtClean="0"/>
              <a:t>Còn </a:t>
            </a:r>
            <a:r>
              <a:rPr lang="vi-VN" sz="2000" dirty="0"/>
              <a:t>gọi </a:t>
            </a:r>
            <a:r>
              <a:rPr lang="vi-VN" sz="2000" dirty="0" smtClean="0"/>
              <a:t>là </a:t>
            </a:r>
            <a:r>
              <a:rPr lang="vi-VN" sz="2000" b="1" dirty="0" smtClean="0"/>
              <a:t>socket không kết </a:t>
            </a:r>
            <a:r>
              <a:rPr lang="vi-VN" sz="2000" b="1" dirty="0"/>
              <a:t>nối.</a:t>
            </a:r>
            <a:r>
              <a:rPr lang="vi-VN" sz="2000" dirty="0"/>
              <a:t> </a:t>
            </a:r>
          </a:p>
          <a:p>
            <a:pPr marL="533400" lvl="1" indent="0">
              <a:buNone/>
            </a:pPr>
            <a:r>
              <a:rPr lang="vi-VN" sz="2000" dirty="0" smtClean="0">
                <a:latin typeface="+mn-lt"/>
              </a:rPr>
              <a:t> </a:t>
            </a:r>
            <a:endParaRPr sz="2000" dirty="0">
              <a:latin typeface="+mn-lt"/>
            </a:endParaRP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628" y="0"/>
            <a:ext cx="97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solidFill>
                  <a:srgbClr val="A5B0FE"/>
                </a:solidFill>
                <a:latin typeface="Bodoni MT Black" panose="02070A03080606020203" pitchFamily="18" charset="0"/>
              </a:rPr>
              <a:t>01</a:t>
            </a:r>
            <a:r>
              <a:rPr lang="vi-VN" sz="2800" dirty="0" smtClean="0">
                <a:solidFill>
                  <a:srgbClr val="A5B0FE"/>
                </a:solidFill>
                <a:latin typeface="Bodoni MT Black" panose="02070A03080606020203" pitchFamily="18" charset="0"/>
              </a:rPr>
              <a:t>. </a:t>
            </a:r>
            <a:endParaRPr lang="en-US" sz="2800" dirty="0">
              <a:solidFill>
                <a:srgbClr val="A5B0FE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061" y="76943"/>
            <a:ext cx="2447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b="1" dirty="0" smtClean="0"/>
              <a:t>Socket là gì?</a:t>
            </a:r>
          </a:p>
        </p:txBody>
      </p:sp>
    </p:spTree>
    <p:extLst>
      <p:ext uri="{BB962C8B-B14F-4D97-AF65-F5344CB8AC3E}">
        <p14:creationId xmlns:p14="http://schemas.microsoft.com/office/powerpoint/2010/main" val="403266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628" y="0"/>
            <a:ext cx="97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solidFill>
                  <a:srgbClr val="A5B0FE"/>
                </a:solidFill>
                <a:latin typeface="Bodoni MT Black" panose="02070A03080606020203" pitchFamily="18" charset="0"/>
              </a:rPr>
              <a:t>01</a:t>
            </a:r>
            <a:r>
              <a:rPr lang="vi-VN" sz="2800" dirty="0" smtClean="0">
                <a:solidFill>
                  <a:srgbClr val="A5B0FE"/>
                </a:solidFill>
                <a:latin typeface="Bodoni MT Black" panose="02070A03080606020203" pitchFamily="18" charset="0"/>
              </a:rPr>
              <a:t>. </a:t>
            </a:r>
            <a:endParaRPr lang="en-US" sz="2800" dirty="0">
              <a:solidFill>
                <a:srgbClr val="A5B0FE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061" y="76943"/>
            <a:ext cx="2447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b="1" dirty="0" smtClean="0"/>
              <a:t>Socket là gì?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7655"/>
            <a:ext cx="6106509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9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1891862" y="1460939"/>
            <a:ext cx="5307725" cy="20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" b="1" dirty="0" smtClean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b="1" dirty="0">
              <a:latin typeface="+mn-l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 smtClean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Lập trình socket TCP/IP</a:t>
            </a:r>
            <a:endParaRPr b="1" dirty="0">
              <a:latin typeface="+mn-lt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7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628" y="0"/>
            <a:ext cx="97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solidFill>
                  <a:srgbClr val="A5B0FE"/>
                </a:solidFill>
                <a:latin typeface="Bodoni MT Black" panose="02070A03080606020203" pitchFamily="18" charset="0"/>
              </a:rPr>
              <a:t>02</a:t>
            </a:r>
            <a:r>
              <a:rPr lang="vi-VN" sz="2800" dirty="0" smtClean="0">
                <a:solidFill>
                  <a:srgbClr val="A5B0FE"/>
                </a:solidFill>
                <a:latin typeface="Bodoni MT Black" panose="02070A03080606020203" pitchFamily="18" charset="0"/>
              </a:rPr>
              <a:t>. </a:t>
            </a:r>
            <a:endParaRPr lang="en-US" sz="2800" dirty="0">
              <a:solidFill>
                <a:srgbClr val="A5B0FE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061" y="76943"/>
            <a:ext cx="46338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b="1" dirty="0" smtClean="0"/>
              <a:t>Lập trình socket </a:t>
            </a:r>
            <a:r>
              <a:rPr lang="vi-VN" sz="2600" b="1" smtClean="0"/>
              <a:t>với TCP/IP</a:t>
            </a:r>
            <a:endParaRPr lang="vi-VN" sz="2600" b="1" dirty="0" smtClean="0"/>
          </a:p>
        </p:txBody>
      </p:sp>
      <p:sp>
        <p:nvSpPr>
          <p:cNvPr id="7" name="Google Shape;262;p16"/>
          <p:cNvSpPr txBox="1">
            <a:spLocks noGrp="1"/>
          </p:cNvSpPr>
          <p:nvPr>
            <p:ph type="body" idx="1"/>
          </p:nvPr>
        </p:nvSpPr>
        <p:spPr>
          <a:xfrm>
            <a:off x="0" y="723274"/>
            <a:ext cx="6095999" cy="442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sz="2000" dirty="0" smtClean="0">
                <a:latin typeface="+mn-lt"/>
              </a:rPr>
              <a:t>Tiến trình gửi thông điệp qua socket.</a:t>
            </a:r>
          </a:p>
          <a:p>
            <a:pPr lvl="0"/>
            <a:r>
              <a:rPr lang="vi-VN" sz="2000" dirty="0" smtClean="0">
                <a:latin typeface="+mn-lt"/>
              </a:rPr>
              <a:t>Socket là cánh cửa tiến trình ứng dụng và tầng transport (TCP).</a:t>
            </a:r>
          </a:p>
          <a:p>
            <a:pPr lvl="0"/>
            <a:r>
              <a:rPr lang="vi-VN" sz="2000" dirty="0" smtClean="0">
                <a:latin typeface="+mn-lt"/>
              </a:rPr>
              <a:t>Server khởi động trước khi client liên lạc đến; đồng thời tạo ra 1 socket chấp nhận kết nối.</a:t>
            </a:r>
          </a:p>
          <a:p>
            <a:pPr lvl="0"/>
            <a:r>
              <a:rPr lang="vi-VN" sz="2000" dirty="0" smtClean="0">
                <a:latin typeface="+mn-lt"/>
              </a:rPr>
              <a:t>Client tạo 1 socket TCP để kêt nối đến máy chủ; TCP socket đặc tả IP address &amp; số port.</a:t>
            </a:r>
          </a:p>
          <a:p>
            <a:pPr lvl="0"/>
            <a:r>
              <a:rPr lang="vi-VN" sz="2000" dirty="0" smtClean="0">
                <a:latin typeface="+mn-lt"/>
              </a:rPr>
              <a:t> Khi server thấy tiến trình client -&gt; tạo 1 socket dành riêng cho client.</a:t>
            </a:r>
          </a:p>
          <a:p>
            <a:pPr lvl="0"/>
            <a:r>
              <a:rPr lang="vi-VN" sz="2000" dirty="0" smtClean="0">
                <a:latin typeface="+mn-lt"/>
              </a:rPr>
              <a:t>Client đến -&gt; server kích hoạt với phương thức accpet().</a:t>
            </a:r>
          </a:p>
          <a:p>
            <a:pPr lvl="0"/>
            <a:r>
              <a:rPr lang="vi-VN" sz="2000" dirty="0" smtClean="0">
                <a:latin typeface="+mn-lt"/>
              </a:rPr>
              <a:t>=&gt; 1 kết nối TCP tồn tại giữa server &amp; client.</a:t>
            </a:r>
          </a:p>
        </p:txBody>
      </p:sp>
    </p:spTree>
    <p:extLst>
      <p:ext uri="{BB962C8B-B14F-4D97-AF65-F5344CB8AC3E}">
        <p14:creationId xmlns:p14="http://schemas.microsoft.com/office/powerpoint/2010/main" val="102378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628" y="0"/>
            <a:ext cx="97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solidFill>
                  <a:srgbClr val="A5B0FE"/>
                </a:solidFill>
                <a:latin typeface="Bodoni MT Black" panose="02070A03080606020203" pitchFamily="18" charset="0"/>
              </a:rPr>
              <a:t>02</a:t>
            </a:r>
            <a:r>
              <a:rPr lang="vi-VN" sz="2800" dirty="0" smtClean="0">
                <a:solidFill>
                  <a:srgbClr val="A5B0FE"/>
                </a:solidFill>
                <a:latin typeface="Bodoni MT Black" panose="02070A03080606020203" pitchFamily="18" charset="0"/>
              </a:rPr>
              <a:t>. </a:t>
            </a:r>
            <a:endParaRPr lang="en-US" sz="2800" dirty="0">
              <a:solidFill>
                <a:srgbClr val="A5B0FE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061" y="76943"/>
            <a:ext cx="46338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b="1" dirty="0" smtClean="0"/>
              <a:t>Lập trình socket với TCP/IP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6086979" cy="4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490</Words>
  <Application>Microsoft Office PowerPoint</Application>
  <PresentationFormat>On-screen Show (16:9)</PresentationFormat>
  <Paragraphs>101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Bodoni MT Black</vt:lpstr>
      <vt:lpstr>Calibri</vt:lpstr>
      <vt:lpstr>Miriam Libre</vt:lpstr>
      <vt:lpstr>Barlow</vt:lpstr>
      <vt:lpstr>Arial</vt:lpstr>
      <vt:lpstr>Barlow Light</vt:lpstr>
      <vt:lpstr>Calibri Light</vt:lpstr>
      <vt:lpstr>Algerian</vt:lpstr>
      <vt:lpstr>Roderigo template</vt:lpstr>
      <vt:lpstr>LẬP TRÌNH MẠNG VỚI PYTHON (Mạng TCP/IP)</vt:lpstr>
      <vt:lpstr>PowerPoint Presentation</vt:lpstr>
      <vt:lpstr>1. Socket là gì?</vt:lpstr>
      <vt:lpstr>PowerPoint Presentation</vt:lpstr>
      <vt:lpstr>PowerPoint Presentation</vt:lpstr>
      <vt:lpstr>PowerPoint Presentation</vt:lpstr>
      <vt:lpstr>2. Lập trình socket TCP/IP</vt:lpstr>
      <vt:lpstr>PowerPoint Presentation</vt:lpstr>
      <vt:lpstr>PowerPoint Presentation</vt:lpstr>
      <vt:lpstr>3. Module socket trong Python</vt:lpstr>
      <vt:lpstr>PowerPoint Presentation</vt:lpstr>
      <vt:lpstr>PowerPoint Presentation</vt:lpstr>
      <vt:lpstr>4. Chương trình demo</vt:lpstr>
      <vt:lpstr>PowerPoint Presentation</vt:lpstr>
      <vt:lpstr>PowerPoint Presentation</vt:lpstr>
      <vt:lpstr>PowerPoint Presentation</vt:lpstr>
      <vt:lpstr>PowerPoint Presentation</vt:lpstr>
      <vt:lpstr>THANK YOU FOR WATCHING!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MẠNG VỚI PYTHON</dc:title>
  <dc:creator>Bùi Trần Ngọc Ly</dc:creator>
  <cp:lastModifiedBy>Bùi Trần Ngọc Ly</cp:lastModifiedBy>
  <cp:revision>45</cp:revision>
  <dcterms:modified xsi:type="dcterms:W3CDTF">2022-11-29T12:14:02Z</dcterms:modified>
</cp:coreProperties>
</file>