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1: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Môi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phát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triển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hệ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thống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Khoa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FAD6-70B4-4E1B-A9D8-BD6E33BF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tri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3B58-5BEB-477B-925F-4362F7CF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vi-VN" dirty="0"/>
              <a:t> tạo, chia sẻ, lưu giữ, phát triển và sử dụng tối ưu nguồn </a:t>
            </a:r>
            <a:r>
              <a:rPr lang="vi-VN" dirty="0">
                <a:solidFill>
                  <a:srgbClr val="FF0000"/>
                </a:solidFill>
              </a:rPr>
              <a:t>tri thức </a:t>
            </a:r>
            <a:r>
              <a:rPr lang="vi-VN" dirty="0"/>
              <a:t>trong tổ chứ</a:t>
            </a:r>
            <a:r>
              <a:rPr lang="en-US" dirty="0"/>
              <a:t>c.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thiện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hài</a:t>
            </a:r>
            <a:r>
              <a:rPr lang="en-US" sz="2000" dirty="0"/>
              <a:t> </a:t>
            </a:r>
            <a:r>
              <a:rPr lang="en-US" sz="2000" dirty="0" err="1"/>
              <a:t>lòngcủa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Thu </a:t>
            </a:r>
            <a:r>
              <a:rPr lang="en-US" sz="2000" dirty="0" err="1"/>
              <a:t>hút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thác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endParaRPr lang="en-US" sz="2000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sz="2000" dirty="0" err="1"/>
              <a:t>Khuyến</a:t>
            </a:r>
            <a:r>
              <a:rPr lang="en-US" sz="2000" dirty="0"/>
              <a:t> </a:t>
            </a:r>
            <a:r>
              <a:rPr lang="en-US" sz="2000" dirty="0" err="1"/>
              <a:t>khích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, chia </a:t>
            </a:r>
            <a:r>
              <a:rPr lang="en-US" sz="2000" dirty="0" err="1"/>
              <a:t>sẻ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467A-B9C8-4407-A147-5E1F334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84E8E-5EB9-4325-B953-37630184EDCB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9222" name="Picture 6" descr="5 Best Knowledge Management Software and Tools - 2021 - Helpie WP">
            <a:extLst>
              <a:ext uri="{FF2B5EF4-FFF2-40B4-BE49-F238E27FC236}">
                <a16:creationId xmlns:a16="http://schemas.microsoft.com/office/drawing/2014/main" id="{7BF61BC4-71C5-43B3-BD52-34BEBB86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0730"/>
            <a:ext cx="4722471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3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5425-6B87-44C8-9ECC-11DD04D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4588-10CC-4233-BDCF-C27A81D2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vi-VN" dirty="0"/>
              <a:t>ỗ trợ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vi-VN" dirty="0"/>
              <a:t>trong các hoạt động ra quyết định đòi hỏi sự </a:t>
            </a:r>
            <a:r>
              <a:rPr lang="vi-VN" dirty="0">
                <a:solidFill>
                  <a:srgbClr val="FF0000"/>
                </a:solidFill>
              </a:rPr>
              <a:t>phán xét</a:t>
            </a:r>
            <a:r>
              <a:rPr lang="vi-VN" dirty="0"/>
              <a:t>,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vi-VN" dirty="0"/>
              <a:t> </a:t>
            </a:r>
            <a:r>
              <a:rPr lang="en-US" dirty="0" err="1"/>
              <a:t>với</a:t>
            </a:r>
            <a:r>
              <a:rPr lang="vi-VN" dirty="0"/>
              <a:t> một chuỗi các hành động.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vi-VN" dirty="0"/>
              <a:t>ỗ trợ quản lý cấp trung và cấp cao của một tổ chức bằng cách </a:t>
            </a:r>
            <a:r>
              <a:rPr lang="vi-VN" dirty="0">
                <a:solidFill>
                  <a:srgbClr val="FF0000"/>
                </a:solidFill>
              </a:rPr>
              <a:t>phân tích khối lượng lớn dữ liệu</a:t>
            </a:r>
            <a:r>
              <a:rPr lang="vi-VN" dirty="0"/>
              <a:t> phi cấu trúc và </a:t>
            </a:r>
            <a:r>
              <a:rPr lang="vi-VN" dirty="0">
                <a:solidFill>
                  <a:srgbClr val="FF0000"/>
                </a:solidFill>
              </a:rPr>
              <a:t>tích lũy thông tin</a:t>
            </a:r>
            <a:r>
              <a:rPr lang="vi-VN" dirty="0"/>
              <a:t> có thể giúp giải quyết các vấn đề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FDDE-94D6-45AC-B897-888A1C38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54951-235C-4CEB-95B1-25E6980D31F5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6536D53-70AC-4CD3-9182-022540DEB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23355"/>
              </p:ext>
            </p:extLst>
          </p:nvPr>
        </p:nvGraphicFramePr>
        <p:xfrm>
          <a:off x="5517590" y="4032670"/>
          <a:ext cx="4830763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3" imgW="4831200" imgH="2781360" progId="Paint.Picture.1">
                  <p:embed/>
                </p:oleObj>
              </mc:Choice>
              <mc:Fallback>
                <p:oleObj name="Bitmap Image" r:id="rId3" imgW="4831200" imgH="2781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7590" y="4032670"/>
                        <a:ext cx="4830763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87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22E8-AAAC-4844-B92D-2F729634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4042-6FB5-43AE-91E9-A9CF75AE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vi-VN" dirty="0"/>
              <a:t>ệ thống thông tin quản trị được </a:t>
            </a:r>
            <a:r>
              <a:rPr lang="vi-VN" dirty="0">
                <a:solidFill>
                  <a:srgbClr val="FF0000"/>
                </a:solidFill>
              </a:rPr>
              <a:t>chuyên biệt hóa cho cấp lãnh đạo</a:t>
            </a:r>
            <a:r>
              <a:rPr lang="vi-VN" dirty="0"/>
              <a:t>, cung cấp các thông tin chiến lược cho lãnh đạo.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Cung cấp khả năng </a:t>
            </a:r>
            <a:r>
              <a:rPr lang="vi-VN" dirty="0">
                <a:solidFill>
                  <a:srgbClr val="FF0000"/>
                </a:solidFill>
              </a:rPr>
              <a:t>truy cập tức thời và dễ dàng</a:t>
            </a:r>
            <a:r>
              <a:rPr lang="vi-VN" dirty="0"/>
              <a:t> đến các </a:t>
            </a:r>
            <a:r>
              <a:rPr lang="vi-VN" dirty="0">
                <a:solidFill>
                  <a:srgbClr val="FF0000"/>
                </a:solidFill>
              </a:rPr>
              <a:t>thông tin chọn lọc</a:t>
            </a:r>
            <a:r>
              <a:rPr lang="vi-VN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vi-VN" dirty="0"/>
              <a:t> những yếu tố then chốt trong việc </a:t>
            </a:r>
            <a:r>
              <a:rPr lang="vi-VN" dirty="0">
                <a:solidFill>
                  <a:srgbClr val="FF0000"/>
                </a:solidFill>
              </a:rPr>
              <a:t>đạt được mục tiêu chiến lược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FEACF-B81C-4AB9-B254-6AC112B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62AD5-71C8-4ABF-A216-E83EF308BA5D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2050" name="Picture 2" descr="SISTEM INFORMASI MANAJEMEN contoh penerapan sistem informasi  manajemen(SIM): Executive Support System (ESS)">
            <a:extLst>
              <a:ext uri="{FF2B5EF4-FFF2-40B4-BE49-F238E27FC236}">
                <a16:creationId xmlns:a16="http://schemas.microsoft.com/office/drawing/2014/main" id="{082ECB79-2FB0-4697-A834-66A2A89E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57687"/>
            <a:ext cx="381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2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9457-D82F-4C56-B40D-DB6C4A4E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EE31-6D49-4E8E-B207-B0BFBBD9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02F0-FE7C-4324-8885-07A2455D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D2379-4283-4BB7-A7E2-2CFC50ADD22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AutoShape 2" descr="Quy trình phát triển phần mềm ( SDLC )">
            <a:extLst>
              <a:ext uri="{FF2B5EF4-FFF2-40B4-BE49-F238E27FC236}">
                <a16:creationId xmlns:a16="http://schemas.microsoft.com/office/drawing/2014/main" id="{851873FB-1C74-4C1B-A928-6F28A4236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What is SDLC? Phases of Software Development &amp;amp; Models">
            <a:extLst>
              <a:ext uri="{FF2B5EF4-FFF2-40B4-BE49-F238E27FC236}">
                <a16:creationId xmlns:a16="http://schemas.microsoft.com/office/drawing/2014/main" id="{E2897876-E987-4BDD-8E90-233150B3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4"/>
            <a:ext cx="10515599" cy="448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9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24EF-B4DA-4E92-B4A5-F14B5AEA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E90F-7951-4FF9-8AAC-C90632F4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hu thập và diễn giải</a:t>
            </a:r>
            <a:r>
              <a:rPr lang="vi-VN" dirty="0"/>
              <a:t> các dữ kiện, </a:t>
            </a:r>
            <a:r>
              <a:rPr lang="vi-VN" dirty="0">
                <a:solidFill>
                  <a:srgbClr val="FF0000"/>
                </a:solidFill>
              </a:rPr>
              <a:t>xác định</a:t>
            </a:r>
            <a:r>
              <a:rPr lang="vi-VN" dirty="0"/>
              <a:t> các vấn đề và </a:t>
            </a:r>
            <a:r>
              <a:rPr lang="vi-VN" dirty="0">
                <a:solidFill>
                  <a:srgbClr val="FF0000"/>
                </a:solidFill>
              </a:rPr>
              <a:t>phân rã</a:t>
            </a:r>
            <a:r>
              <a:rPr lang="vi-VN" dirty="0"/>
              <a:t> một hệ thống thành các thành phần của nó.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à </a:t>
            </a:r>
            <a:r>
              <a:rPr lang="vi-VN" dirty="0">
                <a:solidFill>
                  <a:srgbClr val="00B050"/>
                </a:solidFill>
              </a:rPr>
              <a:t>kỹ thuật giải quyết vấn đề</a:t>
            </a:r>
            <a:r>
              <a:rPr lang="vi-VN" dirty="0"/>
              <a:t> nhằm cải thiện hệ thống và đảm bảo rằng tất cả các thành phần của hệ thống hoạt động hiệu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“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gì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Vì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vậy</a:t>
            </a:r>
            <a:r>
              <a:rPr lang="en-US" dirty="0">
                <a:solidFill>
                  <a:srgbClr val="0070C0"/>
                </a:solidFill>
              </a:rPr>
              <a:t>?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được</a:t>
            </a:r>
            <a:r>
              <a:rPr lang="en-US" dirty="0">
                <a:solidFill>
                  <a:srgbClr val="0070C0"/>
                </a:solidFill>
              </a:rPr>
              <a:t> hay </a:t>
            </a:r>
            <a:r>
              <a:rPr lang="en-US" dirty="0" err="1">
                <a:solidFill>
                  <a:srgbClr val="0070C0"/>
                </a:solidFill>
              </a:rPr>
              <a:t>không</a:t>
            </a:r>
            <a:r>
              <a:rPr lang="en-US" dirty="0">
                <a:solidFill>
                  <a:srgbClr val="0070C0"/>
                </a:solidFill>
              </a:rPr>
              <a:t>?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0DBB-D5B8-46BD-92C0-175E844C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0F8C2-BF89-494D-B651-BBA17AF7D05D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A027-5988-44F2-B220-79285A4C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1C16-C200-4945-9F4C-9A21F3CF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vi-VN" dirty="0">
                <a:solidFill>
                  <a:srgbClr val="FF0000"/>
                </a:solidFill>
              </a:rPr>
              <a:t>em xét</a:t>
            </a:r>
            <a:r>
              <a:rPr lang="vi-VN" dirty="0"/>
              <a:t> nhiều giải pháp tiềm năng và </a:t>
            </a:r>
            <a:r>
              <a:rPr lang="vi-VN" dirty="0">
                <a:solidFill>
                  <a:srgbClr val="FF0000"/>
                </a:solidFill>
              </a:rPr>
              <a:t>thu hẹp</a:t>
            </a:r>
            <a:r>
              <a:rPr lang="vi-VN" dirty="0"/>
              <a:t> các lựa chọn để xác định cách </a:t>
            </a:r>
            <a:r>
              <a:rPr lang="vi-VN" dirty="0">
                <a:solidFill>
                  <a:srgbClr val="00B050"/>
                </a:solidFill>
              </a:rPr>
              <a:t>hiệu quả nhất</a:t>
            </a:r>
            <a:r>
              <a:rPr lang="vi-VN" dirty="0"/>
              <a:t> để xây dựng giải pháp.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đó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đó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nào</a:t>
            </a:r>
            <a:r>
              <a:rPr lang="en-US" dirty="0">
                <a:solidFill>
                  <a:srgbClr val="0070C0"/>
                </a:solidFill>
              </a:rPr>
              <a:t>?</a:t>
            </a:r>
            <a:r>
              <a:rPr lang="en-US" dirty="0"/>
              <a:t>”</a:t>
            </a:r>
            <a:r>
              <a:rPr lang="vi-VN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AA01-3DF7-452D-9B55-8499BEDE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6AF32-BF92-47A5-BAA9-6831DE04B34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6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245E-28BB-409A-9D05-B94A37D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ADE62-24DA-4845-8FA3-9437C1E1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9EDC84-2BF7-4CE6-BFA9-247C23B98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39479"/>
              </p:ext>
            </p:extLst>
          </p:nvPr>
        </p:nvGraphicFramePr>
        <p:xfrm>
          <a:off x="591671" y="2056205"/>
          <a:ext cx="6096000" cy="399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7383960" imgH="4838760" progId="Paint.Picture.1">
                  <p:embed/>
                </p:oleObj>
              </mc:Choice>
              <mc:Fallback>
                <p:oleObj name="Bitmap Image" r:id="rId3" imgW="7383960" imgH="48387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71" y="2056205"/>
                        <a:ext cx="6096000" cy="3994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664F25-5BEF-4A47-8EF0-E4EC26D03F2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2631626-9C85-43EE-AE12-F72C32C9F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522953"/>
              </p:ext>
            </p:extLst>
          </p:nvPr>
        </p:nvGraphicFramePr>
        <p:xfrm>
          <a:off x="6767326" y="2072080"/>
          <a:ext cx="4743357" cy="395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5" imgW="3642480" imgH="3040560" progId="Paint.Picture.1">
                  <p:embed/>
                </p:oleObj>
              </mc:Choice>
              <mc:Fallback>
                <p:oleObj name="Bitmap Image" r:id="rId5" imgW="3642480" imgH="30405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7326" y="2072080"/>
                        <a:ext cx="4743357" cy="395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4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1A4-901B-45E0-9436-1BACFC74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29C3-53A9-4EE8-9754-56C963A5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Theo Merriam-Webster,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tập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tác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phụ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thuộc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ngòi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tốc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4717-76EE-4650-BBA5-43878923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EE4CB-7DDB-4364-9BA7-BE93132D68A6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1A4-901B-45E0-9436-1BACFC74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29C3-53A9-4EE8-9754-56C963A5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(data)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Thông</a:t>
            </a:r>
            <a:r>
              <a:rPr lang="en-US" dirty="0">
                <a:solidFill>
                  <a:srgbClr val="0070C0"/>
                </a:solidFill>
              </a:rPr>
              <a:t> tin (information)</a:t>
            </a:r>
            <a:r>
              <a:rPr lang="en-US" dirty="0"/>
              <a:t>: </a:t>
            </a:r>
            <a:r>
              <a:rPr lang="vi-VN" dirty="0"/>
              <a:t>dữ liệu được xử lý, tổ chức hoặc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vi-VN" dirty="0"/>
              <a:t> trong một ngữ cảnh nhất định để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vi-VN" dirty="0"/>
              <a:t>hữu ích.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sinh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, </a:t>
            </a:r>
            <a:r>
              <a:rPr lang="en-US" i="1" dirty="0" err="1"/>
              <a:t>phổ</a:t>
            </a:r>
            <a:r>
              <a:rPr lang="en-US" i="1" dirty="0"/>
              <a:t> </a:t>
            </a:r>
            <a:r>
              <a:rPr lang="en-US" i="1" dirty="0" err="1"/>
              <a:t>điểm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lớp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endParaRPr lang="en-US" i="1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Theo Merriam-Webster,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máy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thu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thập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tạo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lưu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trữ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phân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4717-76EE-4650-BBA5-43878923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EE4CB-7DDB-4364-9BA7-BE93132D68A6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0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91A4-901B-45E0-9436-1BACFC74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29C3-53A9-4EE8-9754-56C963A5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4717-76EE-4650-BBA5-43878923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EE4CB-7DDB-4364-9BA7-BE93132D68A6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4098" name="Picture 2" descr="iAcademy.com | Business Information Management | Information Systems &amp;amp;  Communication Technology">
            <a:extLst>
              <a:ext uri="{FF2B5EF4-FFF2-40B4-BE49-F238E27FC236}">
                <a16:creationId xmlns:a16="http://schemas.microsoft.com/office/drawing/2014/main" id="{DC9D71B9-D9AF-417B-8445-9BAA890A1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10594"/>
            <a:ext cx="8496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4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CEB5-C82F-42EE-B339-2A1EE3B6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8963-92D1-460D-BB50-CC9DF563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giao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dịch</a:t>
            </a:r>
            <a:r>
              <a:rPr lang="en-US" dirty="0">
                <a:solidFill>
                  <a:srgbClr val="0070C0"/>
                </a:solidFill>
              </a:rPr>
              <a:t> (Transaction Processing Systems)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(Management Information Systems)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Văn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phòng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điện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tử</a:t>
            </a:r>
            <a:r>
              <a:rPr lang="en-US" dirty="0">
                <a:solidFill>
                  <a:srgbClr val="0070C0"/>
                </a:solidFill>
              </a:rPr>
              <a:t> (Office Automation Systems)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(Knowledge Management Systems)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hỗ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trợ</a:t>
            </a:r>
            <a:r>
              <a:rPr lang="en-US" dirty="0">
                <a:solidFill>
                  <a:srgbClr val="0070C0"/>
                </a:solidFill>
              </a:rPr>
              <a:t> ra </a:t>
            </a:r>
            <a:r>
              <a:rPr lang="en-US" dirty="0" err="1">
                <a:solidFill>
                  <a:srgbClr val="0070C0"/>
                </a:solidFill>
              </a:rPr>
              <a:t>quyết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định</a:t>
            </a:r>
            <a:r>
              <a:rPr lang="en-US" dirty="0">
                <a:solidFill>
                  <a:srgbClr val="0070C0"/>
                </a:solidFill>
              </a:rPr>
              <a:t> (Decision Support Systems)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(Executive Support System)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082BD-7427-4F41-99D2-1E9FDC94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4A0E0-3631-4F03-9269-B1680E6E8154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0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8460-59E3-47C8-88CB-AB3B9E4A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F563-C837-4FF0-954D-D3AAE8AB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>
                <a:solidFill>
                  <a:srgbClr val="0070C0"/>
                </a:solidFill>
              </a:rPr>
              <a:t>thu thập, lưu trữ, sửa đổi và truy xuất</a:t>
            </a:r>
            <a:r>
              <a:rPr lang="vi-VN" dirty="0"/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vi-VN" dirty="0">
                <a:solidFill>
                  <a:srgbClr val="FF0000"/>
                </a:solidFill>
              </a:rPr>
              <a:t> giao dịch</a:t>
            </a:r>
            <a:r>
              <a:rPr lang="vi-VN" dirty="0"/>
              <a:t> </a:t>
            </a:r>
            <a:r>
              <a:rPr lang="en-US" dirty="0" err="1"/>
              <a:t>của</a:t>
            </a:r>
            <a:r>
              <a:rPr lang="vi-VN" dirty="0"/>
              <a:t> doanh nghiệp.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8511A-1B31-4CA1-8E49-FE8DB7D1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44687-68DE-4A8B-8242-BB835F46F044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6146" name="Picture 2" descr="Transaction Processing System (TPS) | Techfunnel&amp;#39;s Complete Guide">
            <a:extLst>
              <a:ext uri="{FF2B5EF4-FFF2-40B4-BE49-F238E27FC236}">
                <a16:creationId xmlns:a16="http://schemas.microsoft.com/office/drawing/2014/main" id="{E2D048DE-B188-4CE7-A4DC-1A4870695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1" y="4552996"/>
            <a:ext cx="3055564" cy="162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irline reservation systems | The World in My Hand">
            <a:extLst>
              <a:ext uri="{FF2B5EF4-FFF2-40B4-BE49-F238E27FC236}">
                <a16:creationId xmlns:a16="http://schemas.microsoft.com/office/drawing/2014/main" id="{8AB15A5E-DE5C-42ED-B6CE-392952F6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48" y="4408416"/>
            <a:ext cx="2766852" cy="19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ypes Of POS (Point Of Sale) System For Retailers | ConnectPOS">
            <a:extLst>
              <a:ext uri="{FF2B5EF4-FFF2-40B4-BE49-F238E27FC236}">
                <a16:creationId xmlns:a16="http://schemas.microsoft.com/office/drawing/2014/main" id="{C4A54E2B-CD44-4E1B-8F84-8053B5AF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94" y="4552996"/>
            <a:ext cx="3264553" cy="17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1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1282-9FDD-46A0-ACD0-967AC64E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4A8D-A07D-4585-A090-C933E7E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phối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</a:t>
            </a:r>
            <a:r>
              <a:rPr lang="vi-VN" dirty="0"/>
              <a:t>ục tiêu cuối cùng là </a:t>
            </a:r>
            <a:r>
              <a:rPr lang="vi-VN" dirty="0">
                <a:solidFill>
                  <a:srgbClr val="00B050"/>
                </a:solidFill>
              </a:rPr>
              <a:t>tăng giá trị và lợi nhuận</a:t>
            </a:r>
            <a:r>
              <a:rPr lang="vi-VN" dirty="0"/>
              <a:t> của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vi-VN" dirty="0"/>
              <a:t>bằng cách cung cấp cho các nhà quản lý </a:t>
            </a:r>
            <a:r>
              <a:rPr lang="vi-VN" dirty="0">
                <a:solidFill>
                  <a:srgbClr val="00B050"/>
                </a:solidFill>
              </a:rPr>
              <a:t>thông tin kịp thời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vi-VN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phù</a:t>
            </a:r>
            <a:r>
              <a:rPr lang="vi-VN" dirty="0">
                <a:solidFill>
                  <a:srgbClr val="00B050"/>
                </a:solidFill>
              </a:rPr>
              <a:t> hợp</a:t>
            </a:r>
            <a:r>
              <a:rPr lang="vi-VN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đưa ra các quyết định hiệu quả trong một khoảng thời gian ngắn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43045-2C23-407A-A4A1-6A32BFB4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D5A4-645F-4DB9-8A55-AE9ACAE15428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7170" name="Picture 2" descr="Bạn đã sẵn sàng du học và định cư Canada cùng Douglas College?">
            <a:extLst>
              <a:ext uri="{FF2B5EF4-FFF2-40B4-BE49-F238E27FC236}">
                <a16:creationId xmlns:a16="http://schemas.microsoft.com/office/drawing/2014/main" id="{DD0BB586-0222-4E63-BADD-F97F11FF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85" y="4587413"/>
            <a:ext cx="2810055" cy="22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RM Or Customer Relationship Management Concept. Client Support Stock  Vector - Illustration of customer, relationship: 172104781">
            <a:extLst>
              <a:ext uri="{FF2B5EF4-FFF2-40B4-BE49-F238E27FC236}">
                <a16:creationId xmlns:a16="http://schemas.microsoft.com/office/drawing/2014/main" id="{A14487AB-5E0E-464D-929C-0B62722C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82" y="4584046"/>
            <a:ext cx="3025588" cy="22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ệ thống ERP là gì và vai trò của nó trong quản lý doanh nghiệp -">
            <a:extLst>
              <a:ext uri="{FF2B5EF4-FFF2-40B4-BE49-F238E27FC236}">
                <a16:creationId xmlns:a16="http://schemas.microsoft.com/office/drawing/2014/main" id="{CE60BCD1-94E9-4C22-95A2-C1283AC0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98" y="4811398"/>
            <a:ext cx="2507673" cy="197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8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E66F-B36B-4DE4-8713-1B245A6E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B6BE-9ADE-4AF3-8AB4-5153A3F6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</a:t>
            </a:r>
            <a:r>
              <a:rPr lang="vi-VN" dirty="0"/>
              <a:t>iải pháp phần cứng và phần mềm cho phép </a:t>
            </a:r>
            <a:r>
              <a:rPr lang="vi-VN" dirty="0">
                <a:solidFill>
                  <a:srgbClr val="00B050"/>
                </a:solidFill>
              </a:rPr>
              <a:t>truyền dữ liệu giữa các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hệ thống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vi-VN" dirty="0">
                <a:solidFill>
                  <a:srgbClr val="00B050"/>
                </a:solidFill>
              </a:rPr>
              <a:t>đơn giản hóa và tự động hóa</a:t>
            </a:r>
            <a:r>
              <a:rPr lang="vi-VN" dirty="0"/>
              <a:t> các quy trình</a:t>
            </a:r>
            <a:r>
              <a:rPr lang="en-US" dirty="0"/>
              <a:t>, </a:t>
            </a:r>
            <a:r>
              <a:rPr lang="vi-VN" dirty="0"/>
              <a:t>tác vụ hành chính khác nhau.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Đ</a:t>
            </a:r>
            <a:r>
              <a:rPr lang="vi-VN" dirty="0"/>
              <a:t>ược sử dụng để </a:t>
            </a:r>
            <a:r>
              <a:rPr lang="vi-VN" dirty="0">
                <a:solidFill>
                  <a:srgbClr val="FF0000"/>
                </a:solidFill>
              </a:rPr>
              <a:t>loại bỏ các quy trình thủ công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xác định các quy trình không hiệu quả</a:t>
            </a:r>
            <a:r>
              <a:rPr lang="vi-VN" dirty="0"/>
              <a:t> và </a:t>
            </a:r>
            <a:r>
              <a:rPr lang="vi-VN" dirty="0">
                <a:solidFill>
                  <a:srgbClr val="FF0000"/>
                </a:solidFill>
              </a:rPr>
              <a:t>tạo điều kiện cho việc ra quyết định </a:t>
            </a:r>
            <a:r>
              <a:rPr lang="en-US" dirty="0" err="1">
                <a:solidFill>
                  <a:srgbClr val="FF0000"/>
                </a:solidFill>
              </a:rPr>
              <a:t>tốt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CC57-F332-47EB-B6EF-88772B37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FE2AD-54DD-4EEB-9A4E-2ED992C5ED6B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pic>
        <p:nvPicPr>
          <p:cNvPr id="8194" name="Picture 2" descr="E-Office System | Softbless.com">
            <a:extLst>
              <a:ext uri="{FF2B5EF4-FFF2-40B4-BE49-F238E27FC236}">
                <a16:creationId xmlns:a16="http://schemas.microsoft.com/office/drawing/2014/main" id="{2CF7BBEB-EF5A-45C4-9209-06A176CC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86" y="4665248"/>
            <a:ext cx="4168028" cy="205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1114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Paintbrush Picture</vt:lpstr>
      <vt:lpstr>PHÂN TÍCH THIẾT KẾ HỆ THỐNG  Chương 1: Môi trường phát triển hệ thống</vt:lpstr>
      <vt:lpstr>Nội dung</vt:lpstr>
      <vt:lpstr>Khái niệm hệ thống</vt:lpstr>
      <vt:lpstr>Khái niệm hệ thống thông tin</vt:lpstr>
      <vt:lpstr>Các thành phần của hệ thống thông tin</vt:lpstr>
      <vt:lpstr>Các loại hệ thống thông tin</vt:lpstr>
      <vt:lpstr>Hệ thống xử lý giao dịch</vt:lpstr>
      <vt:lpstr>Hệ thống thông tin quản lý</vt:lpstr>
      <vt:lpstr>Văn phòng điện tử</vt:lpstr>
      <vt:lpstr>Hệ quản trị tri thức</vt:lpstr>
      <vt:lpstr>Hệ hỗ trợ ra quyết định</vt:lpstr>
      <vt:lpstr>Hệ thống hỗ trợ điều hành</vt:lpstr>
      <vt:lpstr>Các giai đoạn phát triển hệ thống</vt:lpstr>
      <vt:lpstr>Phân tích là làm gì?</vt:lpstr>
      <vt:lpstr>Thiết kế là làm gì?</vt:lpstr>
      <vt:lpstr>Nhà phân tích thiết kế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63</cp:revision>
  <dcterms:created xsi:type="dcterms:W3CDTF">2021-07-03T03:36:42Z</dcterms:created>
  <dcterms:modified xsi:type="dcterms:W3CDTF">2021-07-04T16:13:59Z</dcterms:modified>
</cp:coreProperties>
</file>