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2: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Quản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trị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yêu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cầu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người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dùng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Khoa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1779" cy="4351338"/>
          </a:xfrm>
        </p:spPr>
        <p:txBody>
          <a:bodyPr/>
          <a:lstStyle/>
          <a:p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giúp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đề</a:t>
            </a:r>
            <a:r>
              <a:rPr lang="en-US" dirty="0">
                <a:solidFill>
                  <a:srgbClr val="00B050"/>
                </a:solidFill>
              </a:rPr>
              <a:t> ra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xây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dựng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bằng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thuật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chi </a:t>
            </a:r>
            <a:r>
              <a:rPr lang="en-US" dirty="0" err="1">
                <a:solidFill>
                  <a:srgbClr val="00B050"/>
                </a:solidFill>
              </a:rPr>
              <a:t>phí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hiện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đang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hoạt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động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1026" name="Picture 2" descr="Feasibility Studies -- Yes, No or Maybe">
            <a:extLst>
              <a:ext uri="{FF2B5EF4-FFF2-40B4-BE49-F238E27FC236}">
                <a16:creationId xmlns:a16="http://schemas.microsoft.com/office/drawing/2014/main" id="{3F783F7A-01E9-45C0-A500-8D350439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52" y="2457233"/>
            <a:ext cx="4509339" cy="30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1779" cy="4351338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/>
              <a:t>hu thập thông tin về hệ thống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dựng</a:t>
            </a:r>
            <a:r>
              <a:rPr lang="en-US" dirty="0"/>
              <a:t> </a:t>
            </a:r>
            <a:r>
              <a:rPr lang="vi-VN" dirty="0"/>
              <a:t>và </a:t>
            </a:r>
            <a:r>
              <a:rPr lang="vi-VN" dirty="0">
                <a:solidFill>
                  <a:srgbClr val="00B050"/>
                </a:solidFill>
              </a:rPr>
              <a:t>hiện có</a:t>
            </a:r>
            <a:r>
              <a:rPr lang="vi-VN" dirty="0"/>
              <a:t>, đồng thời </a:t>
            </a:r>
            <a:r>
              <a:rPr lang="vi-VN" dirty="0">
                <a:solidFill>
                  <a:srgbClr val="00B050"/>
                </a:solidFill>
              </a:rPr>
              <a:t>chắt lọc các yêu cầu của người dùn</a:t>
            </a:r>
            <a:r>
              <a:rPr lang="vi-VN" dirty="0"/>
              <a:t>g và hệ thống từ thông tin này.</a:t>
            </a:r>
            <a:endParaRPr lang="en-US" dirty="0"/>
          </a:p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tài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2050" name="Picture 2" descr="The Requirements Discovery Canvas in a Nutshell | Lonsdale Systems">
            <a:extLst>
              <a:ext uri="{FF2B5EF4-FFF2-40B4-BE49-F238E27FC236}">
                <a16:creationId xmlns:a16="http://schemas.microsoft.com/office/drawing/2014/main" id="{30E39ED1-DB8F-4C30-8722-FADD119B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68" y="1825625"/>
            <a:ext cx="4616823" cy="31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lực</a:t>
            </a:r>
            <a:r>
              <a:rPr lang="en-US" dirty="0">
                <a:solidFill>
                  <a:srgbClr val="FF0000"/>
                </a:solidFill>
              </a:rPr>
              <a:t> (validity).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consistemcy</a:t>
            </a:r>
            <a:r>
              <a:rPr lang="en-US" dirty="0">
                <a:solidFill>
                  <a:srgbClr val="FF0000"/>
                </a:solidFill>
              </a:rPr>
              <a:t>).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Đầy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đủ</a:t>
            </a:r>
            <a:r>
              <a:rPr lang="en-US" dirty="0">
                <a:solidFill>
                  <a:srgbClr val="FF0000"/>
                </a:solidFill>
              </a:rPr>
              <a:t> (completeness).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realisme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vi-VN" dirty="0">
                <a:solidFill>
                  <a:srgbClr val="FF0000"/>
                </a:solidFill>
              </a:rPr>
              <a:t>.</a:t>
            </a:r>
            <a:r>
              <a:rPr lang="vi-VN" dirty="0"/>
              <a:t> Các yêu cầu có thể được thực hiện với ngân sách và công nghệ sẵn có 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(verifiability).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3074" name="Picture 2" descr="Requirements Management Software - Xebrio">
            <a:extLst>
              <a:ext uri="{FF2B5EF4-FFF2-40B4-BE49-F238E27FC236}">
                <a16:creationId xmlns:a16="http://schemas.microsoft.com/office/drawing/2014/main" id="{C58E4B1B-EBE5-4C86-9925-AB6450D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3" y="3467252"/>
            <a:ext cx="6006353" cy="32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3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8FBE-A801-4C3F-B924-B972EE90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0820-6C19-4FE4-B85A-F73A08CF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937B-042F-4F82-9EDE-EF451136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633D1-690D-4FAC-BA72-C640A985921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EE8-9F5E-433E-BA45-ED3D616B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5023-A94B-4832-8B25-FD417E0C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nhược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Cộng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đồng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Điểm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đánh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giá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Môi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9BA7-4E49-4D7B-A125-0E5CB27D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1743-B605-4DD0-A909-53216EF128B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846-284D-40DA-8566-CC76AA1C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557B-F3F8-4F7C-BAD8-84CCCC6E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494F-CF20-4B2D-9753-E82BD7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2A121-C23F-48AE-9C79-9510F9B9B46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756E45-7248-4601-BF13-C2BD884CC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12"/>
          <a:stretch/>
        </p:blipFill>
        <p:spPr bwMode="auto">
          <a:xfrm>
            <a:off x="362928" y="2401836"/>
            <a:ext cx="5231048" cy="33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42965D-25F2-43D3-9DE5-103C3F485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7"/>
          <a:stretch/>
        </p:blipFill>
        <p:spPr bwMode="auto">
          <a:xfrm>
            <a:off x="5993911" y="2491483"/>
            <a:ext cx="5835161" cy="33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5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6846-284D-40DA-8566-CC76AA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</a:rPr>
              <a:t>Tìm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hiểu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về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người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dùng</a:t>
            </a:r>
            <a:endParaRPr lang="en-US" sz="3200" kern="1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Table&#10;&#10;Description automatically generated">
            <a:extLst>
              <a:ext uri="{FF2B5EF4-FFF2-40B4-BE49-F238E27FC236}">
                <a16:creationId xmlns:a16="http://schemas.microsoft.com/office/drawing/2014/main" id="{91650B6E-E929-47DA-8630-B0F87A3DA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9698" y="727145"/>
            <a:ext cx="7791290" cy="56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494F-CF20-4B2D-9753-E82BD7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FFF8543-F9CB-4923-BC76-CA5367B4EDBF}" type="slidenum">
              <a:rPr lang="en-US" smtClean="0"/>
              <a:pPr algn="l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2A121-C23F-48AE-9C79-9510F9B9B46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03EFB1-BA97-463D-970D-AB9823A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64" y="1825625"/>
            <a:ext cx="9430871" cy="45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5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294EE-42BA-4C5E-9D0F-FFA0F41B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2" y="1856760"/>
            <a:ext cx="6279296" cy="43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Quản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trị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5128" name="Picture 8" descr="Book A Seat - Search Sequence Diagram Example | Full Size PNG Download |  SeekPNG">
            <a:extLst>
              <a:ext uri="{FF2B5EF4-FFF2-40B4-BE49-F238E27FC236}">
                <a16:creationId xmlns:a16="http://schemas.microsoft.com/office/drawing/2014/main" id="{A03CE93B-A708-4AFB-B037-0F333A0E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1870075"/>
            <a:ext cx="719137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2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49AB-B22B-49C6-9EFE-97DCEF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CD7-9F51-471D-9E80-5DB66935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Phỏng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được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dụng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nhất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phương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pháp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Phỏng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nhóm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đồng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Khảo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68C0-B247-48DC-88D6-40B52D89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B2920-C468-4D4D-80AC-19741A18C7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3215-FEDC-449B-8596-674AC31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E08-DDC1-4E99-9340-99E40AF9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tượng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trực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qua </a:t>
            </a:r>
            <a:r>
              <a:rPr lang="en-US" dirty="0" err="1">
                <a:solidFill>
                  <a:srgbClr val="00B050"/>
                </a:solidFill>
              </a:rPr>
              <a:t>điện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thoại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Chú</a:t>
            </a:r>
            <a:r>
              <a:rPr lang="en-US" dirty="0">
                <a:solidFill>
                  <a:srgbClr val="FF0000"/>
                </a:solidFill>
              </a:rPr>
              <a:t> ý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hỏi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20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ý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F0B9-7888-4C21-A49A-D92E8C0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C79A-4DF9-4B8E-90D4-6CE1760E3E77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3215-FEDC-449B-8596-674AC31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E08-DDC1-4E99-9340-99E40AF9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tượng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(20% - 60%)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phân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phối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thu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hồi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kiểu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câu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hỏi</a:t>
            </a:r>
            <a:r>
              <a:rPr lang="en-US" dirty="0"/>
              <a:t> (</a:t>
            </a:r>
            <a:r>
              <a:rPr lang="en-US" dirty="0" err="1"/>
              <a:t>mở</a:t>
            </a:r>
            <a:r>
              <a:rPr lang="en-US" dirty="0"/>
              <a:t>/</a:t>
            </a:r>
            <a:r>
              <a:rPr lang="en-US" dirty="0" err="1"/>
              <a:t>đóng</a:t>
            </a:r>
            <a:r>
              <a:rPr lang="en-US" dirty="0"/>
              <a:t>)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ẩn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F0B9-7888-4C21-A49A-D92E8C0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C79A-4DF9-4B8E-90D4-6CE1760E3E77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5345-42A8-4209-B0EB-41529154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3C4-E233-47B7-B52D-F680E03F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743D-7E6E-4515-93AC-86D8006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B337-651B-4984-848F-733B2E7C5D5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4537B1-8EC7-4D3D-ADAC-4F16EDB4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36" y="2020603"/>
            <a:ext cx="4959164" cy="44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5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5345-42A8-4209-B0EB-41529154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3C4-E233-47B7-B52D-F680E03F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(System Requirements Specification)</a:t>
            </a:r>
          </a:p>
          <a:p>
            <a:pPr lvl="1"/>
            <a:r>
              <a:rPr lang="en-US" dirty="0"/>
              <a:t>https://ieeexplore.ieee.org/document/502838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743D-7E6E-4515-93AC-86D8006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B337-651B-4984-848F-733B2E7C5D5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7BED9F-644B-4D90-95DE-EE6986E4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25" y="2307010"/>
            <a:ext cx="3617223" cy="4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B2D4-8D02-4D5F-91A4-E340EEB1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7C7-2941-4FAD-8A0E-E5704F31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yêu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cầu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(requirements)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(constraints)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vận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mô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B265-EC04-40ED-AADE-ED459E6B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91E6A-8854-4B6C-A740-EB52F897DFD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DB4E-ABAA-4A88-8E6E-FD31E18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B39F-D334-4982-99AA-3041CCC5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11FA-19E6-48CD-BBED-03772E3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D2DF5-F8AC-4D91-B07A-0CA68DE5CA7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5122" name="Picture 2" descr="Project Reqirements">
            <a:extLst>
              <a:ext uri="{FF2B5EF4-FFF2-40B4-BE49-F238E27FC236}">
                <a16:creationId xmlns:a16="http://schemas.microsoft.com/office/drawing/2014/main" id="{415AA26D-9824-4ACB-9ADD-2EF1E4FE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6550959" cy="29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8714AA-E517-46F1-AD1B-2F7449130034}"/>
              </a:ext>
            </a:extLst>
          </p:cNvPr>
          <p:cNvSpPr/>
          <p:nvPr/>
        </p:nvSpPr>
        <p:spPr>
          <a:xfrm>
            <a:off x="6055659" y="5253633"/>
            <a:ext cx="529814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 spending sufficient time on project requirements </a:t>
            </a:r>
            <a:endParaRPr lang="en-US" dirty="0"/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can not only lead to delays and budget over spend, </a:t>
            </a:r>
            <a:endParaRPr lang="en-US" dirty="0"/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but could lead to some unintended consequences.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 (user requirement)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Viết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r>
              <a:rPr lang="en-US" dirty="0">
                <a:solidFill>
                  <a:srgbClr val="00B050"/>
                </a:solidFill>
              </a:rPr>
              <a:t> (end user)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(system requirement)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2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 (user requirement)</a:t>
            </a:r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(system requirement)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5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(functional requirement)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phi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(non-functional requirement)</a:t>
            </a:r>
          </a:p>
          <a:p>
            <a:pPr lvl="1"/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Về</a:t>
            </a:r>
            <a:endParaRPr lang="en-US" dirty="0"/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(functional requirement)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phi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(non-functional requirement)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Sau 30 </a:t>
            </a:r>
            <a:r>
              <a:rPr lang="en-US" dirty="0" err="1">
                <a:solidFill>
                  <a:srgbClr val="FF0000"/>
                </a:solidFill>
              </a:rPr>
              <a:t>giây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ATM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76FB-1A5F-4674-BCC6-96FBE7E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DC21-1043-4478-ADDF-9A5AE114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Feasibility studies</a:t>
            </a:r>
            <a:r>
              <a:rPr lang="en-US" dirty="0"/>
              <a:t>)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elicitation and analysis</a:t>
            </a:r>
            <a:r>
              <a:rPr lang="en-US" dirty="0"/>
              <a:t>)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/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validation</a:t>
            </a:r>
            <a:r>
              <a:rPr lang="en-US" dirty="0"/>
              <a:t>)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management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9613-B209-47FB-B1E3-6938532D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DAAEC-A6AF-4A3C-9B62-D1B2AF23572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1575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PHÂN TÍCH THIẾT KẾ HỆ THỐNG  Chương 2: Quản trị yêu cầu người dùng</vt:lpstr>
      <vt:lpstr>Nội dung</vt:lpstr>
      <vt:lpstr>Khái niệm quản trị yêu cầu người dùng</vt:lpstr>
      <vt:lpstr>PowerPoint Presentation</vt:lpstr>
      <vt:lpstr>Phân loại yêu cầu</vt:lpstr>
      <vt:lpstr>Phân loại yêu cầu</vt:lpstr>
      <vt:lpstr>Phân loại yêu cầu</vt:lpstr>
      <vt:lpstr>Phân loại yêu cầu</vt:lpstr>
      <vt:lpstr>Quy trình quản trị yêu cầu</vt:lpstr>
      <vt:lpstr>Nghiên cứu khả thi</vt:lpstr>
      <vt:lpstr>Phát hiện, phân tích yêu cầu</vt:lpstr>
      <vt:lpstr>Đánh giá, xác thực yêu cầu</vt:lpstr>
      <vt:lpstr>Quản trị yêu cầu</vt:lpstr>
      <vt:lpstr>Chuẩn bị cho các hoạt động</vt:lpstr>
      <vt:lpstr>Tìm hiểu về hệ thống</vt:lpstr>
      <vt:lpstr>Tìm hiểu về hệ thống</vt:lpstr>
      <vt:lpstr>Tìm hiểu về người dùng</vt:lpstr>
      <vt:lpstr>Tìm hiểu về người dùng</vt:lpstr>
      <vt:lpstr>Tìm hiểu về người dùng</vt:lpstr>
      <vt:lpstr>Tìm hiểu về người dùng</vt:lpstr>
      <vt:lpstr>Phương pháp</vt:lpstr>
      <vt:lpstr>Phỏng vấn</vt:lpstr>
      <vt:lpstr>Khảo sát</vt:lpstr>
      <vt:lpstr>Tổng kết các hoạt động</vt:lpstr>
      <vt:lpstr>Tổng kết các hoạt động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111</cp:revision>
  <dcterms:created xsi:type="dcterms:W3CDTF">2021-07-03T03:36:42Z</dcterms:created>
  <dcterms:modified xsi:type="dcterms:W3CDTF">2021-07-19T15:08:40Z</dcterms:modified>
</cp:coreProperties>
</file>