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gaewywHymvjP1whUVoQCosxB7W7z-zE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5: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Thiết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kế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thành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phần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xử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lý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Khoa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06C-F515-4AF3-8F59-8755A9FB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(External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BB57-4225-4B37-A44D-3B01B45D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Một tổ chức khác hay một đơn vị khác của tổ chức</a:t>
            </a:r>
            <a:r>
              <a:rPr lang="vi-VN" dirty="0"/>
              <a:t> gửi dữ liệu hoặc nhận thông tin từ hệ thống đang được phân tích. </a:t>
            </a:r>
            <a:r>
              <a:rPr lang="vi-VN" i="1" dirty="0">
                <a:solidFill>
                  <a:srgbClr val="0070C0"/>
                </a:solidFill>
              </a:rPr>
              <a:t>VD: bộ phận cung cấp hàng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Một người bên trong hoặc bên ngoài đơn vị</a:t>
            </a:r>
            <a:r>
              <a:rPr lang="vi-VN" dirty="0"/>
              <a:t> hỗ trợ bởi hệ thống đang phân tích và tương tác với hệ thống. </a:t>
            </a:r>
            <a:r>
              <a:rPr lang="vi-VN" i="1" dirty="0">
                <a:solidFill>
                  <a:srgbClr val="0070C0"/>
                </a:solidFill>
              </a:rPr>
              <a:t>VD: khách hàng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Một hệ thống thông tin khác</a:t>
            </a:r>
            <a:r>
              <a:rPr lang="vi-VN" dirty="0"/>
              <a:t> có trao đổi thông tin với hệ thống đang được phân tích.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0806-72FB-409E-A040-7A7AE466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31514-7C4B-4D20-A920-BB803885AFC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A94-8D47-4694-A5A3-B943FB3E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0C86-FF42-4F07-A280-8EB34DEB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nơi </a:t>
            </a:r>
            <a:r>
              <a:rPr lang="vi-VN" dirty="0">
                <a:solidFill>
                  <a:srgbClr val="FF0000"/>
                </a:solidFill>
              </a:rPr>
              <a:t>chứa dữ liệu</a:t>
            </a:r>
            <a:r>
              <a:rPr lang="vi-VN" dirty="0"/>
              <a:t> mà quá trình xử lý cần </a:t>
            </a:r>
            <a:r>
              <a:rPr lang="en-US" dirty="0" err="1">
                <a:solidFill>
                  <a:srgbClr val="00B050"/>
                </a:solidFill>
              </a:rPr>
              <a:t>truy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xuất</a:t>
            </a:r>
            <a:r>
              <a:rPr lang="vi-VN" dirty="0"/>
              <a:t> hoặc cần </a:t>
            </a:r>
            <a:r>
              <a:rPr lang="vi-VN" dirty="0">
                <a:solidFill>
                  <a:srgbClr val="00B050"/>
                </a:solidFill>
              </a:rPr>
              <a:t>lưu trữ</a:t>
            </a:r>
            <a:r>
              <a:rPr lang="vi-VN" dirty="0"/>
              <a:t> lại sau quá trình xử lý.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E448-B7F6-40C7-BE18-FFAB3CB5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B7EC0-6D0F-4AEE-8ACC-6562719177D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8E99E8-52FC-4844-B71C-5C77AEBD7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29695"/>
              </p:ext>
            </p:extLst>
          </p:nvPr>
        </p:nvGraphicFramePr>
        <p:xfrm>
          <a:off x="4272709" y="4001294"/>
          <a:ext cx="3142898" cy="9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96560" imgH="632520" progId="Paint.Picture.1">
                  <p:embed/>
                </p:oleObj>
              </mc:Choice>
              <mc:Fallback>
                <p:oleObj name="Bitmap Image" r:id="rId2" imgW="1996560" imgH="6325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2709" y="4001294"/>
                        <a:ext cx="3142898" cy="9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93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BE4-ED88-4EAD-AA18-7A69D23F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khái</a:t>
            </a:r>
            <a:r>
              <a:rPr lang="en-US" sz="4400" dirty="0"/>
              <a:t> </a:t>
            </a:r>
            <a:r>
              <a:rPr lang="en-US" sz="4400" dirty="0" err="1"/>
              <a:t>niệm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1 ô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8BBD-BC3A-4ABD-9CD9-4AD005E1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7396-DA04-4525-9C22-95B60805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3184E-4DD3-4884-911D-A1DB9DEB191E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223528-D9EA-499C-B51C-7DE085DEE47D}"/>
              </a:ext>
            </a:extLst>
          </p:cNvPr>
          <p:cNvGrpSpPr/>
          <p:nvPr/>
        </p:nvGrpSpPr>
        <p:grpSpPr>
          <a:xfrm>
            <a:off x="1638300" y="2124636"/>
            <a:ext cx="8915400" cy="3733800"/>
            <a:chOff x="1564341" y="2106706"/>
            <a:chExt cx="8915400" cy="3733800"/>
          </a:xfrm>
        </p:grpSpPr>
        <p:sp>
          <p:nvSpPr>
            <p:cNvPr id="6" name="AutoShape 1028">
              <a:extLst>
                <a:ext uri="{FF2B5EF4-FFF2-40B4-BE49-F238E27FC236}">
                  <a16:creationId xmlns:a16="http://schemas.microsoft.com/office/drawing/2014/main" id="{8364CF47-C00D-4F16-939F-A9597BFE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79" y="3308444"/>
              <a:ext cx="2938462" cy="11255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29">
              <a:extLst>
                <a:ext uri="{FF2B5EF4-FFF2-40B4-BE49-F238E27FC236}">
                  <a16:creationId xmlns:a16="http://schemas.microsoft.com/office/drawing/2014/main" id="{49A572FD-8875-4B50-B28D-8555FC7FB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79" y="3808506"/>
              <a:ext cx="2938462" cy="1588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30">
              <a:extLst>
                <a:ext uri="{FF2B5EF4-FFF2-40B4-BE49-F238E27FC236}">
                  <a16:creationId xmlns:a16="http://schemas.microsoft.com/office/drawing/2014/main" id="{AA797C75-DEDF-49D2-90CF-29E9BAFF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066" y="2111469"/>
              <a:ext cx="14224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200" b="1">
                  <a:solidFill>
                    <a:srgbClr val="663300"/>
                  </a:solidFill>
                  <a:latin typeface="Times New Roman" pitchFamily="18" charset="0"/>
                </a:rPr>
                <a:t>NGUỒN</a:t>
              </a:r>
            </a:p>
          </p:txBody>
        </p:sp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35828EF-35EE-40EE-949B-4BA86EC4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8541" y="2182906"/>
              <a:ext cx="1423988" cy="458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200" b="1">
                  <a:solidFill>
                    <a:srgbClr val="663300"/>
                  </a:solidFill>
                  <a:latin typeface="VNI-Times" pitchFamily="2" charset="0"/>
                </a:rPr>
                <a:t>   </a:t>
              </a:r>
              <a:r>
                <a:rPr lang="en-US" sz="2200" b="1">
                  <a:solidFill>
                    <a:srgbClr val="663300"/>
                  </a:solidFill>
                  <a:latin typeface="Times New Roman" pitchFamily="18" charset="0"/>
                </a:rPr>
                <a:t>ĐÍCH</a:t>
              </a:r>
            </a:p>
          </p:txBody>
        </p:sp>
        <p:sp>
          <p:nvSpPr>
            <p:cNvPr id="10" name="Line 1032">
              <a:extLst>
                <a:ext uri="{FF2B5EF4-FFF2-40B4-BE49-F238E27FC236}">
                  <a16:creationId xmlns:a16="http://schemas.microsoft.com/office/drawing/2014/main" id="{7350B2CA-FEC4-4AB1-B068-2C3D64091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141" y="2487706"/>
              <a:ext cx="517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3">
              <a:extLst>
                <a:ext uri="{FF2B5EF4-FFF2-40B4-BE49-F238E27FC236}">
                  <a16:creationId xmlns:a16="http://schemas.microsoft.com/office/drawing/2014/main" id="{1035319F-EA5A-45FC-BFA8-BA5D0757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354" y="2568669"/>
              <a:ext cx="0" cy="801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ECE325BC-1066-4F9B-AD20-6CD96BEAC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354" y="3370356"/>
              <a:ext cx="484187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DEF2B163-E02D-4D86-9693-81A2AC9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941" y="3827556"/>
              <a:ext cx="2547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36">
              <a:extLst>
                <a:ext uri="{FF2B5EF4-FFF2-40B4-BE49-F238E27FC236}">
                  <a16:creationId xmlns:a16="http://schemas.microsoft.com/office/drawing/2014/main" id="{FA3181BF-21ED-486A-A82F-96A50CF0E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941" y="4246656"/>
              <a:ext cx="2547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37">
              <a:extLst>
                <a:ext uri="{FF2B5EF4-FFF2-40B4-BE49-F238E27FC236}">
                  <a16:creationId xmlns:a16="http://schemas.microsoft.com/office/drawing/2014/main" id="{860779B5-77D5-4BA8-B605-D6EC62751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941" y="2487706"/>
              <a:ext cx="121920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038">
              <a:extLst>
                <a:ext uri="{FF2B5EF4-FFF2-40B4-BE49-F238E27FC236}">
                  <a16:creationId xmlns:a16="http://schemas.microsoft.com/office/drawing/2014/main" id="{E5FF6786-6A52-4E94-89FA-2B2429B5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41" y="3325906"/>
              <a:ext cx="2819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200" i="1">
                  <a:latin typeface="Times New Roman" pitchFamily="18" charset="0"/>
                </a:rPr>
                <a:t>STT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quá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trình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</a:p>
            <a:p>
              <a:pPr algn="ctr"/>
              <a:endParaRPr lang="en-US" sz="2200">
                <a:latin typeface="VNI-Times" pitchFamily="2" charset="0"/>
              </a:endParaRPr>
            </a:p>
          </p:txBody>
        </p:sp>
        <p:sp>
          <p:nvSpPr>
            <p:cNvPr id="17" name="Rectangle 1039">
              <a:extLst>
                <a:ext uri="{FF2B5EF4-FFF2-40B4-BE49-F238E27FC236}">
                  <a16:creationId xmlns:a16="http://schemas.microsoft.com/office/drawing/2014/main" id="{0E229E05-6ED8-4E5D-B5FC-81E2D82D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341" y="3859306"/>
              <a:ext cx="27178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200" i="1">
                  <a:latin typeface="Times New Roman" pitchFamily="18" charset="0"/>
                </a:rPr>
                <a:t>Tên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quá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trình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  <a:endParaRPr lang="en-US" sz="2200">
                <a:latin typeface="Times New Roman" pitchFamily="18" charset="0"/>
              </a:endParaRPr>
            </a:p>
          </p:txBody>
        </p:sp>
        <p:sp>
          <p:nvSpPr>
            <p:cNvPr id="18" name="Line 1040">
              <a:extLst>
                <a:ext uri="{FF2B5EF4-FFF2-40B4-BE49-F238E27FC236}">
                  <a16:creationId xmlns:a16="http://schemas.microsoft.com/office/drawing/2014/main" id="{C2A2FAD9-FA30-4E36-90EB-EDFF6F395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9341" y="3706906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41">
              <a:extLst>
                <a:ext uri="{FF2B5EF4-FFF2-40B4-BE49-F238E27FC236}">
                  <a16:creationId xmlns:a16="http://schemas.microsoft.com/office/drawing/2014/main" id="{313C7E26-AF0B-467E-80CA-65A3E189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2516" y="4119656"/>
              <a:ext cx="2011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042">
              <a:extLst>
                <a:ext uri="{FF2B5EF4-FFF2-40B4-BE49-F238E27FC236}">
                  <a16:creationId xmlns:a16="http://schemas.microsoft.com/office/drawing/2014/main" id="{F238E55E-A121-483D-9803-1F36FA73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1" y="3402106"/>
              <a:ext cx="28035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từ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1" name="Text Box 1043">
              <a:extLst>
                <a:ext uri="{FF2B5EF4-FFF2-40B4-BE49-F238E27FC236}">
                  <a16:creationId xmlns:a16="http://schemas.microsoft.com/office/drawing/2014/main" id="{69917BDC-608C-4B27-815C-D44F748E4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1" y="3845019"/>
              <a:ext cx="2895600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từ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2" name="Text Box 1044">
              <a:extLst>
                <a:ext uri="{FF2B5EF4-FFF2-40B4-BE49-F238E27FC236}">
                  <a16:creationId xmlns:a16="http://schemas.microsoft.com/office/drawing/2014/main" id="{3A6C8F75-FD59-4774-B5AA-CE0BE625D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5541" y="3325906"/>
              <a:ext cx="31242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đến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3" name="Text Box 1046">
              <a:extLst>
                <a:ext uri="{FF2B5EF4-FFF2-40B4-BE49-F238E27FC236}">
                  <a16:creationId xmlns:a16="http://schemas.microsoft.com/office/drawing/2014/main" id="{27BF739E-2D8B-4DFD-97F4-7111265B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329" y="2533744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vào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4" name="Text Box 1047">
              <a:extLst>
                <a:ext uri="{FF2B5EF4-FFF2-40B4-BE49-F238E27FC236}">
                  <a16:creationId xmlns:a16="http://schemas.microsoft.com/office/drawing/2014/main" id="{CCA3480A-DEF2-4201-B0AD-A126F7FA9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8741" y="2106706"/>
              <a:ext cx="20716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ra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5" name="Line 1050">
              <a:extLst>
                <a:ext uri="{FF2B5EF4-FFF2-40B4-BE49-F238E27FC236}">
                  <a16:creationId xmlns:a16="http://schemas.microsoft.com/office/drawing/2014/main" id="{563CD8D9-914A-45E9-BFC7-F452461FC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3741" y="535155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51">
              <a:extLst>
                <a:ext uri="{FF2B5EF4-FFF2-40B4-BE49-F238E27FC236}">
                  <a16:creationId xmlns:a16="http://schemas.microsoft.com/office/drawing/2014/main" id="{A2E98943-D519-481C-B14F-7FF524178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3741" y="580875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52">
              <a:extLst>
                <a:ext uri="{FF2B5EF4-FFF2-40B4-BE49-F238E27FC236}">
                  <a16:creationId xmlns:a16="http://schemas.microsoft.com/office/drawing/2014/main" id="{A21E7D16-4A0C-47A8-8D03-64516D9AB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3741" y="535155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53">
              <a:extLst>
                <a:ext uri="{FF2B5EF4-FFF2-40B4-BE49-F238E27FC236}">
                  <a16:creationId xmlns:a16="http://schemas.microsoft.com/office/drawing/2014/main" id="{A4069DD7-6143-40AA-B21F-EAD643308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266" y="535155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055">
              <a:extLst>
                <a:ext uri="{FF2B5EF4-FFF2-40B4-BE49-F238E27FC236}">
                  <a16:creationId xmlns:a16="http://schemas.microsoft.com/office/drawing/2014/main" id="{ABC3B76A-914A-4B92-AB09-D84F3EE0F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1266" y="5351556"/>
              <a:ext cx="1811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</a:rPr>
                <a:t>Kho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dữ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liệu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1</a:t>
              </a:r>
            </a:p>
          </p:txBody>
        </p:sp>
        <p:sp>
          <p:nvSpPr>
            <p:cNvPr id="30" name="Line 1056">
              <a:extLst>
                <a:ext uri="{FF2B5EF4-FFF2-40B4-BE49-F238E27FC236}">
                  <a16:creationId xmlns:a16="http://schemas.microsoft.com/office/drawing/2014/main" id="{F6E1D789-727B-428B-A5AA-C7B6ACF83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154" y="4435569"/>
              <a:ext cx="557212" cy="915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57">
              <a:extLst>
                <a:ext uri="{FF2B5EF4-FFF2-40B4-BE49-F238E27FC236}">
                  <a16:creationId xmlns:a16="http://schemas.microsoft.com/office/drawing/2014/main" id="{7439D394-CB79-4ECC-8CF2-4B2DAFF6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5941" y="4437156"/>
              <a:ext cx="8382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58">
              <a:extLst>
                <a:ext uri="{FF2B5EF4-FFF2-40B4-BE49-F238E27FC236}">
                  <a16:creationId xmlns:a16="http://schemas.microsoft.com/office/drawing/2014/main" id="{59DE06E7-074D-4D39-A16D-FAA77788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7254" y="4473669"/>
              <a:ext cx="1095375" cy="1258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59">
              <a:extLst>
                <a:ext uri="{FF2B5EF4-FFF2-40B4-BE49-F238E27FC236}">
                  <a16:creationId xmlns:a16="http://schemas.microsoft.com/office/drawing/2014/main" id="{1EA945CF-AC07-48F3-8A69-AB47B4FBB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041" y="4545106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ra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34" name="Text Box 1060">
              <a:extLst>
                <a:ext uri="{FF2B5EF4-FFF2-40B4-BE49-F238E27FC236}">
                  <a16:creationId xmlns:a16="http://schemas.microsoft.com/office/drawing/2014/main" id="{F9E70CE0-6A97-43B8-9ABA-BE0DF004A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6941" y="4621306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ra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35" name="Text Box 1061">
              <a:extLst>
                <a:ext uri="{FF2B5EF4-FFF2-40B4-BE49-F238E27FC236}">
                  <a16:creationId xmlns:a16="http://schemas.microsoft.com/office/drawing/2014/main" id="{04B77072-B45A-41CD-A3AA-CD7669F98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241" y="4926106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 dirty="0">
                  <a:latin typeface="VNI-Times" pitchFamily="2" charset="0"/>
                </a:rPr>
                <a:t>&lt; </a:t>
              </a:r>
              <a:r>
                <a:rPr lang="en-US" sz="2200" i="1" dirty="0" err="1">
                  <a:latin typeface="Times New Roman" pitchFamily="18" charset="0"/>
                </a:rPr>
                <a:t>dữ</a:t>
              </a:r>
              <a:r>
                <a:rPr lang="en-US" sz="2200" i="1" dirty="0">
                  <a:latin typeface="VNI-Times" pitchFamily="2" charset="0"/>
                </a:rPr>
                <a:t> </a:t>
              </a:r>
              <a:r>
                <a:rPr lang="en-US" sz="2200" i="1" dirty="0" err="1">
                  <a:latin typeface="Times New Roman" pitchFamily="18" charset="0"/>
                </a:rPr>
                <a:t>liệu</a:t>
              </a:r>
              <a:r>
                <a:rPr lang="en-US" sz="2200" i="1" dirty="0">
                  <a:latin typeface="VNI-Times" pitchFamily="2" charset="0"/>
                </a:rPr>
                <a:t> </a:t>
              </a:r>
              <a:r>
                <a:rPr lang="en-US" sz="2200" i="1" dirty="0" err="1">
                  <a:latin typeface="Times New Roman" pitchFamily="18" charset="0"/>
                </a:rPr>
                <a:t>vào</a:t>
              </a:r>
              <a:r>
                <a:rPr lang="en-US" sz="2200" i="1" dirty="0">
                  <a:latin typeface="VNI-Times" pitchFamily="2" charset="0"/>
                </a:rPr>
                <a:t>&gt;</a:t>
              </a:r>
              <a:endParaRPr lang="en-US" sz="2200" dirty="0">
                <a:latin typeface="VNI-Times" pitchFamily="2" charset="0"/>
              </a:endParaRPr>
            </a:p>
          </p:txBody>
        </p:sp>
        <p:sp>
          <p:nvSpPr>
            <p:cNvPr id="37" name="Line 1064">
              <a:extLst>
                <a:ext uri="{FF2B5EF4-FFF2-40B4-BE49-F238E27FC236}">
                  <a16:creationId xmlns:a16="http://schemas.microsoft.com/office/drawing/2014/main" id="{E2090C00-D8EB-4BAF-BDC3-7DA824F89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816" y="538330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65">
              <a:extLst>
                <a:ext uri="{FF2B5EF4-FFF2-40B4-BE49-F238E27FC236}">
                  <a16:creationId xmlns:a16="http://schemas.microsoft.com/office/drawing/2014/main" id="{E7C9FA31-9ADD-4920-813F-4F4C83E9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816" y="584050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66">
              <a:extLst>
                <a:ext uri="{FF2B5EF4-FFF2-40B4-BE49-F238E27FC236}">
                  <a16:creationId xmlns:a16="http://schemas.microsoft.com/office/drawing/2014/main" id="{DFF7D5A8-D905-4FD0-8550-5819BCA26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816" y="538330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7">
              <a:extLst>
                <a:ext uri="{FF2B5EF4-FFF2-40B4-BE49-F238E27FC236}">
                  <a16:creationId xmlns:a16="http://schemas.microsoft.com/office/drawing/2014/main" id="{11AC6391-39B0-4492-9FA1-06FF8FA71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341" y="538330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1068">
              <a:extLst>
                <a:ext uri="{FF2B5EF4-FFF2-40B4-BE49-F238E27FC236}">
                  <a16:creationId xmlns:a16="http://schemas.microsoft.com/office/drawing/2014/main" id="{9C71A2E7-9542-4B4C-B276-FD241EF71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141" y="5383306"/>
              <a:ext cx="1811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</a:rPr>
                <a:t>Kho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dữ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liệu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2</a:t>
              </a:r>
            </a:p>
          </p:txBody>
        </p:sp>
        <p:sp>
          <p:nvSpPr>
            <p:cNvPr id="43" name="Text Box 1070">
              <a:extLst>
                <a:ext uri="{FF2B5EF4-FFF2-40B4-BE49-F238E27FC236}">
                  <a16:creationId xmlns:a16="http://schemas.microsoft.com/office/drawing/2014/main" id="{4290F05A-AFBF-4A73-9776-335D176F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5541" y="3706906"/>
              <a:ext cx="31242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đến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951A-E4F0-4195-B0F2-97810323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BCF0-41C1-4B5C-B80E-2255F19D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muốn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phiếu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F994F-3D98-49F4-8EA3-55F33E7F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ACAA2-A37C-433B-BE60-2C5AD29D043E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6C67F-B634-4133-8E71-37B9B58C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46238"/>
            <a:ext cx="7400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C794-B5AF-4A32-8BEF-74BE3EAC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F147D8-0647-4DCF-BD83-D7E0F6F3D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54982"/>
              </p:ext>
            </p:extLst>
          </p:nvPr>
        </p:nvGraphicFramePr>
        <p:xfrm>
          <a:off x="838200" y="1825625"/>
          <a:ext cx="1051559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457879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382048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53687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Ô XỬ LÝ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411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747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ra: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306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75549-AB37-4ADB-A89E-B2D3FCE9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D933A-8367-4D2C-9533-2D51456E648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3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3878-BFD6-44E3-B7EC-FFB2C6CC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6966-A413-45FC-901D-0FEE2BD6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vi-VN" dirty="0">
                <a:solidFill>
                  <a:srgbClr val="FF0000"/>
                </a:solidFill>
              </a:rPr>
              <a:t>hân rã các hoạt động chi tiết dần</a:t>
            </a:r>
            <a:r>
              <a:rPr lang="vi-VN" dirty="0"/>
              <a:t> đến khi có thể chuyển cho người </a:t>
            </a:r>
            <a:r>
              <a:rPr lang="vi-VN" dirty="0">
                <a:solidFill>
                  <a:srgbClr val="00B050"/>
                </a:solidFill>
              </a:rPr>
              <a:t>lập trình triển khai</a:t>
            </a:r>
            <a:r>
              <a:rPr lang="vi-VN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à phương pháp phân tích đi xuống (top-down), </a:t>
            </a:r>
            <a:r>
              <a:rPr lang="vi-VN" dirty="0">
                <a:solidFill>
                  <a:srgbClr val="FF0000"/>
                </a:solidFill>
              </a:rPr>
              <a:t>từ tổng quát đến chi tiết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7B3B-8F6D-429E-9F90-C5B9FC5D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5D3DC-0178-49E6-9C49-46B2D83EF4D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B0DB-C628-4D44-B70F-3DEB610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F341-86A8-474C-9E4F-5FA1CB54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DFD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0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cấp thấp nhất</a:t>
            </a:r>
            <a:r>
              <a:rPr lang="en-US" dirty="0"/>
              <a:t>,</a:t>
            </a:r>
            <a:r>
              <a:rPr lang="vi-VN" dirty="0"/>
              <a:t> còn gọi là </a:t>
            </a:r>
            <a:r>
              <a:rPr lang="vi-VN" dirty="0">
                <a:solidFill>
                  <a:srgbClr val="00B050"/>
                </a:solidFill>
              </a:rPr>
              <a:t>sơ đồ ngữ cảnh</a:t>
            </a:r>
            <a:r>
              <a:rPr lang="vi-VN" dirty="0"/>
              <a:t> (context diagram)</a:t>
            </a:r>
            <a:r>
              <a:rPr lang="en-US" dirty="0"/>
              <a:t>.</a:t>
            </a:r>
            <a:endParaRPr lang="vi-V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Trong đó toàn bộ hệ thống là một quá trình</a:t>
            </a:r>
            <a:r>
              <a:rPr lang="en-US" dirty="0"/>
              <a:t>/ô</a:t>
            </a:r>
            <a:r>
              <a:rPr lang="vi-VN" dirty="0"/>
              <a:t> xử lý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Danh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từ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Không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FCAB-450E-4945-81EF-9FCC91FF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650EA-08F4-4E7E-AA9B-7D1146DBCC0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49ED24-223B-4092-8185-EC6705D599C8}"/>
              </a:ext>
            </a:extLst>
          </p:cNvPr>
          <p:cNvGrpSpPr/>
          <p:nvPr/>
        </p:nvGrpSpPr>
        <p:grpSpPr>
          <a:xfrm>
            <a:off x="2673723" y="4348628"/>
            <a:ext cx="6844553" cy="2319432"/>
            <a:chOff x="228600" y="2895600"/>
            <a:chExt cx="8726488" cy="312420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235A318-B381-4B67-84D3-371F649A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968750"/>
              <a:ext cx="2778125" cy="11366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37F4ADC0-C6FD-4608-9FB8-E76ACF8A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778125" cy="1588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A7422F0-6EC8-4D34-86B5-74C1CE07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895600"/>
              <a:ext cx="1654175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NGUỒN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1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A64FBC81-29C5-4D3C-A547-98051F9C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5561013"/>
              <a:ext cx="1423988" cy="4587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  </a:t>
              </a:r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ĐÍCH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2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EAFDE551-FC09-4BE3-B4D8-9C7E086F6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6525" y="5791200"/>
              <a:ext cx="517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081484C-F88B-452C-8437-91EBAB282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100" y="33528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71FD85FC-AD6B-47EE-8CE2-5911014A7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886200"/>
              <a:ext cx="11430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8A74CCB0-C9E6-4E0D-9247-38157F211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4495800"/>
              <a:ext cx="13716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B66FC274-750C-4918-8724-9729B94DC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475" y="5103813"/>
              <a:ext cx="1035050" cy="687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038FE679-2C22-4874-8AA0-2FEC0BB9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962400"/>
              <a:ext cx="504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600">
                  <a:latin typeface="VNI-Times" pitchFamily="2" charset="0"/>
                </a:rPr>
                <a:t>0</a:t>
              </a:r>
            </a:p>
          </p:txBody>
        </p:sp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FD67777F-5F1E-4E42-8E1F-C9C1D431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572000"/>
              <a:ext cx="26812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600" b="1">
                  <a:latin typeface="VNI-Times" pitchFamily="2" charset="0"/>
                </a:rPr>
                <a:t>&lt;</a:t>
              </a:r>
              <a:r>
                <a:rPr lang="en-US" sz="1600" b="1">
                  <a:latin typeface="Times New Roman" pitchFamily="18" charset="0"/>
                </a:rPr>
                <a:t>Tên</a:t>
              </a:r>
              <a:r>
                <a:rPr lang="en-US" sz="1600" b="1">
                  <a:latin typeface="VNI-Times" pitchFamily="2" charset="0"/>
                </a:rPr>
                <a:t> </a:t>
              </a:r>
              <a:r>
                <a:rPr lang="en-US" sz="1600" b="1">
                  <a:latin typeface="Times New Roman" pitchFamily="18" charset="0"/>
                </a:rPr>
                <a:t>HT</a:t>
              </a:r>
              <a:r>
                <a:rPr lang="en-US" sz="1600" b="1">
                  <a:latin typeface="VNI-Times" pitchFamily="2" charset="0"/>
                </a:rPr>
                <a:t> </a:t>
              </a:r>
              <a:r>
                <a:rPr lang="en-US" sz="1600" b="1">
                  <a:latin typeface="Times New Roman" pitchFamily="18" charset="0"/>
                </a:rPr>
                <a:t>quản</a:t>
              </a:r>
              <a:r>
                <a:rPr lang="en-US" sz="1600" b="1">
                  <a:latin typeface="VNI-Times" pitchFamily="2" charset="0"/>
                </a:rPr>
                <a:t> </a:t>
              </a:r>
              <a:r>
                <a:rPr lang="en-US" sz="1600" b="1">
                  <a:latin typeface="Times New Roman" pitchFamily="18" charset="0"/>
                </a:rPr>
                <a:t>lý</a:t>
              </a:r>
              <a:r>
                <a:rPr lang="en-US" sz="1600" b="1">
                  <a:latin typeface="VNI-Times" pitchFamily="2" charset="0"/>
                </a:rPr>
                <a:t>&gt;</a:t>
              </a:r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A5E2D2BE-AFAF-4972-ACC4-22BAA964A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1688" y="4384675"/>
              <a:ext cx="1681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D09DAC5A-C4DA-4E42-92D8-708DEC526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6925" y="4791075"/>
              <a:ext cx="16811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Text Box 34">
              <a:extLst>
                <a:ext uri="{FF2B5EF4-FFF2-40B4-BE49-F238E27FC236}">
                  <a16:creationId xmlns:a16="http://schemas.microsoft.com/office/drawing/2014/main" id="{88737619-6666-4B53-B2FD-65E297571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78288"/>
              <a:ext cx="16002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DL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vào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0" name="Text Box 35">
              <a:extLst>
                <a:ext uri="{FF2B5EF4-FFF2-40B4-BE49-F238E27FC236}">
                  <a16:creationId xmlns:a16="http://schemas.microsoft.com/office/drawing/2014/main" id="{7D2387CE-7A55-4285-BFCB-5A65D1357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4953000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vào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5F2F7F06-1B78-4ED8-B423-A75ADEDD0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700" y="3997325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ra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2" name="Text Box 37">
              <a:extLst>
                <a:ext uri="{FF2B5EF4-FFF2-40B4-BE49-F238E27FC236}">
                  <a16:creationId xmlns:a16="http://schemas.microsoft.com/office/drawing/2014/main" id="{5222B687-D38D-489B-AE85-DAC4BC7B3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7388" y="4429125"/>
              <a:ext cx="207168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ra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538D42BE-C75E-4D4A-BE5E-35ACBB118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20701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vào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4" name="Text Box 41">
              <a:extLst>
                <a:ext uri="{FF2B5EF4-FFF2-40B4-BE49-F238E27FC236}">
                  <a16:creationId xmlns:a16="http://schemas.microsoft.com/office/drawing/2014/main" id="{CFB67472-E150-4665-A2B4-B2027D12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216525"/>
              <a:ext cx="20716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ra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AA748177-3258-4DDF-9C1D-EF685A433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4222750"/>
              <a:ext cx="1423988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ĐÍCH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1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DD9C4EE5-ADBB-4CAA-8A02-215B9FBC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191000"/>
              <a:ext cx="15240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NGUỒN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2</a:t>
              </a:r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C93F385A-9CCC-483F-A112-6C5A8F607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4648200"/>
              <a:ext cx="2133600" cy="381000"/>
            </a:xfrm>
            <a:custGeom>
              <a:avLst/>
              <a:gdLst>
                <a:gd name="T0" fmla="*/ 0 w 1632"/>
                <a:gd name="T1" fmla="*/ 0 h 240"/>
                <a:gd name="T2" fmla="*/ 0 w 1632"/>
                <a:gd name="T3" fmla="*/ 604837545 h 240"/>
                <a:gd name="T4" fmla="*/ 2147483647 w 1632"/>
                <a:gd name="T5" fmla="*/ 604837545 h 240"/>
                <a:gd name="T6" fmla="*/ 0 60000 65536"/>
                <a:gd name="T7" fmla="*/ 0 60000 65536"/>
                <a:gd name="T8" fmla="*/ 0 60000 65536"/>
                <a:gd name="T9" fmla="*/ 0 w 1632"/>
                <a:gd name="T10" fmla="*/ 0 h 240"/>
                <a:gd name="T11" fmla="*/ 1632 w 16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240">
                  <a:moveTo>
                    <a:pt x="0" y="0"/>
                  </a:moveTo>
                  <a:lnTo>
                    <a:pt x="0" y="240"/>
                  </a:lnTo>
                  <a:lnTo>
                    <a:pt x="163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80635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AE77-D55D-4739-990F-62FD9E68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cấp</a:t>
            </a:r>
            <a:r>
              <a:rPr lang="en-US" dirty="0"/>
              <a:t>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9FAC-86D8-4192-B189-FCFC810C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C21AC-0B10-414C-8873-F2CD23D5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3270A-6B51-4720-9B3A-BFA8082D34E3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8F384-D800-41CE-B71C-DD14FE6C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96" y="1812249"/>
            <a:ext cx="7856113" cy="49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6A2-17E2-4283-9A74-A72565A6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cấp</a:t>
            </a:r>
            <a:r>
              <a:rPr lang="en-US" dirty="0"/>
              <a:t>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D01E-DCEA-452C-931C-AAC7D5D9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Các cấp cao hơn có được bằng cách </a:t>
            </a:r>
            <a:r>
              <a:rPr lang="vi-VN" dirty="0">
                <a:solidFill>
                  <a:srgbClr val="FF0000"/>
                </a:solidFill>
              </a:rPr>
              <a:t>chi tiết hóa từng ô xử lý</a:t>
            </a:r>
            <a:r>
              <a:rPr lang="vi-VN" dirty="0"/>
              <a:t> của cấp trước.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Cấp </a:t>
            </a:r>
            <a:r>
              <a:rPr lang="vi-VN" dirty="0">
                <a:solidFill>
                  <a:srgbClr val="FF0000"/>
                </a:solidFill>
              </a:rPr>
              <a:t>n có được bằng cách phân rã mỗi ô xử lý cấp n-1 thành nhiều</a:t>
            </a:r>
            <a:r>
              <a:rPr lang="vi-VN" dirty="0"/>
              <a:t> ô xử lý cấp n.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Việc dừng ở cấp nào là tùy hệ thống, thường là tới cấp mà mọi người đều </a:t>
            </a:r>
            <a:r>
              <a:rPr lang="vi-VN" dirty="0">
                <a:solidFill>
                  <a:srgbClr val="00B050"/>
                </a:solidFill>
              </a:rPr>
              <a:t>chấp nhận trong việc nhận thức về thành phần xử lý của hệ thống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6994E-A8D1-46EE-B112-039CA661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08E6C-DD96-4C2D-B258-805B0F355A87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1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F616-F824-4515-AD9E-1A1F236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B283-0A41-4EA3-BC34-2910172D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A371C-D382-4703-9CA9-7B05FA15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B721-BB9E-4F9A-B36C-09BD4BB7B5C6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04410C9-6437-4547-B3C1-C40BADD57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29918"/>
              </p:ext>
            </p:extLst>
          </p:nvPr>
        </p:nvGraphicFramePr>
        <p:xfrm>
          <a:off x="2161055" y="1870075"/>
          <a:ext cx="7869890" cy="411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277040" imgH="3802320" progId="Paint.Picture.1">
                  <p:embed/>
                </p:oleObj>
              </mc:Choice>
              <mc:Fallback>
                <p:oleObj name="Bitmap Image" r:id="rId2" imgW="7277040" imgH="38023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1055" y="1870075"/>
                        <a:ext cx="7869890" cy="4111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19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niệm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Lưu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dòng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(DFD)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Phương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đặc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Phương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luật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DFD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3EB5-5661-4979-8841-99FF7966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8CBE-7E4C-4BD2-B315-33B649C7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1 –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(FDD – Functional Decomposition Diagram)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DFD.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riêng lẻ của quá trình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vi-VN" dirty="0"/>
              <a:t> </a:t>
            </a:r>
            <a:r>
              <a:rPr lang="en-US" dirty="0" err="1"/>
              <a:t>cùng</a:t>
            </a:r>
            <a:r>
              <a:rPr lang="vi-VN" dirty="0"/>
              <a:t> mối </a:t>
            </a:r>
            <a:r>
              <a:rPr lang="vi-VN" dirty="0">
                <a:solidFill>
                  <a:srgbClr val="00B050"/>
                </a:solidFill>
              </a:rPr>
              <a:t>quan hệ thứ bậc</a:t>
            </a:r>
            <a:r>
              <a:rPr lang="vi-VN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với nhau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 Sơ đồ được </a:t>
            </a:r>
            <a:r>
              <a:rPr lang="vi-VN" dirty="0">
                <a:solidFill>
                  <a:srgbClr val="00B050"/>
                </a:solidFill>
              </a:rPr>
              <a:t>hiển thị </a:t>
            </a:r>
            <a:r>
              <a:rPr lang="en-US" dirty="0" err="1">
                <a:solidFill>
                  <a:srgbClr val="00B050"/>
                </a:solidFill>
              </a:rPr>
              <a:t>dạng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cây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càng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gốc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càng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tổng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quát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1CA97-0EA2-408A-897F-754F42C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3CDDF-BB93-4906-B9FD-13B7E0A130E2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698-1B6B-4753-B910-0D95134F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C740-C51C-4F9D-900C-89EFB20B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ra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2815-0F6F-43FD-BB07-ECCB4CDE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21</a:t>
            </a:fld>
            <a:endParaRPr lang="en-US"/>
          </a:p>
        </p:txBody>
      </p:sp>
      <p:pic>
        <p:nvPicPr>
          <p:cNvPr id="13314" name="Picture 2" descr="How to Use Process Decomposition Diagrams in Your Business Analysis Report  - dummies">
            <a:extLst>
              <a:ext uri="{FF2B5EF4-FFF2-40B4-BE49-F238E27FC236}">
                <a16:creationId xmlns:a16="http://schemas.microsoft.com/office/drawing/2014/main" id="{74360B24-0DF2-4ADC-872D-5FA409DD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13" y="3023346"/>
            <a:ext cx="7443974" cy="23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850ED-041F-4057-A9B2-31283D9161AB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2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168B-30AF-4FAB-B029-96A77D76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3D53-34E1-4A1F-8505-94E05C95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2 - </a:t>
            </a:r>
            <a:r>
              <a:rPr lang="en-US" dirty="0" err="1">
                <a:solidFill>
                  <a:srgbClr val="FF0000"/>
                </a:solidFill>
              </a:rPr>
              <a:t>Điền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0C29-05EC-42BF-B399-897B56A7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F8EF7-FE55-4303-A2BC-7E9B2224393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7165B0-13A0-4E93-BDCB-D758634B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0204"/>
              </p:ext>
            </p:extLst>
          </p:nvPr>
        </p:nvGraphicFramePr>
        <p:xfrm>
          <a:off x="838200" y="3506470"/>
          <a:ext cx="108204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82">
                  <a:extLst>
                    <a:ext uri="{9D8B030D-6E8A-4147-A177-3AD203B41FA5}">
                      <a16:colId xmlns:a16="http://schemas.microsoft.com/office/drawing/2014/main" val="2184868733"/>
                    </a:ext>
                  </a:extLst>
                </a:gridCol>
                <a:gridCol w="2303930">
                  <a:extLst>
                    <a:ext uri="{9D8B030D-6E8A-4147-A177-3AD203B41FA5}">
                      <a16:colId xmlns:a16="http://schemas.microsoft.com/office/drawing/2014/main" val="3923380263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1701079117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1078413616"/>
                    </a:ext>
                  </a:extLst>
                </a:gridCol>
                <a:gridCol w="2015565">
                  <a:extLst>
                    <a:ext uri="{9D8B030D-6E8A-4147-A177-3AD203B41FA5}">
                      <a16:colId xmlns:a16="http://schemas.microsoft.com/office/drawing/2014/main" val="22215899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5502441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23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hàng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phẩm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mua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¬"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 VIÊN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Phiếu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tính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tiền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 PHẨM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phẩm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hàng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 VIÊN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 PHẨM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lượng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tồn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cập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nhật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Điểm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tích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lũy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cập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nhật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9059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25331ED-8505-403A-A0E7-688E9278F5B9}"/>
              </a:ext>
            </a:extLst>
          </p:cNvPr>
          <p:cNvGrpSpPr/>
          <p:nvPr/>
        </p:nvGrpSpPr>
        <p:grpSpPr>
          <a:xfrm>
            <a:off x="7488751" y="1054109"/>
            <a:ext cx="4023191" cy="3782854"/>
            <a:chOff x="7488751" y="1054109"/>
            <a:chExt cx="4023191" cy="3782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82C898-5F59-4FCB-BF70-C816C0DA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8751" y="1054109"/>
              <a:ext cx="4023191" cy="1889916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6631B9E9-130A-47B1-865C-BA2E368126DF}"/>
                </a:ext>
              </a:extLst>
            </p:cNvPr>
            <p:cNvSpPr/>
            <p:nvPr/>
          </p:nvSpPr>
          <p:spPr>
            <a:xfrm rot="13498789">
              <a:off x="7656049" y="2743758"/>
              <a:ext cx="663388" cy="20932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46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F59F-61F9-4034-ADE5-3892C3B9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EFBC-36D2-4E58-A469-0AA491DD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4553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3 – </a:t>
            </a:r>
            <a:r>
              <a:rPr lang="en-US" dirty="0" err="1">
                <a:solidFill>
                  <a:srgbClr val="FF0000"/>
                </a:solidFill>
              </a:rPr>
              <a:t>Vẽ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Vẽ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từ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cấp</a:t>
            </a:r>
            <a:r>
              <a:rPr lang="en-US" dirty="0">
                <a:solidFill>
                  <a:srgbClr val="00B050"/>
                </a:solidFill>
              </a:rPr>
              <a:t> 0, </a:t>
            </a:r>
            <a:r>
              <a:rPr lang="en-US" dirty="0" err="1">
                <a:solidFill>
                  <a:srgbClr val="00B050"/>
                </a:solidFill>
              </a:rPr>
              <a:t>sau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đó</a:t>
            </a:r>
            <a:r>
              <a:rPr lang="en-US" dirty="0">
                <a:solidFill>
                  <a:srgbClr val="00B050"/>
                </a:solidFill>
              </a:rPr>
              <a:t> chi </a:t>
            </a:r>
            <a:r>
              <a:rPr lang="en-US" dirty="0" err="1">
                <a:solidFill>
                  <a:srgbClr val="00B050"/>
                </a:solidFill>
              </a:rPr>
              <a:t>tiết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dần</a:t>
            </a:r>
            <a:r>
              <a:rPr lang="en-US" dirty="0">
                <a:solidFill>
                  <a:srgbClr val="00B050"/>
                </a:solidFill>
              </a:rPr>
              <a:t> ở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cấp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cao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hơn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DFD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nhân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nguồn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đích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 err="1">
                <a:solidFill>
                  <a:srgbClr val="00B050"/>
                </a:solidFill>
              </a:rPr>
              <a:t>nào</a:t>
            </a:r>
            <a:r>
              <a:rPr lang="en-US" dirty="0"/>
              <a:t>; </a:t>
            </a:r>
            <a:r>
              <a:rPr lang="en-US" dirty="0" err="1">
                <a:solidFill>
                  <a:srgbClr val="00B050"/>
                </a:solidFill>
              </a:rPr>
              <a:t>nhận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dữ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trả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về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quả</a:t>
            </a:r>
            <a:r>
              <a:rPr lang="en-US" dirty="0">
                <a:solidFill>
                  <a:srgbClr val="00B050"/>
                </a:solidFill>
              </a:rPr>
              <a:t> ra </a:t>
            </a:r>
            <a:r>
              <a:rPr lang="en-US" dirty="0" err="1">
                <a:solidFill>
                  <a:srgbClr val="00B050"/>
                </a:solidFill>
              </a:rPr>
              <a:t>sao</a:t>
            </a:r>
            <a:r>
              <a:rPr lang="en-US" dirty="0"/>
              <a:t>; </a:t>
            </a:r>
            <a:r>
              <a:rPr lang="en-US" dirty="0" err="1">
                <a:solidFill>
                  <a:srgbClr val="00B050"/>
                </a:solidFill>
              </a:rPr>
              <a:t>sử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dụng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cập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nhật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dữ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382D-454E-403E-BD22-29B0F5F5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DFD9A-ECB1-461B-8F21-2C57F05C0A4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BA2-61A5-4FC6-A75B-E1DB082A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48E7-8362-40D3-AC84-4E98B139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5243-8E30-4AEC-A96A-48D121DA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A0074-F5CA-4ABD-93D3-EA470A15EAA0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70D7-A8BE-4CD6-96DD-3458C83D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61B2-8B63-49FA-9AC9-46F6D940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C320B-7953-4E3A-9CF0-19ABA2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FAAE7-9F77-405F-9756-B383D170A35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9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5C29-E682-419C-8CB9-352011ED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AAAF-727D-4B4E-A133-798A19A8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Khi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DFD,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giữa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DFD,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nguồn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đích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cấp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phải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dòng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xuất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mỗi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nguồn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cấp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nhau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dòng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mỗi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đích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trên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cấp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phải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giống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nhau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754E-A252-407B-AF8D-EB575CE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9A5EB-A047-4660-8074-61423BD2CB92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B379-020E-4649-8D09-6FA5D53B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71F5-D1BF-4F35-8D1B-B07AD7C6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ở </a:t>
            </a:r>
            <a:r>
              <a:rPr lang="en-US" dirty="0">
                <a:hlinkClick r:id="rId2"/>
              </a:rPr>
              <a:t>https://drive.google.com/file/d/1NgaewywHymvjP1whUVoQCosxB7W7z-zE/view?usp=sharing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B2FB5-8CD3-4422-9C29-760DD79C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E4791-992D-4407-A323-C2E826EF4AC8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D986-75FD-465F-914D-1DAF6049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C0CC-B4FE-4A15-A67A-062A289B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</a:t>
            </a:r>
            <a:r>
              <a:rPr lang="vi-VN" dirty="0"/>
              <a:t>ác định các </a:t>
            </a:r>
            <a:r>
              <a:rPr lang="vi-VN" dirty="0">
                <a:solidFill>
                  <a:srgbClr val="FF0000"/>
                </a:solidFill>
              </a:rPr>
              <a:t>xử lý của hệ thống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Nhập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vi-VN" dirty="0">
                <a:solidFill>
                  <a:srgbClr val="00B050"/>
                </a:solidFill>
              </a:rPr>
              <a:t>ác động</a:t>
            </a:r>
            <a:r>
              <a:rPr lang="vi-VN" dirty="0"/>
              <a:t> lên dữ liệu vào và dữ liệu lưu trữ để cho ra </a:t>
            </a:r>
            <a:r>
              <a:rPr lang="vi-VN" dirty="0">
                <a:solidFill>
                  <a:srgbClr val="00B050"/>
                </a:solidFill>
              </a:rPr>
              <a:t>dữ liệu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thông</a:t>
            </a:r>
            <a:r>
              <a:rPr lang="en-US" dirty="0">
                <a:solidFill>
                  <a:srgbClr val="00B050"/>
                </a:solidFill>
              </a:rPr>
              <a:t> tin</a:t>
            </a:r>
            <a:r>
              <a:rPr lang="vi-VN" dirty="0">
                <a:solidFill>
                  <a:srgbClr val="00B050"/>
                </a:solidFill>
              </a:rPr>
              <a:t> kết quả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Mô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Đặc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0C18-B72C-4E17-83BC-4A827B27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E4DB-5530-4CBD-AF9B-A0AF3AB401F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4B278-9595-400D-A322-8FE58AA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Tiếp cận thiết kế xử lý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971-F6ED-4486-B7BB-2DB5C9A9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FFFF00"/>
                </a:solidFill>
              </a:rPr>
              <a:t>Cổ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điển</a:t>
            </a:r>
            <a:endParaRPr lang="en-US" sz="1900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T</a:t>
            </a:r>
            <a:r>
              <a:rPr lang="vi-VN" sz="1900" dirty="0">
                <a:solidFill>
                  <a:schemeClr val="bg1"/>
                </a:solidFill>
              </a:rPr>
              <a:t>iếp cận theo </a:t>
            </a:r>
            <a:r>
              <a:rPr lang="vi-VN" sz="1900" dirty="0">
                <a:solidFill>
                  <a:srgbClr val="FFFF00"/>
                </a:solidFill>
              </a:rPr>
              <a:t>kiểu tĩnh</a:t>
            </a:r>
            <a:r>
              <a:rPr lang="vi-VN" sz="1900" dirty="0">
                <a:solidFill>
                  <a:schemeClr val="bg1"/>
                </a:solidFill>
              </a:rPr>
              <a:t>, không xét đến mối liên hệ giữa các xử lý cũng như sự phối hợp giữa chúng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D</a:t>
            </a:r>
            <a:r>
              <a:rPr lang="vi-VN" sz="1900" dirty="0">
                <a:solidFill>
                  <a:schemeClr val="bg1"/>
                </a:solidFill>
              </a:rPr>
              <a:t>ùng sơ đồ </a:t>
            </a:r>
            <a:r>
              <a:rPr lang="vi-VN" sz="1900" dirty="0">
                <a:solidFill>
                  <a:srgbClr val="FFFF00"/>
                </a:solidFill>
              </a:rPr>
              <a:t>phân cấp tổ chức </a:t>
            </a:r>
            <a:r>
              <a:rPr lang="vi-VN" sz="1900" dirty="0">
                <a:solidFill>
                  <a:schemeClr val="bg1"/>
                </a:solidFill>
              </a:rPr>
              <a:t>và sơ đồ </a:t>
            </a:r>
            <a:r>
              <a:rPr lang="vi-VN" sz="1900" dirty="0">
                <a:solidFill>
                  <a:srgbClr val="FFFF00"/>
                </a:solidFill>
              </a:rPr>
              <a:t>phân cấp chức năng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Sơ đồ chức năng kinh doanh (Business Function Diagram - BFD) là gì?">
            <a:extLst>
              <a:ext uri="{FF2B5EF4-FFF2-40B4-BE49-F238E27FC236}">
                <a16:creationId xmlns:a16="http://schemas.microsoft.com/office/drawing/2014/main" id="{A88AEDC6-0656-4126-92F8-AD1566EC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190412"/>
            <a:ext cx="5559480" cy="24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oi-thieu">
            <a:extLst>
              <a:ext uri="{FF2B5EF4-FFF2-40B4-BE49-F238E27FC236}">
                <a16:creationId xmlns:a16="http://schemas.microsoft.com/office/drawing/2014/main" id="{814D0463-B631-4DBA-9C18-80F41714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861" y="2700891"/>
            <a:ext cx="5546955" cy="34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1270-106E-4352-895D-5B214D6A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003D7-6CEB-4F5E-BC55-8E063F41A3AE}"/>
              </a:ext>
            </a:extLst>
          </p:cNvPr>
          <p:cNvSpPr txBox="1"/>
          <p:nvPr/>
        </p:nvSpPr>
        <p:spPr>
          <a:xfrm>
            <a:off x="6978069" y="-51989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4B278-9595-400D-A322-8FE58AA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Tiếp cận thiết kế xử lý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971-F6ED-4486-B7BB-2DB5C9A9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FFFF00"/>
                </a:solidFill>
              </a:rPr>
              <a:t>Mới</a:t>
            </a:r>
            <a:endParaRPr lang="en-US" sz="1900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T</a:t>
            </a:r>
            <a:r>
              <a:rPr lang="vi-VN" sz="1900" dirty="0">
                <a:solidFill>
                  <a:schemeClr val="bg1"/>
                </a:solidFill>
              </a:rPr>
              <a:t>iếp cận theo </a:t>
            </a:r>
            <a:r>
              <a:rPr lang="vi-VN" sz="1900" dirty="0">
                <a:solidFill>
                  <a:srgbClr val="FFFF00"/>
                </a:solidFill>
              </a:rPr>
              <a:t>kiểu </a:t>
            </a:r>
            <a:r>
              <a:rPr lang="en-US" sz="1900" dirty="0" err="1">
                <a:solidFill>
                  <a:srgbClr val="FFFF00"/>
                </a:solidFill>
              </a:rPr>
              <a:t>động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  <a:r>
              <a:rPr lang="vi-VN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khi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nào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khởi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tạo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xử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lý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kết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hợp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với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xử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lý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nào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cần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dữ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liệu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gì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tạo</a:t>
            </a:r>
            <a:r>
              <a:rPr lang="en-US" sz="1900" dirty="0">
                <a:solidFill>
                  <a:schemeClr val="bg1"/>
                </a:solidFill>
              </a:rPr>
              <a:t> ra </a:t>
            </a:r>
            <a:r>
              <a:rPr lang="en-US" sz="1900" dirty="0" err="1">
                <a:solidFill>
                  <a:schemeClr val="bg1"/>
                </a:solidFill>
              </a:rPr>
              <a:t>kết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quả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thế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nào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D</a:t>
            </a:r>
            <a:r>
              <a:rPr lang="vi-VN" sz="1900" dirty="0">
                <a:solidFill>
                  <a:schemeClr val="bg1"/>
                </a:solidFill>
              </a:rPr>
              <a:t>ùng </a:t>
            </a:r>
            <a:r>
              <a:rPr lang="en-US" sz="1900" dirty="0" err="1">
                <a:solidFill>
                  <a:srgbClr val="FFFF00"/>
                </a:solidFill>
              </a:rPr>
              <a:t>lưu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đồ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dòng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dữ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liệu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1270-106E-4352-895D-5B214D6A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003D7-6CEB-4F5E-BC55-8E063F41A3AE}"/>
              </a:ext>
            </a:extLst>
          </p:cNvPr>
          <p:cNvSpPr txBox="1"/>
          <p:nvPr/>
        </p:nvSpPr>
        <p:spPr>
          <a:xfrm>
            <a:off x="6978069" y="-51989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2050" name="Picture 2" descr="completed dfd">
            <a:extLst>
              <a:ext uri="{FF2B5EF4-FFF2-40B4-BE49-F238E27FC236}">
                <a16:creationId xmlns:a16="http://schemas.microsoft.com/office/drawing/2014/main" id="{2CAD5ADB-0042-4C1A-BDAD-B4A88016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32" y="2668052"/>
            <a:ext cx="6506135" cy="36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0589-3EFD-4AE7-807F-DFBEA3C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C5C8-0D7F-4DD1-A11A-E2EEB566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vi-VN" dirty="0">
                <a:solidFill>
                  <a:srgbClr val="FF0000"/>
                </a:solidFill>
              </a:rPr>
              <a:t>DFD</a:t>
            </a:r>
            <a:r>
              <a:rPr lang="en-US" dirty="0">
                <a:solidFill>
                  <a:srgbClr val="FF0000"/>
                </a:solidFill>
              </a:rPr>
              <a:t> – Data Flow Diagram)</a:t>
            </a:r>
            <a:r>
              <a:rPr lang="vi-VN" dirty="0"/>
              <a:t> biểu diễn sự </a:t>
            </a:r>
            <a:r>
              <a:rPr lang="vi-VN" dirty="0">
                <a:solidFill>
                  <a:srgbClr val="00B050"/>
                </a:solidFill>
              </a:rPr>
              <a:t>kết nối giữa các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vi-VN" dirty="0"/>
              <a:t> của hệ thống, thông qua việc </a:t>
            </a:r>
            <a:r>
              <a:rPr lang="vi-VN" dirty="0">
                <a:solidFill>
                  <a:srgbClr val="00B050"/>
                </a:solidFill>
              </a:rPr>
              <a:t>trao đổi dữ liệu</a:t>
            </a:r>
            <a:r>
              <a:rPr lang="vi-VN" dirty="0"/>
              <a:t> khi hệ thống hoạt động 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Lưu đồ dòng dữ liệu phải thể hiện được: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70C0"/>
                </a:solidFill>
              </a:rPr>
              <a:t>Xử lý nào phụ thuộc vào các xử lý nào</a:t>
            </a:r>
            <a:r>
              <a:rPr lang="en-US" dirty="0">
                <a:solidFill>
                  <a:srgbClr val="0070C0"/>
                </a:solidFill>
              </a:rPr>
              <a:t>,</a:t>
            </a:r>
            <a:endParaRPr lang="vi-VN" dirty="0">
              <a:solidFill>
                <a:srgbClr val="0070C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70C0"/>
                </a:solidFill>
              </a:rPr>
              <a:t>Dữ liệu cần cho mỗi xử lý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gì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vi-VN" dirty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AF59C-CD76-4291-B9DB-F48832A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67E3D-6B5F-4CFF-91E6-8C87318127BE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C9FF-D2F9-4622-B2D1-F0860EB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E84B-46C6-465E-B0F7-A0A69DC6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Ô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(Process)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Một ô xử lý </a:t>
            </a:r>
            <a:r>
              <a:rPr lang="vi-VN" dirty="0">
                <a:solidFill>
                  <a:srgbClr val="00B050"/>
                </a:solidFill>
              </a:rPr>
              <a:t>tương đương với một xử lý hay quá trình xử lý</a:t>
            </a:r>
            <a:r>
              <a:rPr lang="vi-VN" dirty="0"/>
              <a:t> trong thế giới thực.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Tên ô xử lý thường là một </a:t>
            </a:r>
            <a:r>
              <a:rPr lang="vi-VN" b="1" dirty="0">
                <a:solidFill>
                  <a:srgbClr val="FF0000"/>
                </a:solidFill>
              </a:rPr>
              <a:t>động từ</a:t>
            </a:r>
            <a:r>
              <a:rPr lang="en-US" dirty="0"/>
              <a:t>.</a:t>
            </a:r>
            <a:endParaRPr lang="vi-V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99A1-18A0-4397-9572-D8D5050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EFFBA-5942-4D51-9753-39EEEB77F21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D4410D-1801-45BF-8CAD-EC4CDD2CD306}"/>
              </a:ext>
            </a:extLst>
          </p:cNvPr>
          <p:cNvGrpSpPr/>
          <p:nvPr/>
        </p:nvGrpSpPr>
        <p:grpSpPr>
          <a:xfrm>
            <a:off x="3724835" y="3750282"/>
            <a:ext cx="6338047" cy="1981200"/>
            <a:chOff x="2057400" y="3657600"/>
            <a:chExt cx="5181600" cy="1981200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775415A-32B3-46CA-BD07-DE911C1AB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962400"/>
              <a:ext cx="2259013" cy="1219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VNI-Times" pitchFamily="2" charset="0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111D6E7F-7C39-47A2-B2F8-FFC399541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503738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0124B96-6149-435F-851C-4A45E7AA4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175" y="3657600"/>
              <a:ext cx="265747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Số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thứ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tự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quá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trình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xử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lý</a:t>
              </a:r>
              <a:endParaRPr lang="en-US" sz="24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3C104735-2219-47E8-819C-986D167C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525" y="4876800"/>
              <a:ext cx="265747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Tên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quá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trình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xử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lý</a:t>
              </a:r>
              <a:endParaRPr lang="en-US" sz="24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99C6FDB-1A96-4641-BAAA-74A4B3518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250" y="3962400"/>
              <a:ext cx="796925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A1F4E039-266D-4B16-925A-42A8067F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4600" y="4724400"/>
              <a:ext cx="796925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E1F75D30-083C-49BA-B817-DDD05F3C1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50" y="3995738"/>
              <a:ext cx="930275" cy="57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00B050"/>
                  </a:solidFill>
                </a:rPr>
                <a:t>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A1F13E8-627F-4561-9BCA-833ACCD3F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763" y="4470400"/>
              <a:ext cx="15938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dirty="0" err="1">
                  <a:solidFill>
                    <a:srgbClr val="FF0000"/>
                  </a:solidFill>
                  <a:latin typeface="Times New Roman" pitchFamily="18" charset="0"/>
                </a:rPr>
                <a:t>Bán</a:t>
              </a:r>
              <a:r>
                <a:rPr lang="en-US" sz="2400" b="1" dirty="0">
                  <a:solidFill>
                    <a:srgbClr val="FF0000"/>
                  </a:solidFill>
                  <a:latin typeface="VNI-Times" pitchFamily="2" charset="0"/>
                </a:rPr>
                <a:t> </a:t>
              </a:r>
              <a:r>
                <a:rPr lang="en-US" sz="2400" b="1" dirty="0" err="1">
                  <a:solidFill>
                    <a:srgbClr val="FF0000"/>
                  </a:solidFill>
                  <a:latin typeface="Times New Roman" pitchFamily="18" charset="0"/>
                </a:rPr>
                <a:t>hàng</a:t>
              </a:r>
              <a:endParaRPr 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8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0428-DF3E-4CCC-B2FA-839F78C6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F19C-C1A8-4E93-BE54-D93367BE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1235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(Data Flow)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Dữ liệu vào</a:t>
            </a:r>
            <a:r>
              <a:rPr lang="vi-VN" dirty="0"/>
              <a:t>: </a:t>
            </a:r>
            <a:r>
              <a:rPr lang="en-US" dirty="0"/>
              <a:t>c</a:t>
            </a:r>
            <a:r>
              <a:rPr lang="vi-VN" dirty="0"/>
              <a:t>ác đối tượng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quá trình xử lý, đó là giá trị của các thuộc tính của các đối tượng đó.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Dữ liệu ra</a:t>
            </a:r>
            <a:r>
              <a:rPr lang="vi-VN" dirty="0"/>
              <a:t>: </a:t>
            </a:r>
            <a:r>
              <a:rPr lang="en-US" dirty="0"/>
              <a:t>l</a:t>
            </a:r>
            <a:r>
              <a:rPr lang="vi-VN" dirty="0"/>
              <a:t>à kết quả của một quá trình xử lý trong thế giới thực, thường là một vật chứng nào đó (danh sách, hóa đơn,…)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2928-217B-4C45-BE8C-84F3D456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D3A8C-C76C-42D8-8669-4143127249B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D8F12F-CA39-4457-B180-B1E6ECCE7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37085"/>
              </p:ext>
            </p:extLst>
          </p:nvPr>
        </p:nvGraphicFramePr>
        <p:xfrm>
          <a:off x="6386114" y="1921342"/>
          <a:ext cx="5507809" cy="301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15720" imgH="2636640" progId="Paint.Picture.1">
                  <p:embed/>
                </p:oleObj>
              </mc:Choice>
              <mc:Fallback>
                <p:oleObj name="Bitmap Image" r:id="rId2" imgW="4815720" imgH="2636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6114" y="1921342"/>
                        <a:ext cx="5507809" cy="301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11ED7-9276-4DFC-8750-1F98FA3EFE83}"/>
              </a:ext>
            </a:extLst>
          </p:cNvPr>
          <p:cNvSpPr txBox="1"/>
          <p:nvPr/>
        </p:nvSpPr>
        <p:spPr>
          <a:xfrm>
            <a:off x="10300447" y="2365678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552C8-C9AC-4185-A53B-27C0AFDA1BFF}"/>
              </a:ext>
            </a:extLst>
          </p:cNvPr>
          <p:cNvSpPr txBox="1"/>
          <p:nvPr/>
        </p:nvSpPr>
        <p:spPr>
          <a:xfrm>
            <a:off x="9715546" y="2774155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C0B7171-B4EC-4C06-B875-A351DA79D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78239"/>
              </p:ext>
            </p:extLst>
          </p:nvPr>
        </p:nvGraphicFramePr>
        <p:xfrm>
          <a:off x="8005529" y="5225646"/>
          <a:ext cx="1205660" cy="130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27800" imgH="2080440" progId="Paint.Picture.1">
                  <p:embed/>
                </p:oleObj>
              </mc:Choice>
              <mc:Fallback>
                <p:oleObj name="Bitmap Image" r:id="rId4" imgW="1927800" imgH="20804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5529" y="5225646"/>
                        <a:ext cx="1205660" cy="130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EE7F460-5AF3-437E-A95C-9377967E7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32468"/>
              </p:ext>
            </p:extLst>
          </p:nvPr>
        </p:nvGraphicFramePr>
        <p:xfrm>
          <a:off x="9811778" y="5292494"/>
          <a:ext cx="1130910" cy="117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798200" imgH="1866960" progId="Paint.Picture.1">
                  <p:embed/>
                </p:oleObj>
              </mc:Choice>
              <mc:Fallback>
                <p:oleObj name="Bitmap Image" r:id="rId6" imgW="1798200" imgH="18669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1778" y="5292494"/>
                        <a:ext cx="1130910" cy="117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BC86-81F6-46A4-A01C-29BD55A8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(External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1F2B-8BA5-4739-B1A1-A7B6D985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nguồn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khởi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tạo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trình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đích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à đối tượng mà </a:t>
            </a:r>
            <a:r>
              <a:rPr lang="vi-VN" dirty="0">
                <a:solidFill>
                  <a:srgbClr val="00B050"/>
                </a:solidFill>
              </a:rPr>
              <a:t>hệ thống phải cung cấp các kết quả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xử lý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66BF-4211-4111-8A27-131607A7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678FB-3B61-4606-AEFA-FD887FAAAE04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C6F8A-06F2-4C49-AC0A-29D127C1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67" y="5151696"/>
            <a:ext cx="7031865" cy="7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2031</Words>
  <Application>Microsoft Office PowerPoint</Application>
  <PresentationFormat>Widescreen</PresentationFormat>
  <Paragraphs>255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VNI-Times</vt:lpstr>
      <vt:lpstr>Wingdings</vt:lpstr>
      <vt:lpstr>Office Theme</vt:lpstr>
      <vt:lpstr>Paintbrush Picture</vt:lpstr>
      <vt:lpstr>PHÂN TÍCH THIẾT KẾ HỆ THỐNG  Chương 5: Thiết kế thành phần xử lý</vt:lpstr>
      <vt:lpstr>Nội dung</vt:lpstr>
      <vt:lpstr>Khái niệm</vt:lpstr>
      <vt:lpstr>Tiếp cận thiết kế xử lý</vt:lpstr>
      <vt:lpstr>Tiếp cận thiết kế xử lý</vt:lpstr>
      <vt:lpstr>Khái niệm</vt:lpstr>
      <vt:lpstr>Các thành phần của Lưu đồ dòng dữ liệu</vt:lpstr>
      <vt:lpstr>Các thành phần của Lưu đồ dòng dữ liệu</vt:lpstr>
      <vt:lpstr>Tác nhân ngoài (External Entity)</vt:lpstr>
      <vt:lpstr>Tác nhân ngoài (External Entity)</vt:lpstr>
      <vt:lpstr>Kho dữ liệu</vt:lpstr>
      <vt:lpstr>Kết hợp các khái niệm trên 1 ô xử lý</vt:lpstr>
      <vt:lpstr>Ví dụ</vt:lpstr>
      <vt:lpstr>Phương pháp đặc tả xử lý</vt:lpstr>
      <vt:lpstr>Phương pháp thiết kế</vt:lpstr>
      <vt:lpstr>Các cấp của DFD</vt:lpstr>
      <vt:lpstr>DFD cấp 0</vt:lpstr>
      <vt:lpstr>DFD cấp n</vt:lpstr>
      <vt:lpstr>Quá trình phân rã</vt:lpstr>
      <vt:lpstr>Gợi ý cách thiết kế DFD</vt:lpstr>
      <vt:lpstr>Gợi ý cách thiết kế DFD</vt:lpstr>
      <vt:lpstr>Gợi ý cách thiết kế DFD</vt:lpstr>
      <vt:lpstr>Gợi ý cách thiết kế DFD</vt:lpstr>
      <vt:lpstr>Các luật về DFD</vt:lpstr>
      <vt:lpstr>Các luật về DFD</vt:lpstr>
      <vt:lpstr>Các luật về DFD</vt:lpstr>
      <vt:lpstr>Bài tập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392</cp:revision>
  <dcterms:created xsi:type="dcterms:W3CDTF">2021-07-03T03:36:42Z</dcterms:created>
  <dcterms:modified xsi:type="dcterms:W3CDTF">2021-07-31T15:22:11Z</dcterms:modified>
</cp:coreProperties>
</file>