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italic.fntdata"/><Relationship Id="rId6" Type="http://schemas.openxmlformats.org/officeDocument/2006/relationships/slide" Target="slides/slide2.xml"/><Relationship Id="rId18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i.wikipedia.org/wiki/Abstract_factory" TargetMode="External"/><Relationship Id="rId4" Type="http://schemas.openxmlformats.org/officeDocument/2006/relationships/hyperlink" Target="https://sourcemaking.com/design_patterns/abstract_factory" TargetMode="External"/><Relationship Id="rId5" Type="http://schemas.openxmlformats.org/officeDocument/2006/relationships/hyperlink" Target="http://www.tutorialspoint.com/design_pattern/abstract_factory_pattern.htm" TargetMode="External"/><Relationship Id="rId6" Type="http://schemas.openxmlformats.org/officeDocument/2006/relationships/hyperlink" Target="http://www.dofactory.com/net/abstract-factory-design-patter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i.wikipedia.org/wiki/Tham_s%E1%BB%91" TargetMode="External"/><Relationship Id="rId4" Type="http://schemas.openxmlformats.org/officeDocument/2006/relationships/hyperlink" Target="https://vi.wikipedia.org/w/index.php?title=Th%E1%BB%A7_t%E1%BB%A5c&amp;action=edit&amp;redlink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Relationship Id="rId7" Type="http://schemas.openxmlformats.org/officeDocument/2006/relationships/image" Target="../media/image01.pn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763975" y="1734325"/>
            <a:ext cx="38310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6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BSTRACT </a:t>
            </a:r>
            <a:r>
              <a:rPr lang="vi" sz="60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ACTORY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825650" y="4442100"/>
            <a:ext cx="62799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Minh Nhựt - Văn Nhựt - Tấn Hòa - Minh Tuấn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 Ví dụ: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87" y="1380925"/>
            <a:ext cx="34766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287" y="2645650"/>
            <a:ext cx="33242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637" y="1147212"/>
            <a:ext cx="36099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 Ví dụ: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87" y="621187"/>
            <a:ext cx="44100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Tham Khảo: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https://vi.wikipedia.org/wiki/Abstract_factory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https://sourcemaking.com/design_patterns/abstract_factory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http://www.tutorialspoint.com/design_pattern/abstract_factory_pattern.htm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http://www.dofactory.com/net/abstract-factory-design-pattern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Nội Dung: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Giới thiệu.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Cấu trúc mẫu.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Tình huống áp dụng.</a:t>
            </a:r>
          </a:p>
          <a:p>
            <a:pPr indent="-381000" lvl="0" marL="45720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Ví dụ.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Giới thiệu: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Abstract Factory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là sự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mở rộng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của tính chất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đa hình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trong lập trình hướng đối tượng. Mục tiêu hướng đến là có thể tạo ra các đối tượng mà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chưa biết trước chính xác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kiểu dữ liệu của chúng.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 Factory Pattern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chỉ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Factory Pattern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ở chỗ bản thân đối tượng Factory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được chỉ ra cụ thể</a:t>
            </a:r>
            <a:r>
              <a:rPr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tại thời điểm thiết kế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tức nó là một giao diện hoặc lớp trừu tượng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(interface, abstract)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Nếu như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Factory Patttern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phân loại đối tượng dựa trên </a:t>
            </a:r>
            <a:r>
              <a:rPr b="1" i="1" lang="vi">
                <a:solidFill>
                  <a:srgbClr val="0B008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tham số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đầu vào thì đối với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 Factory Pattern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">
                <a:solidFill>
                  <a:srgbClr val="A5585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thủ tục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createObject() còn phụ thuộc thêm vào các yếu tố phụ khác như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môi trường hệ điều hành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chẳng hạn.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266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Giới thiệu: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latin typeface="Arial"/>
                <a:ea typeface="Arial"/>
                <a:cs typeface="Arial"/>
                <a:sym typeface="Arial"/>
              </a:rPr>
              <a:t>Ví dụ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Abstract Factory 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là một nhà máy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lớn chứa nhiều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 nhà máy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nhỏ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, trong các nhà máy đó có những xưởng sản xuất, các xưởng đó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tạo ra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 những sản phẩm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khác nhau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75" y="1791375"/>
            <a:ext cx="7931949" cy="31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2. Cấu trúc mẫu: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434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25252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AbstractFactory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định nghĩa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một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giao tiếp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cho thao tác khởi tạo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"sản phẩm" ảo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(AbstractProduct).</a:t>
            </a: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ConcreteFactory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thực thi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giao tiếp AbstractFactory để tạo ra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đối tượng cụ thể.</a:t>
            </a: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AbstractProduct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định nghĩa một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lớp ảo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cho một loại đối tương "sản phẩm".</a:t>
            </a:r>
          </a:p>
          <a:p>
            <a:pPr lvl="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2. Cấu trúc mẫu: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58225" y="63710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kế thừa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từ từ lớp "sản phẩm" ảo AbstractProduct, các lớp Product định nghĩa từ đối tượng cụ thể.</a:t>
            </a: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sử dụng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các lớp AbstractFactory và AbstractProduct trong hệ thống.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425" y="2736225"/>
            <a:ext cx="44481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 Tình huống áp dụng: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Font typeface="Times New Roman"/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Phía client sẽ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phụ thuộc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vào việc những sản phẩm được tạo ra như thế nào.</a:t>
            </a:r>
          </a:p>
          <a:p>
            <a:pPr indent="-2286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Font typeface="Times New Roman"/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Chúng ta muốn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cung cấp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một tập các lớp và chúng ta muốn thể hiện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ràng buộc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các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mối quan hệ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giữa chúng mà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phải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là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thực thi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của chúng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(interface)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Trong trường hợp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định nghĩa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được các lớp trừu tượng Product thì việc tạo ra các ConcreteProduct theo mẫu này là rất khó hoặc không thể.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 Tình huống áp dụng: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6250" y="1147225"/>
            <a:ext cx="3097800" cy="36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Char char="●"/>
            </a:pP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Ứng dụng sẽ được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cấu hình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với một hoặc nhiều họ sản phẩm.</a:t>
            </a:r>
          </a:p>
          <a:p>
            <a:pPr indent="-3302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Char char="●"/>
            </a:pP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đối tượng cần phải được tạo ra như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một tập hợp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để có thể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tương thích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với nhau.</a:t>
            </a:r>
          </a:p>
          <a:p>
            <a:pPr indent="-3302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Char char="●"/>
            </a:pP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Mỗi khi có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một "sản phẩm" ta lại phải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định nghĩa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thêm một lớp "sản xuất".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00" y="1147224"/>
            <a:ext cx="5875125" cy="39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 Ví dụ: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1147225"/>
            <a:ext cx="2476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2203612"/>
            <a:ext cx="25622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7" y="2946575"/>
            <a:ext cx="31908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4300" y="984425"/>
            <a:ext cx="31813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5262" y="2277975"/>
            <a:ext cx="30003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62" y="3571525"/>
            <a:ext cx="35337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