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regular.fntdata"/><Relationship Id="rId14" Type="http://schemas.openxmlformats.org/officeDocument/2006/relationships/slide" Target="slides/slide10.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ackoverflow.com/questions/748175/asynchronous-vs-synchronous-execution-what-does-it-really-mean" TargetMode="External"/><Relationship Id="rId4" Type="http://schemas.openxmlformats.org/officeDocument/2006/relationships/hyperlink" Target="https://www.visual-paradigm.com/VPGallery/diagrams/Sequen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lgn="ctr">
              <a:spcBef>
                <a:spcPts val="0"/>
              </a:spcBef>
              <a:buNone/>
            </a:pPr>
            <a:r>
              <a:rPr lang="vi" sz="6000">
                <a:latin typeface="Times New Roman"/>
                <a:ea typeface="Times New Roman"/>
                <a:cs typeface="Times New Roman"/>
                <a:sym typeface="Times New Roman"/>
              </a:rPr>
              <a:t>S</a:t>
            </a:r>
            <a:r>
              <a:rPr lang="vi">
                <a:latin typeface="Times New Roman"/>
                <a:ea typeface="Times New Roman"/>
                <a:cs typeface="Times New Roman"/>
                <a:sym typeface="Times New Roman"/>
              </a:rPr>
              <a:t>EQUENCE </a:t>
            </a:r>
            <a:r>
              <a:rPr lang="vi" sz="6000">
                <a:latin typeface="Times New Roman"/>
                <a:ea typeface="Times New Roman"/>
                <a:cs typeface="Times New Roman"/>
                <a:sym typeface="Times New Roman"/>
              </a:rPr>
              <a:t>D</a:t>
            </a:r>
            <a:r>
              <a:rPr lang="vi">
                <a:latin typeface="Times New Roman"/>
                <a:ea typeface="Times New Roman"/>
                <a:cs typeface="Times New Roman"/>
                <a:sym typeface="Times New Roman"/>
              </a:rPr>
              <a:t>IAGRAM</a:t>
            </a:r>
          </a:p>
        </p:txBody>
      </p:sp>
      <p:sp>
        <p:nvSpPr>
          <p:cNvPr id="60" name="Shape 60"/>
          <p:cNvSpPr txBox="1"/>
          <p:nvPr>
            <p:ph idx="1" type="subTitle"/>
          </p:nvPr>
        </p:nvSpPr>
        <p:spPr>
          <a:xfrm>
            <a:off x="206225" y="4437287"/>
            <a:ext cx="8123100" cy="630000"/>
          </a:xfrm>
          <a:prstGeom prst="rect">
            <a:avLst/>
          </a:prstGeom>
        </p:spPr>
        <p:txBody>
          <a:bodyPr anchorCtr="0" anchor="t" bIns="91425" lIns="91425" rIns="91425" tIns="91425">
            <a:noAutofit/>
          </a:bodyPr>
          <a:lstStyle/>
          <a:p>
            <a:pPr lvl="0">
              <a:spcBef>
                <a:spcPts val="0"/>
              </a:spcBef>
              <a:buNone/>
            </a:pPr>
            <a:r>
              <a:rPr lang="vi">
                <a:latin typeface="Times New Roman"/>
                <a:ea typeface="Times New Roman"/>
                <a:cs typeface="Times New Roman"/>
                <a:sym typeface="Times New Roman"/>
              </a:rPr>
              <a:t>Hải Đăng - Minh Tuấn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Tham khảo</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vi" u="sng">
                <a:solidFill>
                  <a:schemeClr val="hlink"/>
                </a:solidFill>
                <a:latin typeface="Times New Roman"/>
                <a:ea typeface="Times New Roman"/>
                <a:cs typeface="Times New Roman"/>
                <a:sym typeface="Times New Roman"/>
                <a:hlinkClick r:id="rId3"/>
              </a:rPr>
              <a:t>http://stackoverflow.com/questions/748175/asynchronous-vs-synchronous-execution-what-does-it-really-mean</a:t>
            </a:r>
          </a:p>
          <a:p>
            <a:pPr lvl="0">
              <a:spcBef>
                <a:spcPts val="0"/>
              </a:spcBef>
              <a:buNone/>
            </a:pPr>
            <a:r>
              <a:rPr lang="vi" u="sng">
                <a:solidFill>
                  <a:schemeClr val="hlink"/>
                </a:solidFill>
                <a:latin typeface="Times New Roman"/>
                <a:ea typeface="Times New Roman"/>
                <a:cs typeface="Times New Roman"/>
                <a:sym typeface="Times New Roman"/>
                <a:hlinkClick r:id="rId4"/>
              </a:rPr>
              <a:t>https://www.visual-paradigm.com/VPGallery/diagrams/Sequence.html</a:t>
            </a:r>
          </a:p>
          <a:p>
            <a:pPr lvl="0" rtl="0">
              <a:spcBef>
                <a:spcPts val="0"/>
              </a:spcBef>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23650"/>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Giới thiệu:</a:t>
            </a:r>
          </a:p>
        </p:txBody>
      </p:sp>
      <p:sp>
        <p:nvSpPr>
          <p:cNvPr id="66" name="Shape 66"/>
          <p:cNvSpPr txBox="1"/>
          <p:nvPr>
            <p:ph idx="1" type="body"/>
          </p:nvPr>
        </p:nvSpPr>
        <p:spPr>
          <a:xfrm>
            <a:off x="311700" y="1152475"/>
            <a:ext cx="8103900" cy="3424200"/>
          </a:xfrm>
          <a:prstGeom prst="rect">
            <a:avLst/>
          </a:prstGeom>
        </p:spPr>
        <p:txBody>
          <a:bodyPr anchorCtr="0" anchor="t" bIns="91425" lIns="91425" rIns="91425" tIns="91425">
            <a:noAutofit/>
          </a:bodyPr>
          <a:lstStyle/>
          <a:p>
            <a:pPr indent="-381000" lvl="0" marL="457200" rtl="0">
              <a:spcBef>
                <a:spcPts val="0"/>
              </a:spcBef>
              <a:buSzPct val="100000"/>
              <a:buFont typeface="Times New Roman"/>
            </a:pPr>
            <a:r>
              <a:rPr lang="vi" sz="2400">
                <a:solidFill>
                  <a:srgbClr val="2F2F2F"/>
                </a:solidFill>
                <a:highlight>
                  <a:srgbClr val="FFFFFF"/>
                </a:highlight>
                <a:latin typeface="Times New Roman"/>
                <a:ea typeface="Times New Roman"/>
                <a:cs typeface="Times New Roman"/>
                <a:sym typeface="Times New Roman"/>
              </a:rPr>
              <a:t>Sequence Diagarm là bản vẽ mô tả sự tương tác của các đối tượng để tạo nên các chức năng của hệ thống. Bản vẽ này mô tả sự tương tác theo thời gian nên rất phù hợp với việc sử dụng để thiết kế và cài đặt chức năng cho hệ thống phần mềm.</a:t>
            </a:r>
          </a:p>
          <a:p>
            <a:pPr lvl="0" rtl="0">
              <a:spcBef>
                <a:spcPts val="0"/>
              </a:spcBef>
              <a:buNone/>
            </a:pPr>
            <a:r>
              <a:t/>
            </a:r>
            <a:endParaRPr sz="2400">
              <a:latin typeface="Times New Roman"/>
              <a:ea typeface="Times New Roman"/>
              <a:cs typeface="Times New Roman"/>
              <a:sym typeface="Times New Roman"/>
            </a:endParaRPr>
          </a:p>
          <a:p>
            <a:pPr lvl="0" rtl="0">
              <a:spcBef>
                <a:spcPts val="0"/>
              </a:spcBef>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23650"/>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Giới thiệu:</a:t>
            </a:r>
          </a:p>
        </p:txBody>
      </p:sp>
      <p:sp>
        <p:nvSpPr>
          <p:cNvPr id="72" name="Shape 72"/>
          <p:cNvSpPr txBox="1"/>
          <p:nvPr>
            <p:ph idx="1" type="body"/>
          </p:nvPr>
        </p:nvSpPr>
        <p:spPr>
          <a:xfrm>
            <a:off x="311700" y="1152475"/>
            <a:ext cx="8103900" cy="3424200"/>
          </a:xfrm>
          <a:prstGeom prst="rect">
            <a:avLst/>
          </a:prstGeom>
        </p:spPr>
        <p:txBody>
          <a:bodyPr anchorCtr="0" anchor="t" bIns="91425" lIns="91425" rIns="91425" tIns="91425">
            <a:noAutofit/>
          </a:bodyPr>
          <a:lstStyle/>
          <a:p>
            <a:pPr indent="-228600" lvl="0" marL="457200" rtl="0">
              <a:spcBef>
                <a:spcPts val="0"/>
              </a:spcBef>
              <a:buFont typeface="Times New Roman"/>
            </a:pPr>
            <a:r>
              <a:rPr lang="vi">
                <a:solidFill>
                  <a:srgbClr val="2F2F2F"/>
                </a:solidFill>
                <a:highlight>
                  <a:srgbClr val="FFFFFF"/>
                </a:highlight>
                <a:latin typeface="Times New Roman"/>
                <a:ea typeface="Times New Roman"/>
                <a:cs typeface="Times New Roman"/>
                <a:sym typeface="Times New Roman"/>
              </a:rPr>
              <a:t>Sequence Diagarm là bản vẽ mô tả sự tương tác của các đối tượng để tạo nên các chức năng của hệ thống. Bản vẽ này mô tả sự tương tác theo thời gian nên rất phù hợp với việc sử dụng để thiết kế và cài đặt chức năng cho hệ thống phần mềm.</a:t>
            </a:r>
          </a:p>
          <a:p>
            <a:pPr lvl="0" rtl="0">
              <a:spcBef>
                <a:spcPts val="0"/>
              </a:spcBef>
              <a:buNone/>
            </a:pPr>
            <a:r>
              <a:t/>
            </a:r>
            <a:endParaRPr sz="2400">
              <a:latin typeface="Times New Roman"/>
              <a:ea typeface="Times New Roman"/>
              <a:cs typeface="Times New Roman"/>
              <a:sym typeface="Times New Roman"/>
            </a:endParaRPr>
          </a:p>
          <a:p>
            <a:pPr lvl="0" rtl="0">
              <a:spcBef>
                <a:spcPts val="0"/>
              </a:spcBef>
              <a:buNone/>
            </a:pPr>
            <a:r>
              <a:t/>
            </a:r>
            <a:endParaRPr sz="2400">
              <a:latin typeface="Times New Roman"/>
              <a:ea typeface="Times New Roman"/>
              <a:cs typeface="Times New Roman"/>
              <a:sym typeface="Times New Roman"/>
            </a:endParaRPr>
          </a:p>
        </p:txBody>
      </p:sp>
      <p:pic>
        <p:nvPicPr>
          <p:cNvPr id="73" name="Shape 73"/>
          <p:cNvPicPr preferRelativeResize="0"/>
          <p:nvPr/>
        </p:nvPicPr>
        <p:blipFill>
          <a:blip r:embed="rId3">
            <a:alphaModFix/>
          </a:blip>
          <a:stretch>
            <a:fillRect/>
          </a:stretch>
        </p:blipFill>
        <p:spPr>
          <a:xfrm>
            <a:off x="311700" y="48150"/>
            <a:ext cx="8041325" cy="4854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Mục tiêu sử dụng:</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buFont typeface="Times New Roman"/>
            </a:pPr>
            <a:r>
              <a:rPr lang="vi" sz="2400">
                <a:latin typeface="Times New Roman"/>
                <a:ea typeface="Times New Roman"/>
                <a:cs typeface="Times New Roman"/>
                <a:sym typeface="Times New Roman"/>
              </a:rPr>
              <a:t>Thường được sử dụng trong phân tích và thiết kế để giúp dễ hiểu cách thức hoạt động của hệ thống.</a:t>
            </a:r>
          </a:p>
          <a:p>
            <a:pPr indent="-381000" lvl="0" marL="457200" rtl="0">
              <a:spcBef>
                <a:spcPts val="0"/>
              </a:spcBef>
              <a:buSzPct val="100000"/>
              <a:buFont typeface="Times New Roman"/>
            </a:pPr>
            <a:r>
              <a:rPr lang="vi" sz="2400">
                <a:latin typeface="Times New Roman"/>
                <a:ea typeface="Times New Roman"/>
                <a:cs typeface="Times New Roman"/>
                <a:sym typeface="Times New Roman"/>
              </a:rPr>
              <a:t>Tạo ra những chuỗi sự kiện để được kết quả mong muốn.</a:t>
            </a:r>
          </a:p>
          <a:p>
            <a:pPr indent="-381000" lvl="0" marL="457200" rtl="0">
              <a:spcBef>
                <a:spcPts val="0"/>
              </a:spcBef>
              <a:buSzPct val="100000"/>
              <a:buFont typeface="Times New Roman"/>
            </a:pPr>
            <a:r>
              <a:rPr lang="vi" sz="2400">
                <a:latin typeface="Times New Roman"/>
                <a:ea typeface="Times New Roman"/>
                <a:cs typeface="Times New Roman"/>
                <a:sym typeface="Times New Roman"/>
              </a:rPr>
              <a:t>Phản ánh sự tương tác của các đối tượng thông qua sơ đồ tuần tự.</a:t>
            </a:r>
          </a:p>
          <a:p>
            <a:pPr lvl="0" rtl="0">
              <a:spcBef>
                <a:spcPts val="0"/>
              </a:spcBef>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Thành phần của Sequence:</a:t>
            </a:r>
          </a:p>
        </p:txBody>
      </p:sp>
      <p:sp>
        <p:nvSpPr>
          <p:cNvPr id="85" name="Shape 85"/>
          <p:cNvSpPr txBox="1"/>
          <p:nvPr>
            <p:ph idx="1" type="body"/>
          </p:nvPr>
        </p:nvSpPr>
        <p:spPr>
          <a:xfrm>
            <a:off x="311700" y="1152475"/>
            <a:ext cx="4130100" cy="1061100"/>
          </a:xfrm>
          <a:prstGeom prst="rect">
            <a:avLst/>
          </a:prstGeom>
        </p:spPr>
        <p:txBody>
          <a:bodyPr anchorCtr="0" anchor="t" bIns="91425" lIns="91425" rIns="91425" tIns="91425">
            <a:noAutofit/>
          </a:bodyPr>
          <a:lstStyle/>
          <a:p>
            <a:pPr indent="-381000" lvl="0" marL="457200" rtl="0">
              <a:spcBef>
                <a:spcPts val="0"/>
              </a:spcBef>
              <a:buSzPct val="100000"/>
              <a:buFont typeface="Times New Roman"/>
            </a:pPr>
            <a:r>
              <a:rPr lang="vi" sz="2400">
                <a:latin typeface="Times New Roman"/>
                <a:ea typeface="Times New Roman"/>
                <a:cs typeface="Times New Roman"/>
                <a:sym typeface="Times New Roman"/>
              </a:rPr>
              <a:t>Actor: vai trò thực thể tương tác với các đối tượng tùy theo ngữ cảnh bên ngoài hệ thống.</a:t>
            </a:r>
          </a:p>
          <a:p>
            <a:pPr lvl="0" rtl="0">
              <a:spcBef>
                <a:spcPts val="0"/>
              </a:spcBef>
              <a:buNone/>
            </a:pPr>
            <a:r>
              <a:t/>
            </a:r>
            <a:endParaRPr sz="2400">
              <a:latin typeface="Times New Roman"/>
              <a:ea typeface="Times New Roman"/>
              <a:cs typeface="Times New Roman"/>
              <a:sym typeface="Times New Roman"/>
            </a:endParaRPr>
          </a:p>
        </p:txBody>
      </p:sp>
      <p:pic>
        <p:nvPicPr>
          <p:cNvPr id="86" name="Shape 86"/>
          <p:cNvPicPr preferRelativeResize="0"/>
          <p:nvPr/>
        </p:nvPicPr>
        <p:blipFill>
          <a:blip r:embed="rId3">
            <a:alphaModFix/>
          </a:blip>
          <a:stretch>
            <a:fillRect/>
          </a:stretch>
        </p:blipFill>
        <p:spPr>
          <a:xfrm>
            <a:off x="3282137" y="2730137"/>
            <a:ext cx="676275" cy="1857375"/>
          </a:xfrm>
          <a:prstGeom prst="rect">
            <a:avLst/>
          </a:prstGeom>
          <a:noFill/>
          <a:ln>
            <a:noFill/>
          </a:ln>
        </p:spPr>
      </p:pic>
      <p:pic>
        <p:nvPicPr>
          <p:cNvPr id="87" name="Shape 87"/>
          <p:cNvPicPr preferRelativeResize="0"/>
          <p:nvPr/>
        </p:nvPicPr>
        <p:blipFill>
          <a:blip r:embed="rId4">
            <a:alphaModFix/>
          </a:blip>
          <a:stretch>
            <a:fillRect/>
          </a:stretch>
        </p:blipFill>
        <p:spPr>
          <a:xfrm>
            <a:off x="4441925" y="892825"/>
            <a:ext cx="4286250" cy="379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Thành phần của Sequence:</a:t>
            </a:r>
          </a:p>
        </p:txBody>
      </p:sp>
      <p:sp>
        <p:nvSpPr>
          <p:cNvPr id="93" name="Shape 93"/>
          <p:cNvSpPr txBox="1"/>
          <p:nvPr>
            <p:ph idx="1" type="body"/>
          </p:nvPr>
        </p:nvSpPr>
        <p:spPr>
          <a:xfrm>
            <a:off x="311700" y="1152475"/>
            <a:ext cx="8520600" cy="1061100"/>
          </a:xfrm>
          <a:prstGeom prst="rect">
            <a:avLst/>
          </a:prstGeom>
        </p:spPr>
        <p:txBody>
          <a:bodyPr anchorCtr="0" anchor="t" bIns="91425" lIns="91425" rIns="91425" tIns="91425">
            <a:noAutofit/>
          </a:bodyPr>
          <a:lstStyle/>
          <a:p>
            <a:pPr indent="-381000" lvl="0" marL="457200" rtl="0">
              <a:spcBef>
                <a:spcPts val="0"/>
              </a:spcBef>
              <a:buSzPct val="100000"/>
              <a:buFont typeface="Times New Roman"/>
            </a:pPr>
            <a:r>
              <a:rPr lang="vi" sz="2400">
                <a:latin typeface="Times New Roman"/>
                <a:ea typeface="Times New Roman"/>
                <a:cs typeface="Times New Roman"/>
                <a:sym typeface="Times New Roman"/>
              </a:rPr>
              <a:t>Call Message: Mô tả những dòng thông điệp, sự kiện, hành động giữa các đối tượng với nhau.</a:t>
            </a:r>
          </a:p>
          <a:p>
            <a:pPr lvl="0" rtl="0">
              <a:spcBef>
                <a:spcPts val="0"/>
              </a:spcBef>
              <a:buNone/>
            </a:pPr>
            <a:r>
              <a:t/>
            </a:r>
            <a:endParaRPr sz="2400">
              <a:latin typeface="Times New Roman"/>
              <a:ea typeface="Times New Roman"/>
              <a:cs typeface="Times New Roman"/>
              <a:sym typeface="Times New Roman"/>
            </a:endParaRPr>
          </a:p>
        </p:txBody>
      </p:sp>
      <p:pic>
        <p:nvPicPr>
          <p:cNvPr id="94" name="Shape 94"/>
          <p:cNvPicPr preferRelativeResize="0"/>
          <p:nvPr/>
        </p:nvPicPr>
        <p:blipFill>
          <a:blip r:embed="rId3">
            <a:alphaModFix/>
          </a:blip>
          <a:stretch>
            <a:fillRect/>
          </a:stretch>
        </p:blipFill>
        <p:spPr>
          <a:xfrm>
            <a:off x="857055" y="2534400"/>
            <a:ext cx="2874925" cy="1194424"/>
          </a:xfrm>
          <a:prstGeom prst="rect">
            <a:avLst/>
          </a:prstGeom>
          <a:noFill/>
          <a:ln>
            <a:noFill/>
          </a:ln>
        </p:spPr>
      </p:pic>
      <p:pic>
        <p:nvPicPr>
          <p:cNvPr id="95" name="Shape 95"/>
          <p:cNvPicPr preferRelativeResize="0"/>
          <p:nvPr/>
        </p:nvPicPr>
        <p:blipFill>
          <a:blip r:embed="rId4">
            <a:alphaModFix/>
          </a:blip>
          <a:stretch>
            <a:fillRect/>
          </a:stretch>
        </p:blipFill>
        <p:spPr>
          <a:xfrm>
            <a:off x="3877137" y="2213575"/>
            <a:ext cx="4371975" cy="215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Thành phần của Sequence:</a:t>
            </a:r>
          </a:p>
        </p:txBody>
      </p:sp>
      <p:sp>
        <p:nvSpPr>
          <p:cNvPr id="101" name="Shape 101"/>
          <p:cNvSpPr txBox="1"/>
          <p:nvPr>
            <p:ph idx="1" type="body"/>
          </p:nvPr>
        </p:nvSpPr>
        <p:spPr>
          <a:xfrm>
            <a:off x="311700" y="1152475"/>
            <a:ext cx="8317800" cy="1264200"/>
          </a:xfrm>
          <a:prstGeom prst="rect">
            <a:avLst/>
          </a:prstGeom>
        </p:spPr>
        <p:txBody>
          <a:bodyPr anchorCtr="0" anchor="t" bIns="91425" lIns="91425" rIns="91425" tIns="91425">
            <a:noAutofit/>
          </a:bodyPr>
          <a:lstStyle/>
          <a:p>
            <a:pPr indent="-381000" lvl="0" marL="457200" rtl="0">
              <a:spcBef>
                <a:spcPts val="0"/>
              </a:spcBef>
              <a:buSzPct val="100000"/>
              <a:buFont typeface="Times New Roman"/>
            </a:pPr>
            <a:r>
              <a:rPr lang="vi" sz="2400">
                <a:latin typeface="Times New Roman"/>
                <a:ea typeface="Times New Roman"/>
                <a:cs typeface="Times New Roman"/>
                <a:sym typeface="Times New Roman"/>
              </a:rPr>
              <a:t>Synchronous: khi gửi một thông điệp đối tượng gửi sẽ bị khóa và chờ đến khi đối tượng nhận xử lý xong thì mới được thực thi tiếp .</a:t>
            </a:r>
          </a:p>
          <a:p>
            <a:pPr lvl="0" rtl="0">
              <a:spcBef>
                <a:spcPts val="0"/>
              </a:spcBef>
              <a:buNone/>
            </a:pPr>
            <a:r>
              <a:t/>
            </a:r>
            <a:endParaRPr sz="2400">
              <a:latin typeface="Times New Roman"/>
              <a:ea typeface="Times New Roman"/>
              <a:cs typeface="Times New Roman"/>
              <a:sym typeface="Times New Roman"/>
            </a:endParaRPr>
          </a:p>
          <a:p>
            <a:pPr lvl="0" rtl="0">
              <a:spcBef>
                <a:spcPts val="0"/>
              </a:spcBef>
              <a:buNone/>
            </a:pPr>
            <a:r>
              <a:t/>
            </a:r>
            <a:endParaRPr sz="2400">
              <a:latin typeface="Times New Roman"/>
              <a:ea typeface="Times New Roman"/>
              <a:cs typeface="Times New Roman"/>
              <a:sym typeface="Times New Roman"/>
            </a:endParaRPr>
          </a:p>
        </p:txBody>
      </p:sp>
      <p:pic>
        <p:nvPicPr>
          <p:cNvPr id="102" name="Shape 102"/>
          <p:cNvPicPr preferRelativeResize="0"/>
          <p:nvPr/>
        </p:nvPicPr>
        <p:blipFill>
          <a:blip r:embed="rId3">
            <a:alphaModFix/>
          </a:blip>
          <a:stretch>
            <a:fillRect/>
          </a:stretch>
        </p:blipFill>
        <p:spPr>
          <a:xfrm>
            <a:off x="1893600" y="2416662"/>
            <a:ext cx="6629400" cy="229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Thành phần của Sequence:</a:t>
            </a:r>
          </a:p>
        </p:txBody>
      </p:sp>
      <p:sp>
        <p:nvSpPr>
          <p:cNvPr id="108" name="Shape 108"/>
          <p:cNvSpPr txBox="1"/>
          <p:nvPr>
            <p:ph idx="1" type="body"/>
          </p:nvPr>
        </p:nvSpPr>
        <p:spPr>
          <a:xfrm>
            <a:off x="311700" y="1152475"/>
            <a:ext cx="8317800" cy="1264200"/>
          </a:xfrm>
          <a:prstGeom prst="rect">
            <a:avLst/>
          </a:prstGeom>
        </p:spPr>
        <p:txBody>
          <a:bodyPr anchorCtr="0" anchor="t" bIns="91425" lIns="91425" rIns="91425" tIns="91425">
            <a:noAutofit/>
          </a:bodyPr>
          <a:lstStyle/>
          <a:p>
            <a:pPr indent="-381000" lvl="0" marL="457200" rtl="0">
              <a:spcBef>
                <a:spcPts val="0"/>
              </a:spcBef>
              <a:buSzPct val="100000"/>
              <a:buFont typeface="Times New Roman"/>
            </a:pPr>
            <a:r>
              <a:rPr lang="vi" sz="2400">
                <a:latin typeface="Times New Roman"/>
                <a:ea typeface="Times New Roman"/>
                <a:cs typeface="Times New Roman"/>
                <a:sym typeface="Times New Roman"/>
              </a:rPr>
              <a:t>Synchronous: khi gửi một thông điệp đối tượng gửi sẽ bị khóa và chờ đến khi đối tượng nhận xử lý xong thì mới được thực thi tiếp .</a:t>
            </a:r>
          </a:p>
          <a:p>
            <a:pPr lvl="0" rtl="0">
              <a:spcBef>
                <a:spcPts val="0"/>
              </a:spcBef>
              <a:buNone/>
            </a:pPr>
            <a:r>
              <a:t/>
            </a:r>
            <a:endParaRPr sz="2400">
              <a:latin typeface="Times New Roman"/>
              <a:ea typeface="Times New Roman"/>
              <a:cs typeface="Times New Roman"/>
              <a:sym typeface="Times New Roman"/>
            </a:endParaRPr>
          </a:p>
          <a:p>
            <a:pPr lvl="0" rtl="0">
              <a:spcBef>
                <a:spcPts val="0"/>
              </a:spcBef>
              <a:buNone/>
            </a:pPr>
            <a:r>
              <a:t/>
            </a:r>
            <a:endParaRPr sz="2400">
              <a:latin typeface="Times New Roman"/>
              <a:ea typeface="Times New Roman"/>
              <a:cs typeface="Times New Roman"/>
              <a:sym typeface="Times New Roman"/>
            </a:endParaRPr>
          </a:p>
        </p:txBody>
      </p:sp>
      <p:pic>
        <p:nvPicPr>
          <p:cNvPr id="109" name="Shape 109"/>
          <p:cNvPicPr preferRelativeResize="0"/>
          <p:nvPr/>
        </p:nvPicPr>
        <p:blipFill>
          <a:blip r:embed="rId3">
            <a:alphaModFix/>
          </a:blip>
          <a:stretch>
            <a:fillRect/>
          </a:stretch>
        </p:blipFill>
        <p:spPr>
          <a:xfrm>
            <a:off x="1893600" y="2416662"/>
            <a:ext cx="6629400" cy="229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Thành phần của Sequence:</a:t>
            </a:r>
          </a:p>
        </p:txBody>
      </p:sp>
      <p:sp>
        <p:nvSpPr>
          <p:cNvPr id="115" name="Shape 115"/>
          <p:cNvSpPr txBox="1"/>
          <p:nvPr>
            <p:ph idx="1" type="body"/>
          </p:nvPr>
        </p:nvSpPr>
        <p:spPr>
          <a:xfrm>
            <a:off x="311700" y="1152475"/>
            <a:ext cx="4404000" cy="1830900"/>
          </a:xfrm>
          <a:prstGeom prst="rect">
            <a:avLst/>
          </a:prstGeom>
        </p:spPr>
        <p:txBody>
          <a:bodyPr anchorCtr="0" anchor="t" bIns="91425" lIns="91425" rIns="91425" tIns="91425">
            <a:noAutofit/>
          </a:bodyPr>
          <a:lstStyle/>
          <a:p>
            <a:pPr indent="-381000" lvl="0" marL="457200" rtl="0">
              <a:spcBef>
                <a:spcPts val="0"/>
              </a:spcBef>
              <a:buSzPct val="100000"/>
              <a:buFont typeface="Times New Roman"/>
            </a:pPr>
            <a:r>
              <a:rPr lang="vi" sz="2400">
                <a:latin typeface="Times New Roman"/>
                <a:ea typeface="Times New Roman"/>
                <a:cs typeface="Times New Roman"/>
                <a:sym typeface="Times New Roman"/>
              </a:rPr>
              <a:t>Concurrent: Xác định thông điệp đó là một thông điệp đồng bộ hoặc không đồng bộ.</a:t>
            </a:r>
          </a:p>
          <a:p>
            <a:pPr lvl="0" rtl="0">
              <a:spcBef>
                <a:spcPts val="0"/>
              </a:spcBef>
              <a:buNone/>
            </a:pPr>
            <a:r>
              <a:t/>
            </a:r>
            <a:endParaRPr sz="2400">
              <a:latin typeface="Times New Roman"/>
              <a:ea typeface="Times New Roman"/>
              <a:cs typeface="Times New Roman"/>
              <a:sym typeface="Times New Roman"/>
            </a:endParaRPr>
          </a:p>
          <a:p>
            <a:pPr lvl="0" rtl="0">
              <a:spcBef>
                <a:spcPts val="0"/>
              </a:spcBef>
              <a:buNone/>
            </a:pPr>
            <a:r>
              <a:t/>
            </a:r>
            <a:endParaRPr sz="2400">
              <a:latin typeface="Times New Roman"/>
              <a:ea typeface="Times New Roman"/>
              <a:cs typeface="Times New Roman"/>
              <a:sym typeface="Times New Roman"/>
            </a:endParaRPr>
          </a:p>
        </p:txBody>
      </p:sp>
      <p:pic>
        <p:nvPicPr>
          <p:cNvPr id="116" name="Shape 116"/>
          <p:cNvPicPr preferRelativeResize="0"/>
          <p:nvPr/>
        </p:nvPicPr>
        <p:blipFill>
          <a:blip r:embed="rId3">
            <a:alphaModFix/>
          </a:blip>
          <a:stretch>
            <a:fillRect/>
          </a:stretch>
        </p:blipFill>
        <p:spPr>
          <a:xfrm>
            <a:off x="4331675" y="793200"/>
            <a:ext cx="4629349" cy="1600200"/>
          </a:xfrm>
          <a:prstGeom prst="rect">
            <a:avLst/>
          </a:prstGeom>
          <a:noFill/>
          <a:ln>
            <a:noFill/>
          </a:ln>
        </p:spPr>
      </p:pic>
      <p:pic>
        <p:nvPicPr>
          <p:cNvPr id="117" name="Shape 117"/>
          <p:cNvPicPr preferRelativeResize="0"/>
          <p:nvPr/>
        </p:nvPicPr>
        <p:blipFill>
          <a:blip r:embed="rId4">
            <a:alphaModFix/>
          </a:blip>
          <a:stretch>
            <a:fillRect/>
          </a:stretch>
        </p:blipFill>
        <p:spPr>
          <a:xfrm>
            <a:off x="704075" y="2553800"/>
            <a:ext cx="5029200" cy="222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