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smtClean="0"/>
              <a:t>Bùi Trương Minh Tuấn và Tô Trần Minh Nhựt</a:t>
            </a:r>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3D7A29-D7C0-4F7D-85E6-3F497F91F9ED}" type="datetimeFigureOut">
              <a:rPr lang="vi-VN" smtClean="0"/>
              <a:t>24/07/2016</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smtClean="0"/>
              <a:t>Bùi Trương Minh Tuấn và Tô Trần Minh Nhựt</a:t>
            </a:r>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A2F81-DFE1-49E1-A521-3523948D6333}" type="slidenum">
              <a:rPr lang="vi-VN" smtClean="0"/>
              <a:t>‹#›</a:t>
            </a:fld>
            <a:endParaRPr lang="vi-VN"/>
          </a:p>
        </p:txBody>
      </p:sp>
    </p:spTree>
    <p:extLst>
      <p:ext uri="{BB962C8B-B14F-4D97-AF65-F5344CB8AC3E}">
        <p14:creationId xmlns:p14="http://schemas.microsoft.com/office/powerpoint/2010/main" val="3045824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smtClean="0"/>
              <a:t>Bùi Trương Minh Tuấn và Tô Trần Minh Nhựt</a:t>
            </a:r>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98A1E-8A61-49B9-9D71-8F475E6116CB}" type="datetimeFigureOut">
              <a:rPr lang="vi-VN" smtClean="0"/>
              <a:t>24/07/2016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smtClean="0"/>
              <a:t>Bùi Trương Minh Tuấn và Tô Trần Minh Nhựt</a:t>
            </a:r>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544A-0007-4752-837E-3D038A490F48}" type="slidenum">
              <a:rPr lang="vi-VN" smtClean="0"/>
              <a:t>‹#›</a:t>
            </a:fld>
            <a:endParaRPr lang="vi-VN"/>
          </a:p>
        </p:txBody>
      </p:sp>
    </p:spTree>
    <p:extLst>
      <p:ext uri="{BB962C8B-B14F-4D97-AF65-F5344CB8AC3E}">
        <p14:creationId xmlns:p14="http://schemas.microsoft.com/office/powerpoint/2010/main" val="31969154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t>1</a:t>
            </a:fld>
            <a:endParaRPr lang="vi-VN"/>
          </a:p>
        </p:txBody>
      </p:sp>
    </p:spTree>
    <p:extLst>
      <p:ext uri="{BB962C8B-B14F-4D97-AF65-F5344CB8AC3E}">
        <p14:creationId xmlns:p14="http://schemas.microsoft.com/office/powerpoint/2010/main" val="290219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t>15</a:t>
            </a:fld>
            <a:endParaRPr lang="vi-VN"/>
          </a:p>
        </p:txBody>
      </p:sp>
    </p:spTree>
    <p:extLst>
      <p:ext uri="{BB962C8B-B14F-4D97-AF65-F5344CB8AC3E}">
        <p14:creationId xmlns:p14="http://schemas.microsoft.com/office/powerpoint/2010/main" val="310758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16</a:t>
            </a:fld>
            <a:endParaRPr lang="vi-VN">
              <a:solidFill>
                <a:prstClr val="black"/>
              </a:solidFill>
            </a:endParaRPr>
          </a:p>
        </p:txBody>
      </p:sp>
    </p:spTree>
    <p:extLst>
      <p:ext uri="{BB962C8B-B14F-4D97-AF65-F5344CB8AC3E}">
        <p14:creationId xmlns:p14="http://schemas.microsoft.com/office/powerpoint/2010/main" val="324029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17</a:t>
            </a:fld>
            <a:endParaRPr lang="vi-VN">
              <a:solidFill>
                <a:prstClr val="black"/>
              </a:solidFill>
            </a:endParaRPr>
          </a:p>
        </p:txBody>
      </p:sp>
    </p:spTree>
    <p:extLst>
      <p:ext uri="{BB962C8B-B14F-4D97-AF65-F5344CB8AC3E}">
        <p14:creationId xmlns:p14="http://schemas.microsoft.com/office/powerpoint/2010/main" val="360970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18</a:t>
            </a:fld>
            <a:endParaRPr lang="vi-VN">
              <a:solidFill>
                <a:prstClr val="black"/>
              </a:solidFill>
            </a:endParaRPr>
          </a:p>
        </p:txBody>
      </p:sp>
    </p:spTree>
    <p:extLst>
      <p:ext uri="{BB962C8B-B14F-4D97-AF65-F5344CB8AC3E}">
        <p14:creationId xmlns:p14="http://schemas.microsoft.com/office/powerpoint/2010/main" val="221446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19</a:t>
            </a:fld>
            <a:endParaRPr lang="vi-VN">
              <a:solidFill>
                <a:prstClr val="black"/>
              </a:solidFill>
            </a:endParaRPr>
          </a:p>
        </p:txBody>
      </p:sp>
    </p:spTree>
    <p:extLst>
      <p:ext uri="{BB962C8B-B14F-4D97-AF65-F5344CB8AC3E}">
        <p14:creationId xmlns:p14="http://schemas.microsoft.com/office/powerpoint/2010/main" val="135249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20</a:t>
            </a:fld>
            <a:endParaRPr lang="vi-VN">
              <a:solidFill>
                <a:prstClr val="black"/>
              </a:solidFill>
            </a:endParaRPr>
          </a:p>
        </p:txBody>
      </p:sp>
    </p:spTree>
    <p:extLst>
      <p:ext uri="{BB962C8B-B14F-4D97-AF65-F5344CB8AC3E}">
        <p14:creationId xmlns:p14="http://schemas.microsoft.com/office/powerpoint/2010/main" val="353188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1B8544A-0007-4752-837E-3D038A490F48}" type="slidenum">
              <a:rPr lang="vi-VN" smtClean="0">
                <a:solidFill>
                  <a:prstClr val="black"/>
                </a:solidFill>
              </a:rPr>
              <a:pPr/>
              <a:t>21</a:t>
            </a:fld>
            <a:endParaRPr lang="vi-VN">
              <a:solidFill>
                <a:prstClr val="black"/>
              </a:solidFill>
            </a:endParaRPr>
          </a:p>
        </p:txBody>
      </p:sp>
    </p:spTree>
    <p:extLst>
      <p:ext uri="{BB962C8B-B14F-4D97-AF65-F5344CB8AC3E}">
        <p14:creationId xmlns:p14="http://schemas.microsoft.com/office/powerpoint/2010/main" val="257848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C9F82D-C20C-42AA-82E5-847232082CFF}" type="datetime1">
              <a:rPr lang="en-US" smtClean="0"/>
              <a:t>7/24/2016</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2AFD4-7985-498D-A1A7-5DFDC484AA67}" type="datetime1">
              <a:rPr lang="en-US" smtClean="0"/>
              <a:t>7/24/2016</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FB77C-EF0C-4988-960D-BF7611DF3F87}"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890FD-CF58-4707-B97D-7FDFE5090D11}"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4576E-1C6F-47C0-B7BB-E1E6D8D6A4DA}"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B2920-C665-4316-940D-BF555D8F2333}"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3666EF-6B14-4FB6-A205-64DC5A363856}"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CD8840-7F54-42B6-9498-71BD8BE0DC77}"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BD1A1-FFD9-45FA-AB38-5D3ECE53C941}"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7E781-3A9B-4C2F-8AEE-F46A656D4ABE}"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4C30A-06DC-4B3E-BD8C-D6D88D10AF63}" type="datetime1">
              <a:rPr lang="en-US" smtClean="0"/>
              <a:t>7/24/2016</a:t>
            </a:fld>
            <a:endParaRPr lang="en-US"/>
          </a:p>
        </p:txBody>
      </p:sp>
      <p:sp>
        <p:nvSpPr>
          <p:cNvPr id="5" name="Footer Placeholder 4"/>
          <p:cNvSpPr>
            <a:spLocks noGrp="1"/>
          </p:cNvSpPr>
          <p:nvPr>
            <p:ph type="ftr" sz="quarter" idx="11"/>
          </p:nvPr>
        </p:nvSpPr>
        <p:spPr/>
        <p:txBody>
          <a:bodyPr/>
          <a:lstStyle/>
          <a:p>
            <a:r>
              <a:rPr lang="vi-VN" smtClean="0"/>
              <a:t>Bùi Trương Minh Tuấn và Tô Trần Minh Nhựt</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AAF7B4-C23B-40CE-AE16-E56E0AC2ABFD}" type="datetime1">
              <a:rPr lang="en-US" smtClean="0"/>
              <a:t>7/24/2016</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4AB60-319D-49C2-ABA9-3CCB085A2C00}" type="datetime1">
              <a:rPr lang="en-US" smtClean="0"/>
              <a:t>7/24/2016</a:t>
            </a:fld>
            <a:endParaRPr lang="en-US"/>
          </a:p>
        </p:txBody>
      </p:sp>
      <p:sp>
        <p:nvSpPr>
          <p:cNvPr id="8" name="Footer Placeholder 7"/>
          <p:cNvSpPr>
            <a:spLocks noGrp="1"/>
          </p:cNvSpPr>
          <p:nvPr>
            <p:ph type="ftr" sz="quarter" idx="11"/>
          </p:nvPr>
        </p:nvSpPr>
        <p:spPr/>
        <p:txBody>
          <a:bodyPr/>
          <a:lstStyle/>
          <a:p>
            <a:r>
              <a:rPr lang="vi-VN" smtClean="0"/>
              <a:t>Bùi Trương Minh Tuấn và Tô Trần Minh Nhựt</a:t>
            </a:r>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7BFB63-7476-4AE3-AEFA-48E36E1F46A4}" type="datetime1">
              <a:rPr lang="en-US" smtClean="0"/>
              <a:t>7/24/2016</a:t>
            </a:fld>
            <a:endParaRPr lang="en-US"/>
          </a:p>
        </p:txBody>
      </p:sp>
      <p:sp>
        <p:nvSpPr>
          <p:cNvPr id="4" name="Footer Placeholder 3"/>
          <p:cNvSpPr>
            <a:spLocks noGrp="1"/>
          </p:cNvSpPr>
          <p:nvPr>
            <p:ph type="ftr" sz="quarter" idx="11"/>
          </p:nvPr>
        </p:nvSpPr>
        <p:spPr/>
        <p:txBody>
          <a:bodyPr/>
          <a:lstStyle/>
          <a:p>
            <a:r>
              <a:rPr lang="vi-VN" smtClean="0"/>
              <a:t>Bùi Trương Minh Tuấn và Tô Trần Minh Nhựt</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424034-4967-40F2-9503-1E41A36DAAC7}" type="datetime1">
              <a:rPr lang="en-US" smtClean="0"/>
              <a:t>7/24/2016</a:t>
            </a:fld>
            <a:endParaRPr lang="en-US"/>
          </a:p>
        </p:txBody>
      </p:sp>
      <p:sp>
        <p:nvSpPr>
          <p:cNvPr id="3" name="Footer Placeholder 2"/>
          <p:cNvSpPr>
            <a:spLocks noGrp="1"/>
          </p:cNvSpPr>
          <p:nvPr>
            <p:ph type="ftr" sz="quarter" idx="11"/>
          </p:nvPr>
        </p:nvSpPr>
        <p:spPr/>
        <p:txBody>
          <a:bodyPr/>
          <a:lstStyle/>
          <a:p>
            <a:r>
              <a:rPr lang="vi-VN" smtClean="0"/>
              <a:t>Bùi Trương Minh Tuấn và Tô Trần Minh Nhựt</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233C6-09E6-4E0E-A13B-CEA3CD0C7FC4}" type="datetime1">
              <a:rPr lang="en-US" smtClean="0"/>
              <a:t>7/24/2016</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18C26-E57E-4E84-88CB-C15D10092C7B}" type="datetime1">
              <a:rPr lang="en-US" smtClean="0"/>
              <a:t>7/24/2016</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92A44-77AC-46FA-88D8-9078F64F39DC}" type="datetime1">
              <a:rPr lang="en-US" smtClean="0"/>
              <a:t>7/24/2016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vi-VN" smtClean="0"/>
              <a:t>Bùi Trương Minh Tuấn và Tô Trần Minh Nhựt</a:t>
            </a:r>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196" y="0"/>
            <a:ext cx="10192988" cy="3313216"/>
          </a:xfrm>
        </p:spPr>
        <p:txBody>
          <a:bodyPr>
            <a:normAutofit/>
          </a:bodyPr>
          <a:lstStyle/>
          <a:p>
            <a:r>
              <a:rPr lang="en-US" sz="6600" dirty="0" err="1" smtClean="0">
                <a:effectLst>
                  <a:glow rad="101600">
                    <a:schemeClr val="bg1">
                      <a:lumMod val="50000"/>
                      <a:lumOff val="50000"/>
                      <a:alpha val="60000"/>
                    </a:schemeClr>
                  </a:glow>
                </a:effectLst>
              </a:rPr>
              <a:t>Phong</a:t>
            </a:r>
            <a:r>
              <a:rPr lang="en-US" sz="6600" dirty="0" smtClean="0">
                <a:effectLst>
                  <a:glow rad="101600">
                    <a:schemeClr val="bg1">
                      <a:lumMod val="50000"/>
                      <a:lumOff val="50000"/>
                      <a:alpha val="60000"/>
                    </a:schemeClr>
                  </a:glow>
                </a:effectLst>
              </a:rPr>
              <a:t> </a:t>
            </a:r>
            <a:r>
              <a:rPr lang="en-US" sz="6600" dirty="0" err="1" smtClean="0">
                <a:effectLst>
                  <a:glow rad="101600">
                    <a:schemeClr val="bg1">
                      <a:lumMod val="50000"/>
                      <a:lumOff val="50000"/>
                      <a:alpha val="60000"/>
                    </a:schemeClr>
                  </a:glow>
                </a:effectLst>
              </a:rPr>
              <a:t>cách</a:t>
            </a:r>
            <a:r>
              <a:rPr lang="en-US" sz="6600" dirty="0" smtClean="0">
                <a:effectLst>
                  <a:glow rad="101600">
                    <a:schemeClr val="bg1">
                      <a:lumMod val="50000"/>
                      <a:lumOff val="50000"/>
                      <a:alpha val="60000"/>
                    </a:schemeClr>
                  </a:glow>
                </a:effectLst>
              </a:rPr>
              <a:t> </a:t>
            </a:r>
            <a:r>
              <a:rPr lang="en-US" sz="6600" dirty="0" err="1" smtClean="0">
                <a:effectLst>
                  <a:glow rad="101600">
                    <a:schemeClr val="bg1">
                      <a:lumMod val="50000"/>
                      <a:lumOff val="50000"/>
                      <a:alpha val="60000"/>
                    </a:schemeClr>
                  </a:glow>
                </a:effectLst>
              </a:rPr>
              <a:t>lập</a:t>
            </a:r>
            <a:r>
              <a:rPr lang="en-US" sz="6600" dirty="0" smtClean="0">
                <a:effectLst>
                  <a:glow rad="101600">
                    <a:schemeClr val="bg1">
                      <a:lumMod val="50000"/>
                      <a:lumOff val="50000"/>
                      <a:alpha val="60000"/>
                    </a:schemeClr>
                  </a:glow>
                </a:effectLst>
              </a:rPr>
              <a:t> </a:t>
            </a:r>
            <a:r>
              <a:rPr lang="en-US" sz="6600" dirty="0" err="1" smtClean="0">
                <a:effectLst>
                  <a:glow rad="101600">
                    <a:schemeClr val="bg1">
                      <a:lumMod val="50000"/>
                      <a:lumOff val="50000"/>
                      <a:alpha val="60000"/>
                    </a:schemeClr>
                  </a:glow>
                </a:effectLst>
              </a:rPr>
              <a:t>trình</a:t>
            </a:r>
            <a:endParaRPr lang="vi-VN" sz="6600" dirty="0">
              <a:effectLst>
                <a:glow rad="101600">
                  <a:schemeClr val="bg1">
                    <a:lumMod val="50000"/>
                    <a:lumOff val="50000"/>
                    <a:alpha val="60000"/>
                  </a:schemeClr>
                </a:glow>
              </a:effectLst>
            </a:endParaRPr>
          </a:p>
        </p:txBody>
      </p:sp>
      <p:sp>
        <p:nvSpPr>
          <p:cNvPr id="3" name="Subtitle 2"/>
          <p:cNvSpPr>
            <a:spLocks noGrp="1"/>
          </p:cNvSpPr>
          <p:nvPr>
            <p:ph type="subTitle" idx="1"/>
          </p:nvPr>
        </p:nvSpPr>
        <p:spPr>
          <a:xfrm>
            <a:off x="3962399" y="3495082"/>
            <a:ext cx="7197726" cy="1405467"/>
          </a:xfrm>
        </p:spPr>
        <p:txBody>
          <a:bodyPr>
            <a:normAutofit/>
          </a:bodyPr>
          <a:lstStyle/>
          <a:p>
            <a:r>
              <a:rPr lang="en-US" sz="2800" dirty="0" smtClean="0">
                <a:effectLst>
                  <a:glow rad="101600">
                    <a:schemeClr val="bg1">
                      <a:lumMod val="50000"/>
                      <a:lumOff val="50000"/>
                      <a:alpha val="60000"/>
                    </a:schemeClr>
                  </a:glow>
                </a:effectLst>
              </a:rPr>
              <a:t>Programming style for code</a:t>
            </a:r>
            <a:endParaRPr lang="vi-VN" sz="2800" dirty="0">
              <a:effectLst>
                <a:glow rad="101600">
                  <a:schemeClr val="bg1">
                    <a:lumMod val="50000"/>
                    <a:lumOff val="50000"/>
                    <a:alpha val="60000"/>
                  </a:schemeClr>
                </a:glow>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958036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Hãy tiếc kiệm code , như tiếc kiệm giấy lúc bạn viết bài, không gì là dư thừa cả </a:t>
            </a:r>
            <a:r>
              <a:rPr lang="vi-VN" sz="2600" dirty="0" smtClean="0">
                <a:latin typeface="+mj-lt"/>
              </a:rPr>
              <a:t>.</a:t>
            </a:r>
          </a:p>
          <a:p>
            <a:pPr marL="263525" lvl="1" indent="-263525"/>
            <a:endParaRPr lang="vi-VN" sz="2600" dirty="0" smtClean="0">
              <a:latin typeface="+mj-lt"/>
            </a:endParaRP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Code lãng phí</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4597052" cy="3785652"/>
          </a:xfrm>
          <a:prstGeom prst="rect">
            <a:avLst/>
          </a:prstGeom>
          <a:noFill/>
        </p:spPr>
        <p:txBody>
          <a:bodyPr wrap="square" rtlCol="0">
            <a:spAutoFit/>
          </a:bodyPr>
          <a:lstStyle/>
          <a:p>
            <a:r>
              <a:rPr lang="en-US" sz="2400" dirty="0">
                <a:solidFill>
                  <a:prstClr val="white"/>
                </a:solidFill>
              </a:rPr>
              <a:t>##1:</a:t>
            </a:r>
          </a:p>
          <a:p>
            <a:r>
              <a:rPr lang="en-US" sz="2400" dirty="0" smtClean="0">
                <a:solidFill>
                  <a:prstClr val="white"/>
                </a:solidFill>
              </a:rPr>
              <a:t>if (</a:t>
            </a:r>
            <a:r>
              <a:rPr lang="vi-VN" sz="2400" dirty="0"/>
              <a:t> a &gt; b</a:t>
            </a:r>
            <a:r>
              <a:rPr lang="en-US" sz="2400" dirty="0" smtClean="0">
                <a:solidFill>
                  <a:prstClr val="white"/>
                </a:solidFill>
              </a:rPr>
              <a:t>)</a:t>
            </a:r>
            <a:endParaRPr lang="en-US" sz="2400" dirty="0">
              <a:solidFill>
                <a:prstClr val="white"/>
              </a:solidFill>
            </a:endParaRPr>
          </a:p>
          <a:p>
            <a:r>
              <a:rPr lang="en-US" sz="2400" dirty="0">
                <a:solidFill>
                  <a:prstClr val="white"/>
                </a:solidFill>
              </a:rPr>
              <a:t>{</a:t>
            </a:r>
          </a:p>
          <a:p>
            <a:r>
              <a:rPr lang="en-US" sz="2400" dirty="0">
                <a:solidFill>
                  <a:prstClr val="white"/>
                </a:solidFill>
              </a:rPr>
              <a:t>return </a:t>
            </a:r>
            <a:r>
              <a:rPr lang="en-US" sz="2400" dirty="0" smtClean="0">
                <a:solidFill>
                  <a:prstClr val="white"/>
                </a:solidFill>
              </a:rPr>
              <a:t>true;</a:t>
            </a:r>
            <a:endParaRPr lang="en-US" sz="2400" dirty="0">
              <a:solidFill>
                <a:prstClr val="white"/>
              </a:solidFill>
            </a:endParaRPr>
          </a:p>
          <a:p>
            <a:r>
              <a:rPr lang="en-US" sz="2400" dirty="0" smtClean="0">
                <a:solidFill>
                  <a:prstClr val="white"/>
                </a:solidFill>
              </a:rPr>
              <a:t>}</a:t>
            </a:r>
          </a:p>
          <a:p>
            <a:r>
              <a:rPr lang="en-US" sz="2400" dirty="0" smtClean="0">
                <a:solidFill>
                  <a:prstClr val="white"/>
                </a:solidFill>
              </a:rPr>
              <a:t>else</a:t>
            </a:r>
          </a:p>
          <a:p>
            <a:r>
              <a:rPr lang="en-US" sz="2400" dirty="0">
                <a:solidFill>
                  <a:prstClr val="white"/>
                </a:solidFill>
              </a:rPr>
              <a:t>{</a:t>
            </a:r>
          </a:p>
          <a:p>
            <a:r>
              <a:rPr lang="en-US" sz="2400" dirty="0">
                <a:solidFill>
                  <a:prstClr val="white"/>
                </a:solidFill>
              </a:rPr>
              <a:t>return false;</a:t>
            </a:r>
          </a:p>
          <a:p>
            <a:r>
              <a:rPr lang="en-US" sz="2400" dirty="0">
                <a:solidFill>
                  <a:prstClr val="white"/>
                </a:solidFill>
              </a:rPr>
              <a:t>}</a:t>
            </a:r>
            <a:endParaRPr lang="vi-VN" sz="2400" dirty="0">
              <a:solidFill>
                <a:prstClr val="white"/>
              </a:solidFill>
            </a:endParaRPr>
          </a:p>
          <a:p>
            <a:endParaRPr lang="vi-VN" sz="2400" dirty="0">
              <a:solidFill>
                <a:prstClr val="white"/>
              </a:solidFill>
            </a:endParaRPr>
          </a:p>
        </p:txBody>
      </p:sp>
      <p:sp>
        <p:nvSpPr>
          <p:cNvPr id="6" name="TextBox 5"/>
          <p:cNvSpPr txBox="1"/>
          <p:nvPr/>
        </p:nvSpPr>
        <p:spPr>
          <a:xfrm>
            <a:off x="6073558" y="2959367"/>
            <a:ext cx="4597052" cy="830997"/>
          </a:xfrm>
          <a:prstGeom prst="rect">
            <a:avLst/>
          </a:prstGeom>
          <a:noFill/>
        </p:spPr>
        <p:txBody>
          <a:bodyPr wrap="square" rtlCol="0">
            <a:spAutoFit/>
          </a:bodyPr>
          <a:lstStyle/>
          <a:p>
            <a:r>
              <a:rPr lang="nn-NO" sz="2400" dirty="0">
                <a:solidFill>
                  <a:prstClr val="white"/>
                </a:solidFill>
              </a:rPr>
              <a:t>##2 </a:t>
            </a:r>
            <a:br>
              <a:rPr lang="nn-NO" sz="2400" dirty="0">
                <a:solidFill>
                  <a:prstClr val="white"/>
                </a:solidFill>
              </a:rPr>
            </a:br>
            <a:r>
              <a:rPr lang="vi-VN" sz="2400" dirty="0"/>
              <a:t>return a &gt; b;</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089029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G</a:t>
            </a:r>
            <a:r>
              <a:rPr lang="vi-VN" sz="2600" dirty="0" smtClean="0">
                <a:latin typeface="+mj-lt"/>
              </a:rPr>
              <a:t>iúp </a:t>
            </a:r>
            <a:r>
              <a:rPr lang="vi-VN" sz="2600" dirty="0">
                <a:latin typeface="+mj-lt"/>
              </a:rPr>
              <a:t>cho chương trình nhìn rõ ràng và dễ quản </a:t>
            </a:r>
            <a:r>
              <a:rPr lang="vi-VN" sz="2600" dirty="0" smtClean="0">
                <a:latin typeface="+mj-lt"/>
              </a:rPr>
              <a:t>lý.</a:t>
            </a:r>
          </a:p>
          <a:p>
            <a:pPr marL="263525" lvl="1" indent="-263525"/>
            <a:endParaRPr lang="vi-VN" sz="2600" dirty="0" smtClean="0">
              <a:latin typeface="+mj-lt"/>
            </a:endParaRP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Tránh viết nhiều lệnh trên cùng 1 dòng</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4597052" cy="1200329"/>
          </a:xfrm>
          <a:prstGeom prst="rect">
            <a:avLst/>
          </a:prstGeom>
          <a:noFill/>
        </p:spPr>
        <p:txBody>
          <a:bodyPr wrap="square" rtlCol="0">
            <a:spAutoFit/>
          </a:bodyPr>
          <a:lstStyle/>
          <a:p>
            <a:r>
              <a:rPr lang="en-US" sz="2400" dirty="0">
                <a:solidFill>
                  <a:prstClr val="white"/>
                </a:solidFill>
              </a:rPr>
              <a:t>##1:</a:t>
            </a:r>
          </a:p>
          <a:p>
            <a:r>
              <a:rPr lang="en-US" sz="2400" dirty="0" smtClean="0">
                <a:solidFill>
                  <a:prstClr val="white"/>
                </a:solidFill>
              </a:rPr>
              <a:t>if (</a:t>
            </a:r>
            <a:r>
              <a:rPr lang="vi-VN" sz="2400" dirty="0" smtClean="0">
                <a:solidFill>
                  <a:prstClr val="white"/>
                </a:solidFill>
              </a:rPr>
              <a:t> a &gt; b</a:t>
            </a:r>
            <a:r>
              <a:rPr lang="en-US" sz="2400" dirty="0" smtClean="0">
                <a:solidFill>
                  <a:prstClr val="white"/>
                </a:solidFill>
              </a:rPr>
              <a:t>){b = a + 1; a++;}</a:t>
            </a:r>
          </a:p>
          <a:p>
            <a:endParaRPr lang="vi-VN" sz="2400" dirty="0">
              <a:solidFill>
                <a:prstClr val="white"/>
              </a:solidFill>
            </a:endParaRPr>
          </a:p>
        </p:txBody>
      </p:sp>
      <p:sp>
        <p:nvSpPr>
          <p:cNvPr id="6" name="TextBox 5"/>
          <p:cNvSpPr txBox="1"/>
          <p:nvPr/>
        </p:nvSpPr>
        <p:spPr>
          <a:xfrm>
            <a:off x="6073558" y="2959367"/>
            <a:ext cx="4597052" cy="2308324"/>
          </a:xfrm>
          <a:prstGeom prst="rect">
            <a:avLst/>
          </a:prstGeom>
          <a:noFill/>
        </p:spPr>
        <p:txBody>
          <a:bodyPr wrap="square" rtlCol="0">
            <a:spAutoFit/>
          </a:bodyPr>
          <a:lstStyle/>
          <a:p>
            <a:r>
              <a:rPr lang="nn-NO" sz="2400" dirty="0">
                <a:solidFill>
                  <a:prstClr val="white"/>
                </a:solidFill>
              </a:rPr>
              <a:t>##2 </a:t>
            </a:r>
            <a:br>
              <a:rPr lang="nn-NO" sz="2400" dirty="0">
                <a:solidFill>
                  <a:prstClr val="white"/>
                </a:solidFill>
              </a:rPr>
            </a:br>
            <a:r>
              <a:rPr lang="en-US" sz="2400" dirty="0">
                <a:solidFill>
                  <a:prstClr val="white"/>
                </a:solidFill>
              </a:rPr>
              <a:t>if (</a:t>
            </a:r>
            <a:r>
              <a:rPr lang="vi-VN" sz="2400" dirty="0">
                <a:solidFill>
                  <a:prstClr val="white"/>
                </a:solidFill>
              </a:rPr>
              <a:t> a &gt; b</a:t>
            </a:r>
            <a:r>
              <a:rPr lang="en-US" sz="2400" dirty="0" smtClean="0">
                <a:solidFill>
                  <a:prstClr val="white"/>
                </a:solidFill>
              </a:rPr>
              <a:t>)</a:t>
            </a:r>
          </a:p>
          <a:p>
            <a:r>
              <a:rPr lang="en-US" sz="2400" dirty="0" smtClean="0">
                <a:solidFill>
                  <a:prstClr val="white"/>
                </a:solidFill>
              </a:rPr>
              <a:t>{</a:t>
            </a:r>
          </a:p>
          <a:p>
            <a:r>
              <a:rPr lang="en-US" sz="2400" dirty="0">
                <a:solidFill>
                  <a:prstClr val="white"/>
                </a:solidFill>
              </a:rPr>
              <a:t>	</a:t>
            </a:r>
            <a:r>
              <a:rPr lang="en-US" sz="2400" dirty="0" smtClean="0">
                <a:solidFill>
                  <a:prstClr val="white"/>
                </a:solidFill>
              </a:rPr>
              <a:t>b </a:t>
            </a:r>
            <a:r>
              <a:rPr lang="en-US" sz="2400" dirty="0">
                <a:solidFill>
                  <a:prstClr val="white"/>
                </a:solidFill>
              </a:rPr>
              <a:t>= a + 1</a:t>
            </a:r>
            <a:r>
              <a:rPr lang="en-US" sz="2400" dirty="0" smtClean="0">
                <a:solidFill>
                  <a:prstClr val="white"/>
                </a:solidFill>
              </a:rPr>
              <a:t>;</a:t>
            </a:r>
          </a:p>
          <a:p>
            <a:r>
              <a:rPr lang="en-US" sz="2400" dirty="0">
                <a:solidFill>
                  <a:prstClr val="white"/>
                </a:solidFill>
              </a:rPr>
              <a:t>	</a:t>
            </a:r>
            <a:r>
              <a:rPr lang="en-US" sz="2400" dirty="0" smtClean="0">
                <a:solidFill>
                  <a:prstClr val="white"/>
                </a:solidFill>
              </a:rPr>
              <a:t>a++;</a:t>
            </a:r>
          </a:p>
          <a:p>
            <a:r>
              <a:rPr lang="en-US" sz="2400" dirty="0" smtClean="0">
                <a:solidFill>
                  <a:prstClr val="white"/>
                </a:solidFill>
              </a:rPr>
              <a:t>}</a:t>
            </a:r>
            <a:endParaRPr lang="en-US"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605463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G</a:t>
            </a:r>
            <a:r>
              <a:rPr lang="vi-VN" sz="2600" dirty="0" smtClean="0">
                <a:latin typeface="+mj-lt"/>
              </a:rPr>
              <a:t>iúp </a:t>
            </a:r>
            <a:r>
              <a:rPr lang="vi-VN" sz="2600" dirty="0">
                <a:latin typeface="+mj-lt"/>
              </a:rPr>
              <a:t>cho chương trình nhìn rõ ràng và dễ quản lý</a:t>
            </a:r>
            <a:r>
              <a:rPr lang="vi-VN" sz="2600" dirty="0" smtClean="0">
                <a:latin typeface="+mj-lt"/>
              </a:rPr>
              <a:t>.</a:t>
            </a:r>
          </a:p>
          <a:p>
            <a:pPr marL="263525" lvl="1" indent="-263525"/>
            <a:endParaRPr lang="vi-VN" sz="2600" dirty="0" smtClean="0">
              <a:latin typeface="+mj-lt"/>
            </a:endParaRP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a:solidFill>
                  <a:prstClr val="white"/>
                </a:solidFill>
                <a:effectLst>
                  <a:glow rad="101600">
                    <a:srgbClr val="F77754">
                      <a:satMod val="175000"/>
                      <a:alpha val="40000"/>
                    </a:srgbClr>
                  </a:glow>
                </a:effectLst>
                <a:cs typeface="Times New Roman" panose="02020603050405020304" pitchFamily="18" charset="0"/>
              </a:rPr>
              <a:t> Định nghĩa các hằng số</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4597052" cy="3785652"/>
          </a:xfrm>
          <a:prstGeom prst="rect">
            <a:avLst/>
          </a:prstGeom>
          <a:noFill/>
        </p:spPr>
        <p:txBody>
          <a:bodyPr wrap="square" rtlCol="0">
            <a:spAutoFit/>
          </a:bodyPr>
          <a:lstStyle/>
          <a:p>
            <a:r>
              <a:rPr lang="en-US" sz="2400" dirty="0">
                <a:solidFill>
                  <a:prstClr val="white"/>
                </a:solidFill>
              </a:rPr>
              <a:t>##1:</a:t>
            </a:r>
          </a:p>
          <a:p>
            <a:r>
              <a:rPr lang="en-US" sz="2400" dirty="0">
                <a:solidFill>
                  <a:prstClr val="white"/>
                </a:solidFill>
              </a:rPr>
              <a:t>if ( </a:t>
            </a:r>
            <a:r>
              <a:rPr lang="en-US" sz="2400" dirty="0" smtClean="0">
                <a:solidFill>
                  <a:prstClr val="white"/>
                </a:solidFill>
              </a:rPr>
              <a:t>a &gt;= 3000000)</a:t>
            </a:r>
            <a:endParaRPr lang="en-US" sz="2400" dirty="0">
              <a:solidFill>
                <a:prstClr val="white"/>
              </a:solidFill>
            </a:endParaRPr>
          </a:p>
          <a:p>
            <a:r>
              <a:rPr lang="en-US" sz="2400" dirty="0">
                <a:solidFill>
                  <a:prstClr val="white"/>
                </a:solidFill>
              </a:rPr>
              <a:t>{</a:t>
            </a:r>
          </a:p>
          <a:p>
            <a:r>
              <a:rPr lang="en-US" sz="2400" dirty="0">
                <a:solidFill>
                  <a:prstClr val="white"/>
                </a:solidFill>
              </a:rPr>
              <a:t>return true;</a:t>
            </a:r>
          </a:p>
          <a:p>
            <a:r>
              <a:rPr lang="en-US" sz="2400" dirty="0">
                <a:solidFill>
                  <a:prstClr val="white"/>
                </a:solidFill>
              </a:rPr>
              <a:t>}</a:t>
            </a:r>
          </a:p>
          <a:p>
            <a:r>
              <a:rPr lang="en-US" sz="2400" dirty="0">
                <a:solidFill>
                  <a:prstClr val="white"/>
                </a:solidFill>
              </a:rPr>
              <a:t>else</a:t>
            </a:r>
          </a:p>
          <a:p>
            <a:r>
              <a:rPr lang="en-US" sz="2400" dirty="0">
                <a:solidFill>
                  <a:prstClr val="white"/>
                </a:solidFill>
              </a:rPr>
              <a:t>{</a:t>
            </a:r>
          </a:p>
          <a:p>
            <a:r>
              <a:rPr lang="en-US" sz="2400" dirty="0">
                <a:solidFill>
                  <a:prstClr val="white"/>
                </a:solidFill>
              </a:rPr>
              <a:t>return false;</a:t>
            </a:r>
          </a:p>
          <a:p>
            <a:r>
              <a:rPr lang="en-US" sz="2400" dirty="0">
                <a:solidFill>
                  <a:prstClr val="white"/>
                </a:solidFill>
              </a:rPr>
              <a:t>}</a:t>
            </a:r>
            <a:endParaRPr lang="vi-VN" sz="2400" dirty="0">
              <a:solidFill>
                <a:prstClr val="white"/>
              </a:solidFill>
            </a:endParaRPr>
          </a:p>
          <a:p>
            <a:endParaRPr lang="vi-VN" sz="2400" dirty="0">
              <a:solidFill>
                <a:prstClr val="white"/>
              </a:solidFill>
            </a:endParaRPr>
          </a:p>
        </p:txBody>
      </p:sp>
      <p:sp>
        <p:nvSpPr>
          <p:cNvPr id="6" name="TextBox 5"/>
          <p:cNvSpPr txBox="1"/>
          <p:nvPr/>
        </p:nvSpPr>
        <p:spPr>
          <a:xfrm>
            <a:off x="6073558" y="2959367"/>
            <a:ext cx="4597052" cy="3785652"/>
          </a:xfrm>
          <a:prstGeom prst="rect">
            <a:avLst/>
          </a:prstGeom>
          <a:noFill/>
        </p:spPr>
        <p:txBody>
          <a:bodyPr wrap="square" rtlCol="0">
            <a:spAutoFit/>
          </a:bodyPr>
          <a:lstStyle/>
          <a:p>
            <a:r>
              <a:rPr lang="nn-NO" sz="2400" dirty="0">
                <a:solidFill>
                  <a:prstClr val="white"/>
                </a:solidFill>
              </a:rPr>
              <a:t>##2 </a:t>
            </a:r>
            <a:endParaRPr lang="nn-NO" sz="2400" dirty="0" smtClean="0">
              <a:solidFill>
                <a:prstClr val="white"/>
              </a:solidFill>
            </a:endParaRPr>
          </a:p>
          <a:p>
            <a:r>
              <a:rPr lang="nn-NO" sz="2400" dirty="0" smtClean="0">
                <a:solidFill>
                  <a:prstClr val="white"/>
                </a:solidFill>
              </a:rPr>
              <a:t>Final int max = 3000000;</a:t>
            </a:r>
            <a:r>
              <a:rPr lang="nn-NO" sz="2400" dirty="0">
                <a:solidFill>
                  <a:prstClr val="white"/>
                </a:solidFill>
              </a:rPr>
              <a:t/>
            </a:r>
            <a:br>
              <a:rPr lang="nn-NO" sz="2400" dirty="0">
                <a:solidFill>
                  <a:prstClr val="white"/>
                </a:solidFill>
              </a:rPr>
            </a:br>
            <a:r>
              <a:rPr lang="en-US" sz="2400" dirty="0">
                <a:solidFill>
                  <a:prstClr val="white"/>
                </a:solidFill>
              </a:rPr>
              <a:t>if ( a &gt;= </a:t>
            </a:r>
            <a:r>
              <a:rPr lang="nn-NO" sz="2400" dirty="0">
                <a:solidFill>
                  <a:prstClr val="white"/>
                </a:solidFill>
              </a:rPr>
              <a:t>max </a:t>
            </a:r>
            <a:r>
              <a:rPr lang="en-US" sz="2400" dirty="0" smtClean="0">
                <a:solidFill>
                  <a:prstClr val="white"/>
                </a:solidFill>
              </a:rPr>
              <a:t>)</a:t>
            </a:r>
            <a:endParaRPr lang="en-US" sz="2400" dirty="0">
              <a:solidFill>
                <a:prstClr val="white"/>
              </a:solidFill>
            </a:endParaRPr>
          </a:p>
          <a:p>
            <a:r>
              <a:rPr lang="en-US" sz="2400" dirty="0">
                <a:solidFill>
                  <a:prstClr val="white"/>
                </a:solidFill>
              </a:rPr>
              <a:t>{</a:t>
            </a:r>
          </a:p>
          <a:p>
            <a:r>
              <a:rPr lang="en-US" sz="2400" dirty="0">
                <a:solidFill>
                  <a:prstClr val="white"/>
                </a:solidFill>
              </a:rPr>
              <a:t>return true;</a:t>
            </a:r>
          </a:p>
          <a:p>
            <a:r>
              <a:rPr lang="en-US" sz="2400" dirty="0">
                <a:solidFill>
                  <a:prstClr val="white"/>
                </a:solidFill>
              </a:rPr>
              <a:t>}</a:t>
            </a:r>
          </a:p>
          <a:p>
            <a:r>
              <a:rPr lang="en-US" sz="2400" dirty="0">
                <a:solidFill>
                  <a:prstClr val="white"/>
                </a:solidFill>
              </a:rPr>
              <a:t>else</a:t>
            </a:r>
          </a:p>
          <a:p>
            <a:r>
              <a:rPr lang="en-US" sz="2400" dirty="0">
                <a:solidFill>
                  <a:prstClr val="white"/>
                </a:solidFill>
              </a:rPr>
              <a:t>{</a:t>
            </a:r>
          </a:p>
          <a:p>
            <a:r>
              <a:rPr lang="en-US" sz="2400" dirty="0">
                <a:solidFill>
                  <a:prstClr val="white"/>
                </a:solidFill>
              </a:rPr>
              <a:t>return false;</a:t>
            </a:r>
          </a:p>
          <a:p>
            <a:r>
              <a:rPr lang="en-US" sz="2400" dirty="0">
                <a:solidFill>
                  <a:prstClr val="white"/>
                </a:solidFill>
              </a:rPr>
              <a:t>}</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532081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normAutofit fontScale="92500" lnSpcReduction="20000"/>
          </a:bodyPr>
          <a:lstStyle/>
          <a:p>
            <a:pPr marL="457200" lvl="1" indent="0">
              <a:buNone/>
            </a:pPr>
            <a:r>
              <a:rPr lang="vi-VN" sz="2600" dirty="0" smtClean="0">
                <a:latin typeface="+mj-lt"/>
              </a:rPr>
              <a:t>	</a:t>
            </a:r>
          </a:p>
          <a:p>
            <a:pPr marL="263525" lvl="1" indent="-263525"/>
            <a:r>
              <a:rPr lang="vi-VN" sz="2600" dirty="0">
                <a:latin typeface="+mj-lt"/>
              </a:rPr>
              <a:t>biến, hàm khi định nghĩa nên viết chú thích ý nghĩa và chức năng rõ ràng. Đôi khi thực thi lệnh cũng cần viết chú thích nếu như nó quá phức </a:t>
            </a:r>
            <a:r>
              <a:rPr lang="vi-VN" sz="2600" dirty="0" smtClean="0">
                <a:latin typeface="+mj-lt"/>
              </a:rPr>
              <a:t>tạp.</a:t>
            </a:r>
            <a:endParaRPr lang="vi-VN" sz="2600" dirty="0">
              <a:latin typeface="+mj-lt"/>
            </a:endParaRPr>
          </a:p>
          <a:p>
            <a:pPr marL="720725" lvl="2" indent="-263525"/>
            <a:r>
              <a:rPr lang="vi-VN" sz="2600" dirty="0">
                <a:latin typeface="+mj-lt"/>
              </a:rPr>
              <a:t>int CheckFactor(int n)</a:t>
            </a:r>
          </a:p>
          <a:p>
            <a:pPr marL="457200" lvl="2" indent="0">
              <a:buNone/>
            </a:pPr>
            <a:r>
              <a:rPr lang="vi-VN" sz="2600" dirty="0" smtClean="0">
                <a:latin typeface="+mj-lt"/>
              </a:rPr>
              <a:t>	{</a:t>
            </a:r>
          </a:p>
          <a:p>
            <a:pPr marL="1257300" lvl="4" indent="0">
              <a:buNone/>
            </a:pPr>
            <a:r>
              <a:rPr lang="vi-VN" sz="2400" dirty="0" smtClean="0">
                <a:latin typeface="+mj-lt"/>
              </a:rPr>
              <a:t>	/*</a:t>
            </a:r>
            <a:endParaRPr lang="vi-VN" sz="2400" dirty="0">
              <a:latin typeface="+mj-lt"/>
            </a:endParaRPr>
          </a:p>
          <a:p>
            <a:pPr marL="1257300" lvl="4" indent="0">
              <a:buNone/>
            </a:pPr>
            <a:r>
              <a:rPr lang="vi-VN" sz="2400" dirty="0">
                <a:latin typeface="+mj-lt"/>
              </a:rPr>
              <a:t>Ý nghĩa: kiểm tra xem 1 số có phải là nguyên tố hay </a:t>
            </a:r>
            <a:r>
              <a:rPr lang="vi-VN" sz="2400" dirty="0" smtClean="0">
                <a:latin typeface="+mj-lt"/>
              </a:rPr>
              <a:t>không</a:t>
            </a:r>
            <a:endParaRPr lang="vi-VN" sz="2400" dirty="0">
              <a:latin typeface="+mj-lt"/>
            </a:endParaRPr>
          </a:p>
          <a:p>
            <a:pPr marL="1257300" lvl="4" indent="0">
              <a:buNone/>
            </a:pPr>
            <a:r>
              <a:rPr lang="vi-VN" sz="2400" dirty="0">
                <a:latin typeface="+mj-lt"/>
              </a:rPr>
              <a:t>Tham số vào: n số cần kiểm </a:t>
            </a:r>
            <a:r>
              <a:rPr lang="vi-VN" sz="2400" dirty="0" smtClean="0">
                <a:latin typeface="+mj-lt"/>
              </a:rPr>
              <a:t>tra</a:t>
            </a:r>
          </a:p>
          <a:p>
            <a:pPr marL="1257300" lvl="4" indent="0">
              <a:buNone/>
            </a:pPr>
            <a:r>
              <a:rPr lang="vi-VN" sz="2400" dirty="0" smtClean="0">
                <a:latin typeface="+mj-lt"/>
              </a:rPr>
              <a:t>  */</a:t>
            </a:r>
          </a:p>
          <a:p>
            <a:pPr marL="1257300" lvl="4" indent="0">
              <a:buNone/>
            </a:pPr>
            <a:r>
              <a:rPr lang="vi-VN" sz="2400" dirty="0">
                <a:latin typeface="+mj-lt"/>
              </a:rPr>
              <a:t>// phần thực hiện của hàm</a:t>
            </a:r>
            <a:endParaRPr lang="vi-VN" sz="2400" dirty="0" smtClean="0">
              <a:latin typeface="+mj-lt"/>
            </a:endParaRPr>
          </a:p>
          <a:p>
            <a:pPr marL="457200" lvl="2" indent="0">
              <a:buNone/>
            </a:pPr>
            <a:r>
              <a:rPr lang="vi-VN" sz="2600" dirty="0" smtClean="0">
                <a:latin typeface="+mj-lt"/>
              </a:rPr>
              <a:t>	}</a:t>
            </a:r>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a:solidFill>
                  <a:prstClr val="white"/>
                </a:solidFill>
                <a:effectLst>
                  <a:glow rad="101600">
                    <a:srgbClr val="F77754">
                      <a:satMod val="175000"/>
                      <a:alpha val="40000"/>
                    </a:srgbClr>
                  </a:glow>
                </a:effectLst>
                <a:cs typeface="Times New Roman" panose="02020603050405020304" pitchFamily="18" charset="0"/>
              </a:rPr>
              <a:t> Viết chú thích cho chương trình</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13</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612064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biểu thức nên viết dưới dạng khẳng định,  việc viết biểu thức dưới dạng phủ định sẽ </a:t>
            </a:r>
            <a:r>
              <a:rPr lang="vi-VN" sz="2600" dirty="0" smtClean="0">
                <a:latin typeface="+mj-lt"/>
              </a:rPr>
              <a:t>làm </a:t>
            </a:r>
            <a:r>
              <a:rPr lang="vi-VN" sz="2600" dirty="0">
                <a:latin typeface="+mj-lt"/>
              </a:rPr>
              <a:t>khó </a:t>
            </a:r>
            <a:r>
              <a:rPr lang="vi-VN" sz="2600" dirty="0" smtClean="0">
                <a:latin typeface="+mj-lt"/>
              </a:rPr>
              <a:t>hiểu.</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1176348" cy="75606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smtClean="0">
                <a:solidFill>
                  <a:prstClr val="white"/>
                </a:solidFill>
                <a:effectLst>
                  <a:glow rad="101600">
                    <a:srgbClr val="F77754">
                      <a:satMod val="175000"/>
                      <a:alpha val="40000"/>
                    </a:srgbClr>
                  </a:glow>
                </a:effectLst>
                <a:cs typeface="Times New Roman" panose="02020603050405020304" pitchFamily="18" charset="0"/>
              </a:rPr>
              <a:t>Nên </a:t>
            </a:r>
            <a:r>
              <a:rPr lang="vi-VN" sz="3200" dirty="0">
                <a:solidFill>
                  <a:prstClr val="white"/>
                </a:solidFill>
                <a:effectLst>
                  <a:glow rad="101600">
                    <a:srgbClr val="F77754">
                      <a:satMod val="175000"/>
                      <a:alpha val="40000"/>
                    </a:srgbClr>
                  </a:glow>
                </a:effectLst>
                <a:cs typeface="Times New Roman" panose="02020603050405020304" pitchFamily="18" charset="0"/>
              </a:rPr>
              <a:t>viết biểu thức điều kiện mang tính tự nhiên</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4597052" cy="1200329"/>
          </a:xfrm>
          <a:prstGeom prst="rect">
            <a:avLst/>
          </a:prstGeom>
          <a:noFill/>
        </p:spPr>
        <p:txBody>
          <a:bodyPr wrap="square" rtlCol="0">
            <a:spAutoFit/>
          </a:bodyPr>
          <a:lstStyle/>
          <a:p>
            <a:r>
              <a:rPr lang="en-US" sz="2400" dirty="0">
                <a:solidFill>
                  <a:prstClr val="white"/>
                </a:solidFill>
              </a:rPr>
              <a:t>##1:</a:t>
            </a:r>
          </a:p>
          <a:p>
            <a:r>
              <a:rPr lang="vi-VN" sz="2400" dirty="0"/>
              <a:t>if ( !(iBlock &lt; Block1 ) || </a:t>
            </a:r>
            <a:endParaRPr lang="vi-VN" sz="2400" dirty="0" smtClean="0"/>
          </a:p>
          <a:p>
            <a:r>
              <a:rPr lang="vi-VN" sz="2400" dirty="0"/>
              <a:t> </a:t>
            </a:r>
            <a:r>
              <a:rPr lang="vi-VN" sz="2400" dirty="0" smtClean="0"/>
              <a:t>    !(</a:t>
            </a:r>
            <a:r>
              <a:rPr lang="vi-VN" sz="2400" dirty="0"/>
              <a:t>iBlock &gt;= Block2))</a:t>
            </a:r>
            <a:endParaRPr lang="vi-VN" sz="2400" dirty="0">
              <a:solidFill>
                <a:prstClr val="white"/>
              </a:solidFill>
            </a:endParaRPr>
          </a:p>
        </p:txBody>
      </p:sp>
      <p:sp>
        <p:nvSpPr>
          <p:cNvPr id="6" name="TextBox 5"/>
          <p:cNvSpPr txBox="1"/>
          <p:nvPr/>
        </p:nvSpPr>
        <p:spPr>
          <a:xfrm>
            <a:off x="6073558" y="2959367"/>
            <a:ext cx="4597052" cy="1200329"/>
          </a:xfrm>
          <a:prstGeom prst="rect">
            <a:avLst/>
          </a:prstGeom>
          <a:noFill/>
        </p:spPr>
        <p:txBody>
          <a:bodyPr wrap="square" rtlCol="0">
            <a:spAutoFit/>
          </a:bodyPr>
          <a:lstStyle/>
          <a:p>
            <a:r>
              <a:rPr lang="nn-NO" sz="2400" dirty="0">
                <a:solidFill>
                  <a:prstClr val="white"/>
                </a:solidFill>
              </a:rPr>
              <a:t>##2 </a:t>
            </a:r>
            <a:endParaRPr lang="nn-NO" sz="2400" dirty="0" smtClean="0">
              <a:solidFill>
                <a:prstClr val="white"/>
              </a:solidFill>
            </a:endParaRPr>
          </a:p>
          <a:p>
            <a:r>
              <a:rPr lang="vi-VN" sz="2400" dirty="0"/>
              <a:t>if ( </a:t>
            </a:r>
            <a:r>
              <a:rPr lang="vi-VN" sz="2400" dirty="0" smtClean="0"/>
              <a:t>(</a:t>
            </a:r>
            <a:r>
              <a:rPr lang="vi-VN" sz="2400" dirty="0"/>
              <a:t>iBlock &lt; Block1 ) || </a:t>
            </a:r>
          </a:p>
          <a:p>
            <a:r>
              <a:rPr lang="vi-VN" sz="2400" dirty="0"/>
              <a:t>     </a:t>
            </a:r>
            <a:r>
              <a:rPr lang="vi-VN" sz="2400" dirty="0" smtClean="0"/>
              <a:t>(</a:t>
            </a:r>
            <a:r>
              <a:rPr lang="vi-VN" sz="2400" dirty="0"/>
              <a:t>iBlock &gt;= Block2))</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721402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nếu một biểu thức tính toán được dùng nhiều lần thì chúng ta nên tính kết quả một lần rồi lưu vào một biến và dùng lại.</a:t>
            </a:r>
            <a:endParaRPr lang="vi-VN" sz="2600" dirty="0" smtClean="0">
              <a:latin typeface="+mj-lt"/>
            </a:endParaRP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1176348"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Thu gọn những biểu thức dùng nhiều lần</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10180702" cy="830997"/>
          </a:xfrm>
          <a:prstGeom prst="rect">
            <a:avLst/>
          </a:prstGeom>
          <a:noFill/>
        </p:spPr>
        <p:txBody>
          <a:bodyPr wrap="square" rtlCol="0">
            <a:spAutoFit/>
          </a:bodyPr>
          <a:lstStyle/>
          <a:p>
            <a:r>
              <a:rPr lang="en-US" sz="2400" dirty="0">
                <a:solidFill>
                  <a:prstClr val="white"/>
                </a:solidFill>
              </a:rPr>
              <a:t>##1:</a:t>
            </a:r>
          </a:p>
          <a:p>
            <a:r>
              <a:rPr lang="vi-VN" sz="2400" dirty="0"/>
              <a:t>F = sqrt(dx*dx+dy*dy) + (sqrt(dx*dx + dy*dy)*sqrt(dx*dx)-sqrt(dy*dy))</a:t>
            </a:r>
            <a:endParaRPr lang="vi-VN" sz="2400" dirty="0">
              <a:solidFill>
                <a:prstClr val="white"/>
              </a:solidFill>
            </a:endParaRPr>
          </a:p>
        </p:txBody>
      </p:sp>
      <p:sp>
        <p:nvSpPr>
          <p:cNvPr id="6" name="TextBox 5"/>
          <p:cNvSpPr txBox="1"/>
          <p:nvPr/>
        </p:nvSpPr>
        <p:spPr>
          <a:xfrm>
            <a:off x="1147697" y="4270662"/>
            <a:ext cx="10313617" cy="1200329"/>
          </a:xfrm>
          <a:prstGeom prst="rect">
            <a:avLst/>
          </a:prstGeom>
          <a:noFill/>
        </p:spPr>
        <p:txBody>
          <a:bodyPr wrap="square" rtlCol="0">
            <a:spAutoFit/>
          </a:bodyPr>
          <a:lstStyle/>
          <a:p>
            <a:r>
              <a:rPr lang="nn-NO" sz="2400" dirty="0">
                <a:solidFill>
                  <a:prstClr val="white"/>
                </a:solidFill>
              </a:rPr>
              <a:t>##2 </a:t>
            </a:r>
            <a:endParaRPr lang="nn-NO" sz="2400" dirty="0" smtClean="0">
              <a:solidFill>
                <a:prstClr val="white"/>
              </a:solidFill>
            </a:endParaRPr>
          </a:p>
          <a:p>
            <a:r>
              <a:rPr lang="vi-VN" sz="2400" dirty="0" smtClean="0"/>
              <a:t>Op = dx*dx+dy*dy;</a:t>
            </a:r>
          </a:p>
          <a:p>
            <a:r>
              <a:rPr lang="vi-VN" sz="2400" dirty="0" smtClean="0"/>
              <a:t>F </a:t>
            </a:r>
            <a:r>
              <a:rPr lang="vi-VN" sz="2400" dirty="0"/>
              <a:t>= </a:t>
            </a:r>
            <a:r>
              <a:rPr lang="vi-VN" sz="2400" dirty="0" smtClean="0"/>
              <a:t>sqrt( Op ) </a:t>
            </a:r>
            <a:r>
              <a:rPr lang="vi-VN" sz="2400" dirty="0"/>
              <a:t>+ (</a:t>
            </a:r>
            <a:r>
              <a:rPr lang="vi-VN" sz="2400" dirty="0" smtClean="0"/>
              <a:t>sqrt( Op )*</a:t>
            </a:r>
            <a:r>
              <a:rPr lang="vi-VN" sz="2400" dirty="0"/>
              <a:t>sqrt(dx*dx)-sqrt(dy*dy</a:t>
            </a:r>
            <a:r>
              <a:rPr lang="vi-VN" sz="2400" dirty="0" smtClean="0"/>
              <a:t>));</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69656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a:t>
            </a:r>
            <a:r>
              <a:rPr lang="vi-VN" sz="2600" dirty="0" smtClean="0">
                <a:latin typeface="+mj-lt"/>
              </a:rPr>
              <a:t>Tránh tính toán những biểu thức không phụ thuộc cải thiện tốc độ thực thi.</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1" y="960642"/>
            <a:ext cx="10007599" cy="756061"/>
          </a:xfrm>
          <a:prstGeom prst="rect">
            <a:avLst/>
          </a:prstGeom>
          <a:effectLst/>
        </p:spPr>
        <p:txBody>
          <a:bodyPr vert="horz" lIns="91440" tIns="45720" rIns="91440" bIns="45720" rtlCol="0" anchor="ctr">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Đưa những biểu thức không phụ thuộc vòng lặp ra ngoài</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16</a:t>
            </a:fld>
            <a:endParaRPr lang="en-US" dirty="0">
              <a:solidFill>
                <a:prstClr val="white"/>
              </a:solidFill>
            </a:endParaRPr>
          </a:p>
        </p:txBody>
      </p:sp>
      <p:sp>
        <p:nvSpPr>
          <p:cNvPr id="8" name="TextBox 7"/>
          <p:cNvSpPr txBox="1"/>
          <p:nvPr/>
        </p:nvSpPr>
        <p:spPr>
          <a:xfrm>
            <a:off x="1147698" y="2959367"/>
            <a:ext cx="4597052" cy="1938992"/>
          </a:xfrm>
          <a:prstGeom prst="rect">
            <a:avLst/>
          </a:prstGeom>
          <a:noFill/>
        </p:spPr>
        <p:txBody>
          <a:bodyPr wrap="square" rtlCol="0">
            <a:spAutoFit/>
          </a:bodyPr>
          <a:lstStyle/>
          <a:p>
            <a:r>
              <a:rPr lang="en-US" sz="2400" dirty="0">
                <a:solidFill>
                  <a:prstClr val="white"/>
                </a:solidFill>
              </a:rPr>
              <a:t>##1:</a:t>
            </a:r>
          </a:p>
          <a:p>
            <a:r>
              <a:rPr lang="vi-VN" sz="2400" dirty="0"/>
              <a:t>for(i =0; i &lt; strlen(str); i</a:t>
            </a:r>
            <a:r>
              <a:rPr lang="vi-VN" sz="2400" dirty="0" smtClean="0"/>
              <a:t>++)</a:t>
            </a:r>
          </a:p>
          <a:p>
            <a:r>
              <a:rPr lang="vi-VN" sz="2400" dirty="0" smtClean="0">
                <a:solidFill>
                  <a:prstClr val="white"/>
                </a:solidFill>
              </a:rPr>
              <a:t>{</a:t>
            </a:r>
          </a:p>
          <a:p>
            <a:r>
              <a:rPr lang="vi-VN" sz="2400" dirty="0">
                <a:solidFill>
                  <a:prstClr val="white"/>
                </a:solidFill>
              </a:rPr>
              <a:t> </a:t>
            </a:r>
            <a:r>
              <a:rPr lang="vi-VN" sz="2400" dirty="0" smtClean="0">
                <a:solidFill>
                  <a:prstClr val="white"/>
                </a:solidFill>
              </a:rPr>
              <a:t>  .....</a:t>
            </a:r>
          </a:p>
          <a:p>
            <a:r>
              <a:rPr lang="vi-VN" sz="2400" dirty="0">
                <a:solidFill>
                  <a:prstClr val="white"/>
                </a:solidFill>
              </a:rPr>
              <a:t>}</a:t>
            </a:r>
          </a:p>
        </p:txBody>
      </p:sp>
      <p:sp>
        <p:nvSpPr>
          <p:cNvPr id="9" name="TextBox 8"/>
          <p:cNvSpPr txBox="1"/>
          <p:nvPr/>
        </p:nvSpPr>
        <p:spPr>
          <a:xfrm>
            <a:off x="5944591" y="2959367"/>
            <a:ext cx="4597052" cy="2308324"/>
          </a:xfrm>
          <a:prstGeom prst="rect">
            <a:avLst/>
          </a:prstGeom>
          <a:noFill/>
        </p:spPr>
        <p:txBody>
          <a:bodyPr wrap="square" rtlCol="0">
            <a:spAutoFit/>
          </a:bodyPr>
          <a:lstStyle/>
          <a:p>
            <a:r>
              <a:rPr lang="en-US" sz="2400" dirty="0" smtClean="0">
                <a:solidFill>
                  <a:prstClr val="white"/>
                </a:solidFill>
              </a:rPr>
              <a:t>##2:</a:t>
            </a:r>
          </a:p>
          <a:p>
            <a:r>
              <a:rPr lang="vi-VN" sz="2400" dirty="0"/>
              <a:t>int n = strlen(str)</a:t>
            </a:r>
            <a:endParaRPr lang="en-US" sz="2400" dirty="0">
              <a:solidFill>
                <a:prstClr val="white"/>
              </a:solidFill>
            </a:endParaRPr>
          </a:p>
          <a:p>
            <a:r>
              <a:rPr lang="vi-VN" sz="2400" dirty="0"/>
              <a:t>for(i =0; i &lt; </a:t>
            </a:r>
            <a:r>
              <a:rPr lang="vi-VN" sz="2400" dirty="0" smtClean="0"/>
              <a:t>n; </a:t>
            </a:r>
            <a:r>
              <a:rPr lang="vi-VN" sz="2400" dirty="0"/>
              <a:t>i</a:t>
            </a:r>
            <a:r>
              <a:rPr lang="vi-VN" sz="2400" dirty="0" smtClean="0"/>
              <a:t>++)</a:t>
            </a:r>
          </a:p>
          <a:p>
            <a:r>
              <a:rPr lang="vi-VN" sz="2400" dirty="0" smtClean="0">
                <a:solidFill>
                  <a:prstClr val="white"/>
                </a:solidFill>
              </a:rPr>
              <a:t>{</a:t>
            </a:r>
          </a:p>
          <a:p>
            <a:r>
              <a:rPr lang="vi-VN" sz="2400" dirty="0">
                <a:solidFill>
                  <a:prstClr val="white"/>
                </a:solidFill>
              </a:rPr>
              <a:t> </a:t>
            </a:r>
            <a:r>
              <a:rPr lang="vi-VN" sz="2400" dirty="0" smtClean="0">
                <a:solidFill>
                  <a:prstClr val="white"/>
                </a:solidFill>
              </a:rPr>
              <a:t>  .....</a:t>
            </a:r>
          </a:p>
          <a:p>
            <a:r>
              <a:rPr lang="vi-VN" sz="2400" dirty="0">
                <a:solidFill>
                  <a:prstClr val="white"/>
                </a:solidFill>
              </a:rPr>
              <a:t>}</a:t>
            </a:r>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2904735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a:t>
            </a:r>
            <a:r>
              <a:rPr lang="vi-VN" sz="2600" dirty="0" smtClean="0">
                <a:latin typeface="+mj-lt"/>
              </a:rPr>
              <a:t>Một </a:t>
            </a:r>
            <a:r>
              <a:rPr lang="vi-VN" sz="2600" dirty="0">
                <a:latin typeface="+mj-lt"/>
              </a:rPr>
              <a:t>số chương trình xử lý ảnh đòi hỏi tốc độ cao, thì người lập trình có thể thay thế các phép nhân chia bằng phép dịch chuyển bit</a:t>
            </a:r>
            <a:r>
              <a:rPr lang="vi-VN" sz="2600" dirty="0" smtClean="0">
                <a:latin typeface="+mj-lt"/>
              </a:rPr>
              <a:t>.</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1176348" cy="756061"/>
          </a:xfrm>
          <a:prstGeom prst="rect">
            <a:avLst/>
          </a:prstGeom>
          <a:effectLst/>
        </p:spPr>
        <p:txBody>
          <a:bodyPr vert="horz" lIns="91440" tIns="45720" rIns="91440" bIns="45720" rtlCol="0" anchor="ctr">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Thay thế một biểu thức bằng một biểu thức tương đương</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10180702" cy="830997"/>
          </a:xfrm>
          <a:prstGeom prst="rect">
            <a:avLst/>
          </a:prstGeom>
          <a:noFill/>
        </p:spPr>
        <p:txBody>
          <a:bodyPr wrap="square" rtlCol="0">
            <a:spAutoFit/>
          </a:bodyPr>
          <a:lstStyle/>
          <a:p>
            <a:r>
              <a:rPr lang="en-US" sz="2400" dirty="0">
                <a:solidFill>
                  <a:prstClr val="white"/>
                </a:solidFill>
              </a:rPr>
              <a:t>##1:</a:t>
            </a:r>
          </a:p>
          <a:p>
            <a:r>
              <a:rPr lang="vi-VN" sz="2400" dirty="0"/>
              <a:t>if (sqrt(dx1*dx1+dy1*dy1) &lt; sqrt(dx2*dx2+dy2*dy2</a:t>
            </a:r>
            <a:r>
              <a:rPr lang="vi-VN" sz="2400" dirty="0" smtClean="0"/>
              <a:t>)) { }</a:t>
            </a:r>
            <a:endParaRPr lang="vi-VN" sz="2400" dirty="0">
              <a:solidFill>
                <a:prstClr val="white"/>
              </a:solidFill>
            </a:endParaRPr>
          </a:p>
        </p:txBody>
      </p:sp>
      <p:sp>
        <p:nvSpPr>
          <p:cNvPr id="6" name="TextBox 5"/>
          <p:cNvSpPr txBox="1"/>
          <p:nvPr/>
        </p:nvSpPr>
        <p:spPr>
          <a:xfrm>
            <a:off x="1147697" y="4270662"/>
            <a:ext cx="10313617" cy="830997"/>
          </a:xfrm>
          <a:prstGeom prst="rect">
            <a:avLst/>
          </a:prstGeom>
          <a:noFill/>
        </p:spPr>
        <p:txBody>
          <a:bodyPr wrap="square" rtlCol="0">
            <a:spAutoFit/>
          </a:bodyPr>
          <a:lstStyle/>
          <a:p>
            <a:r>
              <a:rPr lang="nn-NO" sz="2400" dirty="0">
                <a:solidFill>
                  <a:prstClr val="white"/>
                </a:solidFill>
              </a:rPr>
              <a:t>##2 </a:t>
            </a:r>
            <a:endParaRPr lang="nn-NO" sz="2400" dirty="0" smtClean="0">
              <a:solidFill>
                <a:prstClr val="white"/>
              </a:solidFill>
            </a:endParaRPr>
          </a:p>
          <a:p>
            <a:r>
              <a:rPr lang="vi-VN" sz="2400" dirty="0"/>
              <a:t>if </a:t>
            </a:r>
            <a:r>
              <a:rPr lang="vi-VN" sz="2400" dirty="0" smtClean="0"/>
              <a:t>((dx1*dx1+dy1*dy1</a:t>
            </a:r>
            <a:r>
              <a:rPr lang="vi-VN" sz="2400" dirty="0"/>
              <a:t>) &lt; </a:t>
            </a:r>
            <a:r>
              <a:rPr lang="vi-VN" sz="2400" dirty="0" smtClean="0"/>
              <a:t>(dx2*dx2+dy2*dy2</a:t>
            </a:r>
            <a:r>
              <a:rPr lang="vi-VN" sz="2400" dirty="0"/>
              <a:t>)) { }</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17</a:t>
            </a:fld>
            <a:endParaRPr lang="en-US" dirty="0">
              <a:solidFill>
                <a:prstClr val="white"/>
              </a:solidFill>
            </a:endParaRPr>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987193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Dùng số nguyên thay cho số thực: do việc xử lý số thực chậm hơn xử lý số nguyên nên ta có thể dùng số nguyên thay cho số thực có phần lẻ nhỏ</a:t>
            </a:r>
            <a:r>
              <a:rPr lang="vi-VN" sz="2600" dirty="0" smtClean="0">
                <a:latin typeface="+mj-lt"/>
              </a:rPr>
              <a:t>.</a:t>
            </a:r>
          </a:p>
          <a:p>
            <a:pPr marL="263525" lvl="1" indent="-263525"/>
            <a:endParaRPr lang="vi-VN" sz="2600" dirty="0" smtClean="0">
              <a:latin typeface="+mj-lt"/>
            </a:endParaRPr>
          </a:p>
          <a:p>
            <a:pPr marL="263525" lvl="1" indent="-263525"/>
            <a:r>
              <a:rPr lang="vi-VN" sz="2600" dirty="0">
                <a:latin typeface="+mj-lt"/>
              </a:rPr>
              <a:t>Loại bỏ vòng lặp: nếu thân vòng lặp đơn giản và số lần lặp cũng không </a:t>
            </a:r>
            <a:r>
              <a:rPr lang="vi-VN" sz="2600" dirty="0" smtClean="0">
                <a:latin typeface="+mj-lt"/>
              </a:rPr>
              <a:t>nhiều.</a:t>
            </a:r>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1176348"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err="1" smtClean="0">
                <a:solidFill>
                  <a:prstClr val="white"/>
                </a:solidFill>
                <a:effectLst>
                  <a:glow rad="101600">
                    <a:srgbClr val="F77754">
                      <a:satMod val="175000"/>
                      <a:alpha val="40000"/>
                    </a:srgbClr>
                  </a:glow>
                </a:effectLst>
                <a:cs typeface="Times New Roman" panose="02020603050405020304" pitchFamily="18" charset="0"/>
              </a:rPr>
              <a:t>Đơn</a:t>
            </a:r>
            <a:r>
              <a:rPr lang="en-US" sz="3200" dirty="0" smtClean="0">
                <a:solidFill>
                  <a:prstClr val="white"/>
                </a:solidFill>
                <a:effectLst>
                  <a:glow rad="101600">
                    <a:srgbClr val="F77754">
                      <a:satMod val="175000"/>
                      <a:alpha val="40000"/>
                    </a:srgbClr>
                  </a:glow>
                </a:effectLst>
                <a:cs typeface="Times New Roman" panose="02020603050405020304" pitchFamily="18" charset="0"/>
              </a:rPr>
              <a:t> </a:t>
            </a:r>
            <a:r>
              <a:rPr lang="en-US" sz="3200" dirty="0" err="1" smtClean="0">
                <a:solidFill>
                  <a:prstClr val="white"/>
                </a:solidFill>
                <a:effectLst>
                  <a:glow rad="101600">
                    <a:srgbClr val="F77754">
                      <a:satMod val="175000"/>
                      <a:alpha val="40000"/>
                    </a:srgbClr>
                  </a:glow>
                </a:effectLst>
                <a:cs typeface="Times New Roman" panose="02020603050405020304" pitchFamily="18" charset="0"/>
              </a:rPr>
              <a:t>giản</a:t>
            </a:r>
            <a:r>
              <a:rPr lang="en-US" sz="3200" dirty="0" smtClean="0">
                <a:solidFill>
                  <a:prstClr val="white"/>
                </a:solidFill>
                <a:effectLst>
                  <a:glow rad="101600">
                    <a:srgbClr val="F77754">
                      <a:satMod val="175000"/>
                      <a:alpha val="40000"/>
                    </a:srgbClr>
                  </a:glow>
                </a:effectLst>
                <a:cs typeface="Times New Roman" panose="02020603050405020304" pitchFamily="18" charset="0"/>
              </a:rPr>
              <a:t> </a:t>
            </a:r>
            <a:r>
              <a:rPr lang="en-US" sz="3200" dirty="0" err="1" smtClean="0">
                <a:solidFill>
                  <a:prstClr val="white"/>
                </a:solidFill>
                <a:effectLst>
                  <a:glow rad="101600">
                    <a:srgbClr val="F77754">
                      <a:satMod val="175000"/>
                      <a:alpha val="40000"/>
                    </a:srgbClr>
                  </a:glow>
                </a:effectLst>
                <a:cs typeface="Times New Roman" panose="02020603050405020304" pitchFamily="18" charset="0"/>
              </a:rPr>
              <a:t>hóa</a:t>
            </a:r>
            <a:r>
              <a:rPr lang="en-US" sz="3200" dirty="0" smtClean="0">
                <a:solidFill>
                  <a:prstClr val="white"/>
                </a:solidFill>
                <a:effectLst>
                  <a:glow rad="101600">
                    <a:srgbClr val="F77754">
                      <a:satMod val="175000"/>
                      <a:alpha val="40000"/>
                    </a:srgbClr>
                  </a:glow>
                </a:effectLst>
                <a:cs typeface="Times New Roman" panose="02020603050405020304" pitchFamily="18" charset="0"/>
              </a:rPr>
              <a:t> code</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415007" y="3853473"/>
            <a:ext cx="3156993" cy="1200329"/>
          </a:xfrm>
          <a:prstGeom prst="rect">
            <a:avLst/>
          </a:prstGeom>
          <a:noFill/>
        </p:spPr>
        <p:txBody>
          <a:bodyPr wrap="square" rtlCol="0">
            <a:spAutoFit/>
          </a:bodyPr>
          <a:lstStyle/>
          <a:p>
            <a:r>
              <a:rPr lang="en-US" sz="2400" dirty="0">
                <a:solidFill>
                  <a:prstClr val="white"/>
                </a:solidFill>
              </a:rPr>
              <a:t>##1:</a:t>
            </a:r>
          </a:p>
          <a:p>
            <a:r>
              <a:rPr lang="nn-NO" sz="2400" dirty="0"/>
              <a:t>for(i =0; i &lt; 3; i++)</a:t>
            </a:r>
          </a:p>
          <a:p>
            <a:r>
              <a:rPr lang="vi-VN" sz="2400" dirty="0" smtClean="0"/>
              <a:t>	</a:t>
            </a:r>
            <a:r>
              <a:rPr lang="nn-NO" sz="2400" dirty="0" smtClean="0"/>
              <a:t>A[i</a:t>
            </a:r>
            <a:r>
              <a:rPr lang="nn-NO" sz="2400" dirty="0"/>
              <a:t>] = B[i] + C[i];</a:t>
            </a:r>
          </a:p>
        </p:txBody>
      </p:sp>
      <p:sp>
        <p:nvSpPr>
          <p:cNvPr id="6" name="TextBox 5"/>
          <p:cNvSpPr txBox="1"/>
          <p:nvPr/>
        </p:nvSpPr>
        <p:spPr>
          <a:xfrm>
            <a:off x="7006858" y="3853473"/>
            <a:ext cx="3259202" cy="1569660"/>
          </a:xfrm>
          <a:prstGeom prst="rect">
            <a:avLst/>
          </a:prstGeom>
          <a:noFill/>
        </p:spPr>
        <p:txBody>
          <a:bodyPr wrap="square" rtlCol="0">
            <a:spAutoFit/>
          </a:bodyPr>
          <a:lstStyle/>
          <a:p>
            <a:r>
              <a:rPr lang="nn-NO" sz="2400" dirty="0">
                <a:solidFill>
                  <a:prstClr val="white"/>
                </a:solidFill>
              </a:rPr>
              <a:t>##2 </a:t>
            </a:r>
            <a:endParaRPr lang="nn-NO" sz="2400" dirty="0" smtClean="0">
              <a:solidFill>
                <a:prstClr val="white"/>
              </a:solidFill>
            </a:endParaRPr>
          </a:p>
          <a:p>
            <a:r>
              <a:rPr lang="pt-BR" sz="2400" dirty="0"/>
              <a:t>A[1] = B[1] + C[1</a:t>
            </a:r>
            <a:r>
              <a:rPr lang="pt-BR" sz="2400" dirty="0" smtClean="0"/>
              <a:t>];</a:t>
            </a:r>
            <a:endParaRPr lang="vi-VN" sz="2400" dirty="0" smtClean="0"/>
          </a:p>
          <a:p>
            <a:r>
              <a:rPr lang="pt-BR" sz="2400" dirty="0" smtClean="0"/>
              <a:t>A[2</a:t>
            </a:r>
            <a:r>
              <a:rPr lang="pt-BR" sz="2400" dirty="0"/>
              <a:t>] = B[2] + C[2]; </a:t>
            </a:r>
            <a:endParaRPr lang="vi-VN" sz="2400" dirty="0" smtClean="0"/>
          </a:p>
          <a:p>
            <a:r>
              <a:rPr lang="pt-BR" sz="2400" dirty="0" smtClean="0"/>
              <a:t>A[3</a:t>
            </a:r>
            <a:r>
              <a:rPr lang="pt-BR" sz="2400" dirty="0"/>
              <a:t>] = B[3] + C[3];</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18</a:t>
            </a:fld>
            <a:endParaRPr lang="en-US" dirty="0">
              <a:solidFill>
                <a:prstClr val="white"/>
              </a:solidFill>
            </a:endParaRPr>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304536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a:t>
            </a:r>
            <a:r>
              <a:rPr lang="vi-VN" sz="2600" dirty="0" smtClean="0">
                <a:latin typeface="+mj-lt"/>
              </a:rPr>
              <a:t>Tăng tốc độ thực thi của chương trình.</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1" y="960642"/>
            <a:ext cx="10007599" cy="75606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Loại bỏ câu lệnh rẽ nhánh trong vòng lặp</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19</a:t>
            </a:fld>
            <a:endParaRPr lang="en-US" dirty="0">
              <a:solidFill>
                <a:prstClr val="white"/>
              </a:solidFill>
            </a:endParaRPr>
          </a:p>
        </p:txBody>
      </p:sp>
      <p:sp>
        <p:nvSpPr>
          <p:cNvPr id="8" name="TextBox 7"/>
          <p:cNvSpPr txBox="1"/>
          <p:nvPr/>
        </p:nvSpPr>
        <p:spPr>
          <a:xfrm>
            <a:off x="1147698" y="2959367"/>
            <a:ext cx="4597052" cy="2308324"/>
          </a:xfrm>
          <a:prstGeom prst="rect">
            <a:avLst/>
          </a:prstGeom>
          <a:noFill/>
        </p:spPr>
        <p:txBody>
          <a:bodyPr wrap="square" rtlCol="0">
            <a:spAutoFit/>
          </a:bodyPr>
          <a:lstStyle/>
          <a:p>
            <a:r>
              <a:rPr lang="en-US" sz="2400" dirty="0">
                <a:solidFill>
                  <a:prstClr val="white"/>
                </a:solidFill>
              </a:rPr>
              <a:t>##1:</a:t>
            </a:r>
          </a:p>
          <a:p>
            <a:r>
              <a:rPr lang="vi-VN" sz="2400" dirty="0" smtClean="0">
                <a:solidFill>
                  <a:prstClr val="white"/>
                </a:solidFill>
              </a:rPr>
              <a:t>for(int i </a:t>
            </a:r>
            <a:r>
              <a:rPr lang="vi-VN" sz="2400" dirty="0">
                <a:solidFill>
                  <a:prstClr val="white"/>
                </a:solidFill>
              </a:rPr>
              <a:t>=0; i &lt; </a:t>
            </a:r>
            <a:r>
              <a:rPr lang="vi-VN" sz="2400" dirty="0" smtClean="0">
                <a:solidFill>
                  <a:prstClr val="white"/>
                </a:solidFill>
              </a:rPr>
              <a:t>100; </a:t>
            </a:r>
            <a:r>
              <a:rPr lang="vi-VN" sz="2400" dirty="0">
                <a:solidFill>
                  <a:prstClr val="white"/>
                </a:solidFill>
              </a:rPr>
              <a:t>i</a:t>
            </a:r>
            <a:r>
              <a:rPr lang="vi-VN" sz="2400" dirty="0" smtClean="0">
                <a:solidFill>
                  <a:prstClr val="white"/>
                </a:solidFill>
              </a:rPr>
              <a:t>++)</a:t>
            </a:r>
          </a:p>
          <a:p>
            <a:r>
              <a:rPr lang="vi-VN" sz="2400" dirty="0" smtClean="0">
                <a:solidFill>
                  <a:prstClr val="white"/>
                </a:solidFill>
              </a:rPr>
              <a:t>{</a:t>
            </a:r>
          </a:p>
          <a:p>
            <a:r>
              <a:rPr lang="vi-VN" sz="2400" dirty="0">
                <a:solidFill>
                  <a:prstClr val="white"/>
                </a:solidFill>
              </a:rPr>
              <a:t>	</a:t>
            </a:r>
            <a:r>
              <a:rPr lang="vi-VN" sz="2400" dirty="0" smtClean="0">
                <a:solidFill>
                  <a:prstClr val="white"/>
                </a:solidFill>
              </a:rPr>
              <a:t>x[i] = y[i] + x[i];</a:t>
            </a:r>
          </a:p>
          <a:p>
            <a:r>
              <a:rPr lang="vi-VN" sz="2400" dirty="0" smtClean="0">
                <a:solidFill>
                  <a:prstClr val="white"/>
                </a:solidFill>
              </a:rPr>
              <a:t>	if (w) y[i] = 0;</a:t>
            </a:r>
            <a:r>
              <a:rPr lang="vi-VN" sz="2400" dirty="0">
                <a:solidFill>
                  <a:prstClr val="white"/>
                </a:solidFill>
              </a:rPr>
              <a:t>	</a:t>
            </a:r>
            <a:endParaRPr lang="vi-VN" sz="2400" dirty="0" smtClean="0">
              <a:solidFill>
                <a:prstClr val="white"/>
              </a:solidFill>
            </a:endParaRPr>
          </a:p>
          <a:p>
            <a:r>
              <a:rPr lang="vi-VN" sz="2400" dirty="0">
                <a:solidFill>
                  <a:prstClr val="white"/>
                </a:solidFill>
              </a:rPr>
              <a:t>}</a:t>
            </a:r>
          </a:p>
        </p:txBody>
      </p:sp>
      <p:sp>
        <p:nvSpPr>
          <p:cNvPr id="9" name="TextBox 8"/>
          <p:cNvSpPr txBox="1"/>
          <p:nvPr/>
        </p:nvSpPr>
        <p:spPr>
          <a:xfrm>
            <a:off x="5944591" y="2959367"/>
            <a:ext cx="4597052" cy="3416320"/>
          </a:xfrm>
          <a:prstGeom prst="rect">
            <a:avLst/>
          </a:prstGeom>
          <a:noFill/>
        </p:spPr>
        <p:txBody>
          <a:bodyPr wrap="square" rtlCol="0">
            <a:spAutoFit/>
          </a:bodyPr>
          <a:lstStyle/>
          <a:p>
            <a:r>
              <a:rPr lang="en-US" sz="2400" dirty="0" smtClean="0">
                <a:solidFill>
                  <a:prstClr val="white"/>
                </a:solidFill>
              </a:rPr>
              <a:t>##2:</a:t>
            </a:r>
          </a:p>
          <a:p>
            <a:r>
              <a:rPr lang="en-US" sz="2400" dirty="0" smtClean="0">
                <a:solidFill>
                  <a:prstClr val="white"/>
                </a:solidFill>
              </a:rPr>
              <a:t>If (w)</a:t>
            </a:r>
          </a:p>
          <a:p>
            <a:r>
              <a:rPr lang="en-US" sz="2400" dirty="0">
                <a:solidFill>
                  <a:prstClr val="white"/>
                </a:solidFill>
              </a:rPr>
              <a:t>{</a:t>
            </a:r>
            <a:endParaRPr lang="en-US" sz="2400" dirty="0" smtClean="0">
              <a:solidFill>
                <a:prstClr val="white"/>
              </a:solidFill>
            </a:endParaRPr>
          </a:p>
          <a:p>
            <a:pPr lvl="1"/>
            <a:r>
              <a:rPr lang="vi-VN" sz="2400" dirty="0">
                <a:solidFill>
                  <a:prstClr val="white"/>
                </a:solidFill>
              </a:rPr>
              <a:t>for(int i =0; i &lt; 100; i++)</a:t>
            </a:r>
          </a:p>
          <a:p>
            <a:pPr lvl="1"/>
            <a:r>
              <a:rPr lang="vi-VN" sz="2400" dirty="0">
                <a:solidFill>
                  <a:prstClr val="white"/>
                </a:solidFill>
              </a:rPr>
              <a:t>{</a:t>
            </a:r>
          </a:p>
          <a:p>
            <a:pPr lvl="1"/>
            <a:r>
              <a:rPr lang="vi-VN" sz="2400" dirty="0">
                <a:solidFill>
                  <a:prstClr val="white"/>
                </a:solidFill>
              </a:rPr>
              <a:t>	x[i] = y[i] + x[i];</a:t>
            </a:r>
          </a:p>
          <a:p>
            <a:pPr lvl="1"/>
            <a:r>
              <a:rPr lang="vi-VN" sz="2400" dirty="0">
                <a:solidFill>
                  <a:prstClr val="white"/>
                </a:solidFill>
              </a:rPr>
              <a:t>	</a:t>
            </a:r>
            <a:r>
              <a:rPr lang="vi-VN" sz="2400" dirty="0" smtClean="0">
                <a:solidFill>
                  <a:prstClr val="white"/>
                </a:solidFill>
              </a:rPr>
              <a:t>y[i</a:t>
            </a:r>
            <a:r>
              <a:rPr lang="vi-VN" sz="2400" dirty="0">
                <a:solidFill>
                  <a:prstClr val="white"/>
                </a:solidFill>
              </a:rPr>
              <a:t>] = 0;	</a:t>
            </a:r>
          </a:p>
          <a:p>
            <a:pPr lvl="1"/>
            <a:r>
              <a:rPr lang="vi-VN" sz="2400" dirty="0" smtClean="0">
                <a:solidFill>
                  <a:prstClr val="white"/>
                </a:solidFill>
              </a:rPr>
              <a:t>}</a:t>
            </a:r>
          </a:p>
          <a:p>
            <a:pPr marL="0" lvl="1"/>
            <a:r>
              <a:rPr lang="vi-VN" sz="2400" dirty="0" smtClean="0">
                <a:solidFill>
                  <a:prstClr val="white"/>
                </a:solidFill>
              </a:rPr>
              <a:t>}</a:t>
            </a:r>
            <a:endParaRPr lang="vi-VN" sz="2400" dirty="0">
              <a:solidFill>
                <a:prstClr val="white"/>
              </a:solidFill>
            </a:endParaRPr>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070722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5501242" cy="756061"/>
          </a:xfrm>
        </p:spPr>
        <p:txBody>
          <a:bodyPr>
            <a:normAutofit/>
          </a:bodyPr>
          <a:lstStyle/>
          <a:p>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Quy</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tắc</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đặt</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tên</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lstStyle/>
          <a:p>
            <a:r>
              <a:rPr lang="vi-VN" sz="2800" dirty="0">
                <a:latin typeface="+mj-lt"/>
              </a:rPr>
              <a:t>T</a:t>
            </a:r>
            <a:r>
              <a:rPr lang="vi-VN" sz="2800" dirty="0" smtClean="0">
                <a:latin typeface="+mj-lt"/>
              </a:rPr>
              <a:t>ập </a:t>
            </a:r>
            <a:r>
              <a:rPr lang="vi-VN" sz="2800" dirty="0">
                <a:latin typeface="+mj-lt"/>
              </a:rPr>
              <a:t>thói quen dùng tiếng </a:t>
            </a:r>
            <a:r>
              <a:rPr lang="vi-VN" sz="2800" dirty="0" smtClean="0">
                <a:latin typeface="+mj-lt"/>
              </a:rPr>
              <a:t>Anh </a:t>
            </a:r>
            <a:r>
              <a:rPr lang="vi-VN" sz="2800" dirty="0">
                <a:latin typeface="+mj-lt"/>
              </a:rPr>
              <a:t>khi đặt tên biến, tên hàm, comment… sẽ rất có ích cho công việc </a:t>
            </a:r>
            <a:r>
              <a:rPr lang="vi-VN" sz="2800" dirty="0" smtClean="0">
                <a:latin typeface="+mj-lt"/>
              </a:rPr>
              <a:t>sau nay.</a:t>
            </a:r>
          </a:p>
          <a:p>
            <a:pPr lvl="1">
              <a:buFont typeface="Wingdings" panose="05000000000000000000" pitchFamily="2" charset="2"/>
              <a:buChar char="§"/>
            </a:pPr>
            <a:r>
              <a:rPr lang="vi-VN" sz="2800" dirty="0" smtClean="0">
                <a:latin typeface="+mj-lt"/>
              </a:rPr>
              <a:t>Ví dụ: </a:t>
            </a:r>
            <a:r>
              <a:rPr lang="vi-VN" sz="2800" dirty="0">
                <a:latin typeface="+mj-lt"/>
              </a:rPr>
              <a:t>Linus Torwalds (người viết ra nhân hệ điều hành Linux) là người Phần Lan, ngôn ngữ chính thức của ông ấy không phải là tiếng Anh nhưng toàn bộ mã nguồn nhân Linux đều sử dụng tiếng </a:t>
            </a:r>
            <a:r>
              <a:rPr lang="vi-VN" sz="2800" dirty="0" smtClean="0">
                <a:latin typeface="+mj-lt"/>
              </a:rPr>
              <a:t>Anh</a:t>
            </a:r>
          </a:p>
          <a:p>
            <a:pPr marL="363538" lvl="1" indent="-363538"/>
            <a:endParaRPr lang="vi-VN" sz="2800" dirty="0" smtClean="0">
              <a:latin typeface="+mj-lt"/>
            </a:endParaRPr>
          </a:p>
          <a:p>
            <a:pPr lvl="1"/>
            <a:endParaRPr lang="vi-VN" sz="2200" dirty="0" smtClean="0"/>
          </a:p>
          <a:p>
            <a:endParaRPr lang="vi-VN" dirty="0"/>
          </a:p>
        </p:txBody>
      </p:sp>
      <p:sp>
        <p:nvSpPr>
          <p:cNvPr id="4" name="Title 1"/>
          <p:cNvSpPr txBox="1">
            <a:spLocks/>
          </p:cNvSpPr>
          <p:nvPr/>
        </p:nvSpPr>
        <p:spPr>
          <a:xfrm>
            <a:off x="685800" y="866791"/>
            <a:ext cx="10424786"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t> </a:t>
            </a:r>
            <a:r>
              <a:rPr lang="en-US" sz="3200" dirty="0" err="1"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Tên</a:t>
            </a:r>
            <a:r>
              <a:rPr lang="en-US" sz="3200" dirty="0"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PHẢI </a:t>
            </a:r>
            <a:r>
              <a:rPr lang="en-US" sz="3200" dirty="0" err="1"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PHÁt</a:t>
            </a:r>
            <a:r>
              <a:rPr lang="en-US" sz="3200" dirty="0"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âm</a:t>
            </a:r>
            <a:r>
              <a:rPr lang="en-US" sz="3200" dirty="0"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được</a:t>
            </a:r>
            <a:r>
              <a:rPr lang="en-US" sz="3200" dirty="0"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a:t>
            </a:r>
            <a:endParaRPr lang="vi-VN"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a:p>
        </p:txBody>
      </p:sp>
      <p:sp>
        <p:nvSpPr>
          <p:cNvPr id="7" name="Footer Placeholder 6"/>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065330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a:t>
            </a:r>
            <a:r>
              <a:rPr lang="vi-VN" sz="2600" dirty="0" smtClean="0">
                <a:latin typeface="+mj-lt"/>
              </a:rPr>
              <a:t>Tăng tốc độ thực thi của chương trình.</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1" y="960642"/>
            <a:ext cx="10007599"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Thoát khỏi vòng lặp sớm nhất</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20</a:t>
            </a:fld>
            <a:endParaRPr lang="en-US" dirty="0">
              <a:solidFill>
                <a:prstClr val="white"/>
              </a:solidFill>
            </a:endParaRPr>
          </a:p>
        </p:txBody>
      </p:sp>
      <p:sp>
        <p:nvSpPr>
          <p:cNvPr id="8" name="TextBox 7"/>
          <p:cNvSpPr txBox="1"/>
          <p:nvPr/>
        </p:nvSpPr>
        <p:spPr>
          <a:xfrm>
            <a:off x="1147698" y="2959367"/>
            <a:ext cx="4597052" cy="3046988"/>
          </a:xfrm>
          <a:prstGeom prst="rect">
            <a:avLst/>
          </a:prstGeom>
          <a:noFill/>
        </p:spPr>
        <p:txBody>
          <a:bodyPr wrap="square" rtlCol="0">
            <a:spAutoFit/>
          </a:bodyPr>
          <a:lstStyle/>
          <a:p>
            <a:r>
              <a:rPr lang="en-US" sz="2400" dirty="0">
                <a:solidFill>
                  <a:prstClr val="white"/>
                </a:solidFill>
              </a:rPr>
              <a:t>##1:</a:t>
            </a:r>
          </a:p>
          <a:p>
            <a:r>
              <a:rPr lang="vi-VN" sz="2400" dirty="0" smtClean="0">
                <a:solidFill>
                  <a:prstClr val="white"/>
                </a:solidFill>
              </a:rPr>
              <a:t>for(int i </a:t>
            </a:r>
            <a:r>
              <a:rPr lang="vi-VN" sz="2400" dirty="0">
                <a:solidFill>
                  <a:prstClr val="white"/>
                </a:solidFill>
              </a:rPr>
              <a:t>=0; i &lt; </a:t>
            </a:r>
            <a:r>
              <a:rPr lang="vi-VN" sz="2400" dirty="0" smtClean="0">
                <a:solidFill>
                  <a:prstClr val="white"/>
                </a:solidFill>
              </a:rPr>
              <a:t>100; </a:t>
            </a:r>
            <a:r>
              <a:rPr lang="vi-VN" sz="2400" dirty="0">
                <a:solidFill>
                  <a:prstClr val="white"/>
                </a:solidFill>
              </a:rPr>
              <a:t>i</a:t>
            </a:r>
            <a:r>
              <a:rPr lang="vi-VN" sz="2400" dirty="0" smtClean="0">
                <a:solidFill>
                  <a:prstClr val="white"/>
                </a:solidFill>
              </a:rPr>
              <a:t>++)</a:t>
            </a:r>
          </a:p>
          <a:p>
            <a:r>
              <a:rPr lang="vi-VN" sz="2400" dirty="0" smtClean="0">
                <a:solidFill>
                  <a:prstClr val="white"/>
                </a:solidFill>
              </a:rPr>
              <a:t>{</a:t>
            </a:r>
          </a:p>
          <a:p>
            <a:r>
              <a:rPr lang="vi-VN" sz="2400" dirty="0">
                <a:solidFill>
                  <a:prstClr val="white"/>
                </a:solidFill>
              </a:rPr>
              <a:t>	</a:t>
            </a:r>
            <a:r>
              <a:rPr lang="vi-VN" sz="2400" dirty="0" smtClean="0">
                <a:solidFill>
                  <a:prstClr val="white"/>
                </a:solidFill>
              </a:rPr>
              <a:t>if ( arr[i] == 30)</a:t>
            </a:r>
          </a:p>
          <a:p>
            <a:r>
              <a:rPr lang="vi-VN" sz="2400" dirty="0">
                <a:solidFill>
                  <a:prstClr val="white"/>
                </a:solidFill>
              </a:rPr>
              <a:t>	</a:t>
            </a:r>
            <a:r>
              <a:rPr lang="vi-VN" sz="2400" dirty="0" smtClean="0">
                <a:solidFill>
                  <a:prstClr val="white"/>
                </a:solidFill>
              </a:rPr>
              <a:t>	flap = true;</a:t>
            </a:r>
          </a:p>
          <a:p>
            <a:r>
              <a:rPr lang="vi-VN" sz="2400" dirty="0">
                <a:solidFill>
                  <a:prstClr val="white"/>
                </a:solidFill>
              </a:rPr>
              <a:t>	</a:t>
            </a:r>
            <a:r>
              <a:rPr lang="vi-VN" sz="2400" dirty="0" smtClean="0">
                <a:solidFill>
                  <a:prstClr val="white"/>
                </a:solidFill>
              </a:rPr>
              <a:t>if (flap)</a:t>
            </a:r>
          </a:p>
          <a:p>
            <a:r>
              <a:rPr lang="vi-VN" sz="2400" dirty="0">
                <a:solidFill>
                  <a:prstClr val="white"/>
                </a:solidFill>
              </a:rPr>
              <a:t>	</a:t>
            </a:r>
            <a:r>
              <a:rPr lang="vi-VN" sz="2400" dirty="0" smtClean="0">
                <a:solidFill>
                  <a:prstClr val="white"/>
                </a:solidFill>
              </a:rPr>
              <a:t>	.......</a:t>
            </a:r>
            <a:r>
              <a:rPr lang="vi-VN" sz="2400" dirty="0">
                <a:solidFill>
                  <a:prstClr val="white"/>
                </a:solidFill>
              </a:rPr>
              <a:t>	</a:t>
            </a:r>
            <a:endParaRPr lang="vi-VN" sz="2400" dirty="0" smtClean="0">
              <a:solidFill>
                <a:prstClr val="white"/>
              </a:solidFill>
            </a:endParaRPr>
          </a:p>
          <a:p>
            <a:r>
              <a:rPr lang="vi-VN" sz="2400" dirty="0">
                <a:solidFill>
                  <a:prstClr val="white"/>
                </a:solidFill>
              </a:rPr>
              <a:t>}</a:t>
            </a:r>
          </a:p>
        </p:txBody>
      </p:sp>
      <p:sp>
        <p:nvSpPr>
          <p:cNvPr id="9" name="TextBox 8"/>
          <p:cNvSpPr txBox="1"/>
          <p:nvPr/>
        </p:nvSpPr>
        <p:spPr>
          <a:xfrm>
            <a:off x="5944591" y="2959367"/>
            <a:ext cx="4597052" cy="3785652"/>
          </a:xfrm>
          <a:prstGeom prst="rect">
            <a:avLst/>
          </a:prstGeom>
          <a:noFill/>
        </p:spPr>
        <p:txBody>
          <a:bodyPr wrap="square" rtlCol="0">
            <a:spAutoFit/>
          </a:bodyPr>
          <a:lstStyle/>
          <a:p>
            <a:r>
              <a:rPr lang="en-US" sz="2400" dirty="0" smtClean="0">
                <a:solidFill>
                  <a:prstClr val="white"/>
                </a:solidFill>
              </a:rPr>
              <a:t>##2:</a:t>
            </a:r>
          </a:p>
          <a:p>
            <a:r>
              <a:rPr lang="vi-VN" sz="2400" dirty="0">
                <a:solidFill>
                  <a:prstClr val="white"/>
                </a:solidFill>
              </a:rPr>
              <a:t>for(int i =0; i &lt; 100; i++)</a:t>
            </a:r>
          </a:p>
          <a:p>
            <a:r>
              <a:rPr lang="vi-VN" sz="2400" dirty="0">
                <a:solidFill>
                  <a:prstClr val="white"/>
                </a:solidFill>
              </a:rPr>
              <a:t>{</a:t>
            </a:r>
          </a:p>
          <a:p>
            <a:r>
              <a:rPr lang="vi-VN" sz="2400" dirty="0">
                <a:solidFill>
                  <a:prstClr val="white"/>
                </a:solidFill>
              </a:rPr>
              <a:t>	if ( arr[i] == 30)</a:t>
            </a:r>
          </a:p>
          <a:p>
            <a:r>
              <a:rPr lang="vi-VN" sz="2400" dirty="0">
                <a:solidFill>
                  <a:prstClr val="white"/>
                </a:solidFill>
              </a:rPr>
              <a:t>		flap = true</a:t>
            </a:r>
            <a:r>
              <a:rPr lang="vi-VN" sz="2400" dirty="0" smtClean="0">
                <a:solidFill>
                  <a:prstClr val="white"/>
                </a:solidFill>
              </a:rPr>
              <a:t>;</a:t>
            </a:r>
          </a:p>
          <a:p>
            <a:r>
              <a:rPr lang="vi-VN" sz="2400" dirty="0">
                <a:solidFill>
                  <a:prstClr val="white"/>
                </a:solidFill>
              </a:rPr>
              <a:t>	</a:t>
            </a:r>
            <a:r>
              <a:rPr lang="vi-VN" sz="2400" dirty="0" smtClean="0">
                <a:solidFill>
                  <a:prstClr val="white"/>
                </a:solidFill>
              </a:rPr>
              <a:t>	break;</a:t>
            </a:r>
            <a:endParaRPr lang="vi-VN" sz="2400" dirty="0">
              <a:solidFill>
                <a:prstClr val="white"/>
              </a:solidFill>
            </a:endParaRPr>
          </a:p>
          <a:p>
            <a:r>
              <a:rPr lang="vi-VN" sz="2400" dirty="0" smtClean="0">
                <a:solidFill>
                  <a:prstClr val="white"/>
                </a:solidFill>
              </a:rPr>
              <a:t>}</a:t>
            </a:r>
          </a:p>
          <a:p>
            <a:r>
              <a:rPr lang="vi-VN" sz="2400" dirty="0">
                <a:solidFill>
                  <a:prstClr val="white"/>
                </a:solidFill>
              </a:rPr>
              <a:t>if (flap)</a:t>
            </a:r>
          </a:p>
          <a:p>
            <a:r>
              <a:rPr lang="vi-VN" sz="2400" dirty="0">
                <a:solidFill>
                  <a:prstClr val="white"/>
                </a:solidFill>
              </a:rPr>
              <a:t>		.......	</a:t>
            </a:r>
          </a:p>
          <a:p>
            <a:endParaRPr lang="vi-VN" sz="2400" dirty="0">
              <a:solidFill>
                <a:prstClr val="white"/>
              </a:solidFill>
            </a:endParaRPr>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192071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vi-VN" sz="4000" dirty="0">
                <a:effectLst>
                  <a:glow rad="139700">
                    <a:schemeClr val="accent5">
                      <a:satMod val="175000"/>
                      <a:alpha val="40000"/>
                    </a:schemeClr>
                  </a:glow>
                </a:effectLst>
                <a:cs typeface="Times New Roman" panose="02020603050405020304" pitchFamily="18" charset="0"/>
              </a:rPr>
              <a:t>TỐI ƯU SỰ THỰC THI </a:t>
            </a:r>
            <a:r>
              <a:rPr lang="en-US" sz="4000" dirty="0" smtClean="0">
                <a:effectLst>
                  <a:glow rad="139700">
                    <a:schemeClr val="accent5">
                      <a:satMod val="175000"/>
                      <a:alpha val="40000"/>
                    </a:schemeClr>
                  </a:glow>
                </a:effectLst>
                <a:cs typeface="Times New Roman" panose="02020603050405020304" pitchFamily="18" charset="0"/>
              </a:rPr>
              <a:t>Code</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 </a:t>
            </a:r>
            <a:r>
              <a:rPr lang="vi-VN" sz="2600" dirty="0" smtClean="0">
                <a:latin typeface="+mj-lt"/>
              </a:rPr>
              <a:t>Tăng tốc độ thực thi của chương trình.</a:t>
            </a: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1" y="960642"/>
            <a:ext cx="10007599"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vi-VN" sz="3200" dirty="0">
                <a:solidFill>
                  <a:prstClr val="white"/>
                </a:solidFill>
                <a:effectLst>
                  <a:glow rad="101600">
                    <a:srgbClr val="F77754">
                      <a:satMod val="175000"/>
                      <a:alpha val="40000"/>
                    </a:srgbClr>
                  </a:glow>
                </a:effectLst>
                <a:cs typeface="Times New Roman" panose="02020603050405020304" pitchFamily="18" charset="0"/>
              </a:rPr>
              <a:t>Gom các vòng lặp</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solidFill>
              </a:rPr>
              <a:pPr/>
              <a:t>21</a:t>
            </a:fld>
            <a:endParaRPr lang="en-US" dirty="0">
              <a:solidFill>
                <a:prstClr val="white"/>
              </a:solidFill>
            </a:endParaRPr>
          </a:p>
        </p:txBody>
      </p:sp>
      <p:sp>
        <p:nvSpPr>
          <p:cNvPr id="8" name="TextBox 7"/>
          <p:cNvSpPr txBox="1"/>
          <p:nvPr/>
        </p:nvSpPr>
        <p:spPr>
          <a:xfrm>
            <a:off x="1147698" y="2959367"/>
            <a:ext cx="4597052" cy="2185214"/>
          </a:xfrm>
          <a:prstGeom prst="rect">
            <a:avLst/>
          </a:prstGeom>
          <a:noFill/>
        </p:spPr>
        <p:txBody>
          <a:bodyPr wrap="square" rtlCol="0">
            <a:spAutoFit/>
          </a:bodyPr>
          <a:lstStyle/>
          <a:p>
            <a:r>
              <a:rPr lang="en-US" sz="2400" dirty="0">
                <a:solidFill>
                  <a:prstClr val="white"/>
                </a:solidFill>
              </a:rPr>
              <a:t>##1:</a:t>
            </a:r>
          </a:p>
          <a:p>
            <a:r>
              <a:rPr lang="nn-NO" sz="2800" dirty="0"/>
              <a:t>for( int i=0; i&lt;n; i++)</a:t>
            </a:r>
          </a:p>
          <a:p>
            <a:r>
              <a:rPr lang="nn-NO" sz="2800" dirty="0"/>
              <a:t> a[i]= 0;</a:t>
            </a:r>
          </a:p>
          <a:p>
            <a:r>
              <a:rPr lang="nn-NO" sz="2800" dirty="0"/>
              <a:t> for(i=0; i&lt;n i++)</a:t>
            </a:r>
          </a:p>
          <a:p>
            <a:r>
              <a:rPr lang="nn-NO" sz="2800" dirty="0"/>
              <a:t> b[i]= 0;</a:t>
            </a:r>
          </a:p>
        </p:txBody>
      </p:sp>
      <p:sp>
        <p:nvSpPr>
          <p:cNvPr id="9" name="TextBox 8"/>
          <p:cNvSpPr txBox="1"/>
          <p:nvPr/>
        </p:nvSpPr>
        <p:spPr>
          <a:xfrm>
            <a:off x="5944591" y="2959367"/>
            <a:ext cx="4597052" cy="2062103"/>
          </a:xfrm>
          <a:prstGeom prst="rect">
            <a:avLst/>
          </a:prstGeom>
          <a:noFill/>
        </p:spPr>
        <p:txBody>
          <a:bodyPr wrap="square" rtlCol="0">
            <a:spAutoFit/>
          </a:bodyPr>
          <a:lstStyle/>
          <a:p>
            <a:r>
              <a:rPr lang="en-US" sz="2400" dirty="0" smtClean="0">
                <a:solidFill>
                  <a:prstClr val="white"/>
                </a:solidFill>
              </a:rPr>
              <a:t>##2:</a:t>
            </a:r>
          </a:p>
          <a:p>
            <a:r>
              <a:rPr lang="nn-NO" sz="2800" dirty="0"/>
              <a:t>for(i=0; i&lt;n i++)</a:t>
            </a:r>
          </a:p>
          <a:p>
            <a:r>
              <a:rPr lang="nn-NO" sz="2800" dirty="0"/>
              <a:t> a[i]=  b[i]= 0;</a:t>
            </a:r>
          </a:p>
          <a:p>
            <a:r>
              <a:rPr lang="vi-VN" sz="2400" dirty="0">
                <a:solidFill>
                  <a:prstClr val="white"/>
                </a:solidFill>
              </a:rPr>
              <a:t>	</a:t>
            </a:r>
          </a:p>
          <a:p>
            <a:endParaRPr lang="vi-VN" sz="2400" dirty="0">
              <a:solidFill>
                <a:prstClr val="white"/>
              </a:solidFill>
            </a:endParaRPr>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2104569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marL="0" indent="0" algn="ctr">
              <a:buNone/>
            </a:pPr>
            <a:r>
              <a:rPr lang="vi-VN" sz="5400" dirty="0" smtClean="0">
                <a:effectLst>
                  <a:glow rad="139700">
                    <a:schemeClr val="accent3">
                      <a:satMod val="175000"/>
                      <a:alpha val="40000"/>
                    </a:schemeClr>
                  </a:glow>
                </a:effectLst>
                <a:latin typeface="+mj-lt"/>
              </a:rPr>
              <a:t>Thank For Watching!!</a:t>
            </a:r>
            <a:endParaRPr lang="vi-VN" sz="5400" dirty="0">
              <a:effectLst>
                <a:glow rad="139700">
                  <a:schemeClr val="accent3">
                    <a:satMod val="175000"/>
                    <a:alpha val="40000"/>
                  </a:schemeClr>
                </a:glow>
              </a:effectLst>
              <a:latin typeface="+mj-l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657345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path" presetSubtype="0" accel="50000" decel="50000" fill="hold" nodeType="clickEffect">
                                  <p:stCondLst>
                                    <p:cond delay="0"/>
                                  </p:stCondLst>
                                  <p:childTnLst>
                                    <p:animMotion origin="layout" path="M 0.2875 -0.32037 C 0.28346 -0.32847 0.26953 -0.33634 0.26445 -0.33634 C 0.23346 -0.33634 0.20143 -0.21134 0.20143 -0.08634 C 0.20143 -0.1493 0.18541 -0.21134 0.17044 -0.21134 C 0.15442 -0.21134 0.13945 -0.14838 0.13945 -0.08634 C 0.13945 -0.11736 0.13151 -0.1493 0.12343 -0.1493 C 0.11549 -0.1493 0.10742 -0.11829 0.10742 -0.08634 C 0.10742 -0.10231 0.10338 -0.11736 0.09948 -0.11736 C 0.09544 -0.11736 0.09153 -0.10139 0.09153 -0.08634 C 0.09153 -0.09444 0.08958 -0.10231 0.0875 -0.10231 C 0.08645 -0.10231 0.08346 -0.09421 0.08346 -0.08634 C 0.08346 -0.09028 0.08242 -0.09444 0.08151 -0.09444 C 0.08151 -0.09537 0.07955 -0.09051 0.07955 -0.08634 C 0.07955 -0.08843 0.07955 -0.09028 0.07851 -0.09028 C 0.07851 -0.08935 0.07747 -0.08819 0.07747 -0.08634 C 0.07747 -0.08727 0.07747 -0.08843 0.07747 -0.08935 C 0.07643 -0.08935 0.07643 -0.08843 0.07643 -0.08727 C 0.07539 -0.08727 0.07539 -0.08819 0.07539 -0.08935 C 0.07435 -0.08935 0.07435 -0.08843 0.07435 -0.08727 " pathEditMode="relative" rAng="0" ptsTypes="AAAAAAAAAAAAAAAAAAA">
                                      <p:cBhvr>
                                        <p:cTn id="6" dur="2000" fill="hold"/>
                                        <p:tgtEl>
                                          <p:spTgt spid="3">
                                            <p:txEl>
                                              <p:pRg st="0" end="0"/>
                                            </p:txEl>
                                          </p:spTgt>
                                        </p:tgtEl>
                                        <p:attrNameLst>
                                          <p:attrName>ppt_x</p:attrName>
                                          <p:attrName>ppt_y</p:attrName>
                                        </p:attrNameLst>
                                      </p:cBhvr>
                                      <p:rCtr x="-10664" y="10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5501242" cy="756061"/>
          </a:xfrm>
        </p:spPr>
        <p:txBody>
          <a:bodyPr>
            <a:normAutofit/>
          </a:bodyPr>
          <a:lstStyle/>
          <a:p>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Quy</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tắc</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đặt</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tên</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lstStyle/>
          <a:p>
            <a:endParaRPr lang="vi-VN" sz="2800" dirty="0" smtClean="0">
              <a:latin typeface="+mj-lt"/>
            </a:endParaRPr>
          </a:p>
          <a:p>
            <a:r>
              <a:rPr lang="vi-VN" sz="2800" dirty="0" smtClean="0">
                <a:latin typeface="+mj-lt"/>
              </a:rPr>
              <a:t>Bạn </a:t>
            </a:r>
            <a:r>
              <a:rPr lang="vi-VN" sz="2800" dirty="0">
                <a:latin typeface="+mj-lt"/>
              </a:rPr>
              <a:t>là một lập trình viên, những người đọc mã nguồn của bạn họ “cũng là lập trình viên”. </a:t>
            </a:r>
            <a:endParaRPr lang="vi-VN" sz="2800" dirty="0" smtClean="0">
              <a:latin typeface="+mj-lt"/>
            </a:endParaRPr>
          </a:p>
          <a:p>
            <a:pPr lvl="1">
              <a:buFont typeface="Wingdings" panose="05000000000000000000" pitchFamily="2" charset="2"/>
              <a:buChar char="§"/>
            </a:pPr>
            <a:r>
              <a:rPr lang="vi-VN" sz="2400" dirty="0">
                <a:latin typeface="+mj-lt"/>
              </a:rPr>
              <a:t>Nếu tên biến bạn đặt là numOfDeletedFiles thì việc tìm kiếm vị trí bạn nghi ngờ bị lỗi sẽ không mấy khó khăn</a:t>
            </a:r>
          </a:p>
          <a:p>
            <a:pPr lvl="1"/>
            <a:endParaRPr lang="vi-VN" sz="2600" dirty="0" smtClean="0">
              <a:latin typeface="+mj-lt"/>
            </a:endParaRPr>
          </a:p>
          <a:p>
            <a:pPr marL="285750" lvl="1"/>
            <a:r>
              <a:rPr lang="vi-VN" sz="2800" dirty="0">
                <a:latin typeface="+mj-lt"/>
              </a:rPr>
              <a:t>Tên viết tắt: viết tắt những từ mà mọi người đều công nhận như PC, RAM, IP, MAC…</a:t>
            </a:r>
            <a:r>
              <a:rPr lang="vi-VN" sz="2400" dirty="0">
                <a:latin typeface="+mj-lt"/>
              </a:rPr>
              <a:t> </a:t>
            </a: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t> </a:t>
            </a:r>
            <a:r>
              <a:rPr lang="en-US" sz="3200" dirty="0" err="1">
                <a:effectLst>
                  <a:glow rad="101600">
                    <a:schemeClr val="accent2">
                      <a:satMod val="175000"/>
                      <a:alpha val="40000"/>
                    </a:schemeClr>
                  </a:glow>
                </a:effectLst>
                <a:latin typeface="Times New Roman" panose="02020603050405020304" pitchFamily="18" charset="0"/>
                <a:cs typeface="Times New Roman" panose="02020603050405020304" pitchFamily="18" charset="0"/>
              </a:rPr>
              <a:t>Dùng</a:t>
            </a:r>
            <a:r>
              <a:rPr lang="en-US"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a:effectLst>
                  <a:glow rad="101600">
                    <a:schemeClr val="accent2">
                      <a:satMod val="175000"/>
                      <a:alpha val="40000"/>
                    </a:schemeClr>
                  </a:glow>
                </a:effectLst>
                <a:latin typeface="Times New Roman" panose="02020603050405020304" pitchFamily="18" charset="0"/>
                <a:cs typeface="Times New Roman" panose="02020603050405020304" pitchFamily="18" charset="0"/>
              </a:rPr>
              <a:t>thuật</a:t>
            </a:r>
            <a:r>
              <a:rPr lang="en-US"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a:effectLst>
                  <a:glow rad="101600">
                    <a:schemeClr val="accent2">
                      <a:satMod val="175000"/>
                      <a:alpha val="40000"/>
                    </a:schemeClr>
                  </a:glow>
                </a:effectLst>
                <a:latin typeface="Times New Roman" panose="02020603050405020304" pitchFamily="18" charset="0"/>
                <a:cs typeface="Times New Roman" panose="02020603050405020304" pitchFamily="18" charset="0"/>
              </a:rPr>
              <a:t>ngữ</a:t>
            </a:r>
            <a:r>
              <a:rPr lang="en-US"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a:effectLst>
                  <a:glow rad="101600">
                    <a:schemeClr val="accent2">
                      <a:satMod val="175000"/>
                      <a:alpha val="40000"/>
                    </a:schemeClr>
                  </a:glow>
                </a:effectLst>
                <a:latin typeface="Times New Roman" panose="02020603050405020304" pitchFamily="18" charset="0"/>
                <a:cs typeface="Times New Roman" panose="02020603050405020304" pitchFamily="18" charset="0"/>
              </a:rPr>
              <a:t>chuyên</a:t>
            </a:r>
            <a:r>
              <a:rPr lang="en-US"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err="1">
                <a:effectLst>
                  <a:glow rad="101600">
                    <a:schemeClr val="accent2">
                      <a:satMod val="175000"/>
                      <a:alpha val="40000"/>
                    </a:schemeClr>
                  </a:glow>
                </a:effectLst>
                <a:latin typeface="Times New Roman" panose="02020603050405020304" pitchFamily="18" charset="0"/>
                <a:cs typeface="Times New Roman" panose="02020603050405020304" pitchFamily="18" charset="0"/>
              </a:rPr>
              <a:t>ngành</a:t>
            </a:r>
            <a:r>
              <a:rPr lang="en-US"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rPr>
              <a:t> </a:t>
            </a:r>
            <a:r>
              <a:rPr lang="en-US" sz="3200" dirty="0" smtClean="0">
                <a:effectLst>
                  <a:glow rad="101600">
                    <a:schemeClr val="accent2">
                      <a:satMod val="175000"/>
                      <a:alpha val="40000"/>
                    </a:schemeClr>
                  </a:glow>
                </a:effectLst>
                <a:latin typeface="Times New Roman" panose="02020603050405020304" pitchFamily="18" charset="0"/>
                <a:cs typeface="Times New Roman" panose="02020603050405020304" pitchFamily="18" charset="0"/>
              </a:rPr>
              <a:t>:</a:t>
            </a:r>
            <a:endParaRPr lang="vi-VN" sz="3200" dirty="0">
              <a:effectLst>
                <a:glow rad="1016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a:p>
        </p:txBody>
      </p:sp>
      <p:sp>
        <p:nvSpPr>
          <p:cNvPr id="7" name="Footer Placeholder 6"/>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867227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5501242" cy="756061"/>
          </a:xfrm>
        </p:spPr>
        <p:txBody>
          <a:bodyPr>
            <a:normAutofit/>
          </a:bodyPr>
          <a:lstStyle/>
          <a:p>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Quy</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tắc</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đặt</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tên</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lstStyle/>
          <a:p>
            <a:endParaRPr lang="vi-VN" sz="2800" dirty="0" smtClean="0">
              <a:latin typeface="+mj-lt"/>
            </a:endParaRPr>
          </a:p>
          <a:p>
            <a:r>
              <a:rPr lang="vi-VN" sz="2800" dirty="0">
                <a:latin typeface="+mj-lt"/>
              </a:rPr>
              <a:t>Tên thư mục phải trực quan, không đặt in hoa, tất cả ký tự đều là chữ </a:t>
            </a:r>
            <a:r>
              <a:rPr lang="vi-VN" sz="2800" dirty="0" smtClean="0">
                <a:latin typeface="+mj-lt"/>
              </a:rPr>
              <a:t>thường, không sử dụng dấu cách (space</a:t>
            </a:r>
            <a:r>
              <a:rPr lang="vi-VN" sz="2800" dirty="0">
                <a:latin typeface="+mj-lt"/>
              </a:rPr>
              <a:t>) sử dụng dấu gạch dưới ( _ ) để đặt </a:t>
            </a:r>
            <a:r>
              <a:rPr lang="vi-VN" sz="2800" dirty="0" smtClean="0">
                <a:latin typeface="+mj-lt"/>
              </a:rPr>
              <a:t>tên.</a:t>
            </a:r>
            <a:endParaRPr lang="vi-VN" sz="2600" dirty="0" smtClean="0">
              <a:latin typeface="+mj-lt"/>
            </a:endParaRPr>
          </a:p>
          <a:p>
            <a:pPr marL="285750" lvl="1"/>
            <a:r>
              <a:rPr lang="vi-VN" sz="2800" dirty="0">
                <a:latin typeface="+mj-lt"/>
              </a:rPr>
              <a:t>Đối với tổ chức File: File được lưu phải đúng địa điểm, nằm đúng thư mục mô tả tác dụng của nó, không lưu tại thư mục không liên quan đến mục đích của nó, không lưu file tại thư mục không mô tả rõ ràng mục đích của </a:t>
            </a:r>
            <a:r>
              <a:rPr lang="vi-VN" sz="2800" dirty="0" smtClean="0">
                <a:latin typeface="+mj-lt"/>
              </a:rPr>
              <a:t>nó.</a:t>
            </a: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tên </a:t>
            </a:r>
            <a:r>
              <a:rPr lang="vi-VN" sz="3200" dirty="0">
                <a:solidFill>
                  <a:prstClr val="white"/>
                </a:solidFill>
                <a:effectLst>
                  <a:glow rad="101600">
                    <a:srgbClr val="F77754">
                      <a:satMod val="175000"/>
                      <a:alpha val="40000"/>
                    </a:srgbClr>
                  </a:glow>
                </a:effectLst>
                <a:cs typeface="Times New Roman" panose="02020603050405020304" pitchFamily="18" charset="0"/>
              </a:rPr>
              <a:t>flie, thư mục</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a:p>
        </p:txBody>
      </p:sp>
      <p:sp>
        <p:nvSpPr>
          <p:cNvPr id="6" name="Footer Placeholder 5"/>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2148409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5501242" cy="756061"/>
          </a:xfrm>
        </p:spPr>
        <p:txBody>
          <a:bodyPr>
            <a:normAutofit/>
          </a:bodyPr>
          <a:lstStyle/>
          <a:p>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Quy</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tắc</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đặt</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tên</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normAutofit/>
          </a:bodyPr>
          <a:lstStyle/>
          <a:p>
            <a:pPr marL="457200" lvl="1" indent="0">
              <a:buNone/>
            </a:pPr>
            <a:r>
              <a:rPr lang="vi-VN" sz="2600" dirty="0" smtClean="0">
                <a:latin typeface="+mj-lt"/>
              </a:rPr>
              <a:t>	</a:t>
            </a:r>
          </a:p>
          <a:p>
            <a:pPr marL="263525" lvl="1" indent="-263525"/>
            <a:r>
              <a:rPr lang="vi-VN" sz="2600" dirty="0">
                <a:latin typeface="+mj-lt"/>
              </a:rPr>
              <a:t>Tên </a:t>
            </a:r>
            <a:r>
              <a:rPr lang="vi-VN" sz="2600" dirty="0" smtClean="0">
                <a:latin typeface="+mj-lt"/>
              </a:rPr>
              <a:t>Lớp - hàm </a:t>
            </a:r>
            <a:r>
              <a:rPr lang="vi-VN" sz="2600" dirty="0">
                <a:latin typeface="+mj-lt"/>
              </a:rPr>
              <a:t>không bắt đầu bằng số, bắt buộc bắt đầu bằng chữ cái và Viết HOA chữ cái đầu tiên</a:t>
            </a:r>
            <a:r>
              <a:rPr lang="vi-VN" sz="2600" dirty="0" smtClean="0">
                <a:latin typeface="+mj-lt"/>
              </a:rPr>
              <a:t>. </a:t>
            </a:r>
            <a:r>
              <a:rPr lang="vi-VN" sz="2800" dirty="0">
                <a:latin typeface="+mj-lt"/>
              </a:rPr>
              <a:t>Không sử dụng dấu cách (space) cho tên Class, Function. Nếu cần thiết sử dụng dấu gạch dưới ( _ </a:t>
            </a:r>
            <a:r>
              <a:rPr lang="vi-VN" sz="2800" dirty="0" smtClean="0">
                <a:latin typeface="+mj-lt"/>
              </a:rPr>
              <a:t>).</a:t>
            </a:r>
            <a:endParaRPr lang="vi-VN" sz="2600" dirty="0" smtClean="0">
              <a:latin typeface="+mj-lt"/>
            </a:endParaRPr>
          </a:p>
          <a:p>
            <a:r>
              <a:rPr lang="vi-VN" sz="2800" dirty="0">
                <a:latin typeface="+mj-lt"/>
              </a:rPr>
              <a:t>Theo JavaBean conventions, những hàm này sẽ đặt tên có tiền tố get, set hoặc is (hàm để truy xuất biến thành viên kiểu boolean), điểm chung tên của các phương thức đều là "Động từ"..</a:t>
            </a:r>
            <a:endParaRPr lang="vi-VN" sz="2600" dirty="0" smtClean="0">
              <a:latin typeface="+mj-lt"/>
            </a:endParaRPr>
          </a:p>
          <a:p>
            <a:pPr marL="285750" lvl="1"/>
            <a:r>
              <a:rPr lang="vi-VN" sz="2800" dirty="0" smtClean="0">
                <a:latin typeface="+mj-lt"/>
              </a:rPr>
              <a:t>Không </a:t>
            </a:r>
            <a:r>
              <a:rPr lang="vi-VN" sz="2800" dirty="0">
                <a:latin typeface="+mj-lt"/>
              </a:rPr>
              <a:t>được trùng với một định danh (tên của biến, phương thức, class) khác trong một phạm vi.</a:t>
            </a:r>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TÊN </a:t>
            </a:r>
            <a:r>
              <a:rPr lang="en-US" sz="3200" dirty="0" err="1" smtClean="0">
                <a:solidFill>
                  <a:prstClr val="white"/>
                </a:solidFill>
                <a:effectLst>
                  <a:glow rad="101600">
                    <a:srgbClr val="F77754">
                      <a:satMod val="175000"/>
                      <a:alpha val="40000"/>
                    </a:srgbClr>
                  </a:glow>
                </a:effectLst>
                <a:cs typeface="Times New Roman" panose="02020603050405020304" pitchFamily="18" charset="0"/>
              </a:rPr>
              <a:t>Lớp</a:t>
            </a:r>
            <a:r>
              <a:rPr lang="en-US" sz="3200" dirty="0" smtClean="0">
                <a:solidFill>
                  <a:prstClr val="white"/>
                </a:solidFill>
                <a:effectLst>
                  <a:glow rad="101600">
                    <a:srgbClr val="F77754">
                      <a:satMod val="175000"/>
                      <a:alpha val="40000"/>
                    </a:srgbClr>
                  </a:glow>
                </a:effectLst>
                <a:cs typeface="Times New Roman" panose="02020603050405020304" pitchFamily="18" charset="0"/>
              </a:rPr>
              <a:t> - </a:t>
            </a:r>
            <a:r>
              <a:rPr lang="en-US" sz="3200" dirty="0" err="1" smtClean="0">
                <a:solidFill>
                  <a:prstClr val="white"/>
                </a:solidFill>
                <a:effectLst>
                  <a:glow rad="101600">
                    <a:srgbClr val="F77754">
                      <a:satMod val="175000"/>
                      <a:alpha val="40000"/>
                    </a:srgbClr>
                  </a:glow>
                </a:effectLst>
                <a:cs typeface="Times New Roman" panose="02020603050405020304" pitchFamily="18" charset="0"/>
              </a:rPr>
              <a:t>Hàm</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a:p>
        </p:txBody>
      </p:sp>
      <p:sp>
        <p:nvSpPr>
          <p:cNvPr id="7" name="Footer Placeholder 6"/>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1373818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5501242" cy="756061"/>
          </a:xfrm>
        </p:spPr>
        <p:txBody>
          <a:bodyPr>
            <a:normAutofit/>
          </a:bodyPr>
          <a:lstStyle/>
          <a:p>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Quy</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tắc</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đặt</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 </a:t>
            </a:r>
            <a:r>
              <a:rPr lang="en-US" sz="4000" dirty="0" err="1"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tên</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lstStyle/>
          <a:p>
            <a:pPr marL="457200" lvl="1" indent="0">
              <a:buNone/>
            </a:pPr>
            <a:r>
              <a:rPr lang="vi-VN" sz="2600" dirty="0" smtClean="0">
                <a:latin typeface="+mj-lt"/>
              </a:rPr>
              <a:t>	</a:t>
            </a:r>
          </a:p>
          <a:p>
            <a:pPr marL="263525" lvl="1" indent="-263525"/>
            <a:r>
              <a:rPr lang="vi-VN" sz="2600" dirty="0" smtClean="0">
                <a:latin typeface="+mj-lt"/>
              </a:rPr>
              <a:t>Camel </a:t>
            </a:r>
            <a:r>
              <a:rPr lang="vi-VN" sz="2600" dirty="0">
                <a:latin typeface="+mj-lt"/>
              </a:rPr>
              <a:t>Case (còn </a:t>
            </a:r>
            <a:r>
              <a:rPr lang="vi-VN" sz="2600" dirty="0" smtClean="0">
                <a:latin typeface="+mj-lt"/>
              </a:rPr>
              <a:t>được gọi </a:t>
            </a:r>
            <a:r>
              <a:rPr lang="vi-VN" sz="2600" dirty="0">
                <a:latin typeface="+mj-lt"/>
              </a:rPr>
              <a:t>là Lower Camel Case ): quy </a:t>
            </a:r>
            <a:r>
              <a:rPr lang="vi-VN" sz="2600" dirty="0" smtClean="0">
                <a:latin typeface="+mj-lt"/>
              </a:rPr>
              <a:t>tắc </a:t>
            </a:r>
            <a:r>
              <a:rPr lang="vi-VN" sz="2600" dirty="0">
                <a:latin typeface="+mj-lt"/>
              </a:rPr>
              <a:t>này </a:t>
            </a:r>
            <a:r>
              <a:rPr lang="vi-VN" sz="2600" dirty="0" smtClean="0">
                <a:latin typeface="+mj-lt"/>
              </a:rPr>
              <a:t>hơi đặc biệt một </a:t>
            </a:r>
            <a:r>
              <a:rPr lang="vi-VN" sz="2600" dirty="0">
                <a:latin typeface="+mj-lt"/>
              </a:rPr>
              <a:t>tí. </a:t>
            </a:r>
            <a:r>
              <a:rPr lang="vi-VN" sz="2600" dirty="0" smtClean="0">
                <a:latin typeface="+mj-lt"/>
              </a:rPr>
              <a:t>Chữ </a:t>
            </a:r>
            <a:r>
              <a:rPr lang="vi-VN" sz="2600" dirty="0">
                <a:latin typeface="+mj-lt"/>
              </a:rPr>
              <a:t>cái </a:t>
            </a:r>
            <a:r>
              <a:rPr lang="vi-VN" sz="2600" dirty="0" smtClean="0">
                <a:latin typeface="+mj-lt"/>
              </a:rPr>
              <a:t>đầu tiên của từ đầu </a:t>
            </a:r>
            <a:r>
              <a:rPr lang="vi-VN" sz="2600" dirty="0">
                <a:latin typeface="+mj-lt"/>
              </a:rPr>
              <a:t>tiên </a:t>
            </a:r>
            <a:r>
              <a:rPr lang="vi-VN" sz="2600" dirty="0" smtClean="0">
                <a:latin typeface="+mj-lt"/>
              </a:rPr>
              <a:t>viết thường</a:t>
            </a:r>
            <a:r>
              <a:rPr lang="vi-VN" sz="2600" dirty="0">
                <a:latin typeface="+mj-lt"/>
              </a:rPr>
              <a:t>. Các </a:t>
            </a:r>
            <a:r>
              <a:rPr lang="vi-VN" sz="2600" dirty="0" smtClean="0">
                <a:latin typeface="+mj-lt"/>
              </a:rPr>
              <a:t>từ </a:t>
            </a:r>
            <a:r>
              <a:rPr lang="vi-VN" sz="2600" dirty="0">
                <a:latin typeface="+mj-lt"/>
              </a:rPr>
              <a:t>còn </a:t>
            </a:r>
            <a:r>
              <a:rPr lang="vi-VN" sz="2600" dirty="0" smtClean="0">
                <a:latin typeface="+mj-lt"/>
              </a:rPr>
              <a:t>lại viết </a:t>
            </a:r>
            <a:r>
              <a:rPr lang="vi-VN" sz="2600" dirty="0">
                <a:latin typeface="+mj-lt"/>
              </a:rPr>
              <a:t>hoa </a:t>
            </a:r>
            <a:r>
              <a:rPr lang="vi-VN" sz="2600" dirty="0" smtClean="0">
                <a:latin typeface="+mj-lt"/>
              </a:rPr>
              <a:t>chữ </a:t>
            </a:r>
            <a:r>
              <a:rPr lang="vi-VN" sz="2600" dirty="0">
                <a:latin typeface="+mj-lt"/>
              </a:rPr>
              <a:t>cái </a:t>
            </a:r>
            <a:r>
              <a:rPr lang="vi-VN" sz="2600" dirty="0" smtClean="0">
                <a:latin typeface="+mj-lt"/>
              </a:rPr>
              <a:t>đầu </a:t>
            </a:r>
            <a:r>
              <a:rPr lang="vi-VN" sz="2600" dirty="0">
                <a:latin typeface="+mj-lt"/>
              </a:rPr>
              <a:t>tiên.</a:t>
            </a:r>
            <a:endParaRPr lang="vi-VN" sz="2600" dirty="0" smtClean="0">
              <a:latin typeface="+mj-lt"/>
            </a:endParaRPr>
          </a:p>
          <a:p>
            <a:r>
              <a:rPr lang="vi-VN" sz="2800" dirty="0">
                <a:latin typeface="+mj-lt"/>
              </a:rPr>
              <a:t>Tên </a:t>
            </a:r>
            <a:r>
              <a:rPr lang="vi-VN" sz="2800" dirty="0" smtClean="0">
                <a:latin typeface="+mj-lt"/>
              </a:rPr>
              <a:t>biến đều </a:t>
            </a:r>
            <a:r>
              <a:rPr lang="vi-VN" sz="2800" dirty="0">
                <a:latin typeface="+mj-lt"/>
              </a:rPr>
              <a:t>được đặt tên bằng "Danh từ". Tên phải được bắt đầu bằng một chữ cái, hoặc các kí tự “$ _ “, không được bắt đầu bằng </a:t>
            </a:r>
            <a:r>
              <a:rPr lang="vi-VN" sz="2800" dirty="0" smtClean="0">
                <a:latin typeface="+mj-lt"/>
              </a:rPr>
              <a:t>số.</a:t>
            </a:r>
            <a:endParaRPr lang="vi-VN" sz="2600" dirty="0" smtClean="0">
              <a:latin typeface="+mj-lt"/>
            </a:endParaRPr>
          </a:p>
          <a:p>
            <a:pPr marL="285750" lvl="1"/>
            <a:r>
              <a:rPr lang="vi-VN" sz="2800" dirty="0">
                <a:latin typeface="+mj-lt"/>
              </a:rPr>
              <a:t> Không được chứa khoảng trắng, các ký tự toán học như nhân chia cộng </a:t>
            </a:r>
            <a:r>
              <a:rPr lang="vi-VN" sz="2800" dirty="0" smtClean="0">
                <a:latin typeface="+mj-lt"/>
              </a:rPr>
              <a:t>trừ</a:t>
            </a:r>
            <a:r>
              <a:rPr lang="vi-VN" sz="2800" dirty="0">
                <a:latin typeface="+mj-lt"/>
              </a:rPr>
              <a:t>... Không được trùng với một định danh (tên của biến, phương thức, class) khác trong một phạm vi.</a:t>
            </a:r>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TÊN </a:t>
            </a:r>
            <a:r>
              <a:rPr lang="vi-VN" sz="3200" dirty="0" smtClean="0">
                <a:solidFill>
                  <a:prstClr val="white"/>
                </a:solidFill>
                <a:effectLst>
                  <a:glow rad="101600">
                    <a:srgbClr val="F77754">
                      <a:satMod val="175000"/>
                      <a:alpha val="40000"/>
                    </a:srgbClr>
                  </a:glow>
                </a:effectLst>
                <a:cs typeface="Times New Roman" panose="02020603050405020304" pitchFamily="18" charset="0"/>
              </a:rPr>
              <a:t>BIẾN</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a:p>
        </p:txBody>
      </p:sp>
      <p:sp>
        <p:nvSpPr>
          <p:cNvPr id="7" name="Footer Placeholder 6"/>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3993097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CODE:</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0952017" cy="4659682"/>
          </a:xfrm>
        </p:spPr>
        <p:txBody>
          <a:bodyPr/>
          <a:lstStyle/>
          <a:p>
            <a:pPr marL="457200" lvl="1" indent="0">
              <a:buNone/>
            </a:pPr>
            <a:r>
              <a:rPr lang="vi-VN" sz="2600" dirty="0" smtClean="0">
                <a:latin typeface="+mj-lt"/>
              </a:rPr>
              <a:t>	</a:t>
            </a:r>
          </a:p>
          <a:p>
            <a:pPr marL="263525" lvl="1" indent="-263525"/>
            <a:r>
              <a:rPr lang="vi-VN" sz="2600" dirty="0">
                <a:latin typeface="+mj-lt"/>
              </a:rPr>
              <a:t>Trước và sau toán tử đều có Khoảng </a:t>
            </a:r>
            <a:r>
              <a:rPr lang="vi-VN" sz="2600" dirty="0" smtClean="0">
                <a:latin typeface="+mj-lt"/>
              </a:rPr>
              <a:t>trắng (  ):</a:t>
            </a:r>
          </a:p>
          <a:p>
            <a:endParaRPr lang="vi-VN" sz="2800" dirty="0" smtClean="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Space (Khoảng trắng)</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427967" y="3118981"/>
            <a:ext cx="4597052" cy="2308324"/>
          </a:xfrm>
          <a:prstGeom prst="rect">
            <a:avLst/>
          </a:prstGeom>
          <a:noFill/>
        </p:spPr>
        <p:txBody>
          <a:bodyPr wrap="square" rtlCol="0">
            <a:spAutoFit/>
          </a:bodyPr>
          <a:lstStyle/>
          <a:p>
            <a:r>
              <a:rPr lang="en-US" sz="2400" dirty="0"/>
              <a:t>##1:</a:t>
            </a:r>
          </a:p>
          <a:p>
            <a:r>
              <a:rPr lang="en-US" sz="2400" dirty="0" err="1"/>
              <a:t>int</a:t>
            </a:r>
            <a:r>
              <a:rPr lang="en-US" sz="2400" dirty="0"/>
              <a:t> </a:t>
            </a:r>
            <a:r>
              <a:rPr lang="en-US" sz="2400" dirty="0" err="1"/>
              <a:t>i</a:t>
            </a:r>
            <a:r>
              <a:rPr lang="en-US" sz="2400" dirty="0"/>
              <a:t>=1;</a:t>
            </a:r>
          </a:p>
          <a:p>
            <a:r>
              <a:rPr lang="en-US" sz="2400" dirty="0"/>
              <a:t>if(</a:t>
            </a:r>
            <a:r>
              <a:rPr lang="en-US" sz="2400" dirty="0" err="1"/>
              <a:t>i</a:t>
            </a:r>
            <a:r>
              <a:rPr lang="en-US" sz="2400" dirty="0"/>
              <a:t>&lt;=n)</a:t>
            </a:r>
          </a:p>
          <a:p>
            <a:r>
              <a:rPr lang="en-US" sz="2400" dirty="0"/>
              <a:t>{</a:t>
            </a:r>
          </a:p>
          <a:p>
            <a:r>
              <a:rPr lang="en-US" sz="2400" dirty="0"/>
              <a:t>//code here.</a:t>
            </a:r>
          </a:p>
          <a:p>
            <a:r>
              <a:rPr lang="en-US" sz="2400" dirty="0"/>
              <a:t>}</a:t>
            </a:r>
            <a:endParaRPr lang="vi-VN" sz="2400" dirty="0"/>
          </a:p>
        </p:txBody>
      </p:sp>
      <p:sp>
        <p:nvSpPr>
          <p:cNvPr id="6" name="TextBox 5"/>
          <p:cNvSpPr txBox="1"/>
          <p:nvPr/>
        </p:nvSpPr>
        <p:spPr>
          <a:xfrm>
            <a:off x="6073558" y="3138502"/>
            <a:ext cx="4597052" cy="2308324"/>
          </a:xfrm>
          <a:prstGeom prst="rect">
            <a:avLst/>
          </a:prstGeom>
          <a:noFill/>
        </p:spPr>
        <p:txBody>
          <a:bodyPr wrap="square" rtlCol="0">
            <a:spAutoFit/>
          </a:bodyPr>
          <a:lstStyle/>
          <a:p>
            <a:r>
              <a:rPr lang="en-US" sz="2400" dirty="0"/>
              <a:t>##2:</a:t>
            </a:r>
          </a:p>
          <a:p>
            <a:r>
              <a:rPr lang="en-US" sz="2400" dirty="0" err="1"/>
              <a:t>int</a:t>
            </a:r>
            <a:r>
              <a:rPr lang="en-US" sz="2400" dirty="0"/>
              <a:t> </a:t>
            </a:r>
            <a:r>
              <a:rPr lang="en-US" sz="2400" dirty="0" err="1"/>
              <a:t>i</a:t>
            </a:r>
            <a:r>
              <a:rPr lang="en-US" sz="2400" dirty="0"/>
              <a:t> = 1;</a:t>
            </a:r>
          </a:p>
          <a:p>
            <a:r>
              <a:rPr lang="en-US" sz="2400" dirty="0"/>
              <a:t>if(</a:t>
            </a:r>
            <a:r>
              <a:rPr lang="en-US" sz="2400" dirty="0" err="1"/>
              <a:t>i</a:t>
            </a:r>
            <a:r>
              <a:rPr lang="en-US" sz="2400" dirty="0"/>
              <a:t> &lt;= n)</a:t>
            </a:r>
          </a:p>
          <a:p>
            <a:r>
              <a:rPr lang="en-US" sz="2400" dirty="0"/>
              <a:t>{</a:t>
            </a:r>
          </a:p>
          <a:p>
            <a:r>
              <a:rPr lang="en-US" sz="2400" dirty="0"/>
              <a:t>//Code here</a:t>
            </a:r>
          </a:p>
          <a:p>
            <a:r>
              <a:rPr lang="en-US" sz="2400" dirty="0"/>
              <a:t>}</a:t>
            </a:r>
            <a:endParaRPr lang="vi-VN" sz="2400"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2762545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Riêng dấu "," , và ";" : Trước nó không có khoảng trăng, nhưng sau nó thì bắt buộc có. Key-word (For, While, If) thường thì nên cách nó ra với </a:t>
            </a:r>
            <a:r>
              <a:rPr lang="vi-VN" sz="2600" dirty="0" smtClean="0">
                <a:latin typeface="+mj-lt"/>
              </a:rPr>
              <a:t>các Parameter </a:t>
            </a:r>
            <a:endParaRPr lang="vi-VN" sz="2800" dirty="0" smtClean="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Space (Khoảng trắng)</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213459" y="3632548"/>
            <a:ext cx="4597052" cy="1938992"/>
          </a:xfrm>
          <a:prstGeom prst="rect">
            <a:avLst/>
          </a:prstGeom>
          <a:noFill/>
        </p:spPr>
        <p:txBody>
          <a:bodyPr wrap="square" rtlCol="0">
            <a:spAutoFit/>
          </a:bodyPr>
          <a:lstStyle/>
          <a:p>
            <a:r>
              <a:rPr lang="en-US" sz="2400" dirty="0">
                <a:solidFill>
                  <a:prstClr val="white"/>
                </a:solidFill>
              </a:rPr>
              <a:t>##1:</a:t>
            </a:r>
          </a:p>
          <a:p>
            <a:r>
              <a:rPr lang="en-US" sz="2400" dirty="0">
                <a:solidFill>
                  <a:prstClr val="white"/>
                </a:solidFill>
              </a:rPr>
              <a:t>for(</a:t>
            </a:r>
            <a:r>
              <a:rPr lang="en-US" sz="2400" dirty="0" err="1">
                <a:solidFill>
                  <a:prstClr val="white"/>
                </a:solidFill>
              </a:rPr>
              <a:t>int</a:t>
            </a:r>
            <a:r>
              <a:rPr lang="en-US" sz="2400" dirty="0">
                <a:solidFill>
                  <a:prstClr val="white"/>
                </a:solidFill>
              </a:rPr>
              <a:t> </a:t>
            </a:r>
            <a:r>
              <a:rPr lang="en-US" sz="2400" dirty="0" err="1">
                <a:solidFill>
                  <a:prstClr val="white"/>
                </a:solidFill>
              </a:rPr>
              <a:t>i</a:t>
            </a:r>
            <a:r>
              <a:rPr lang="en-US" sz="2400" dirty="0">
                <a:solidFill>
                  <a:prstClr val="white"/>
                </a:solidFill>
              </a:rPr>
              <a:t> = 0 ; </a:t>
            </a:r>
            <a:r>
              <a:rPr lang="en-US" sz="2400" dirty="0" err="1">
                <a:solidFill>
                  <a:prstClr val="white"/>
                </a:solidFill>
              </a:rPr>
              <a:t>i</a:t>
            </a:r>
            <a:r>
              <a:rPr lang="en-US" sz="2400" dirty="0">
                <a:solidFill>
                  <a:prstClr val="white"/>
                </a:solidFill>
              </a:rPr>
              <a:t>&lt;</a:t>
            </a:r>
            <a:r>
              <a:rPr lang="en-US" sz="2400" dirty="0" err="1">
                <a:solidFill>
                  <a:prstClr val="white"/>
                </a:solidFill>
              </a:rPr>
              <a:t>n;i</a:t>
            </a:r>
            <a:r>
              <a:rPr lang="en-US" sz="2400" dirty="0">
                <a:solidFill>
                  <a:prstClr val="white"/>
                </a:solidFill>
              </a:rPr>
              <a:t>++)</a:t>
            </a:r>
          </a:p>
          <a:p>
            <a:r>
              <a:rPr lang="en-US" sz="2400" dirty="0">
                <a:solidFill>
                  <a:prstClr val="white"/>
                </a:solidFill>
              </a:rPr>
              <a:t>{</a:t>
            </a:r>
          </a:p>
          <a:p>
            <a:r>
              <a:rPr lang="en-US" sz="2400" dirty="0">
                <a:solidFill>
                  <a:prstClr val="white"/>
                </a:solidFill>
              </a:rPr>
              <a:t>//code here</a:t>
            </a:r>
          </a:p>
          <a:p>
            <a:r>
              <a:rPr lang="en-US" sz="2400" dirty="0">
                <a:solidFill>
                  <a:prstClr val="white"/>
                </a:solidFill>
              </a:rPr>
              <a:t>}</a:t>
            </a:r>
            <a:endParaRPr lang="vi-VN" sz="2400" dirty="0">
              <a:solidFill>
                <a:prstClr val="white"/>
              </a:solidFill>
            </a:endParaRPr>
          </a:p>
        </p:txBody>
      </p:sp>
      <p:sp>
        <p:nvSpPr>
          <p:cNvPr id="6" name="TextBox 5"/>
          <p:cNvSpPr txBox="1"/>
          <p:nvPr/>
        </p:nvSpPr>
        <p:spPr>
          <a:xfrm>
            <a:off x="6073558" y="3632548"/>
            <a:ext cx="4597052" cy="1938992"/>
          </a:xfrm>
          <a:prstGeom prst="rect">
            <a:avLst/>
          </a:prstGeom>
          <a:noFill/>
        </p:spPr>
        <p:txBody>
          <a:bodyPr wrap="square" rtlCol="0">
            <a:spAutoFit/>
          </a:bodyPr>
          <a:lstStyle/>
          <a:p>
            <a:r>
              <a:rPr lang="nn-NO" sz="2400" dirty="0"/>
              <a:t>##2 </a:t>
            </a:r>
            <a:br>
              <a:rPr lang="nn-NO" sz="2400" dirty="0"/>
            </a:br>
            <a:r>
              <a:rPr lang="nn-NO" sz="2400" dirty="0"/>
              <a:t>for ( int i = 0; i &lt; n; i++)</a:t>
            </a:r>
            <a:br>
              <a:rPr lang="nn-NO" sz="2400" dirty="0"/>
            </a:br>
            <a:r>
              <a:rPr lang="nn-NO" sz="2400" dirty="0"/>
              <a:t>{</a:t>
            </a:r>
            <a:br>
              <a:rPr lang="nn-NO" sz="2400" dirty="0"/>
            </a:br>
            <a:r>
              <a:rPr lang="nn-NO" sz="2400" dirty="0"/>
              <a:t>//code here</a:t>
            </a:r>
            <a:br>
              <a:rPr lang="nn-NO" sz="2400" dirty="0"/>
            </a:br>
            <a:r>
              <a:rPr lang="nn-NO" sz="2400" dirty="0"/>
              <a:t>}</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2364369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0312"/>
            <a:ext cx="10775514" cy="756061"/>
          </a:xfrm>
        </p:spPr>
        <p:txBody>
          <a:bodyPr>
            <a:normAutofit/>
          </a:bodyPr>
          <a:lstStyle/>
          <a:p>
            <a:r>
              <a:rPr lang="en-US"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rPr>
              <a:t>PHONG CÁCH VIẾT CODE </a:t>
            </a:r>
            <a:r>
              <a:rPr lang="en-US" sz="4000" dirty="0" smtClean="0">
                <a:effectLst>
                  <a:glow rad="139700">
                    <a:schemeClr val="accent5">
                      <a:satMod val="175000"/>
                      <a:alpha val="40000"/>
                    </a:schemeClr>
                  </a:glow>
                </a:effectLst>
                <a:latin typeface="Times New Roman" panose="02020603050405020304" pitchFamily="18" charset="0"/>
                <a:cs typeface="Times New Roman" panose="02020603050405020304" pitchFamily="18" charset="0"/>
              </a:rPr>
              <a:t>:</a:t>
            </a:r>
            <a:endParaRPr lang="vi-VN" sz="4000" dirty="0">
              <a:effectLst>
                <a:glow rad="139700">
                  <a:schemeClr val="accent5">
                    <a:satMod val="175000"/>
                    <a:alpha val="40000"/>
                  </a:schemeClr>
                </a:glo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878904"/>
            <a:ext cx="11176347" cy="4659682"/>
          </a:xfrm>
        </p:spPr>
        <p:txBody>
          <a:bodyPr/>
          <a:lstStyle/>
          <a:p>
            <a:pPr marL="457200" lvl="1" indent="0">
              <a:buNone/>
            </a:pPr>
            <a:r>
              <a:rPr lang="vi-VN" sz="2600" dirty="0" smtClean="0">
                <a:latin typeface="+mj-lt"/>
              </a:rPr>
              <a:t>	</a:t>
            </a:r>
          </a:p>
          <a:p>
            <a:pPr marL="263525" lvl="1" indent="-263525"/>
            <a:r>
              <a:rPr lang="vi-VN" sz="2600" dirty="0">
                <a:latin typeface="+mj-lt"/>
              </a:rPr>
              <a:t>Sử dụng tab để canh lề cho chương trình nhìn rõ ràng và dễ quản lý</a:t>
            </a:r>
            <a:r>
              <a:rPr lang="vi-VN" sz="2600" dirty="0" smtClean="0">
                <a:latin typeface="+mj-lt"/>
              </a:rPr>
              <a:t>.</a:t>
            </a:r>
          </a:p>
          <a:p>
            <a:pPr marL="263525" lvl="1" indent="-263525"/>
            <a:endParaRPr lang="vi-VN" sz="2600" dirty="0" smtClean="0">
              <a:latin typeface="+mj-lt"/>
            </a:endParaRPr>
          </a:p>
          <a:p>
            <a:pPr marL="263525" lvl="1" indent="-263525"/>
            <a:endParaRPr lang="vi-VN" sz="2600" dirty="0">
              <a:latin typeface="+mj-lt"/>
            </a:endParaRPr>
          </a:p>
          <a:p>
            <a:pPr marL="263525" lvl="1" indent="-263525"/>
            <a:endParaRPr lang="vi-VN" sz="2800" dirty="0" smtClean="0">
              <a:latin typeface="+mj-lt"/>
            </a:endParaRPr>
          </a:p>
          <a:p>
            <a:endParaRPr lang="vi-VN" sz="2800" dirty="0">
              <a:latin typeface="+mj-lt"/>
            </a:endParaRPr>
          </a:p>
          <a:p>
            <a:endParaRPr lang="vi-VN" sz="2800" dirty="0" smtClean="0">
              <a:latin typeface="+mj-lt"/>
            </a:endParaRPr>
          </a:p>
          <a:p>
            <a:endParaRPr lang="vi-VN" sz="2800" dirty="0">
              <a:latin typeface="+mj-lt"/>
            </a:endParaRPr>
          </a:p>
          <a:p>
            <a:endParaRPr lang="vi-VN" sz="2800" dirty="0" smtClean="0">
              <a:latin typeface="+mj-lt"/>
            </a:endParaRPr>
          </a:p>
          <a:p>
            <a:pPr lvl="1">
              <a:buFont typeface="Wingdings" panose="05000000000000000000" pitchFamily="2" charset="2"/>
              <a:buChar char="§"/>
            </a:pPr>
            <a:endParaRPr lang="vi-VN" sz="2200" dirty="0" smtClean="0"/>
          </a:p>
          <a:p>
            <a:endParaRPr lang="vi-VN" dirty="0"/>
          </a:p>
        </p:txBody>
      </p:sp>
      <p:sp>
        <p:nvSpPr>
          <p:cNvPr id="4" name="Title 1"/>
          <p:cNvSpPr txBox="1">
            <a:spLocks/>
          </p:cNvSpPr>
          <p:nvPr/>
        </p:nvSpPr>
        <p:spPr>
          <a:xfrm>
            <a:off x="685800" y="866791"/>
            <a:ext cx="10249422" cy="7560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3200" dirty="0" smtClean="0">
                <a:solidFill>
                  <a:prstClr val="white"/>
                </a:solidFill>
              </a:rPr>
              <a:t> </a:t>
            </a:r>
            <a:r>
              <a:rPr lang="vi-VN" sz="3200" dirty="0" smtClean="0">
                <a:solidFill>
                  <a:prstClr val="white"/>
                </a:solidFill>
                <a:effectLst>
                  <a:glow rad="101600">
                    <a:srgbClr val="F77754">
                      <a:satMod val="175000"/>
                      <a:alpha val="40000"/>
                    </a:srgbClr>
                  </a:glow>
                </a:effectLst>
                <a:cs typeface="Times New Roman" panose="02020603050405020304" pitchFamily="18" charset="0"/>
              </a:rPr>
              <a:t> </a:t>
            </a:r>
            <a:r>
              <a:rPr lang="vi-VN" sz="3200" dirty="0">
                <a:solidFill>
                  <a:prstClr val="white"/>
                </a:solidFill>
                <a:effectLst>
                  <a:glow rad="101600">
                    <a:srgbClr val="F77754">
                      <a:satMod val="175000"/>
                      <a:alpha val="40000"/>
                    </a:srgbClr>
                  </a:glow>
                </a:effectLst>
                <a:cs typeface="Times New Roman" panose="02020603050405020304" pitchFamily="18" charset="0"/>
              </a:rPr>
              <a:t>Canh lề: (Indentain (??))</a:t>
            </a:r>
            <a:r>
              <a:rPr lang="en-US" sz="3200" dirty="0" smtClean="0">
                <a:solidFill>
                  <a:prstClr val="white"/>
                </a:solidFill>
                <a:effectLst>
                  <a:glow rad="101600">
                    <a:srgbClr val="F77754">
                      <a:satMod val="175000"/>
                      <a:alpha val="40000"/>
                    </a:srgbClr>
                  </a:glow>
                </a:effectLst>
                <a:latin typeface="Times New Roman" panose="02020603050405020304" pitchFamily="18" charset="0"/>
                <a:cs typeface="Times New Roman" panose="02020603050405020304" pitchFamily="18" charset="0"/>
              </a:rPr>
              <a:t>:</a:t>
            </a:r>
            <a:endParaRPr lang="vi-VN" sz="3200" dirty="0">
              <a:solidFill>
                <a:prstClr val="white"/>
              </a:solidFill>
              <a:effectLst>
                <a:glow rad="101600">
                  <a:srgbClr val="F77754">
                    <a:satMod val="175000"/>
                    <a:alpha val="40000"/>
                  </a:srgbClr>
                </a:glow>
              </a:effectLst>
              <a:cs typeface="Times New Roman" panose="02020603050405020304" pitchFamily="18" charset="0"/>
            </a:endParaRPr>
          </a:p>
        </p:txBody>
      </p:sp>
      <p:sp>
        <p:nvSpPr>
          <p:cNvPr id="5" name="TextBox 4"/>
          <p:cNvSpPr txBox="1"/>
          <p:nvPr/>
        </p:nvSpPr>
        <p:spPr>
          <a:xfrm>
            <a:off x="1147698" y="2959367"/>
            <a:ext cx="4597052" cy="3785652"/>
          </a:xfrm>
          <a:prstGeom prst="rect">
            <a:avLst/>
          </a:prstGeom>
          <a:noFill/>
        </p:spPr>
        <p:txBody>
          <a:bodyPr wrap="square" rtlCol="0">
            <a:spAutoFit/>
          </a:bodyPr>
          <a:lstStyle/>
          <a:p>
            <a:r>
              <a:rPr lang="en-US" sz="2400" dirty="0">
                <a:solidFill>
                  <a:prstClr val="white"/>
                </a:solidFill>
              </a:rPr>
              <a:t>##1:</a:t>
            </a:r>
          </a:p>
          <a:p>
            <a:r>
              <a:rPr lang="en-US" sz="2400" dirty="0" smtClean="0">
                <a:solidFill>
                  <a:prstClr val="white"/>
                </a:solidFill>
              </a:rPr>
              <a:t>if </a:t>
            </a:r>
            <a:r>
              <a:rPr lang="en-US" sz="2400" dirty="0">
                <a:solidFill>
                  <a:prstClr val="white"/>
                </a:solidFill>
              </a:rPr>
              <a:t>( 1 + 1 == 3)</a:t>
            </a:r>
          </a:p>
          <a:p>
            <a:r>
              <a:rPr lang="en-US" sz="2400" dirty="0">
                <a:solidFill>
                  <a:prstClr val="white"/>
                </a:solidFill>
              </a:rPr>
              <a:t>{</a:t>
            </a:r>
          </a:p>
          <a:p>
            <a:r>
              <a:rPr lang="en-US" sz="2400" dirty="0">
                <a:solidFill>
                  <a:prstClr val="white"/>
                </a:solidFill>
              </a:rPr>
              <a:t>return </a:t>
            </a:r>
            <a:r>
              <a:rPr lang="en-US" sz="2400" dirty="0" smtClean="0">
                <a:solidFill>
                  <a:prstClr val="white"/>
                </a:solidFill>
              </a:rPr>
              <a:t>true;</a:t>
            </a:r>
            <a:endParaRPr lang="en-US" sz="2400" dirty="0">
              <a:solidFill>
                <a:prstClr val="white"/>
              </a:solidFill>
            </a:endParaRPr>
          </a:p>
          <a:p>
            <a:r>
              <a:rPr lang="en-US" sz="2400" dirty="0" smtClean="0">
                <a:solidFill>
                  <a:prstClr val="white"/>
                </a:solidFill>
              </a:rPr>
              <a:t>}</a:t>
            </a:r>
          </a:p>
          <a:p>
            <a:r>
              <a:rPr lang="en-US" sz="2400" dirty="0" smtClean="0">
                <a:solidFill>
                  <a:prstClr val="white"/>
                </a:solidFill>
              </a:rPr>
              <a:t>else</a:t>
            </a:r>
          </a:p>
          <a:p>
            <a:r>
              <a:rPr lang="en-US" sz="2400" dirty="0">
                <a:solidFill>
                  <a:prstClr val="white"/>
                </a:solidFill>
              </a:rPr>
              <a:t>{</a:t>
            </a:r>
          </a:p>
          <a:p>
            <a:r>
              <a:rPr lang="en-US" sz="2400" dirty="0">
                <a:solidFill>
                  <a:prstClr val="white"/>
                </a:solidFill>
              </a:rPr>
              <a:t>return false;</a:t>
            </a:r>
          </a:p>
          <a:p>
            <a:r>
              <a:rPr lang="en-US" sz="2400" dirty="0">
                <a:solidFill>
                  <a:prstClr val="white"/>
                </a:solidFill>
              </a:rPr>
              <a:t>}</a:t>
            </a:r>
            <a:endParaRPr lang="vi-VN" sz="2400" dirty="0">
              <a:solidFill>
                <a:prstClr val="white"/>
              </a:solidFill>
            </a:endParaRPr>
          </a:p>
          <a:p>
            <a:endParaRPr lang="vi-VN" sz="2400" dirty="0">
              <a:solidFill>
                <a:prstClr val="white"/>
              </a:solidFill>
            </a:endParaRPr>
          </a:p>
        </p:txBody>
      </p:sp>
      <p:sp>
        <p:nvSpPr>
          <p:cNvPr id="6" name="TextBox 5"/>
          <p:cNvSpPr txBox="1"/>
          <p:nvPr/>
        </p:nvSpPr>
        <p:spPr>
          <a:xfrm>
            <a:off x="6073558" y="2959367"/>
            <a:ext cx="4597052" cy="3416320"/>
          </a:xfrm>
          <a:prstGeom prst="rect">
            <a:avLst/>
          </a:prstGeom>
          <a:noFill/>
        </p:spPr>
        <p:txBody>
          <a:bodyPr wrap="square" rtlCol="0">
            <a:spAutoFit/>
          </a:bodyPr>
          <a:lstStyle/>
          <a:p>
            <a:r>
              <a:rPr lang="nn-NO" sz="2400" dirty="0">
                <a:solidFill>
                  <a:prstClr val="white"/>
                </a:solidFill>
              </a:rPr>
              <a:t>##2 </a:t>
            </a:r>
            <a:br>
              <a:rPr lang="nn-NO" sz="2400" dirty="0">
                <a:solidFill>
                  <a:prstClr val="white"/>
                </a:solidFill>
              </a:rPr>
            </a:br>
            <a:r>
              <a:rPr lang="en-US" sz="2400" dirty="0">
                <a:solidFill>
                  <a:prstClr val="white"/>
                </a:solidFill>
              </a:rPr>
              <a:t>f ( 1 + 1 == 3)</a:t>
            </a:r>
          </a:p>
          <a:p>
            <a:r>
              <a:rPr lang="en-US" sz="2400" dirty="0">
                <a:solidFill>
                  <a:prstClr val="white"/>
                </a:solidFill>
              </a:rPr>
              <a:t>{</a:t>
            </a:r>
          </a:p>
          <a:p>
            <a:r>
              <a:rPr lang="en-US" sz="2400" dirty="0" smtClean="0">
                <a:solidFill>
                  <a:prstClr val="white"/>
                </a:solidFill>
              </a:rPr>
              <a:t>	return </a:t>
            </a:r>
            <a:r>
              <a:rPr lang="en-US" sz="2400" dirty="0">
                <a:solidFill>
                  <a:prstClr val="white"/>
                </a:solidFill>
              </a:rPr>
              <a:t>true;</a:t>
            </a:r>
          </a:p>
          <a:p>
            <a:r>
              <a:rPr lang="en-US" sz="2400" dirty="0">
                <a:solidFill>
                  <a:prstClr val="white"/>
                </a:solidFill>
              </a:rPr>
              <a:t>}</a:t>
            </a:r>
          </a:p>
          <a:p>
            <a:r>
              <a:rPr lang="en-US" sz="2400" dirty="0">
                <a:solidFill>
                  <a:prstClr val="white"/>
                </a:solidFill>
              </a:rPr>
              <a:t>else</a:t>
            </a:r>
          </a:p>
          <a:p>
            <a:r>
              <a:rPr lang="en-US" sz="2400" dirty="0">
                <a:solidFill>
                  <a:prstClr val="white"/>
                </a:solidFill>
              </a:rPr>
              <a:t>{</a:t>
            </a:r>
          </a:p>
          <a:p>
            <a:r>
              <a:rPr lang="en-US" sz="2400" dirty="0" smtClean="0">
                <a:solidFill>
                  <a:prstClr val="white"/>
                </a:solidFill>
              </a:rPr>
              <a:t>	return </a:t>
            </a:r>
            <a:r>
              <a:rPr lang="en-US" sz="2400" dirty="0">
                <a:solidFill>
                  <a:prstClr val="white"/>
                </a:solidFill>
              </a:rPr>
              <a:t>false;</a:t>
            </a:r>
          </a:p>
          <a:p>
            <a:r>
              <a:rPr lang="en-US" sz="2400" dirty="0">
                <a:solidFill>
                  <a:prstClr val="white"/>
                </a:solidFill>
              </a:rPr>
              <a:t>}</a:t>
            </a:r>
            <a:endParaRPr lang="vi-VN" sz="2400" dirty="0">
              <a:solidFill>
                <a:prstClr val="white"/>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a:p>
        </p:txBody>
      </p:sp>
      <p:sp>
        <p:nvSpPr>
          <p:cNvPr id="9" name="Footer Placeholder 8"/>
          <p:cNvSpPr>
            <a:spLocks noGrp="1"/>
          </p:cNvSpPr>
          <p:nvPr>
            <p:ph type="ftr" sz="quarter" idx="11"/>
          </p:nvPr>
        </p:nvSpPr>
        <p:spPr/>
        <p:txBody>
          <a:bodyPr/>
          <a:lstStyle/>
          <a:p>
            <a:r>
              <a:rPr lang="vi-VN" smtClean="0"/>
              <a:t>Bùi Trương Minh Tuấn và Tô Trần Minh Nhựt</a:t>
            </a:r>
            <a:endParaRPr lang="en-US"/>
          </a:p>
        </p:txBody>
      </p:sp>
    </p:spTree>
    <p:extLst>
      <p:ext uri="{BB962C8B-B14F-4D97-AF65-F5344CB8AC3E}">
        <p14:creationId xmlns:p14="http://schemas.microsoft.com/office/powerpoint/2010/main" val="70862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294</TotalTime>
  <Words>989</Words>
  <Application>Microsoft Office PowerPoint</Application>
  <PresentationFormat>Widescreen</PresentationFormat>
  <Paragraphs>386</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Celestial</vt:lpstr>
      <vt:lpstr>Phong cách lập trình</vt:lpstr>
      <vt:lpstr>Quy tắc đặt tên:</vt:lpstr>
      <vt:lpstr>Quy tắc đặt tên:</vt:lpstr>
      <vt:lpstr>Quy tắc đặt tên:</vt:lpstr>
      <vt:lpstr>Quy tắc đặt tên:</vt:lpstr>
      <vt:lpstr>Quy tắc đặt tên:</vt:lpstr>
      <vt:lpstr>PHONG CÁCH VIẾT CODE:</vt:lpstr>
      <vt:lpstr>PHONG CÁCH VIẾT CODE :</vt:lpstr>
      <vt:lpstr>PHONG CÁCH VIẾT CODE :</vt:lpstr>
      <vt:lpstr>PHONG CÁCH VIẾT CODE :</vt:lpstr>
      <vt:lpstr>PHONG CÁCH VIẾT CODE :</vt:lpstr>
      <vt:lpstr>PHONG CÁCH VIẾT CODE :</vt:lpstr>
      <vt:lpstr>PHONG CÁCH VIẾT CODE :</vt:lpstr>
      <vt:lpstr>PHONG CÁCH VIẾT CODE :</vt:lpstr>
      <vt:lpstr>TỐI ƯU SỰ THỰC THI Code:</vt:lpstr>
      <vt:lpstr>TỐI ƯU SỰ THỰC THI Code:</vt:lpstr>
      <vt:lpstr>TỐI ƯU SỰ THỰC THI Code:</vt:lpstr>
      <vt:lpstr>TỐI ƯU SỰ THỰC THI Code:</vt:lpstr>
      <vt:lpstr>TỐI ƯU SỰ THỰC THI Code:</vt:lpstr>
      <vt:lpstr>TỐI ƯU SỰ THỰC THI Code:</vt:lpstr>
      <vt:lpstr>TỐI ƯU SỰ THỰC THI Code: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Phong cách lập trình</dc:title>
  <dc:creator>long kiyora</dc:creator>
  <cp:lastModifiedBy>long kiyora</cp:lastModifiedBy>
  <cp:revision>22</cp:revision>
  <dcterms:created xsi:type="dcterms:W3CDTF">2016-07-22T07:34:58Z</dcterms:created>
  <dcterms:modified xsi:type="dcterms:W3CDTF">2016-07-24T06:56:19Z</dcterms:modified>
</cp:coreProperties>
</file>