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Object.html#equals(java.lang.Object)" TargetMode="External"/><Relationship Id="rId3" Type="http://schemas.openxmlformats.org/officeDocument/2006/relationships/hyperlink" Target="https://docs.oracle.com/javase/7/docs/api/java/lang/Object.html#finalize()" TargetMode="External"/><Relationship Id="rId7" Type="http://schemas.openxmlformats.org/officeDocument/2006/relationships/hyperlink" Target="https://docs.oracle.com/javase/7/docs/api/java/lang/Object.html#wait()" TargetMode="External"/><Relationship Id="rId2" Type="http://schemas.openxmlformats.org/officeDocument/2006/relationships/hyperlink" Target="https://docs.oracle.com/javase/7/docs/api/java/lang/Object.html#clone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#notifyAll()" TargetMode="External"/><Relationship Id="rId5" Type="http://schemas.openxmlformats.org/officeDocument/2006/relationships/hyperlink" Target="https://docs.oracle.com/javase/7/docs/api/java/lang/Object.html#notify()" TargetMode="External"/><Relationship Id="rId4" Type="http://schemas.openxmlformats.org/officeDocument/2006/relationships/hyperlink" Target="https://docs.oracle.com/javase/7/docs/api/java/lang/Object.html#getClass()" TargetMode="External"/><Relationship Id="rId9" Type="http://schemas.openxmlformats.org/officeDocument/2006/relationships/hyperlink" Target="https://docs.oracle.com/javase/7/docs/api/java/lang/Object.html#hashCode(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ffer.html" TargetMode="External"/><Relationship Id="rId2" Type="http://schemas.openxmlformats.org/officeDocument/2006/relationships/hyperlink" Target="http://o7planning.org/vi/10217/huong-dan-su-dung-java-string-stringbuffer-va-stringbuil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lang/String.html" TargetMode="External"/><Relationship Id="rId4" Type="http://schemas.openxmlformats.org/officeDocument/2006/relationships/hyperlink" Target="https://docs.oracle.com/javase/7/docs/api/java/lang/StringBuil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55" y="1652986"/>
            <a:ext cx="8825658" cy="3329581"/>
          </a:xfrm>
        </p:spPr>
        <p:txBody>
          <a:bodyPr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sz="8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br>
              <a:rPr lang="en-US" sz="8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8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</a:t>
            </a:r>
            <a:r>
              <a:rPr lang="en-US" sz="8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8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Buffer</a:t>
            </a:r>
            <a:r>
              <a:rPr lang="en-US" sz="8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String Builder</a:t>
            </a:r>
            <a:endParaRPr lang="vi-VN" sz="8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967" y="5328709"/>
            <a:ext cx="8825658" cy="86142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Bùi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Tuấn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3671" y="598958"/>
            <a:ext cx="367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</a:t>
            </a:r>
            <a:r>
              <a:rPr lang="en-US" sz="4000" b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Sánh</a:t>
            </a:r>
            <a:endParaRPr lang="vi-VN" sz="40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16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339" y="623254"/>
            <a:ext cx="10606802" cy="4195481"/>
          </a:xfrm>
        </p:spPr>
        <p:txBody>
          <a:bodyPr/>
          <a:lstStyle/>
          <a:p>
            <a:r>
              <a:rPr lang="vi-VN" dirty="0"/>
              <a:t>Khi làm việc với các dữ liệu văn bản, Java cung cấp cho bạn 3 class </a:t>
            </a:r>
            <a:r>
              <a:rPr lang="vi-VN" b="1" dirty="0"/>
              <a:t>String</a:t>
            </a:r>
            <a:r>
              <a:rPr lang="vi-VN" dirty="0"/>
              <a:t>, </a:t>
            </a:r>
            <a:r>
              <a:rPr lang="vi-VN" b="1" dirty="0"/>
              <a:t>StringBuffer </a:t>
            </a:r>
            <a:r>
              <a:rPr lang="vi-VN" dirty="0"/>
              <a:t>và </a:t>
            </a:r>
            <a:r>
              <a:rPr lang="vi-VN" b="1" dirty="0"/>
              <a:t>StringBuilder</a:t>
            </a:r>
            <a:r>
              <a:rPr lang="vi-VN" dirty="0"/>
              <a:t>. Nếu làm việc với các dữ liệu lớn bạn nên sử dụng </a:t>
            </a:r>
            <a:r>
              <a:rPr lang="vi-VN" b="1" dirty="0"/>
              <a:t>StringBuffer </a:t>
            </a:r>
            <a:r>
              <a:rPr lang="vi-VN" dirty="0"/>
              <a:t>hoặc </a:t>
            </a:r>
            <a:r>
              <a:rPr lang="vi-VN" b="1" dirty="0"/>
              <a:t>StringBuilder </a:t>
            </a:r>
            <a:r>
              <a:rPr lang="vi-VN" dirty="0"/>
              <a:t>để đạt hiệu năng nhanh nhất. Về cơ bản 3 class này có nhiều điểm giống nhau.</a:t>
            </a:r>
            <a:endParaRPr lang="vi-V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17" y="2138118"/>
            <a:ext cx="9660024" cy="42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56141"/>
              </p:ext>
            </p:extLst>
          </p:nvPr>
        </p:nvGraphicFramePr>
        <p:xfrm>
          <a:off x="578877" y="484093"/>
          <a:ext cx="11120064" cy="609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16"/>
                <a:gridCol w="2780016"/>
                <a:gridCol w="2780016"/>
                <a:gridCol w="2780016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Tốc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độ xử lý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Xử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lý đa luồng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Lưu</a:t>
                      </a:r>
                      <a:r>
                        <a:rPr lang="vi-VN" baseline="0" dirty="0" smtClean="0"/>
                        <a:t> trữ dữ liệu dạng stack.(vào trước ra sau).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Sư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̉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dụng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“+”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đê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̉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nối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Tính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đối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tượng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Plus 12"/>
          <p:cNvSpPr/>
          <p:nvPr/>
        </p:nvSpPr>
        <p:spPr>
          <a:xfrm>
            <a:off x="6871442" y="1304361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lus 13"/>
          <p:cNvSpPr/>
          <p:nvPr/>
        </p:nvSpPr>
        <p:spPr>
          <a:xfrm>
            <a:off x="10044953" y="129091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4545105" y="2597523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Plus 16"/>
          <p:cNvSpPr/>
          <p:nvPr/>
        </p:nvSpPr>
        <p:spPr>
          <a:xfrm>
            <a:off x="10058400" y="259752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Plus 18"/>
          <p:cNvSpPr/>
          <p:nvPr/>
        </p:nvSpPr>
        <p:spPr>
          <a:xfrm>
            <a:off x="7288305" y="3597089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Plus 19"/>
          <p:cNvSpPr/>
          <p:nvPr/>
        </p:nvSpPr>
        <p:spPr>
          <a:xfrm>
            <a:off x="10044953" y="3599330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Multiply 20"/>
          <p:cNvSpPr/>
          <p:nvPr/>
        </p:nvSpPr>
        <p:spPr>
          <a:xfrm>
            <a:off x="7301749" y="471767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Plus 23"/>
          <p:cNvSpPr/>
          <p:nvPr/>
        </p:nvSpPr>
        <p:spPr>
          <a:xfrm>
            <a:off x="4531656" y="129091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Plus 24"/>
          <p:cNvSpPr/>
          <p:nvPr/>
        </p:nvSpPr>
        <p:spPr>
          <a:xfrm>
            <a:off x="10421471" y="1297640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Plus 25"/>
          <p:cNvSpPr/>
          <p:nvPr/>
        </p:nvSpPr>
        <p:spPr>
          <a:xfrm>
            <a:off x="7234512" y="1311085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Plus 26"/>
          <p:cNvSpPr/>
          <p:nvPr/>
        </p:nvSpPr>
        <p:spPr>
          <a:xfrm>
            <a:off x="7597582" y="1311084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Multiply 27"/>
          <p:cNvSpPr/>
          <p:nvPr/>
        </p:nvSpPr>
        <p:spPr>
          <a:xfrm>
            <a:off x="7221061" y="2597521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Plus 28"/>
          <p:cNvSpPr/>
          <p:nvPr/>
        </p:nvSpPr>
        <p:spPr>
          <a:xfrm>
            <a:off x="4531656" y="3606053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Plus 29"/>
          <p:cNvSpPr/>
          <p:nvPr/>
        </p:nvSpPr>
        <p:spPr>
          <a:xfrm>
            <a:off x="4538379" y="471767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Multiply 30"/>
          <p:cNvSpPr/>
          <p:nvPr/>
        </p:nvSpPr>
        <p:spPr>
          <a:xfrm>
            <a:off x="10071847" y="471767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Plus 31"/>
          <p:cNvSpPr/>
          <p:nvPr/>
        </p:nvSpPr>
        <p:spPr>
          <a:xfrm>
            <a:off x="4531656" y="569707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Plus 32"/>
          <p:cNvSpPr/>
          <p:nvPr/>
        </p:nvSpPr>
        <p:spPr>
          <a:xfrm>
            <a:off x="7288302" y="569707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Plus 33"/>
          <p:cNvSpPr/>
          <p:nvPr/>
        </p:nvSpPr>
        <p:spPr>
          <a:xfrm>
            <a:off x="10044942" y="569707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957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539187"/>
              </p:ext>
            </p:extLst>
          </p:nvPr>
        </p:nvGraphicFramePr>
        <p:xfrm>
          <a:off x="578878" y="605116"/>
          <a:ext cx="10810780" cy="510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96"/>
                <a:gridCol w="2874954"/>
                <a:gridCol w="2651085"/>
                <a:gridCol w="2582045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đổi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vùng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́.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capacity()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(capacity mặc định của bộ đệm là 16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thức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kê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thừa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java.lang.Object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clone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finalize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getClass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notify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notifyAll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wait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clone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equals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finalize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getClass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hashCode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notify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notifyAll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wait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clone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equals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finalize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getClass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hashCode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notify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notifyAll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wait</a:t>
                      </a:r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Phương thức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toCharArray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uyển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thành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mảng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̣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).</a:t>
                      </a:r>
                      <a:endParaRPr lang="vi-V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7103406" y="160018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4545102" y="160019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4545105" y="271854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Plus 15"/>
          <p:cNvSpPr/>
          <p:nvPr/>
        </p:nvSpPr>
        <p:spPr>
          <a:xfrm>
            <a:off x="7103406" y="2718545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Plus 16"/>
          <p:cNvSpPr/>
          <p:nvPr/>
        </p:nvSpPr>
        <p:spPr>
          <a:xfrm>
            <a:off x="9849970" y="2718544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Multiply 20"/>
          <p:cNvSpPr/>
          <p:nvPr/>
        </p:nvSpPr>
        <p:spPr>
          <a:xfrm>
            <a:off x="7116853" y="495299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Plus 21"/>
          <p:cNvSpPr/>
          <p:nvPr/>
        </p:nvSpPr>
        <p:spPr>
          <a:xfrm>
            <a:off x="4531658" y="4952994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Multiply 23"/>
          <p:cNvSpPr/>
          <p:nvPr/>
        </p:nvSpPr>
        <p:spPr>
          <a:xfrm>
            <a:off x="9863417" y="160018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Multiply 24"/>
          <p:cNvSpPr/>
          <p:nvPr/>
        </p:nvSpPr>
        <p:spPr>
          <a:xfrm>
            <a:off x="9863417" y="4952993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43766"/>
              </p:ext>
            </p:extLst>
          </p:nvPr>
        </p:nvGraphicFramePr>
        <p:xfrm>
          <a:off x="578877" y="484093"/>
          <a:ext cx="11120064" cy="584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16"/>
                <a:gridCol w="2780016"/>
                <a:gridCol w="2780016"/>
                <a:gridCol w="2780016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chuỗi dạng </a:t>
                      </a:r>
                      <a:r>
                        <a:rPr lang="vi-V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(Một chuỗi mà có thể sửa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thức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insert()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(chèn chuỗi đã cho vào chuỗi này tại vị trí đã cho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vi-V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replace()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(thay thế chuỗi đã cho bắt đầu từ chỉ mục beginIndex tới endIndex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delete()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chuỗi bắt đầu từ chỉ mục beginIndex tới endIndex</a:t>
                      </a:r>
                      <a:r>
                        <a:rPr lang="en-US" dirty="0" smtClean="0"/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4545105" y="129091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7288306" y="129091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lus 13"/>
          <p:cNvSpPr/>
          <p:nvPr/>
        </p:nvSpPr>
        <p:spPr>
          <a:xfrm>
            <a:off x="10044953" y="129091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4545105" y="2597523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Plus 15"/>
          <p:cNvSpPr/>
          <p:nvPr/>
        </p:nvSpPr>
        <p:spPr>
          <a:xfrm>
            <a:off x="7288305" y="2635623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Plus 16"/>
          <p:cNvSpPr/>
          <p:nvPr/>
        </p:nvSpPr>
        <p:spPr>
          <a:xfrm>
            <a:off x="10058400" y="259752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ltiply 17"/>
          <p:cNvSpPr/>
          <p:nvPr/>
        </p:nvSpPr>
        <p:spPr>
          <a:xfrm>
            <a:off x="4545104" y="410807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Plus 18"/>
          <p:cNvSpPr/>
          <p:nvPr/>
        </p:nvSpPr>
        <p:spPr>
          <a:xfrm>
            <a:off x="7288305" y="4108075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Plus 19"/>
          <p:cNvSpPr/>
          <p:nvPr/>
        </p:nvSpPr>
        <p:spPr>
          <a:xfrm>
            <a:off x="10044953" y="411031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Multiply 20"/>
          <p:cNvSpPr/>
          <p:nvPr/>
        </p:nvSpPr>
        <p:spPr>
          <a:xfrm>
            <a:off x="4545103" y="5423646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Plus 21"/>
          <p:cNvSpPr/>
          <p:nvPr/>
        </p:nvSpPr>
        <p:spPr>
          <a:xfrm>
            <a:off x="7288305" y="542364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Plus 22"/>
          <p:cNvSpPr/>
          <p:nvPr/>
        </p:nvSpPr>
        <p:spPr>
          <a:xfrm>
            <a:off x="10044953" y="5410198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67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11589"/>
              </p:ext>
            </p:extLst>
          </p:nvPr>
        </p:nvGraphicFramePr>
        <p:xfrm>
          <a:off x="578877" y="605116"/>
          <a:ext cx="11120064" cy="547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16"/>
                <a:gridCol w="2780016"/>
                <a:gridCol w="2780016"/>
                <a:gridCol w="2780016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reverse()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(đảo ngược chuỗi hiện tại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Định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dạng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lại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vi-V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dirty="0" smtClean="0">
                          <a:effectLst/>
                        </a:rPr>
                        <a:t>append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(chèn chuỗi đã cho vào chuỗi này tại vị trí cu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ối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delete()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chuỗi bắt đầu từ chỉ mục beginIndex tới endIndex</a:t>
                      </a:r>
                      <a:r>
                        <a:rPr lang="en-US" dirty="0" smtClean="0"/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4545105" y="1600197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7288306" y="1600198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lus 13"/>
          <p:cNvSpPr/>
          <p:nvPr/>
        </p:nvSpPr>
        <p:spPr>
          <a:xfrm>
            <a:off x="10044953" y="160019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7301751" y="2619935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Plus 15"/>
          <p:cNvSpPr/>
          <p:nvPr/>
        </p:nvSpPr>
        <p:spPr>
          <a:xfrm>
            <a:off x="4571990" y="2617693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ltiply 17"/>
          <p:cNvSpPr/>
          <p:nvPr/>
        </p:nvSpPr>
        <p:spPr>
          <a:xfrm>
            <a:off x="4545102" y="3984812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Plus 18"/>
          <p:cNvSpPr/>
          <p:nvPr/>
        </p:nvSpPr>
        <p:spPr>
          <a:xfrm>
            <a:off x="7288305" y="3996015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Plus 19"/>
          <p:cNvSpPr/>
          <p:nvPr/>
        </p:nvSpPr>
        <p:spPr>
          <a:xfrm>
            <a:off x="10085294" y="398481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Multiply 20"/>
          <p:cNvSpPr/>
          <p:nvPr/>
        </p:nvSpPr>
        <p:spPr>
          <a:xfrm>
            <a:off x="4545102" y="5322792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Plus 21"/>
          <p:cNvSpPr/>
          <p:nvPr/>
        </p:nvSpPr>
        <p:spPr>
          <a:xfrm>
            <a:off x="7288304" y="5374333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Plus 22"/>
          <p:cNvSpPr/>
          <p:nvPr/>
        </p:nvSpPr>
        <p:spPr>
          <a:xfrm>
            <a:off x="10058400" y="537433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Multiply 23"/>
          <p:cNvSpPr/>
          <p:nvPr/>
        </p:nvSpPr>
        <p:spPr>
          <a:xfrm>
            <a:off x="10092017" y="261769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187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34797"/>
              </p:ext>
            </p:extLst>
          </p:nvPr>
        </p:nvGraphicFramePr>
        <p:xfrm>
          <a:off x="578877" y="605116"/>
          <a:ext cx="11120064" cy="529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016"/>
                <a:gridCol w="2780016"/>
                <a:gridCol w="2780016"/>
                <a:gridCol w="2780016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copyValueOf 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vê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̀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mảng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 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viết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vi-V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dirty="0" smtClean="0">
                          <a:effectLst/>
                        </a:rPr>
                        <a:t>toLowerCase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ết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thường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ắt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dirty="0" smtClean="0"/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7288304" y="1544169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Plus 12"/>
          <p:cNvSpPr/>
          <p:nvPr/>
        </p:nvSpPr>
        <p:spPr>
          <a:xfrm>
            <a:off x="4571990" y="1544169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7301751" y="271406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Plus 15"/>
          <p:cNvSpPr/>
          <p:nvPr/>
        </p:nvSpPr>
        <p:spPr>
          <a:xfrm>
            <a:off x="4571990" y="271182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ltiply 17"/>
          <p:cNvSpPr/>
          <p:nvPr/>
        </p:nvSpPr>
        <p:spPr>
          <a:xfrm>
            <a:off x="7301751" y="396015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Plus 18"/>
          <p:cNvSpPr/>
          <p:nvPr/>
        </p:nvSpPr>
        <p:spPr>
          <a:xfrm>
            <a:off x="4571990" y="396015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Multiply 20"/>
          <p:cNvSpPr/>
          <p:nvPr/>
        </p:nvSpPr>
        <p:spPr>
          <a:xfrm>
            <a:off x="7321918" y="5071775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Plus 21"/>
          <p:cNvSpPr/>
          <p:nvPr/>
        </p:nvSpPr>
        <p:spPr>
          <a:xfrm>
            <a:off x="4571990" y="501350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Multiply 23"/>
          <p:cNvSpPr/>
          <p:nvPr/>
        </p:nvSpPr>
        <p:spPr>
          <a:xfrm>
            <a:off x="10092017" y="2711823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Multiply 16"/>
          <p:cNvSpPr/>
          <p:nvPr/>
        </p:nvSpPr>
        <p:spPr>
          <a:xfrm>
            <a:off x="10092016" y="1532967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Multiply 24"/>
          <p:cNvSpPr/>
          <p:nvPr/>
        </p:nvSpPr>
        <p:spPr>
          <a:xfrm>
            <a:off x="10092016" y="396015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Multiply 25"/>
          <p:cNvSpPr/>
          <p:nvPr/>
        </p:nvSpPr>
        <p:spPr>
          <a:xfrm>
            <a:off x="10092016" y="5013502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92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42544"/>
              </p:ext>
            </p:extLst>
          </p:nvPr>
        </p:nvGraphicFramePr>
        <p:xfrm>
          <a:off x="578877" y="605116"/>
          <a:ext cx="11120064" cy="565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570"/>
                <a:gridCol w="2696462"/>
                <a:gridCol w="2780016"/>
                <a:gridCol w="2780016"/>
              </a:tblGrid>
              <a:tr h="443753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Builder</a:t>
                      </a:r>
                      <a:endParaRPr lang="vi-VN" dirty="0" smtClean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String Buffer</a:t>
                      </a:r>
                      <a:endParaRPr lang="vi-VN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replaceAll()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 1 con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chỉ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định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vi-V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compareToIgnoreCase</a:t>
                      </a:r>
                      <a:r>
                        <a:rPr lang="vi-VN" dirty="0" smtClean="0">
                          <a:effectLst/>
                        </a:rPr>
                        <a:t>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equalsIgnoreCase()</a:t>
                      </a:r>
                    </a:p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 s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ánh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chuỗi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biệt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thường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vi-VN" dirty="0" smtClean="0"/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  <a:tr h="10909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 thức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getBytes()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ỗi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thành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mảng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byte</a:t>
                      </a:r>
                      <a:r>
                        <a:rPr lang="en-US" dirty="0" smtClean="0"/>
                        <a:t>).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7288304" y="1544169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4571990" y="1544169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7301751" y="271406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4571990" y="2711822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7301751" y="396015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9" name="Plus 18"/>
          <p:cNvSpPr/>
          <p:nvPr/>
        </p:nvSpPr>
        <p:spPr>
          <a:xfrm>
            <a:off x="4571990" y="3960156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7338726" y="5403467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Plus 21"/>
          <p:cNvSpPr/>
          <p:nvPr/>
        </p:nvSpPr>
        <p:spPr>
          <a:xfrm>
            <a:off x="4571990" y="5403467"/>
            <a:ext cx="430306" cy="389965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10092017" y="2711823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10092016" y="1532967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10092016" y="3960154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10092016" y="5403467"/>
            <a:ext cx="416859" cy="389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4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Tham khảo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hlinkClick r:id="rId2"/>
              </a:rPr>
              <a:t>http://</a:t>
            </a:r>
            <a:r>
              <a:rPr lang="vi-VN" dirty="0" smtClean="0">
                <a:hlinkClick r:id="rId2"/>
              </a:rPr>
              <a:t>o7planning.org/vi/10217/huong-dan-su-dung-java-string-stringbuffer-va-stringbuilder</a:t>
            </a:r>
            <a:endParaRPr lang="vi-VN" dirty="0" smtClean="0"/>
          </a:p>
          <a:p>
            <a:r>
              <a:rPr lang="vi-VN" dirty="0">
                <a:hlinkClick r:id="rId3"/>
              </a:rPr>
              <a:t>https://</a:t>
            </a:r>
            <a:r>
              <a:rPr lang="vi-VN" dirty="0" smtClean="0">
                <a:hlinkClick r:id="rId3"/>
              </a:rPr>
              <a:t>docs.oracle.com/javase/7/docs/api/java/lang/StringBuffer.html</a:t>
            </a:r>
            <a:endParaRPr lang="en-US" dirty="0" smtClean="0"/>
          </a:p>
          <a:p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docs.oracle.com/javase/7/docs/api/java/lang/StringBuilder.html</a:t>
            </a:r>
            <a:endParaRPr lang="en-US" dirty="0" smtClean="0"/>
          </a:p>
          <a:p>
            <a:r>
              <a:rPr lang="vi-VN" dirty="0">
                <a:hlinkClick r:id="rId5"/>
              </a:rPr>
              <a:t>https://</a:t>
            </a:r>
            <a:r>
              <a:rPr lang="vi-VN" dirty="0" smtClean="0">
                <a:hlinkClick r:id="rId5"/>
              </a:rPr>
              <a:t>docs.oracle.com/javase/7/docs/api/java/lang/String.html</a:t>
            </a:r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140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348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Arial Narrow</vt:lpstr>
      <vt:lpstr>Century Gothic</vt:lpstr>
      <vt:lpstr>Times New Roman</vt:lpstr>
      <vt:lpstr>Wingdings 3</vt:lpstr>
      <vt:lpstr>Ion</vt:lpstr>
      <vt:lpstr> String String Buffer  String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Tham khảo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String Builder  String Buffer</dc:title>
  <dc:creator>long kiyora</dc:creator>
  <cp:lastModifiedBy>long kiyora</cp:lastModifiedBy>
  <cp:revision>14</cp:revision>
  <dcterms:created xsi:type="dcterms:W3CDTF">2016-08-02T09:11:45Z</dcterms:created>
  <dcterms:modified xsi:type="dcterms:W3CDTF">2016-08-02T14:43:16Z</dcterms:modified>
</cp:coreProperties>
</file>