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16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3" autoAdjust="0"/>
    <p:restoredTop sz="88501" autoAdjust="0"/>
  </p:normalViewPr>
  <p:slideViewPr>
    <p:cSldViewPr snapToGrid="0">
      <p:cViewPr varScale="1">
        <p:scale>
          <a:sx n="102" d="100"/>
          <a:sy n="102" d="100"/>
        </p:scale>
        <p:origin x="9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4CB405-BC11-414E-B0F4-9E1C4642FE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A09E4-E76E-43B1-9270-846FE19D3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A57E1-CEB3-4C96-B7C6-36B0FA3064E4}" type="datetimeFigureOut">
              <a:rPr lang="en-US" smtClean="0"/>
              <a:t>03/01/24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91962-6490-4685-B760-76A1628AD5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97A7F-1461-4B81-83F2-8C494CFB80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D51C3-EABD-4553-9DC0-81CFC2A7F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1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1BBD7-2276-4DDA-BFFE-26CAACEE5E98}" type="datetimeFigureOut">
              <a:rPr lang="en-US" smtClean="0"/>
              <a:t>03/01/24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79F17-7BA4-49BC-BB37-7F646CF8D2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4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79F17-7BA4-49BC-BB37-7F646CF8D2F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45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79F17-7BA4-49BC-BB37-7F646CF8D2F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03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EA7E645-DC30-4A8E-9BB4-567C0B1C795C}" type="datetime1">
              <a:rPr lang="en-US" smtClean="0"/>
              <a:t>03/01/24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85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80B4-11E4-48BD-9247-B31622096263}" type="datetime1">
              <a:rPr lang="en-US" smtClean="0"/>
              <a:t>03/01/24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36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78AD-0AFB-4792-AC93-056FA9DAB1AA}" type="datetime1">
              <a:rPr lang="en-US" smtClean="0"/>
              <a:t>03/01/24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79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530739"/>
            <a:ext cx="4718304" cy="476250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116261"/>
            <a:ext cx="4718304" cy="2632605"/>
          </a:xfrm>
        </p:spPr>
        <p:txBody>
          <a:bodyPr anchor="t">
            <a:normAutofit/>
          </a:bodyPr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530739"/>
            <a:ext cx="4718304" cy="476250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116261"/>
            <a:ext cx="4718304" cy="2632605"/>
          </a:xfrm>
        </p:spPr>
        <p:txBody>
          <a:bodyPr anchor="t">
            <a:normAutofit/>
          </a:bodyPr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8D58-8431-48A0-AF3B-F8154A3FA464}" type="datetime1">
              <a:rPr lang="en-US" smtClean="0"/>
              <a:t>03/01/24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178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8EB-3B8A-489C-A1C7-D037A9DEF0C8}" type="datetime1">
              <a:rPr lang="en-US" noProof="0" smtClean="0"/>
              <a:t>03/01/24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6801681" y="1316976"/>
            <a:ext cx="4037344" cy="5975391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5372113" y="869568"/>
            <a:ext cx="5703690" cy="4902845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5584031" y="1077708"/>
            <a:ext cx="5279854" cy="4486565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09CB875-1032-49F8-A74E-BD0BA58F9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556934"/>
            <a:ext cx="3580381" cy="3312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2454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8294" y="895547"/>
            <a:ext cx="5871325" cy="49749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0724-7811-4477-8ECE-B92037D55F7A}" type="datetime1">
              <a:rPr lang="en-US" smtClean="0"/>
              <a:t>03/01/24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79CAAA9-085A-46C2-A892-DE935E67C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556934"/>
            <a:ext cx="3580381" cy="3312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113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8FEE-C6F2-45BC-B22B-A988986747DE}" type="datetime1">
              <a:rPr lang="en-US" smtClean="0"/>
              <a:t>03/01/24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454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7F92-77C4-4A9E-877D-EE4FC45F2056}" type="datetime1">
              <a:rPr lang="en-US" smtClean="0"/>
              <a:t>03/01/24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76C9E3-4E12-46D0-A58B-4B548A8EE6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88805" y="2442732"/>
            <a:ext cx="8814391" cy="3139547"/>
          </a:xfrm>
        </p:spPr>
        <p:txBody>
          <a:bodyPr anchor="ctr"/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1609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83ED-3887-4385-B5DD-ECFA7863FAB6}" type="datetime1">
              <a:rPr lang="en-US" smtClean="0"/>
              <a:t>03/01/24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2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03/01/24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7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8A5301E-AB93-4945-A0AA-2215B6872DB2}"/>
              </a:ext>
            </a:extLst>
          </p:cNvPr>
          <p:cNvSpPr>
            <a:spLocks noChangeAspect="1"/>
          </p:cNvSpPr>
          <p:nvPr userDrawn="1"/>
        </p:nvSpPr>
        <p:spPr>
          <a:xfrm>
            <a:off x="1871401" y="2602132"/>
            <a:ext cx="1801368" cy="180136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FF1D57-3E5F-584B-94C2-629CD166831B}"/>
              </a:ext>
            </a:extLst>
          </p:cNvPr>
          <p:cNvSpPr>
            <a:spLocks noChangeAspect="1"/>
          </p:cNvSpPr>
          <p:nvPr userDrawn="1"/>
        </p:nvSpPr>
        <p:spPr>
          <a:xfrm>
            <a:off x="5194632" y="2602132"/>
            <a:ext cx="1801368" cy="18013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A619F7-99B1-EB46-8946-F77C733C4D86}"/>
              </a:ext>
            </a:extLst>
          </p:cNvPr>
          <p:cNvSpPr>
            <a:spLocks noChangeAspect="1"/>
          </p:cNvSpPr>
          <p:nvPr userDrawn="1"/>
        </p:nvSpPr>
        <p:spPr>
          <a:xfrm>
            <a:off x="8519230" y="2602132"/>
            <a:ext cx="1801368" cy="18013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1431-D4E3-4FEC-B317-EF942D240753}" type="datetime1">
              <a:rPr lang="en-US" noProof="0" smtClean="0"/>
              <a:t>03/01/24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FC6D4A-DA65-4AB4-A214-ABFCCC77CE2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20000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4EDB116-654D-48D8-BED5-DCA5C06DA37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4598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E6232E7-9350-493B-BFD0-883015EB07CE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191441" y="2922172"/>
            <a:ext cx="1161288" cy="1161288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Icon or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13A6892-C6C0-404F-96AD-993154ED8C7C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4672" y="2922172"/>
            <a:ext cx="1161288" cy="1161288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40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Insert Icon or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0281C28-F044-4622-B651-CE20C022E72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838000" y="2920902"/>
            <a:ext cx="1163828" cy="1163828"/>
          </a:xfrm>
          <a:prstGeom prst="ellipse">
            <a:avLst/>
          </a:prstGeom>
          <a:noFill/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400" b="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Insert Icon or Picture</a:t>
            </a:r>
          </a:p>
        </p:txBody>
      </p:sp>
    </p:spTree>
    <p:extLst>
      <p:ext uri="{BB962C8B-B14F-4D97-AF65-F5344CB8AC3E}">
        <p14:creationId xmlns:p14="http://schemas.microsoft.com/office/powerpoint/2010/main" val="146703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3498694" y="2421466"/>
            <a:ext cx="740731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8694" y="982132"/>
            <a:ext cx="7397903" cy="130386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8694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6216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E763-3FE9-4A20-B940-56D56DE20E95}" type="datetime1">
              <a:rPr lang="en-US" noProof="0" smtClean="0"/>
              <a:t>03/01/24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388783" y="2483417"/>
            <a:ext cx="3220061" cy="3373452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211380" y="1442831"/>
            <a:ext cx="3220061" cy="3910358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422103" y="1691853"/>
            <a:ext cx="2736000" cy="3367314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376265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F82F76-1F28-4871-AA44-ADE3B29E465F}"/>
              </a:ext>
            </a:extLst>
          </p:cNvPr>
          <p:cNvSpPr/>
          <p:nvPr userDrawn="1"/>
        </p:nvSpPr>
        <p:spPr>
          <a:xfrm>
            <a:off x="1066800" y="1009665"/>
            <a:ext cx="7056969" cy="4847145"/>
          </a:xfrm>
          <a:prstGeom prst="rect">
            <a:avLst/>
          </a:prstGeom>
          <a:solidFill>
            <a:schemeClr val="bg1"/>
          </a:solidFill>
          <a:ln w="82550" cmpd="thickThin">
            <a:solidFill>
              <a:schemeClr val="bg1">
                <a:lumMod val="6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16900" y="982132"/>
            <a:ext cx="2679698" cy="1412725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en-US" noProof="0"/>
              <a:t>Click to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7E6C-9341-4EC5-99EC-3B6492F4CFDF}" type="datetime1">
              <a:rPr lang="en-US" noProof="0" smtClean="0"/>
              <a:t>03/01/24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87D12F9-00B3-48A4-8EFB-78ACCA9F99D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82052" y="1318687"/>
            <a:ext cx="2338493" cy="28819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Pictures of buildings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42B44F9-2E79-4910-8D1A-CE37EF0524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4222" y="3128436"/>
            <a:ext cx="3974629" cy="242463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 Pictures of jobs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68412D06-1A64-446B-8E3E-026437ADFB5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600451" y="1318687"/>
            <a:ext cx="1748400" cy="16801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Pictures of transportation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3152ED43-82C8-44B9-8B8E-2C0C9CEB1F1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374222" y="1318687"/>
            <a:ext cx="2093027" cy="16801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Pictures of clothing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0BCC3DC8-BDE4-4B07-A8CA-0321A36435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2052" y="4333875"/>
            <a:ext cx="2338493" cy="12192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Pictures of other items that capture the era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E769B50-B286-4700-AFD4-EFDA8F2FBA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16900" y="2507046"/>
            <a:ext cx="2679698" cy="3349763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noProof="0"/>
              <a:t>Subheader</a:t>
            </a:r>
          </a:p>
        </p:txBody>
      </p:sp>
    </p:spTree>
    <p:extLst>
      <p:ext uri="{BB962C8B-B14F-4D97-AF65-F5344CB8AC3E}">
        <p14:creationId xmlns:p14="http://schemas.microsoft.com/office/powerpoint/2010/main" val="426007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3CE66FB-7564-43B1-9A0A-6594394A243B}"/>
              </a:ext>
            </a:extLst>
          </p:cNvPr>
          <p:cNvSpPr/>
          <p:nvPr userDrawn="1"/>
        </p:nvSpPr>
        <p:spPr>
          <a:xfrm>
            <a:off x="476250" y="476250"/>
            <a:ext cx="11239500" cy="59245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35E96D-A567-4898-B2BA-3B8C2F40BA6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2000" y="567000"/>
            <a:ext cx="11088000" cy="572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dirty="0"/>
              <a:t>Insert an iconic picture from the era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92939"/>
            <a:ext cx="9601196" cy="75141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pic>
        <p:nvPicPr>
          <p:cNvPr id="7" name="Picture 6" descr="HD-PanelContent-GrommetsCombined.png">
            <a:extLst>
              <a:ext uri="{FF2B5EF4-FFF2-40B4-BE49-F238E27FC236}">
                <a16:creationId xmlns:a16="http://schemas.microsoft.com/office/drawing/2014/main" id="{EE5D561D-B993-4D57-A306-77777AD909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63106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HD-PanelContent-GrommetsCombined.png">
            <a:extLst>
              <a:ext uri="{FF2B5EF4-FFF2-40B4-BE49-F238E27FC236}">
                <a16:creationId xmlns:a16="http://schemas.microsoft.com/office/drawing/2014/main" id="{56E46F13-579D-42C5-8CB9-411911275F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63106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HD-PanelContent-GrommetsCombined.png">
            <a:extLst>
              <a:ext uri="{FF2B5EF4-FFF2-40B4-BE49-F238E27FC236}">
                <a16:creationId xmlns:a16="http://schemas.microsoft.com/office/drawing/2014/main" id="{E055F617-AE0E-412B-BD58-B6C6F1E57E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599602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HD-PanelContent-GrommetsCombined.png">
            <a:extLst>
              <a:ext uri="{FF2B5EF4-FFF2-40B4-BE49-F238E27FC236}">
                <a16:creationId xmlns:a16="http://schemas.microsoft.com/office/drawing/2014/main" id="{E6A3ABD2-1E11-490E-83ED-21CCB18789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599602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828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4ECF-E60A-4F8F-B206-B6C6636E9A7E}" type="datetime1">
              <a:rPr lang="en-US" noProof="0" smtClean="0"/>
              <a:t>03/01/24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6801681" y="1316976"/>
            <a:ext cx="4037344" cy="5975391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5372113" y="869568"/>
            <a:ext cx="5703690" cy="4902845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5584031" y="1077708"/>
            <a:ext cx="5279854" cy="4486565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6838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Content-GrommetsCombined.png">
            <a:extLst>
              <a:ext uri="{FF2B5EF4-FFF2-40B4-BE49-F238E27FC236}">
                <a16:creationId xmlns:a16="http://schemas.microsoft.com/office/drawing/2014/main" id="{7BD0150C-9F76-4D95-80BF-675693B48F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7" name="Straight Connector 6"/>
          <p:cNvCxnSpPr>
            <a:cxnSpLocks/>
          </p:cNvCxnSpPr>
          <p:nvPr/>
        </p:nvCxnSpPr>
        <p:spPr>
          <a:xfrm>
            <a:off x="1295401" y="2421466"/>
            <a:ext cx="46696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2" y="982132"/>
            <a:ext cx="4669664" cy="1303867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669666" cy="33189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A1AB-A164-40F4-81D4-35C433F1F5CC}" type="datetime1">
              <a:rPr lang="en-US" smtClean="0"/>
              <a:t>03/01/24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FEA8B0-7C15-481C-885B-E54C78BC32E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26935" y="982132"/>
            <a:ext cx="4669666" cy="41265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DCEB7F9-6056-41AE-93D6-C5D4C94C8F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043309">
            <a:off x="8122162" y="5338536"/>
            <a:ext cx="2746356" cy="425315"/>
          </a:xfrm>
        </p:spPr>
        <p:txBody>
          <a:bodyPr/>
          <a:lstStyle>
            <a:lvl1pPr marL="0" indent="0" algn="r">
              <a:buNone/>
              <a:defRPr i="0">
                <a:latin typeface="Lucida Handwriting" panose="03010101010101010101" pitchFamily="66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Generation XYZ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577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79709"/>
            <a:ext cx="9601197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073155"/>
            <a:ext cx="9601197" cy="520392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2217-5CE6-48D8-A1E3-CD40C93AC941}" type="datetime1">
              <a:rPr lang="en-US" smtClean="0"/>
              <a:t>03/01/24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2937688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02A890-9091-4399-80AF-8AF212A1ED4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295401" y="3864479"/>
            <a:ext cx="2952000" cy="1109133"/>
          </a:xfrm>
          <a:ln w="44450" cap="sq" cmpd="thinThick">
            <a:solidFill>
              <a:schemeClr val="accent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1661F6C-2BB1-41AF-BF4C-144E940F7B2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620000" y="3864479"/>
            <a:ext cx="2952000" cy="1109133"/>
          </a:xfrm>
          <a:ln w="44450" cap="sq" cmpd="thinThick">
            <a:solidFill>
              <a:schemeClr val="accent3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FB258B-8362-4F6C-94EF-7C1F32CEBF2D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944598" y="3864479"/>
            <a:ext cx="2952000" cy="1109133"/>
          </a:xfrm>
          <a:ln w="44450" cap="sq" cmpd="thinThick">
            <a:solidFill>
              <a:schemeClr val="accent2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672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B3597F-B1AC-4CAE-8915-6DF68DE00AD7}" type="datetime1">
              <a:rPr lang="en-US" smtClean="0"/>
              <a:t>03/01/24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2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71" r:id="rId10"/>
    <p:sldLayoutId id="2147484172" r:id="rId11"/>
    <p:sldLayoutId id="2147484173" r:id="rId12"/>
    <p:sldLayoutId id="2147484193" r:id="rId13"/>
    <p:sldLayoutId id="2147484194" r:id="rId14"/>
    <p:sldLayoutId id="2147484174" r:id="rId15"/>
    <p:sldLayoutId id="2147484195" r:id="rId16"/>
    <p:sldLayoutId id="2147484175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8644" y="1871131"/>
            <a:ext cx="7447722" cy="1515533"/>
          </a:xfrm>
        </p:spPr>
        <p:txBody>
          <a:bodyPr/>
          <a:lstStyle/>
          <a:p>
            <a:r>
              <a:rPr lang="en-US" sz="2800" dirty="0"/>
              <a:t>Phát triển </a:t>
            </a:r>
            <a:r>
              <a:rPr lang="en-US" sz="2800" dirty="0" err="1"/>
              <a:t>ứng</a:t>
            </a:r>
            <a:r>
              <a:rPr lang="en-US" sz="2800" dirty="0"/>
              <a:t> dụng web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2500" b="1" i="1" dirty="0" err="1"/>
              <a:t>Tiết</a:t>
            </a:r>
            <a:r>
              <a:rPr lang="en-US" sz="2500" b="1" i="1" dirty="0"/>
              <a:t> 12: </a:t>
            </a:r>
            <a:r>
              <a:rPr lang="en-US" sz="2500" b="1" i="1" dirty="0" err="1"/>
              <a:t>Hàm</a:t>
            </a:r>
            <a:r>
              <a:rPr lang="en-US" sz="2500" b="1" i="1" dirty="0"/>
              <a:t> JavaScript</a:t>
            </a:r>
            <a:endParaRPr lang="en-US" sz="2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4059103"/>
            <a:ext cx="6815669" cy="919295"/>
          </a:xfrm>
        </p:spPr>
        <p:txBody>
          <a:bodyPr>
            <a:normAutofit/>
          </a:bodyPr>
          <a:lstStyle/>
          <a:p>
            <a:r>
              <a:rPr lang="en-US" sz="2000" dirty="0" err="1"/>
              <a:t>Th.S</a:t>
            </a:r>
            <a:r>
              <a:rPr lang="en-US" sz="2000" dirty="0"/>
              <a:t> Lê Doãn Phước</a:t>
            </a:r>
            <a:br>
              <a:rPr lang="en-US" sz="2000" dirty="0"/>
            </a:br>
            <a:r>
              <a:rPr lang="en-US" sz="2000" dirty="0"/>
              <a:t>GV BM CNPM – Khoa CNTT – HVNN VN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089BD-A05A-4E28-AFD9-50A72EA81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821" y="1704873"/>
            <a:ext cx="703232" cy="70323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B9FE-922A-49C2-A431-6C641CA45CBD}" type="datetime1">
              <a:rPr lang="en-US" smtClean="0"/>
              <a:t>03/01/24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Biến địa phương (local variables)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JS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hay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(local)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.</a:t>
            </a:r>
          </a:p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2228850" lvl="5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//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Chỗ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này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không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thể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sử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dụng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biến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carName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/>
            </a:r>
            <a:b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/>
            </a:r>
            <a:b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500" dirty="0">
                <a:latin typeface="Consolas" panose="020B0609020204030204" pitchFamily="49" charset="0"/>
              </a:rPr>
              <a:t> </a:t>
            </a:r>
            <a:r>
              <a:rPr lang="en-US" sz="1500" dirty="0" err="1">
                <a:latin typeface="Consolas" panose="020B0609020204030204" pitchFamily="49" charset="0"/>
              </a:rPr>
              <a:t>myFunction</a:t>
            </a:r>
            <a:r>
              <a:rPr lang="en-US" sz="1500" dirty="0">
                <a:latin typeface="Consolas" panose="020B0609020204030204" pitchFamily="49" charset="0"/>
              </a:rPr>
              <a:t>() {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  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500" dirty="0">
                <a:latin typeface="Consolas" panose="020B0609020204030204" pitchFamily="49" charset="0"/>
              </a:rPr>
              <a:t> </a:t>
            </a:r>
            <a:r>
              <a:rPr lang="en-US" sz="1500" dirty="0" err="1">
                <a:latin typeface="Consolas" panose="020B0609020204030204" pitchFamily="49" charset="0"/>
              </a:rPr>
              <a:t>carName</a:t>
            </a:r>
            <a:r>
              <a:rPr lang="en-US" sz="1500" dirty="0">
                <a:latin typeface="Consolas" panose="020B0609020204030204" pitchFamily="49" charset="0"/>
              </a:rPr>
              <a:t> = "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Volvo</a:t>
            </a:r>
            <a:r>
              <a:rPr lang="en-US" sz="1500" dirty="0">
                <a:latin typeface="Consolas" panose="020B0609020204030204" pitchFamily="49" charset="0"/>
              </a:rPr>
              <a:t>";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  //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Chỗ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này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có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thể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sử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dụng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biến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carName</a:t>
            </a:r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}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//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Chỗ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này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không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thể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sử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dụng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biến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carName</a:t>
            </a:r>
            <a:endParaRPr lang="en-US" sz="15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03/01/24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GD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0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650435"/>
            <a:ext cx="5264425" cy="3225432"/>
          </a:xfrm>
        </p:spPr>
        <p:txBody>
          <a:bodyPr/>
          <a:lstStyle/>
          <a:p>
            <a:r>
              <a:rPr lang="en-US" sz="2000" b="1" dirty="0" err="1"/>
              <a:t>Khái</a:t>
            </a:r>
            <a:r>
              <a:rPr lang="en-US" sz="2000" b="1" dirty="0"/>
              <a:t> </a:t>
            </a:r>
            <a:r>
              <a:rPr lang="en-US" sz="2000" b="1" dirty="0" err="1"/>
              <a:t>niệm</a:t>
            </a:r>
            <a:r>
              <a:rPr lang="en-US" sz="2000" b="1" dirty="0"/>
              <a:t> </a:t>
            </a:r>
            <a:r>
              <a:rPr lang="en-US" sz="2000" b="1" dirty="0" err="1"/>
              <a:t>về</a:t>
            </a:r>
            <a:r>
              <a:rPr lang="en-US" sz="2000" b="1" dirty="0"/>
              <a:t> </a:t>
            </a:r>
            <a:r>
              <a:rPr lang="en-US" sz="2000" b="1" dirty="0" err="1"/>
              <a:t>hàm</a:t>
            </a:r>
            <a:r>
              <a:rPr lang="en-US" sz="2000" b="1" dirty="0"/>
              <a:t> (functions) JS</a:t>
            </a:r>
          </a:p>
          <a:p>
            <a:r>
              <a:rPr lang="en-US" sz="2000" b="1" dirty="0" err="1"/>
              <a:t>Cú</a:t>
            </a:r>
            <a:r>
              <a:rPr lang="en-US" sz="2000" b="1" dirty="0"/>
              <a:t> </a:t>
            </a:r>
            <a:r>
              <a:rPr lang="en-US" sz="2000" b="1" dirty="0" err="1"/>
              <a:t>pháp</a:t>
            </a:r>
            <a:r>
              <a:rPr lang="en-US" sz="2000" b="1" dirty="0"/>
              <a:t> </a:t>
            </a:r>
            <a:r>
              <a:rPr lang="en-US" sz="2000" b="1" dirty="0" err="1"/>
              <a:t>hàm</a:t>
            </a:r>
            <a:r>
              <a:rPr lang="en-US" sz="2000" b="1" dirty="0"/>
              <a:t> JavaScript (JS Syntax)</a:t>
            </a:r>
          </a:p>
          <a:p>
            <a:r>
              <a:rPr lang="en-US" sz="2000" b="1" dirty="0" err="1"/>
              <a:t>Gọi</a:t>
            </a:r>
            <a:r>
              <a:rPr lang="en-US" sz="2000" b="1" dirty="0"/>
              <a:t> </a:t>
            </a:r>
            <a:r>
              <a:rPr lang="en-US" sz="2000" b="1" dirty="0" err="1"/>
              <a:t>hàm</a:t>
            </a:r>
            <a:r>
              <a:rPr lang="en-US" sz="2000" b="1" dirty="0"/>
              <a:t> JS</a:t>
            </a:r>
          </a:p>
          <a:p>
            <a:r>
              <a:rPr lang="en-US" sz="2000" b="1" dirty="0" err="1"/>
              <a:t>Kết</a:t>
            </a:r>
            <a:r>
              <a:rPr lang="en-US" sz="2000" b="1" dirty="0"/>
              <a:t> </a:t>
            </a:r>
            <a:r>
              <a:rPr lang="en-US" sz="2000" b="1" dirty="0" err="1"/>
              <a:t>thúc</a:t>
            </a:r>
            <a:r>
              <a:rPr lang="en-US" sz="2000" b="1" dirty="0"/>
              <a:t> (return) </a:t>
            </a:r>
            <a:r>
              <a:rPr lang="en-US" sz="2000" b="1" dirty="0" err="1"/>
              <a:t>hàm</a:t>
            </a:r>
            <a:r>
              <a:rPr lang="en-US" sz="2000" b="1" dirty="0"/>
              <a:t> JS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03/01/24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665843" y="2623931"/>
            <a:ext cx="5264425" cy="32254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1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/>
              <a:t>Tại</a:t>
            </a:r>
            <a:r>
              <a:rPr lang="en-US" sz="2000" b="1" dirty="0"/>
              <a:t> </a:t>
            </a:r>
            <a:r>
              <a:rPr lang="en-US" sz="2000" b="1" dirty="0" err="1"/>
              <a:t>sao</a:t>
            </a:r>
            <a:r>
              <a:rPr lang="en-US" sz="2000" b="1" dirty="0"/>
              <a:t> </a:t>
            </a:r>
            <a:r>
              <a:rPr lang="en-US" sz="2000" b="1" dirty="0" err="1"/>
              <a:t>nên</a:t>
            </a:r>
            <a:r>
              <a:rPr lang="en-US" sz="2000" b="1" dirty="0"/>
              <a:t> </a:t>
            </a:r>
            <a:r>
              <a:rPr lang="en-US" sz="2000" b="1" dirty="0" err="1"/>
              <a:t>sử</a:t>
            </a:r>
            <a:r>
              <a:rPr lang="en-US" sz="2000" b="1" dirty="0"/>
              <a:t> </a:t>
            </a:r>
            <a:r>
              <a:rPr lang="en-US" sz="2000" b="1" dirty="0" err="1"/>
              <a:t>dụng</a:t>
            </a:r>
            <a:r>
              <a:rPr lang="en-US" sz="2000" b="1" dirty="0"/>
              <a:t> </a:t>
            </a:r>
            <a:r>
              <a:rPr lang="en-US" sz="2000" b="1" dirty="0" err="1"/>
              <a:t>hàm</a:t>
            </a:r>
            <a:r>
              <a:rPr lang="en-US" sz="2000" b="1" dirty="0"/>
              <a:t> JS</a:t>
            </a:r>
          </a:p>
          <a:p>
            <a:r>
              <a:rPr lang="en-US" sz="2000" b="1" dirty="0" err="1"/>
              <a:t>Toán</a:t>
            </a:r>
            <a:r>
              <a:rPr lang="en-US" sz="2000" b="1" dirty="0"/>
              <a:t> </a:t>
            </a:r>
            <a:r>
              <a:rPr lang="en-US" sz="2000" b="1" dirty="0" err="1"/>
              <a:t>tử</a:t>
            </a:r>
            <a:r>
              <a:rPr lang="en-US" sz="2000" b="1" dirty="0"/>
              <a:t> () </a:t>
            </a:r>
            <a:r>
              <a:rPr lang="en-US" sz="2000" b="1" dirty="0" err="1"/>
              <a:t>gọi</a:t>
            </a:r>
            <a:r>
              <a:rPr lang="en-US" sz="2000" b="1" dirty="0"/>
              <a:t> </a:t>
            </a:r>
            <a:r>
              <a:rPr lang="en-US" sz="2000" b="1" dirty="0" err="1"/>
              <a:t>hàm</a:t>
            </a:r>
            <a:endParaRPr lang="en-US" sz="2000" b="1" dirty="0"/>
          </a:p>
          <a:p>
            <a:r>
              <a:rPr lang="en-US" sz="2000" b="1" dirty="0" err="1"/>
              <a:t>Hàm</a:t>
            </a:r>
            <a:r>
              <a:rPr lang="en-US" sz="2000" b="1" dirty="0"/>
              <a:t> </a:t>
            </a:r>
            <a:r>
              <a:rPr lang="en-US" sz="2000" b="1" dirty="0" err="1"/>
              <a:t>được</a:t>
            </a:r>
            <a:r>
              <a:rPr lang="en-US" sz="2000" b="1" dirty="0"/>
              <a:t> </a:t>
            </a:r>
            <a:r>
              <a:rPr lang="en-US" sz="2000" b="1" dirty="0" err="1"/>
              <a:t>sử</a:t>
            </a:r>
            <a:r>
              <a:rPr lang="en-US" sz="2000" b="1" dirty="0"/>
              <a:t> </a:t>
            </a:r>
            <a:r>
              <a:rPr lang="en-US" sz="2000" b="1" dirty="0" err="1"/>
              <a:t>dụng</a:t>
            </a:r>
            <a:r>
              <a:rPr lang="en-US" sz="2000" b="1" dirty="0"/>
              <a:t> </a:t>
            </a:r>
            <a:r>
              <a:rPr lang="en-US" sz="2000" b="1" dirty="0" err="1"/>
              <a:t>như</a:t>
            </a:r>
            <a:r>
              <a:rPr lang="en-US" sz="2000" b="1" dirty="0"/>
              <a:t> </a:t>
            </a:r>
            <a:r>
              <a:rPr lang="en-US" sz="2000" b="1" dirty="0" err="1"/>
              <a:t>giá</a:t>
            </a:r>
            <a:r>
              <a:rPr lang="en-US" sz="2000" b="1" dirty="0"/>
              <a:t> </a:t>
            </a:r>
            <a:r>
              <a:rPr lang="en-US" sz="2000" b="1" dirty="0" err="1"/>
              <a:t>trị</a:t>
            </a:r>
            <a:r>
              <a:rPr lang="en-US" sz="2000" b="1" dirty="0"/>
              <a:t> </a:t>
            </a:r>
            <a:r>
              <a:rPr lang="en-US" sz="2000" b="1" dirty="0" err="1"/>
              <a:t>của</a:t>
            </a:r>
            <a:r>
              <a:rPr lang="en-US" sz="2000" b="1" dirty="0"/>
              <a:t> </a:t>
            </a:r>
            <a:r>
              <a:rPr lang="en-US" sz="2000" b="1" dirty="0" err="1"/>
              <a:t>biến</a:t>
            </a:r>
            <a:endParaRPr lang="en-US" sz="2000" b="1" dirty="0"/>
          </a:p>
          <a:p>
            <a:r>
              <a:rPr lang="en-US" sz="2000" b="1" dirty="0" err="1"/>
              <a:t>Biến</a:t>
            </a:r>
            <a:r>
              <a:rPr lang="en-US" sz="2000" b="1" dirty="0"/>
              <a:t> </a:t>
            </a:r>
            <a:r>
              <a:rPr lang="en-US" sz="2000" b="1" dirty="0" err="1"/>
              <a:t>địa</a:t>
            </a:r>
            <a:r>
              <a:rPr lang="en-US" sz="2000" b="1" dirty="0"/>
              <a:t> </a:t>
            </a:r>
            <a:r>
              <a:rPr lang="en-US" sz="2000" b="1" dirty="0" err="1"/>
              <a:t>phương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3308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Hàm</a:t>
            </a:r>
            <a:r>
              <a:rPr lang="en-US" dirty="0"/>
              <a:t> JavaScript (JS)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1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2 </a:t>
            </a:r>
            <a:r>
              <a:rPr lang="en-US" dirty="0" err="1"/>
              <a:t>số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// Function to compute the product of p1 and p2</a:t>
            </a:r>
            <a:b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function 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myFunction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(p1, p2) {</a:t>
            </a:r>
            <a:b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  return p1 * p2;</a:t>
            </a:r>
            <a:b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lvl="0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JS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“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” </a:t>
            </a:r>
            <a:r>
              <a:rPr lang="en-US" dirty="0" err="1"/>
              <a:t>gọi</a:t>
            </a:r>
            <a:r>
              <a:rPr lang="en-US" dirty="0"/>
              <a:t> (invoke) </a:t>
            </a:r>
            <a:r>
              <a:rPr lang="en-US" dirty="0" err="1"/>
              <a:t>nó</a:t>
            </a:r>
            <a:endParaRPr lang="en-US" dirty="0"/>
          </a:p>
          <a:p>
            <a:pPr lvl="0"/>
            <a:r>
              <a:rPr lang="en-US" dirty="0" err="1"/>
              <a:t>Trong</a:t>
            </a:r>
            <a:r>
              <a:rPr lang="en-US" dirty="0"/>
              <a:t> JS,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“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”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(1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C++)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03/01/24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8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JavaScript (JS Syntax)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600" dirty="0" err="1"/>
              <a:t>Hàm</a:t>
            </a:r>
            <a:r>
              <a:rPr lang="en-US" sz="1600" dirty="0"/>
              <a:t> JS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định</a:t>
            </a:r>
            <a:r>
              <a:rPr lang="en-US" sz="1600" dirty="0"/>
              <a:t> </a:t>
            </a:r>
            <a:r>
              <a:rPr lang="en-US" sz="1600" dirty="0" err="1"/>
              <a:t>nghĩa</a:t>
            </a:r>
            <a:r>
              <a:rPr lang="en-US" sz="1600" dirty="0"/>
              <a:t> </a:t>
            </a:r>
            <a:r>
              <a:rPr lang="en-US" sz="1600" dirty="0" err="1"/>
              <a:t>bằng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khóa</a:t>
            </a:r>
            <a:r>
              <a:rPr lang="en-US" sz="1600" dirty="0"/>
              <a:t> function, </a:t>
            </a:r>
            <a:r>
              <a:rPr lang="en-US" sz="1600" dirty="0" err="1"/>
              <a:t>tiếp</a:t>
            </a:r>
            <a:r>
              <a:rPr lang="en-US" sz="1600" dirty="0"/>
              <a:t> </a:t>
            </a:r>
            <a:r>
              <a:rPr lang="en-US" sz="1600" dirty="0" err="1"/>
              <a:t>theo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tên</a:t>
            </a:r>
            <a:r>
              <a:rPr lang="en-US" sz="1600" dirty="0"/>
              <a:t> </a:t>
            </a:r>
            <a:r>
              <a:rPr lang="en-US" sz="1600" dirty="0" err="1"/>
              <a:t>hàm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cặp</a:t>
            </a:r>
            <a:r>
              <a:rPr lang="en-US" sz="1600" dirty="0"/>
              <a:t> </a:t>
            </a:r>
            <a:r>
              <a:rPr lang="en-US" sz="1600" dirty="0" err="1"/>
              <a:t>dấu</a:t>
            </a:r>
            <a:r>
              <a:rPr lang="en-US" sz="1600" dirty="0"/>
              <a:t> </a:t>
            </a:r>
            <a:r>
              <a:rPr lang="en-US" sz="1600" dirty="0" err="1"/>
              <a:t>đóng</a:t>
            </a:r>
            <a:r>
              <a:rPr lang="en-US" sz="1600" dirty="0"/>
              <a:t> </a:t>
            </a:r>
            <a:r>
              <a:rPr lang="en-US" sz="1600" dirty="0" err="1"/>
              <a:t>mở</a:t>
            </a:r>
            <a:r>
              <a:rPr lang="en-US" sz="1600" dirty="0"/>
              <a:t> </a:t>
            </a:r>
            <a:r>
              <a:rPr lang="en-US" sz="1600" dirty="0" err="1"/>
              <a:t>ngoặc</a:t>
            </a:r>
            <a:r>
              <a:rPr lang="en-US" sz="1600" dirty="0"/>
              <a:t> </a:t>
            </a:r>
            <a:r>
              <a:rPr lang="en-US" sz="1600" dirty="0" err="1"/>
              <a:t>đơn</a:t>
            </a:r>
            <a:r>
              <a:rPr lang="en-US" sz="1600" dirty="0"/>
              <a:t> (). </a:t>
            </a:r>
            <a:r>
              <a:rPr lang="en-US" sz="1600" dirty="0" err="1"/>
              <a:t>Tên</a:t>
            </a:r>
            <a:r>
              <a:rPr lang="en-US" sz="1600" dirty="0"/>
              <a:t> </a:t>
            </a:r>
            <a:r>
              <a:rPr lang="en-US" sz="1600" dirty="0" err="1"/>
              <a:t>hàm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bao</a:t>
            </a:r>
            <a:r>
              <a:rPr lang="en-US" sz="1600" dirty="0"/>
              <a:t> </a:t>
            </a:r>
            <a:r>
              <a:rPr lang="en-US" sz="1600" dirty="0" err="1"/>
              <a:t>gồm</a:t>
            </a:r>
            <a:r>
              <a:rPr lang="en-US" sz="1600" dirty="0"/>
              <a:t> </a:t>
            </a:r>
            <a:r>
              <a:rPr lang="en-US" sz="1600" dirty="0" err="1"/>
              <a:t>chữ</a:t>
            </a:r>
            <a:r>
              <a:rPr lang="en-US" sz="1600" dirty="0"/>
              <a:t> </a:t>
            </a:r>
            <a:r>
              <a:rPr lang="en-US" sz="1600" dirty="0" err="1"/>
              <a:t>cái</a:t>
            </a:r>
            <a:r>
              <a:rPr lang="en-US" sz="1600" dirty="0"/>
              <a:t>, </a:t>
            </a:r>
            <a:r>
              <a:rPr lang="en-US" sz="1600" dirty="0" err="1"/>
              <a:t>số</a:t>
            </a:r>
            <a:r>
              <a:rPr lang="en-US" sz="1600" dirty="0"/>
              <a:t>, </a:t>
            </a:r>
            <a:r>
              <a:rPr lang="en-US" sz="1600" dirty="0" err="1"/>
              <a:t>dấu</a:t>
            </a:r>
            <a:r>
              <a:rPr lang="en-US" sz="1600" dirty="0"/>
              <a:t> </a:t>
            </a:r>
            <a:r>
              <a:rPr lang="en-US" sz="1600" dirty="0" err="1"/>
              <a:t>gạch</a:t>
            </a:r>
            <a:r>
              <a:rPr lang="en-US" sz="1600" dirty="0"/>
              <a:t> </a:t>
            </a:r>
            <a:r>
              <a:rPr lang="en-US" sz="1600" dirty="0" err="1"/>
              <a:t>dưới</a:t>
            </a:r>
            <a:r>
              <a:rPr lang="en-US" sz="1600" dirty="0"/>
              <a:t>, </a:t>
            </a:r>
            <a:r>
              <a:rPr lang="en-US" sz="1600" dirty="0" err="1"/>
              <a:t>dấu</a:t>
            </a:r>
            <a:r>
              <a:rPr lang="en-US" sz="1600" dirty="0"/>
              <a:t> </a:t>
            </a:r>
            <a:r>
              <a:rPr lang="en-US" sz="1600" dirty="0" err="1"/>
              <a:t>đô</a:t>
            </a:r>
            <a:r>
              <a:rPr lang="en-US" sz="1600" dirty="0"/>
              <a:t>-la $ (</a:t>
            </a:r>
            <a:r>
              <a:rPr lang="en-US" sz="1600" dirty="0" err="1"/>
              <a:t>tương</a:t>
            </a:r>
            <a:r>
              <a:rPr lang="en-US" sz="1600" dirty="0"/>
              <a:t> </a:t>
            </a:r>
            <a:r>
              <a:rPr lang="en-US" sz="1600" dirty="0" err="1"/>
              <a:t>tự</a:t>
            </a:r>
            <a:r>
              <a:rPr lang="en-US" sz="1600" dirty="0"/>
              <a:t> </a:t>
            </a:r>
            <a:r>
              <a:rPr lang="en-US" sz="1600" dirty="0" err="1"/>
              <a:t>như</a:t>
            </a:r>
            <a:r>
              <a:rPr lang="en-US" sz="1600" dirty="0"/>
              <a:t> </a:t>
            </a:r>
            <a:r>
              <a:rPr lang="en-US" sz="1600" dirty="0" err="1"/>
              <a:t>tên</a:t>
            </a:r>
            <a:r>
              <a:rPr lang="en-US" sz="1600" dirty="0"/>
              <a:t> </a:t>
            </a:r>
            <a:r>
              <a:rPr lang="en-US" sz="1600" dirty="0" err="1"/>
              <a:t>biến</a:t>
            </a:r>
            <a:r>
              <a:rPr lang="en-US" sz="1600" dirty="0"/>
              <a:t>)</a:t>
            </a:r>
          </a:p>
          <a:p>
            <a:pPr lvl="0"/>
            <a:r>
              <a:rPr lang="en-US" sz="1600" dirty="0" err="1"/>
              <a:t>Phía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cặp</a:t>
            </a:r>
            <a:r>
              <a:rPr lang="en-US" sz="1600" dirty="0"/>
              <a:t> </a:t>
            </a:r>
            <a:r>
              <a:rPr lang="en-US" sz="1600" dirty="0" err="1"/>
              <a:t>dấu</a:t>
            </a:r>
            <a:r>
              <a:rPr lang="en-US" sz="1600" dirty="0"/>
              <a:t> </a:t>
            </a:r>
            <a:r>
              <a:rPr lang="en-US" sz="1600" dirty="0" err="1"/>
              <a:t>đóng</a:t>
            </a:r>
            <a:r>
              <a:rPr lang="en-US" sz="1600" dirty="0"/>
              <a:t> </a:t>
            </a:r>
            <a:r>
              <a:rPr lang="en-US" sz="1600" dirty="0" err="1"/>
              <a:t>mở</a:t>
            </a:r>
            <a:r>
              <a:rPr lang="en-US" sz="1600" dirty="0"/>
              <a:t> </a:t>
            </a:r>
            <a:r>
              <a:rPr lang="en-US" sz="1600" dirty="0" err="1"/>
              <a:t>ngoặc</a:t>
            </a:r>
            <a:r>
              <a:rPr lang="en-US" sz="1600" dirty="0"/>
              <a:t> (), </a:t>
            </a:r>
            <a:r>
              <a:rPr lang="en-US" sz="1600" dirty="0" err="1"/>
              <a:t>lập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viên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khai</a:t>
            </a:r>
            <a:r>
              <a:rPr lang="en-US" sz="1600" dirty="0"/>
              <a:t> </a:t>
            </a:r>
            <a:r>
              <a:rPr lang="en-US" sz="1600" dirty="0" err="1"/>
              <a:t>báo</a:t>
            </a:r>
            <a:r>
              <a:rPr lang="en-US" sz="1600" dirty="0"/>
              <a:t> </a:t>
            </a:r>
            <a:r>
              <a:rPr lang="en-US" sz="1600" dirty="0" err="1"/>
              <a:t>danh</a:t>
            </a:r>
            <a:r>
              <a:rPr lang="en-US" sz="1600" dirty="0"/>
              <a:t> </a:t>
            </a:r>
            <a:r>
              <a:rPr lang="en-US" sz="1600" dirty="0" err="1"/>
              <a:t>sách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tham</a:t>
            </a:r>
            <a:r>
              <a:rPr lang="en-US" sz="1600" dirty="0"/>
              <a:t> </a:t>
            </a:r>
            <a:r>
              <a:rPr lang="en-US" sz="1600" dirty="0" err="1"/>
              <a:t>số</a:t>
            </a:r>
            <a:r>
              <a:rPr lang="en-US" sz="1600" dirty="0"/>
              <a:t>, </a:t>
            </a:r>
            <a:r>
              <a:rPr lang="en-US" sz="1600" dirty="0" err="1"/>
              <a:t>phân</a:t>
            </a:r>
            <a:r>
              <a:rPr lang="en-US" sz="1600" dirty="0"/>
              <a:t> </a:t>
            </a:r>
            <a:r>
              <a:rPr lang="en-US" sz="1600" dirty="0" err="1"/>
              <a:t>cách</a:t>
            </a:r>
            <a:r>
              <a:rPr lang="en-US" sz="1600" dirty="0"/>
              <a:t> </a:t>
            </a:r>
            <a:r>
              <a:rPr lang="en-US" sz="1600" dirty="0" err="1"/>
              <a:t>nhau</a:t>
            </a:r>
            <a:r>
              <a:rPr lang="en-US" sz="1600" dirty="0"/>
              <a:t> </a:t>
            </a:r>
            <a:r>
              <a:rPr lang="en-US" sz="1600" dirty="0" err="1"/>
              <a:t>bởi</a:t>
            </a:r>
            <a:r>
              <a:rPr lang="en-US" sz="1600" dirty="0"/>
              <a:t> </a:t>
            </a:r>
            <a:r>
              <a:rPr lang="en-US" sz="1600" dirty="0" err="1"/>
              <a:t>dấu</a:t>
            </a:r>
            <a:r>
              <a:rPr lang="en-US" sz="1600" dirty="0"/>
              <a:t> </a:t>
            </a:r>
            <a:r>
              <a:rPr lang="en-US" sz="1600" dirty="0" err="1"/>
              <a:t>phẩy</a:t>
            </a:r>
            <a:r>
              <a:rPr lang="en-US" sz="1600" dirty="0"/>
              <a:t>: (ThamSo1, ThamSo2,…)</a:t>
            </a:r>
          </a:p>
          <a:p>
            <a:pPr lvl="0"/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mã</a:t>
            </a:r>
            <a:r>
              <a:rPr lang="en-US" sz="1600" dirty="0"/>
              <a:t> </a:t>
            </a: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thi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hàm</a:t>
            </a:r>
            <a:r>
              <a:rPr lang="en-US" sz="1600" dirty="0"/>
              <a:t> JS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bọc</a:t>
            </a:r>
            <a:r>
              <a:rPr lang="en-US" sz="1600" dirty="0"/>
              <a:t> </a:t>
            </a:r>
            <a:r>
              <a:rPr lang="en-US" sz="1600" dirty="0" err="1"/>
              <a:t>giữa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cặp</a:t>
            </a:r>
            <a:r>
              <a:rPr lang="en-US" sz="1600" dirty="0"/>
              <a:t> </a:t>
            </a:r>
            <a:r>
              <a:rPr lang="en-US" sz="1600" dirty="0" err="1"/>
              <a:t>dấu</a:t>
            </a:r>
            <a:r>
              <a:rPr lang="en-US" sz="1600" dirty="0"/>
              <a:t> </a:t>
            </a:r>
            <a:r>
              <a:rPr lang="en-US" sz="1600" dirty="0" err="1"/>
              <a:t>ngoặc</a:t>
            </a:r>
            <a:r>
              <a:rPr lang="en-US" sz="1600" dirty="0"/>
              <a:t> </a:t>
            </a:r>
            <a:r>
              <a:rPr lang="en-US" sz="1600" dirty="0" err="1"/>
              <a:t>nhọn</a:t>
            </a:r>
            <a:r>
              <a:rPr lang="en-US" sz="1600" dirty="0"/>
              <a:t> {}</a:t>
            </a:r>
          </a:p>
          <a:p>
            <a:pPr lvl="0"/>
            <a:r>
              <a:rPr lang="en-US" sz="1600" dirty="0" err="1"/>
              <a:t>Ví</a:t>
            </a:r>
            <a:r>
              <a:rPr lang="en-US" sz="1600" dirty="0"/>
              <a:t> </a:t>
            </a:r>
            <a:r>
              <a:rPr lang="en-US" sz="1600" dirty="0" err="1"/>
              <a:t>dụ</a:t>
            </a:r>
            <a:r>
              <a:rPr lang="en-US" sz="1600" dirty="0"/>
              <a:t> </a:t>
            </a:r>
            <a:r>
              <a:rPr lang="en-US" sz="1600" dirty="0" err="1"/>
              <a:t>về</a:t>
            </a:r>
            <a:r>
              <a:rPr lang="en-US" sz="1600" dirty="0"/>
              <a:t> 1 </a:t>
            </a:r>
            <a:r>
              <a:rPr lang="en-US" sz="1600" dirty="0" err="1"/>
              <a:t>hàm</a:t>
            </a:r>
            <a:r>
              <a:rPr lang="en-US" sz="1600" dirty="0"/>
              <a:t> JS: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function 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name(parameter1, parameter2, parameter3) {</a:t>
            </a:r>
            <a:b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  </a:t>
            </a:r>
            <a:r>
              <a:rPr lang="en-US" sz="1700" dirty="0">
                <a:solidFill>
                  <a:srgbClr val="00B050"/>
                </a:solidFill>
                <a:latin typeface="Consolas" panose="020B0609020204030204" pitchFamily="49" charset="0"/>
              </a:rPr>
              <a:t>// code to be executed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lvl="0"/>
            <a:r>
              <a:rPr lang="en-US" sz="1600" dirty="0"/>
              <a:t>-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toàn</a:t>
            </a:r>
            <a:r>
              <a:rPr lang="en-US" sz="1600" dirty="0"/>
              <a:t> </a:t>
            </a:r>
            <a:r>
              <a:rPr lang="en-US" sz="1600" dirty="0" err="1"/>
              <a:t>bộ</a:t>
            </a:r>
            <a:r>
              <a:rPr lang="en-US" sz="1600" dirty="0"/>
              <a:t> 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mã</a:t>
            </a:r>
            <a:r>
              <a:rPr lang="en-US" sz="1600" dirty="0"/>
              <a:t> </a:t>
            </a: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thi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hàm</a:t>
            </a:r>
            <a:r>
              <a:rPr lang="en-US" sz="1600" dirty="0"/>
              <a:t> (</a:t>
            </a:r>
            <a:r>
              <a:rPr lang="en-US" sz="1600" dirty="0" err="1"/>
              <a:t>đoạn</a:t>
            </a:r>
            <a:r>
              <a:rPr lang="en-US" sz="1600" dirty="0"/>
              <a:t> </a:t>
            </a:r>
            <a:r>
              <a:rPr lang="en-US" sz="1600" dirty="0" err="1"/>
              <a:t>nằm</a:t>
            </a:r>
            <a:r>
              <a:rPr lang="en-US" sz="1600" dirty="0"/>
              <a:t> </a:t>
            </a:r>
            <a:r>
              <a:rPr lang="en-US" sz="1600" dirty="0" err="1"/>
              <a:t>giữa</a:t>
            </a:r>
            <a:r>
              <a:rPr lang="en-US" sz="1600" dirty="0"/>
              <a:t> </a:t>
            </a:r>
            <a:r>
              <a:rPr lang="en-US" sz="1600" dirty="0" err="1"/>
              <a:t>cặp</a:t>
            </a:r>
            <a:r>
              <a:rPr lang="en-US" sz="1600" dirty="0"/>
              <a:t> </a:t>
            </a:r>
            <a:r>
              <a:rPr lang="en-US" sz="1600" dirty="0" err="1"/>
              <a:t>dấu</a:t>
            </a:r>
            <a:r>
              <a:rPr lang="en-US" sz="1600" dirty="0"/>
              <a:t> </a:t>
            </a:r>
            <a:r>
              <a:rPr lang="en-US" sz="1600" dirty="0" err="1"/>
              <a:t>ngoặc</a:t>
            </a:r>
            <a:r>
              <a:rPr lang="en-US" sz="1600" dirty="0"/>
              <a:t> </a:t>
            </a:r>
            <a:r>
              <a:rPr lang="en-US" sz="1600" dirty="0" err="1"/>
              <a:t>nhọn</a:t>
            </a:r>
            <a:r>
              <a:rPr lang="en-US" sz="1600" dirty="0"/>
              <a:t> {} ),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tham</a:t>
            </a:r>
            <a:r>
              <a:rPr lang="en-US" sz="1600" dirty="0"/>
              <a:t> </a:t>
            </a:r>
            <a:r>
              <a:rPr lang="en-US" sz="1600" dirty="0" err="1"/>
              <a:t>số</a:t>
            </a:r>
            <a:r>
              <a:rPr lang="en-US" sz="1600" dirty="0"/>
              <a:t> </a:t>
            </a:r>
            <a:r>
              <a:rPr lang="en-US" sz="1600" dirty="0" err="1"/>
              <a:t>đã</a:t>
            </a:r>
            <a:r>
              <a:rPr lang="en-US" sz="1600" dirty="0"/>
              <a:t> </a:t>
            </a:r>
            <a:r>
              <a:rPr lang="en-US" sz="1600" dirty="0" err="1"/>
              <a:t>khai</a:t>
            </a:r>
            <a:r>
              <a:rPr lang="en-US" sz="1600" dirty="0"/>
              <a:t> </a:t>
            </a:r>
            <a:r>
              <a:rPr lang="en-US" sz="1600" dirty="0" err="1"/>
              <a:t>báo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coi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biến</a:t>
            </a:r>
            <a:r>
              <a:rPr lang="en-US" sz="1600" dirty="0"/>
              <a:t> </a:t>
            </a:r>
            <a:r>
              <a:rPr lang="en-US" sz="1600" dirty="0" err="1"/>
              <a:t>địa</a:t>
            </a:r>
            <a:r>
              <a:rPr lang="en-US" sz="1600" dirty="0"/>
              <a:t> </a:t>
            </a:r>
            <a:r>
              <a:rPr lang="en-US" sz="1600" dirty="0" err="1"/>
              <a:t>phương</a:t>
            </a:r>
            <a:r>
              <a:rPr lang="en-US" sz="1600" dirty="0"/>
              <a:t> (local variables).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03/01/24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5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654825" cy="3318936"/>
          </a:xfrm>
        </p:spPr>
        <p:txBody>
          <a:bodyPr/>
          <a:lstStyle/>
          <a:p>
            <a:pPr lvl="0"/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 “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” </a:t>
            </a:r>
            <a:r>
              <a:rPr lang="en-US" dirty="0" err="1"/>
              <a:t>gọi</a:t>
            </a:r>
            <a:r>
              <a:rPr lang="en-US" dirty="0"/>
              <a:t> (invoke/call):</a:t>
            </a:r>
            <a:endParaRPr lang="en-US" sz="1600" dirty="0"/>
          </a:p>
          <a:p>
            <a:pPr lvl="1"/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sự</a:t>
            </a:r>
            <a:r>
              <a:rPr lang="en-US" sz="1800" dirty="0"/>
              <a:t> </a:t>
            </a:r>
            <a:r>
              <a:rPr lang="en-US" sz="1800" dirty="0" err="1"/>
              <a:t>kiện</a:t>
            </a:r>
            <a:r>
              <a:rPr lang="en-US" sz="1800" dirty="0"/>
              <a:t> (event) </a:t>
            </a:r>
            <a:r>
              <a:rPr lang="en-US" sz="1800" dirty="0" err="1"/>
              <a:t>xảy</a:t>
            </a:r>
            <a:r>
              <a:rPr lang="en-US" sz="1800" dirty="0"/>
              <a:t> </a:t>
            </a:r>
            <a:r>
              <a:rPr lang="en-US" sz="1800" dirty="0" err="1"/>
              <a:t>ra</a:t>
            </a:r>
            <a:r>
              <a:rPr lang="en-US" sz="1800" dirty="0"/>
              <a:t> (</a:t>
            </a:r>
            <a:r>
              <a:rPr lang="en-US" sz="1800" dirty="0" err="1"/>
              <a:t>ví</a:t>
            </a:r>
            <a:r>
              <a:rPr lang="en-US" sz="1800" dirty="0"/>
              <a:t> </a:t>
            </a:r>
            <a:r>
              <a:rPr lang="en-US" sz="1800" dirty="0" err="1"/>
              <a:t>dụ</a:t>
            </a:r>
            <a:r>
              <a:rPr lang="en-US" sz="1800" dirty="0"/>
              <a:t> </a:t>
            </a: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 smtClean="0"/>
              <a:t>người</a:t>
            </a:r>
            <a:r>
              <a:rPr lang="en-US" sz="1800" dirty="0" smtClean="0"/>
              <a:t> </a:t>
            </a:r>
            <a:r>
              <a:rPr lang="en-US" sz="1800" dirty="0" err="1"/>
              <a:t>dùng</a:t>
            </a:r>
            <a:r>
              <a:rPr lang="en-US" sz="1800" dirty="0"/>
              <a:t> </a:t>
            </a:r>
            <a:r>
              <a:rPr lang="en-US" sz="1800" dirty="0" err="1"/>
              <a:t>bấm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1 </a:t>
            </a:r>
            <a:r>
              <a:rPr lang="en-US" sz="1800" dirty="0" err="1"/>
              <a:t>nút</a:t>
            </a:r>
            <a:r>
              <a:rPr lang="en-US" sz="1800" dirty="0"/>
              <a:t> </a:t>
            </a:r>
            <a:r>
              <a:rPr lang="en-US" sz="1800" dirty="0" err="1"/>
              <a:t>lệnh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hàm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gọi</a:t>
            </a:r>
            <a:r>
              <a:rPr lang="en-US" sz="1800" dirty="0"/>
              <a:t> </a:t>
            </a:r>
            <a:r>
              <a:rPr lang="en-US" sz="1800" dirty="0" err="1"/>
              <a:t>tới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1 </a:t>
            </a:r>
            <a:r>
              <a:rPr lang="en-US" sz="1800" dirty="0" err="1"/>
              <a:t>lệnh</a:t>
            </a:r>
            <a:r>
              <a:rPr lang="en-US" sz="1800" dirty="0"/>
              <a:t> JS </a:t>
            </a:r>
            <a:r>
              <a:rPr lang="en-US" sz="1800" dirty="0" err="1"/>
              <a:t>khác</a:t>
            </a:r>
            <a:endParaRPr lang="en-US" dirty="0"/>
          </a:p>
          <a:p>
            <a:pPr lvl="1"/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thi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 (</a:t>
            </a:r>
            <a:r>
              <a:rPr lang="en-US" sz="1800" dirty="0" err="1"/>
              <a:t>tự</a:t>
            </a:r>
            <a:r>
              <a:rPr lang="en-US" sz="1800" dirty="0"/>
              <a:t> </a:t>
            </a:r>
            <a:r>
              <a:rPr lang="en-US" sz="1800" dirty="0" err="1"/>
              <a:t>gọi</a:t>
            </a:r>
            <a:r>
              <a:rPr lang="en-US" sz="1800" dirty="0"/>
              <a:t> </a:t>
            </a:r>
            <a:r>
              <a:rPr lang="en-US" sz="1800" dirty="0" err="1"/>
              <a:t>chính</a:t>
            </a:r>
            <a:r>
              <a:rPr lang="en-US" sz="1800" dirty="0"/>
              <a:t> </a:t>
            </a:r>
            <a:r>
              <a:rPr lang="en-US" sz="1800" dirty="0" err="1"/>
              <a:t>nó</a:t>
            </a:r>
            <a:r>
              <a:rPr lang="en-US" sz="1800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03/01/24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11349" y="2556932"/>
            <a:ext cx="5151781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1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JS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return</a:t>
            </a:r>
          </a:p>
          <a:p>
            <a:pPr lvl="0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JS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, JS engine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.</a:t>
            </a:r>
          </a:p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return,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JS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1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4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JS (</a:t>
            </a:r>
            <a:r>
              <a:rPr lang="en-US" dirty="0" err="1"/>
              <a:t>tiếp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hàm</a:t>
            </a:r>
            <a:r>
              <a:rPr lang="en-US" dirty="0"/>
              <a:t> JS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2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  <a:p>
            <a:pPr marL="457200" lvl="1" indent="0"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700" dirty="0">
                <a:latin typeface="Consolas" panose="020B0609020204030204" pitchFamily="49" charset="0"/>
              </a:rPr>
              <a:t> x = </a:t>
            </a:r>
            <a:r>
              <a:rPr lang="en-US" sz="1700" dirty="0" err="1">
                <a:latin typeface="Consolas" panose="020B0609020204030204" pitchFamily="49" charset="0"/>
              </a:rPr>
              <a:t>myFunction</a:t>
            </a:r>
            <a:r>
              <a:rPr lang="en-US" sz="1700" dirty="0"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US" sz="1700" dirty="0">
                <a:latin typeface="Consolas" panose="020B0609020204030204" pitchFamily="49" charset="0"/>
              </a:rPr>
              <a:t>, 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en-US" sz="1700" dirty="0">
                <a:latin typeface="Consolas" panose="020B0609020204030204" pitchFamily="49" charset="0"/>
              </a:rPr>
              <a:t>);   </a:t>
            </a:r>
          </a:p>
          <a:p>
            <a:pPr marL="457200" lvl="1" indent="0">
              <a:buNone/>
            </a:pPr>
            <a:r>
              <a:rPr lang="en-US" sz="1700" dirty="0">
                <a:solidFill>
                  <a:srgbClr val="00B050"/>
                </a:solidFill>
                <a:latin typeface="Consolas" panose="020B0609020204030204" pitchFamily="49" charset="0"/>
              </a:rPr>
              <a:t>// Function is called, return value will end up in x</a:t>
            </a:r>
            <a:br>
              <a:rPr lang="en-US" sz="17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700" dirty="0">
                <a:latin typeface="Consolas" panose="020B0609020204030204" pitchFamily="49" charset="0"/>
              </a:rPr>
              <a:t/>
            </a:r>
            <a:br>
              <a:rPr lang="en-US" sz="1700" dirty="0"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700" dirty="0">
                <a:latin typeface="Consolas" panose="020B0609020204030204" pitchFamily="49" charset="0"/>
              </a:rPr>
              <a:t> </a:t>
            </a:r>
            <a:r>
              <a:rPr lang="en-US" sz="1700" dirty="0" err="1">
                <a:latin typeface="Consolas" panose="020B0609020204030204" pitchFamily="49" charset="0"/>
              </a:rPr>
              <a:t>myFunction</a:t>
            </a:r>
            <a:r>
              <a:rPr lang="en-US" sz="1700" dirty="0">
                <a:latin typeface="Consolas" panose="020B0609020204030204" pitchFamily="49" charset="0"/>
              </a:rPr>
              <a:t>(a, b) {</a:t>
            </a:r>
            <a:br>
              <a:rPr lang="en-US" sz="1700" dirty="0">
                <a:latin typeface="Consolas" panose="020B0609020204030204" pitchFamily="49" charset="0"/>
              </a:rPr>
            </a:br>
            <a:r>
              <a:rPr lang="en-US" sz="1700" dirty="0">
                <a:latin typeface="Consolas" panose="020B0609020204030204" pitchFamily="49" charset="0"/>
              </a:rPr>
              <a:t>  	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700" dirty="0">
                <a:latin typeface="Consolas" panose="020B0609020204030204" pitchFamily="49" charset="0"/>
              </a:rPr>
              <a:t> a * b;             </a:t>
            </a:r>
          </a:p>
          <a:p>
            <a:pPr marL="457200" lvl="1" indent="0">
              <a:buNone/>
            </a:pPr>
            <a:r>
              <a:rPr lang="en-US" sz="1700" dirty="0">
                <a:solidFill>
                  <a:srgbClr val="00B050"/>
                </a:solidFill>
                <a:latin typeface="Consolas" panose="020B0609020204030204" pitchFamily="49" charset="0"/>
              </a:rPr>
              <a:t>	// Function returns the product of a and b</a:t>
            </a:r>
            <a:br>
              <a:rPr lang="en-US" sz="17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700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x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12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03/01/24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4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JS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“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ghém</a:t>
            </a:r>
            <a:r>
              <a:rPr lang="en-US" dirty="0"/>
              <a:t>” </a:t>
            </a:r>
            <a:r>
              <a:rPr lang="en-US" dirty="0" err="1"/>
              <a:t>thành</a:t>
            </a:r>
            <a:r>
              <a:rPr lang="en-US" dirty="0"/>
              <a:t> 1 </a:t>
            </a:r>
            <a:r>
              <a:rPr lang="en-US" dirty="0" err="1"/>
              <a:t>hàm</a:t>
            </a:r>
            <a:r>
              <a:rPr lang="en-US" dirty="0"/>
              <a:t> JS.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code 1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(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/code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sủa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).</a:t>
            </a:r>
          </a:p>
          <a:p>
            <a:pPr lvl="0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1 </a:t>
            </a:r>
            <a:r>
              <a:rPr lang="en-US" dirty="0" err="1"/>
              <a:t>đoạn</a:t>
            </a:r>
            <a:r>
              <a:rPr lang="en-US" dirty="0"/>
              <a:t> code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F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C: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latin typeface="Consolas" panose="020B0609020204030204" pitchFamily="49" charset="0"/>
              </a:rPr>
              <a:t>toCelsius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fahrenheit</a:t>
            </a:r>
            <a:r>
              <a:rPr lang="en-US" dirty="0">
                <a:latin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</a:rPr>
              <a:t>) * (Fahrenheit -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32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demo</a:t>
            </a:r>
            <a:r>
              <a:rPr lang="en-US" dirty="0">
                <a:latin typeface="Consolas" panose="020B0609020204030204" pitchFamily="49" charset="0"/>
              </a:rPr>
              <a:t>").</a:t>
            </a:r>
            <a:r>
              <a:rPr lang="en-US" dirty="0" err="1">
                <a:latin typeface="Consolas" panose="020B0609020204030204" pitchFamily="49" charset="0"/>
              </a:rPr>
              <a:t>innerHTML</a:t>
            </a:r>
            <a:r>
              <a:rPr lang="en-US" dirty="0">
                <a:latin typeface="Consolas" panose="020B0609020204030204" pitchFamily="49" charset="0"/>
              </a:rPr>
              <a:t> = </a:t>
            </a:r>
            <a:r>
              <a:rPr lang="en-US" dirty="0" err="1">
                <a:latin typeface="Consolas" panose="020B0609020204030204" pitchFamily="49" charset="0"/>
              </a:rPr>
              <a:t>toCelsius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77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03/01/24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4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Toán</a:t>
            </a:r>
            <a:r>
              <a:rPr lang="en-US" sz="4000" dirty="0"/>
              <a:t> </a:t>
            </a:r>
            <a:r>
              <a:rPr lang="en-US" sz="4000" dirty="0" err="1"/>
              <a:t>tử</a:t>
            </a:r>
            <a:r>
              <a:rPr lang="en-US" sz="4000" dirty="0"/>
              <a:t> () </a:t>
            </a:r>
            <a:r>
              <a:rPr lang="en-US" sz="4000" dirty="0" err="1"/>
              <a:t>gọi</a:t>
            </a:r>
            <a:r>
              <a:rPr lang="en-US" sz="4000" dirty="0"/>
              <a:t> </a:t>
            </a:r>
            <a:r>
              <a:rPr lang="en-US" sz="4000" dirty="0" err="1"/>
              <a:t>hàm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The () operator invokes the function)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ở </a:t>
            </a:r>
            <a:r>
              <a:rPr lang="en-US" dirty="0" err="1"/>
              <a:t>mục</a:t>
            </a:r>
            <a:r>
              <a:rPr lang="en-US" dirty="0"/>
              <a:t> 12.5, </a:t>
            </a:r>
            <a:r>
              <a:rPr lang="en-US" dirty="0" err="1"/>
              <a:t>toCelsius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JS engine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1 “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”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,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(function object),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toCelsius</a:t>
            </a:r>
            <a:r>
              <a:rPr lang="en-US" dirty="0"/>
              <a:t>()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JS,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ngoặc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.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700" dirty="0">
                <a:latin typeface="Consolas" panose="020B0609020204030204" pitchFamily="49" charset="0"/>
              </a:rPr>
              <a:t> </a:t>
            </a:r>
            <a:r>
              <a:rPr lang="en-US" sz="1700" dirty="0" err="1">
                <a:latin typeface="Consolas" panose="020B0609020204030204" pitchFamily="49" charset="0"/>
              </a:rPr>
              <a:t>toCelsius</a:t>
            </a:r>
            <a:r>
              <a:rPr lang="en-US" sz="1700" dirty="0">
                <a:latin typeface="Consolas" panose="020B0609020204030204" pitchFamily="49" charset="0"/>
              </a:rPr>
              <a:t>(</a:t>
            </a:r>
            <a:r>
              <a:rPr lang="en-US" sz="1700" dirty="0" err="1">
                <a:latin typeface="Consolas" panose="020B0609020204030204" pitchFamily="49" charset="0"/>
              </a:rPr>
              <a:t>fahrenheit</a:t>
            </a:r>
            <a:r>
              <a:rPr lang="en-US" sz="1700" dirty="0">
                <a:latin typeface="Consolas" panose="020B0609020204030204" pitchFamily="49" charset="0"/>
              </a:rPr>
              <a:t>) {</a:t>
            </a:r>
            <a:br>
              <a:rPr lang="en-US" sz="1700" dirty="0">
                <a:latin typeface="Consolas" panose="020B0609020204030204" pitchFamily="49" charset="0"/>
              </a:rPr>
            </a:br>
            <a:r>
              <a:rPr lang="en-US" sz="1700" dirty="0">
                <a:latin typeface="Consolas" panose="020B0609020204030204" pitchFamily="49" charset="0"/>
              </a:rPr>
              <a:t>  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700" dirty="0">
                <a:latin typeface="Consolas" panose="020B0609020204030204" pitchFamily="49" charset="0"/>
              </a:rPr>
              <a:t> (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5</a:t>
            </a:r>
            <a:r>
              <a:rPr lang="en-US" sz="1700" dirty="0">
                <a:latin typeface="Consolas" panose="020B0609020204030204" pitchFamily="49" charset="0"/>
              </a:rPr>
              <a:t>/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9</a:t>
            </a:r>
            <a:r>
              <a:rPr lang="en-US" sz="1700" dirty="0">
                <a:latin typeface="Consolas" panose="020B0609020204030204" pitchFamily="49" charset="0"/>
              </a:rPr>
              <a:t>) * (Fahrenheit - 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32</a:t>
            </a:r>
            <a:r>
              <a:rPr lang="en-US" sz="1700" dirty="0">
                <a:latin typeface="Consolas" panose="020B0609020204030204" pitchFamily="49" charset="0"/>
              </a:rPr>
              <a:t>);</a:t>
            </a:r>
            <a:br>
              <a:rPr lang="en-US" sz="1700" dirty="0">
                <a:latin typeface="Consolas" panose="020B0609020204030204" pitchFamily="49" charset="0"/>
              </a:rPr>
            </a:br>
            <a:r>
              <a:rPr lang="en-US" sz="1700" dirty="0">
                <a:latin typeface="Consolas" panose="020B0609020204030204" pitchFamily="49" charset="0"/>
              </a:rPr>
              <a:t>}</a:t>
            </a:r>
            <a:br>
              <a:rPr lang="en-US" sz="1700" dirty="0">
                <a:latin typeface="Consolas" panose="020B0609020204030204" pitchFamily="49" charset="0"/>
              </a:rPr>
            </a:br>
            <a:r>
              <a:rPr lang="en-US" sz="1700" dirty="0" err="1">
                <a:latin typeface="Consolas" panose="020B0609020204030204" pitchFamily="49" charset="0"/>
              </a:rPr>
              <a:t>document.getElementById</a:t>
            </a:r>
            <a:r>
              <a:rPr lang="en-US" sz="1700" dirty="0">
                <a:latin typeface="Consolas" panose="020B0609020204030204" pitchFamily="49" charset="0"/>
              </a:rPr>
              <a:t>("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demo</a:t>
            </a:r>
            <a:r>
              <a:rPr lang="en-US" sz="1700" dirty="0">
                <a:latin typeface="Consolas" panose="020B0609020204030204" pitchFamily="49" charset="0"/>
              </a:rPr>
              <a:t>").</a:t>
            </a:r>
            <a:r>
              <a:rPr lang="en-US" sz="1700" dirty="0" err="1">
                <a:latin typeface="Consolas" panose="020B0609020204030204" pitchFamily="49" charset="0"/>
              </a:rPr>
              <a:t>innerHTML</a:t>
            </a:r>
            <a:r>
              <a:rPr lang="en-US" sz="1700" dirty="0">
                <a:latin typeface="Consolas" panose="020B0609020204030204" pitchFamily="49" charset="0"/>
              </a:rPr>
              <a:t> = </a:t>
            </a:r>
            <a:r>
              <a:rPr lang="en-US" sz="1700" dirty="0" err="1">
                <a:latin typeface="Consolas" panose="020B0609020204030204" pitchFamily="49" charset="0"/>
              </a:rPr>
              <a:t>toCelsius</a:t>
            </a:r>
            <a:r>
              <a:rPr lang="en-US" sz="17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03/01/24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1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4000" dirty="0"/>
              <a:t>Hàm được sử dụng như giá trị của biến (variable)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Trong</a:t>
            </a:r>
            <a:r>
              <a:rPr lang="en-US" dirty="0"/>
              <a:t> JS,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,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:</a:t>
            </a:r>
          </a:p>
          <a:p>
            <a:pPr marL="1257300" lvl="3" indent="0"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700" dirty="0">
                <a:latin typeface="Consolas" panose="020B0609020204030204" pitchFamily="49" charset="0"/>
              </a:rPr>
              <a:t> x = </a:t>
            </a:r>
            <a:r>
              <a:rPr lang="en-US" sz="1700" dirty="0" err="1">
                <a:latin typeface="Consolas" panose="020B0609020204030204" pitchFamily="49" charset="0"/>
              </a:rPr>
              <a:t>toCelsius</a:t>
            </a:r>
            <a:r>
              <a:rPr lang="en-US" sz="1700" dirty="0"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77</a:t>
            </a:r>
            <a:r>
              <a:rPr lang="en-US" sz="1700" dirty="0">
                <a:latin typeface="Consolas" panose="020B0609020204030204" pitchFamily="49" charset="0"/>
              </a:rPr>
              <a:t>);</a:t>
            </a:r>
            <a:br>
              <a:rPr lang="en-US" sz="1700" dirty="0"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700" dirty="0">
                <a:latin typeface="Consolas" panose="020B0609020204030204" pitchFamily="49" charset="0"/>
              </a:rPr>
              <a:t> text = "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The temperature is</a:t>
            </a:r>
            <a:r>
              <a:rPr lang="en-US" sz="1700" dirty="0">
                <a:latin typeface="Consolas" panose="020B0609020204030204" pitchFamily="49" charset="0"/>
              </a:rPr>
              <a:t> " + x + " 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Celsius</a:t>
            </a:r>
            <a:r>
              <a:rPr lang="en-US" sz="1700" dirty="0"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r>
              <a:rPr lang="en-US" dirty="0"/>
              <a:t>	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1700" dirty="0">
                <a:latin typeface="Consolas" panose="020B0609020204030204" pitchFamily="49" charset="0"/>
              </a:rPr>
              <a:t>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700" dirty="0">
                <a:latin typeface="Consolas" panose="020B0609020204030204" pitchFamily="49" charset="0"/>
              </a:rPr>
              <a:t> text = "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The temperature is </a:t>
            </a:r>
            <a:r>
              <a:rPr lang="en-US" sz="1700" dirty="0">
                <a:latin typeface="Consolas" panose="020B0609020204030204" pitchFamily="49" charset="0"/>
              </a:rPr>
              <a:t>" + </a:t>
            </a:r>
            <a:r>
              <a:rPr lang="en-US" sz="1700" dirty="0" err="1">
                <a:latin typeface="Consolas" panose="020B0609020204030204" pitchFamily="49" charset="0"/>
              </a:rPr>
              <a:t>toCelsius</a:t>
            </a:r>
            <a:r>
              <a:rPr lang="en-US" sz="1700" dirty="0"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77</a:t>
            </a:r>
            <a:r>
              <a:rPr lang="en-US" sz="1700" dirty="0">
                <a:latin typeface="Consolas" panose="020B0609020204030204" pitchFamily="49" charset="0"/>
              </a:rPr>
              <a:t>) + " 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Celsius</a:t>
            </a:r>
            <a:r>
              <a:rPr lang="en-US" sz="1700" dirty="0"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03/01/24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4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Custom 162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CBAF62"/>
      </a:accent1>
      <a:accent2>
        <a:srgbClr val="4096B0"/>
      </a:accent2>
      <a:accent3>
        <a:srgbClr val="803348"/>
      </a:accent3>
      <a:accent4>
        <a:srgbClr val="8E684C"/>
      </a:accent4>
      <a:accent5>
        <a:srgbClr val="AB946B"/>
      </a:accent5>
      <a:accent6>
        <a:srgbClr val="803348"/>
      </a:accent6>
      <a:hlink>
        <a:srgbClr val="86724D"/>
      </a:hlink>
      <a:folHlink>
        <a:srgbClr val="CBAF62"/>
      </a:folHlink>
    </a:clrScheme>
    <a:fontScheme name="Custom 169">
      <a:majorFont>
        <a:latin typeface="Rockwell"/>
        <a:ea typeface=""/>
        <a:cs typeface=""/>
      </a:majorFont>
      <a:minorFont>
        <a:latin typeface="Trebuchet MS"/>
        <a:ea typeface=""/>
        <a:cs typeface="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931312_Digital time capsule_AAS_v5" id="{70FAC956-2C2E-4E61-8736-FD44862A1361}" vid="{42D0A1C3-4A83-4DA4-BA7B-A54A584438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003A033DC6594CBDBEB8AE56FC68B7" ma:contentTypeVersion="6" ma:contentTypeDescription="Create a new document." ma:contentTypeScope="" ma:versionID="1c0862a25c318572d88519db71d8b9c7">
  <xsd:schema xmlns:xsd="http://www.w3.org/2001/XMLSchema" xmlns:xs="http://www.w3.org/2001/XMLSchema" xmlns:p="http://schemas.microsoft.com/office/2006/metadata/properties" xmlns:ns2="c04979bd-ad79-496e-a582-ff8714edf39c" xmlns:ns3="3809acf2-9060-4843-904f-818224cd219d" targetNamespace="http://schemas.microsoft.com/office/2006/metadata/properties" ma:root="true" ma:fieldsID="51e182ec3a3e2959cddadb0c76e06110" ns2:_="" ns3:_="">
    <xsd:import namespace="c04979bd-ad79-496e-a582-ff8714edf39c"/>
    <xsd:import namespace="3809acf2-9060-4843-904f-818224cd21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4979bd-ad79-496e-a582-ff8714edf3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09acf2-9060-4843-904f-818224cd219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C97787-543F-4905-93B2-78A751EBAD73}"/>
</file>

<file path=customXml/itemProps2.xml><?xml version="1.0" encoding="utf-8"?>
<ds:datastoreItem xmlns:ds="http://schemas.openxmlformats.org/officeDocument/2006/customXml" ds:itemID="{15548711-126A-42FA-BDC3-C9691394C077}">
  <ds:schemaRefs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  <ds:schemaRef ds:uri="16c05727-aa75-4e4a-9b5f-8a80a1165891"/>
    <ds:schemaRef ds:uri="71af3243-3dd4-4a8d-8c0d-dd76da1f02a5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760F61B-4914-4187-8AF9-DCADA961DF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time capsule</Template>
  <TotalTime>0</TotalTime>
  <Words>792</Words>
  <Application>Microsoft Office PowerPoint</Application>
  <PresentationFormat>Widescreen</PresentationFormat>
  <Paragraphs>93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Consolas</vt:lpstr>
      <vt:lpstr>Lucida Handwriting</vt:lpstr>
      <vt:lpstr>Rockwell</vt:lpstr>
      <vt:lpstr>Times New Roman</vt:lpstr>
      <vt:lpstr>Trebuchet MS</vt:lpstr>
      <vt:lpstr>Organic</vt:lpstr>
      <vt:lpstr>Phát triển ứng dụng web  Tiết 12: Hàm JavaScript</vt:lpstr>
      <vt:lpstr>Nội dung</vt:lpstr>
      <vt:lpstr>Khái niệm về hàm JS</vt:lpstr>
      <vt:lpstr>Cú pháp hàm JavaScript (JS Syntax)</vt:lpstr>
      <vt:lpstr>Gọi hàm và kết thúc hàm JS</vt:lpstr>
      <vt:lpstr>Gọi hàm và kết thúc hàm JS (tiếp)</vt:lpstr>
      <vt:lpstr>Tại sao nên sử dụng hàm JS</vt:lpstr>
      <vt:lpstr>Toán tử () gọi hàm The () operator invokes the function)</vt:lpstr>
      <vt:lpstr>Hàm được sử dụng như giá trị của biến (variable)</vt:lpstr>
      <vt:lpstr>Biến địa phương (local variables)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2023-04-23T15:59:53Z</dcterms:created>
  <dcterms:modified xsi:type="dcterms:W3CDTF">2024-03-01T03:20:59Z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