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31193-BB29-4452-9980-6E78770AB61A}" v="2" dt="2024-03-07T13:34:34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14: </a:t>
            </a:r>
            <a:r>
              <a:rPr lang="en-US" sz="2500" b="1" i="1" dirty="0" err="1"/>
              <a:t>Tổng</a:t>
            </a:r>
            <a:r>
              <a:rPr lang="en-US" sz="2500" b="1" i="1" dirty="0"/>
              <a:t> </a:t>
            </a:r>
            <a:r>
              <a:rPr lang="en-US" sz="2500" b="1" i="1" dirty="0" err="1"/>
              <a:t>quan</a:t>
            </a:r>
            <a:r>
              <a:rPr lang="en-US" sz="2500" b="1" i="1" dirty="0"/>
              <a:t> </a:t>
            </a:r>
            <a:r>
              <a:rPr lang="en-US" sz="2500" b="1" i="1" dirty="0" err="1"/>
              <a:t>về</a:t>
            </a:r>
            <a:r>
              <a:rPr lang="en-US" sz="2500" b="1" i="1" dirty="0"/>
              <a:t> Bootstrap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9372599" cy="3225432"/>
          </a:xfrm>
        </p:spPr>
        <p:txBody>
          <a:bodyPr/>
          <a:lstStyle/>
          <a:p>
            <a:r>
              <a:rPr lang="en-US" sz="2500" b="1" dirty="0" err="1"/>
              <a:t>Giới</a:t>
            </a:r>
            <a:r>
              <a:rPr lang="en-US" sz="2500" b="1" dirty="0"/>
              <a:t> </a:t>
            </a:r>
            <a:r>
              <a:rPr lang="en-US" sz="2500" b="1" dirty="0" err="1"/>
              <a:t>thiệu</a:t>
            </a:r>
            <a:endParaRPr lang="en-US" sz="2500" b="1" dirty="0"/>
          </a:p>
          <a:p>
            <a:r>
              <a:rPr lang="en-US" sz="2500" b="1" dirty="0" err="1"/>
              <a:t>Ưu</a:t>
            </a:r>
            <a:r>
              <a:rPr lang="en-US" sz="2500" b="1" dirty="0"/>
              <a:t> </a:t>
            </a:r>
            <a:r>
              <a:rPr lang="en-US" sz="2500" b="1" dirty="0" err="1"/>
              <a:t>điểm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Bootstrap</a:t>
            </a:r>
          </a:p>
          <a:p>
            <a:r>
              <a:rPr lang="en-US" sz="2500" b="1" dirty="0" err="1"/>
              <a:t>Cài</a:t>
            </a:r>
            <a:r>
              <a:rPr lang="en-US" sz="2500" b="1" dirty="0"/>
              <a:t> </a:t>
            </a:r>
            <a:r>
              <a:rPr lang="en-US" sz="2500" b="1" dirty="0" err="1"/>
              <a:t>đặt</a:t>
            </a:r>
            <a:r>
              <a:rPr lang="en-US" sz="2500" b="1" dirty="0"/>
              <a:t> Bootstrap</a:t>
            </a:r>
          </a:p>
          <a:p>
            <a:r>
              <a:rPr lang="en-US" sz="2500" b="1" dirty="0" err="1"/>
              <a:t>Sử</a:t>
            </a:r>
            <a:r>
              <a:rPr lang="en-US" sz="2500" b="1" dirty="0"/>
              <a:t> </a:t>
            </a:r>
            <a:r>
              <a:rPr lang="en-US" sz="2500" b="1" dirty="0" err="1"/>
              <a:t>dụng</a:t>
            </a:r>
            <a:r>
              <a:rPr lang="en-US" sz="2500" b="1" dirty="0"/>
              <a:t> </a:t>
            </a:r>
            <a:r>
              <a:rPr lang="en-US" sz="2500" b="1" dirty="0" err="1"/>
              <a:t>sơ</a:t>
            </a:r>
            <a:r>
              <a:rPr lang="en-US" sz="2500" b="1" dirty="0"/>
              <a:t> </a:t>
            </a:r>
            <a:r>
              <a:rPr lang="en-US" sz="2500" b="1" dirty="0" err="1"/>
              <a:t>bộ</a:t>
            </a:r>
            <a:r>
              <a:rPr lang="en-US" sz="2500" b="1" dirty="0"/>
              <a:t> Bootstrap </a:t>
            </a:r>
            <a:r>
              <a:rPr lang="en-US" sz="2500" b="1" dirty="0" err="1"/>
              <a:t>trong</a:t>
            </a:r>
            <a:r>
              <a:rPr lang="en-US" sz="2500" b="1" dirty="0"/>
              <a:t> responsive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Bootstrap </a:t>
            </a:r>
            <a:r>
              <a:rPr lang="en-US" dirty="0" err="1"/>
              <a:t>là</a:t>
            </a:r>
            <a:r>
              <a:rPr lang="en-US" dirty="0"/>
              <a:t> 1 framework HTML, CSS, </a:t>
            </a:r>
            <a:r>
              <a:rPr lang="en-US" dirty="0" err="1"/>
              <a:t>và</a:t>
            </a:r>
            <a:r>
              <a:rPr lang="en-US" dirty="0"/>
              <a:t> JavaScript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(responsive),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endParaRPr lang="en-US" dirty="0"/>
          </a:p>
          <a:p>
            <a:pPr lvl="0" algn="just"/>
            <a:r>
              <a:rPr lang="en-US" dirty="0"/>
              <a:t>Bootstrap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row, column, typography, forms, buttons, tables, navigation, modals, image carousels… </a:t>
            </a:r>
            <a:r>
              <a:rPr lang="en-US" dirty="0" err="1"/>
              <a:t>Trong</a:t>
            </a:r>
            <a:r>
              <a:rPr lang="en-US" dirty="0"/>
              <a:t> bootstrap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component,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reponsive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web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Bootstrap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19/08/2011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Boostrap</a:t>
            </a:r>
            <a:r>
              <a:rPr lang="en-US" dirty="0"/>
              <a:t> Core Team. </a:t>
            </a:r>
            <a:r>
              <a:rPr lang="en-US" dirty="0" err="1"/>
              <a:t>Hiện</a:t>
            </a:r>
            <a:r>
              <a:rPr lang="en-US" dirty="0"/>
              <a:t> nay (04/2023)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5.2.3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19/07/2022.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của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framework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Jquery</a:t>
            </a:r>
            <a:r>
              <a:rPr lang="en-US" sz="2000" dirty="0"/>
              <a:t>, Joomla, </a:t>
            </a:r>
            <a:r>
              <a:rPr lang="en-US" sz="2000" dirty="0" err="1"/>
              <a:t>Wordpress</a:t>
            </a:r>
            <a:r>
              <a:rPr lang="en-US" sz="2000" dirty="0"/>
              <a:t>, </a:t>
            </a:r>
            <a:r>
              <a:rPr lang="en-US" sz="2000" dirty="0" err="1"/>
              <a:t>Magento</a:t>
            </a:r>
            <a:r>
              <a:rPr lang="en-US" sz="2000" dirty="0"/>
              <a:t>,…</a:t>
            </a:r>
          </a:p>
          <a:p>
            <a:pPr lvl="0"/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design pattern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,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components </a:t>
            </a:r>
            <a:r>
              <a:rPr lang="en-US" sz="2000" dirty="0" err="1"/>
              <a:t>và</a:t>
            </a:r>
            <a:r>
              <a:rPr lang="en-US" sz="2000" dirty="0"/>
              <a:t> widgets </a:t>
            </a:r>
            <a:r>
              <a:rPr lang="en-US" sz="2000" dirty="0" err="1"/>
              <a:t>khổng</a:t>
            </a:r>
            <a:r>
              <a:rPr lang="en-US" sz="2000" dirty="0"/>
              <a:t> </a:t>
            </a:r>
            <a:r>
              <a:rPr lang="en-US" sz="2000" dirty="0" err="1"/>
              <a:t>lồ</a:t>
            </a:r>
            <a:endParaRPr lang="en-US" sz="2000" dirty="0"/>
          </a:p>
          <a:p>
            <a:pPr lvl="0"/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lvl="0"/>
            <a:r>
              <a:rPr lang="en-US" sz="2000" dirty="0"/>
              <a:t>Mobile first: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di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dirty="0" err="1"/>
              <a:t>hiện</a:t>
            </a:r>
            <a:r>
              <a:rPr lang="en-US" sz="2000" dirty="0"/>
              <a:t> nay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web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di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chiếm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¾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web).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4" y="2556932"/>
            <a:ext cx="10257183" cy="3318936"/>
          </a:xfrm>
        </p:spPr>
        <p:txBody>
          <a:bodyPr/>
          <a:lstStyle/>
          <a:p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boostrap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getbootstrap.com,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copy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link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&lt;link </a:t>
            </a:r>
            <a:r>
              <a:rPr lang="en-US" sz="1500" dirty="0" err="1">
                <a:latin typeface="Consolas" panose="020B0609020204030204" pitchFamily="49" charset="0"/>
              </a:rPr>
              <a:t>rel</a:t>
            </a:r>
            <a:r>
              <a:rPr lang="en-US" sz="1500" dirty="0">
                <a:latin typeface="Consolas" panose="020B0609020204030204" pitchFamily="49" charset="0"/>
              </a:rPr>
              <a:t>="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sz="1500" dirty="0">
                <a:latin typeface="Consolas" panose="020B0609020204030204" pitchFamily="49" charset="0"/>
              </a:rPr>
              <a:t>" type="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text/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css</a:t>
            </a:r>
            <a:r>
              <a:rPr lang="en-US" sz="1500" dirty="0">
                <a:latin typeface="Consolas" panose="020B0609020204030204" pitchFamily="49" charset="0"/>
              </a:rPr>
              <a:t>" </a:t>
            </a:r>
            <a:r>
              <a:rPr lang="en-US" sz="1500" dirty="0" err="1">
                <a:latin typeface="Consolas" panose="020B0609020204030204" pitchFamily="49" charset="0"/>
              </a:rPr>
              <a:t>href</a:t>
            </a:r>
            <a:r>
              <a:rPr lang="en-US" sz="1500" dirty="0"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css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&lt;script </a:t>
            </a:r>
            <a:r>
              <a:rPr lang="en-US" sz="1500" dirty="0" err="1">
                <a:latin typeface="Consolas" panose="020B0609020204030204" pitchFamily="49" charset="0"/>
              </a:rPr>
              <a:t>src</a:t>
            </a:r>
            <a:r>
              <a:rPr lang="en-US" sz="1500" dirty="0">
                <a:latin typeface="Consolas" panose="020B0609020204030204" pitchFamily="49" charset="0"/>
              </a:rPr>
              <a:t>="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http://code.jquery.com/jquery.min.js</a:t>
            </a:r>
            <a:r>
              <a:rPr lang="en-US" sz="1500" dirty="0">
                <a:latin typeface="Consolas" panose="020B0609020204030204" pitchFamily="49" charset="0"/>
              </a:rPr>
              <a:t>"&gt;&lt;/script&gt;</a:t>
            </a:r>
          </a:p>
          <a:p>
            <a:pPr marL="914400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&lt;script </a:t>
            </a:r>
            <a:r>
              <a:rPr lang="en-US" sz="1500" dirty="0" err="1">
                <a:latin typeface="Consolas" panose="020B0609020204030204" pitchFamily="49" charset="0"/>
              </a:rPr>
              <a:t>src</a:t>
            </a:r>
            <a:r>
              <a:rPr lang="en-US" sz="1500" dirty="0"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sz="1500" dirty="0">
                <a:latin typeface="Consolas" panose="020B0609020204030204" pitchFamily="49" charset="0"/>
              </a:rPr>
              <a:t>"&gt;&lt;/script&gt;</a:t>
            </a:r>
          </a:p>
          <a:p>
            <a:r>
              <a:rPr lang="en-US" dirty="0" err="1"/>
              <a:t>Nhúng</a:t>
            </a:r>
            <a:r>
              <a:rPr lang="en-US" dirty="0"/>
              <a:t> bootstrap </a:t>
            </a:r>
            <a:r>
              <a:rPr lang="en-US" dirty="0" err="1"/>
              <a:t>từ</a:t>
            </a:r>
            <a:r>
              <a:rPr lang="en-US" dirty="0"/>
              <a:t> CDN (Content Delivery Network ):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&lt;link </a:t>
            </a:r>
            <a:r>
              <a:rPr lang="en-US" sz="1400" dirty="0" err="1">
                <a:latin typeface="Consolas" panose="020B0609020204030204" pitchFamily="49" charset="0"/>
              </a:rPr>
              <a:t>rel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sz="1400" dirty="0">
                <a:latin typeface="Consolas" panose="020B0609020204030204" pitchFamily="49" charset="0"/>
              </a:rPr>
              <a:t>" </a:t>
            </a:r>
            <a:r>
              <a:rPr lang="en-US" sz="1400" dirty="0" err="1">
                <a:latin typeface="Consolas" panose="020B0609020204030204" pitchFamily="49" charset="0"/>
              </a:rPr>
              <a:t>href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https://maxcdn.bootstrapcdn.com/bootstrap/4.3.1/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1400" dirty="0">
                <a:latin typeface="Consolas" panose="020B0609020204030204" pitchFamily="49" charset="0"/>
              </a:rPr>
              <a:t>"&gt;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&lt;script </a:t>
            </a:r>
            <a:r>
              <a:rPr lang="en-US" sz="1400" dirty="0" err="1">
                <a:latin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https://maxcdn.bootstrapcdn.com/bootstrap/4.3.1/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sz="1400" dirty="0">
                <a:latin typeface="Consolas" panose="020B0609020204030204" pitchFamily="49" charset="0"/>
              </a:rPr>
              <a:t>"&gt;&lt;/script&gt;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7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Sử dụng Bootstrap trong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39138"/>
          </a:xfrm>
        </p:spPr>
        <p:txBody>
          <a:bodyPr/>
          <a:lstStyle/>
          <a:p>
            <a:r>
              <a:rPr lang="en-US" sz="1600" b="1" dirty="0"/>
              <a:t>Mobile First</a:t>
            </a:r>
            <a:r>
              <a:rPr lang="en-US" sz="1600" dirty="0"/>
              <a:t>: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tận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mobile first index </a:t>
            </a:r>
            <a:r>
              <a:rPr lang="en-US" sz="1600" dirty="0" err="1"/>
              <a:t>của</a:t>
            </a:r>
            <a:r>
              <a:rPr lang="en-US" sz="1600" dirty="0"/>
              <a:t> Bootstrap,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viewport ở </a:t>
            </a:r>
            <a:r>
              <a:rPr lang="en-US" sz="1600" dirty="0" err="1"/>
              <a:t>phần</a:t>
            </a:r>
            <a:r>
              <a:rPr lang="en-US" sz="1600" dirty="0"/>
              <a:t> head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web: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&lt;meta name="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dirty="0">
                <a:latin typeface="Consolas" panose="020B0609020204030204" pitchFamily="49" charset="0"/>
              </a:rPr>
              <a:t>" content="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width=device-width, initial-scale=1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pPr marL="285750" lvl="2"/>
            <a:r>
              <a:rPr lang="en-US" sz="1600" b="1" dirty="0"/>
              <a:t>Bootstrap 4 containers</a:t>
            </a:r>
            <a:r>
              <a:rPr lang="en-US" sz="1600" dirty="0"/>
              <a:t>: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bọc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bằng</a:t>
            </a:r>
            <a:r>
              <a:rPr lang="en-US" sz="1600" dirty="0"/>
              <a:t> class container </a:t>
            </a:r>
            <a:r>
              <a:rPr lang="en-US" sz="1600" dirty="0" err="1"/>
              <a:t>hoặc</a:t>
            </a:r>
            <a:r>
              <a:rPr lang="en-US" sz="1600" dirty="0"/>
              <a:t> container-fluid</a:t>
            </a:r>
          </a:p>
          <a:p>
            <a:pPr marL="628650" lvl="3"/>
            <a:r>
              <a:rPr lang="en-US" sz="1600" dirty="0"/>
              <a:t>container-fluid: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đầy</a:t>
            </a:r>
            <a:r>
              <a:rPr lang="en-US" sz="1600" dirty="0"/>
              <a:t> </a:t>
            </a:r>
            <a:r>
              <a:rPr lang="en-US" sz="1600" dirty="0" err="1"/>
              <a:t>đủ</a:t>
            </a:r>
            <a:r>
              <a:rPr lang="en-US" sz="1600" dirty="0"/>
              <a:t> (full width container), padding 2 </a:t>
            </a:r>
            <a:r>
              <a:rPr lang="en-US" sz="1600" dirty="0" err="1"/>
              <a:t>bên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bên</a:t>
            </a:r>
            <a:r>
              <a:rPr lang="en-US" sz="1600" dirty="0"/>
              <a:t> 15px</a:t>
            </a:r>
          </a:p>
          <a:p>
            <a:pPr marL="628650" lvl="3"/>
            <a:r>
              <a:rPr lang="en-US" sz="1600" dirty="0"/>
              <a:t>container: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(responsive fixed width container), padding 2 </a:t>
            </a:r>
            <a:r>
              <a:rPr lang="en-US" sz="1600" dirty="0" err="1"/>
              <a:t>bên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bên</a:t>
            </a:r>
            <a:r>
              <a:rPr lang="en-US" sz="1600" dirty="0"/>
              <a:t> 15px</a:t>
            </a:r>
          </a:p>
          <a:p>
            <a:pPr marL="628650" lvl="3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54484"/>
              </p:ext>
            </p:extLst>
          </p:nvPr>
        </p:nvGraphicFramePr>
        <p:xfrm>
          <a:off x="1453317" y="4939783"/>
          <a:ext cx="920143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87">
                  <a:extLst>
                    <a:ext uri="{9D8B030D-6E8A-4147-A177-3AD203B41FA5}">
                      <a16:colId xmlns:a16="http://schemas.microsoft.com/office/drawing/2014/main" val="1675917235"/>
                    </a:ext>
                  </a:extLst>
                </a:gridCol>
                <a:gridCol w="1617393">
                  <a:extLst>
                    <a:ext uri="{9D8B030D-6E8A-4147-A177-3AD203B41FA5}">
                      <a16:colId xmlns:a16="http://schemas.microsoft.com/office/drawing/2014/main" val="2929648443"/>
                    </a:ext>
                  </a:extLst>
                </a:gridCol>
                <a:gridCol w="1314490">
                  <a:extLst>
                    <a:ext uri="{9D8B030D-6E8A-4147-A177-3AD203B41FA5}">
                      <a16:colId xmlns:a16="http://schemas.microsoft.com/office/drawing/2014/main" val="1760432134"/>
                    </a:ext>
                  </a:extLst>
                </a:gridCol>
                <a:gridCol w="1314490">
                  <a:extLst>
                    <a:ext uri="{9D8B030D-6E8A-4147-A177-3AD203B41FA5}">
                      <a16:colId xmlns:a16="http://schemas.microsoft.com/office/drawing/2014/main" val="632583513"/>
                    </a:ext>
                  </a:extLst>
                </a:gridCol>
                <a:gridCol w="1314490">
                  <a:extLst>
                    <a:ext uri="{9D8B030D-6E8A-4147-A177-3AD203B41FA5}">
                      <a16:colId xmlns:a16="http://schemas.microsoft.com/office/drawing/2014/main" val="1379239020"/>
                    </a:ext>
                  </a:extLst>
                </a:gridCol>
                <a:gridCol w="1314490">
                  <a:extLst>
                    <a:ext uri="{9D8B030D-6E8A-4147-A177-3AD203B41FA5}">
                      <a16:colId xmlns:a16="http://schemas.microsoft.com/office/drawing/2014/main" val="3930985495"/>
                    </a:ext>
                  </a:extLst>
                </a:gridCol>
                <a:gridCol w="1314490">
                  <a:extLst>
                    <a:ext uri="{9D8B030D-6E8A-4147-A177-3AD203B41FA5}">
                      <a16:colId xmlns:a16="http://schemas.microsoft.com/office/drawing/2014/main" val="282955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Extra small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&lt;576px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Small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≥576px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Medium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≥768px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Large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≥992px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Extra Large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≥1200px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XXL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≥1400px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345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max-width</a:t>
                      </a:r>
                      <a:endParaRPr 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100%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540px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720px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960px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1140px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1320px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941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75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dirty="0"/>
              <a:t>Sử dụng Bootstrap trong responsive</a:t>
            </a:r>
            <a:r>
              <a:rPr lang="en-US" sz="3600" dirty="0"/>
              <a:t> (</a:t>
            </a:r>
            <a:r>
              <a:rPr lang="en-US" sz="3600" dirty="0" err="1"/>
              <a:t>tiếp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728251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Bootstrap 4 Grid System</a:t>
            </a:r>
          </a:p>
          <a:p>
            <a:r>
              <a:rPr lang="en-US" dirty="0"/>
              <a:t>Khi các lập trình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động Bootstrap, </a:t>
            </a:r>
            <a:r>
              <a:rPr lang="en-US" dirty="0" err="1"/>
              <a:t>giao</a:t>
            </a:r>
            <a:r>
              <a:rPr lang="en-US" dirty="0"/>
              <a:t> diện của Bootstrap 4 Grid System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thị </a:t>
            </a:r>
            <a:r>
              <a:rPr lang="en-US" dirty="0" err="1"/>
              <a:t>dưới</a:t>
            </a:r>
            <a:r>
              <a:rPr lang="en-US" dirty="0"/>
              <a:t> dạng grid – </a:t>
            </a:r>
            <a:r>
              <a:rPr lang="en-US" dirty="0" err="1"/>
              <a:t>lưới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dirty="0"/>
              <a:t>Class row: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margin số âm (</a:t>
            </a:r>
            <a:r>
              <a:rPr lang="en-US" dirty="0" err="1"/>
              <a:t>mặc</a:t>
            </a:r>
            <a:r>
              <a:rPr lang="en-US" dirty="0"/>
              <a:t> định là -15px). Nếu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đó sát vào bên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bên,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với Container, </a:t>
            </a:r>
            <a:r>
              <a:rPr lang="en-US" dirty="0" err="1"/>
              <a:t>bạn</a:t>
            </a:r>
            <a:r>
              <a:rPr lang="en-US" dirty="0"/>
              <a:t> chỉ cần đặt container </a:t>
            </a:r>
            <a:r>
              <a:rPr lang="en-US" dirty="0" err="1"/>
              <a:t>bọc</a:t>
            </a:r>
            <a:r>
              <a:rPr lang="en-US" dirty="0"/>
              <a:t> ngoài </a:t>
            </a:r>
            <a:r>
              <a:rPr lang="en-US" dirty="0" err="1"/>
              <a:t>thẻ</a:t>
            </a:r>
            <a:r>
              <a:rPr lang="en-US" dirty="0"/>
              <a:t> row là các </a:t>
            </a:r>
            <a:r>
              <a:rPr lang="en-US" dirty="0" err="1"/>
              <a:t>thẻ</a:t>
            </a:r>
            <a:r>
              <a:rPr lang="en-US" dirty="0"/>
              <a:t> trong đó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(như </a:t>
            </a:r>
            <a:r>
              <a:rPr lang="en-US" dirty="0" err="1"/>
              <a:t>hình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bên):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2" y="3211512"/>
            <a:ext cx="4309110" cy="200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7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Sử dụng Bootstrap trong responsive (</a:t>
            </a:r>
            <a:r>
              <a:rPr lang="en-US" sz="3600" dirty="0" err="1"/>
              <a:t>tiếp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64904"/>
            <a:ext cx="5569225" cy="329979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/>
              <a:t>Chiểu</a:t>
            </a:r>
            <a:r>
              <a:rPr lang="en-US" sz="1400" b="1" dirty="0"/>
              <a:t> rộng </a:t>
            </a:r>
            <a:r>
              <a:rPr lang="en-US" sz="1400" b="1" dirty="0" err="1"/>
              <a:t>cột</a:t>
            </a:r>
            <a:r>
              <a:rPr lang="en-US" sz="1400" b="1" dirty="0"/>
              <a:t> responsive: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&lt;div class="row"&gt;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class="col-md-4"&gt;&lt;/div&gt;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class="col-md-4"&gt;&lt;/div&gt;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class="col-md-4"&gt;&lt;/div&gt;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400" b="1" dirty="0" err="1"/>
              <a:t>Chiều</a:t>
            </a:r>
            <a:r>
              <a:rPr lang="en-US" sz="1400" b="1" dirty="0"/>
              <a:t> rộng </a:t>
            </a:r>
            <a:r>
              <a:rPr lang="en-US" sz="1400" b="1" dirty="0" err="1"/>
              <a:t>cột</a:t>
            </a:r>
            <a:r>
              <a:rPr lang="en-US" sz="1400" b="1" dirty="0"/>
              <a:t> </a:t>
            </a:r>
            <a:r>
              <a:rPr lang="en-US" sz="1400" b="1" dirty="0" err="1"/>
              <a:t>luôn</a:t>
            </a:r>
            <a:r>
              <a:rPr lang="en-US" sz="1400" b="1" dirty="0"/>
              <a:t> là 1/3 </a:t>
            </a:r>
            <a:r>
              <a:rPr lang="en-US" sz="1400" b="1" dirty="0" err="1"/>
              <a:t>chiều</a:t>
            </a:r>
            <a:r>
              <a:rPr lang="en-US" sz="1400" b="1" dirty="0"/>
              <a:t> rộng đối </a:t>
            </a:r>
            <a:r>
              <a:rPr lang="en-US" sz="1400" b="1" dirty="0" err="1"/>
              <a:t>tượng</a:t>
            </a:r>
            <a:r>
              <a:rPr lang="en-US" sz="1400" b="1" dirty="0"/>
              <a:t> cha: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&lt;div class="row"&gt;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class="col-4"&gt;&lt;/div&gt;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class="col-4"&gt;&lt;/div&gt;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class="col-4"&gt;&lt;/div&gt;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thiết kế web sử dụng bootstra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4" y="2700314"/>
            <a:ext cx="5690793" cy="3064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10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Sử dụng Bootstrap trong responsive (</a:t>
            </a:r>
            <a:r>
              <a:rPr lang="en-US" sz="3600" dirty="0" err="1"/>
              <a:t>tiếp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66" y="2700314"/>
            <a:ext cx="5698434" cy="3268686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1500" b="1" dirty="0"/>
              <a:t>5 lớp tiêu </a:t>
            </a:r>
            <a:r>
              <a:rPr lang="en-US" sz="1500" b="1" dirty="0" err="1"/>
              <a:t>biểu</a:t>
            </a:r>
            <a:r>
              <a:rPr lang="en-US" sz="1500" b="1" dirty="0"/>
              <a:t> trong Bootstrap 4 Grid System:</a:t>
            </a:r>
            <a:endParaRPr lang="en-US" sz="1500" dirty="0"/>
          </a:p>
          <a:p>
            <a:pPr algn="just"/>
            <a:r>
              <a:rPr lang="en-US" sz="1500" dirty="0"/>
              <a:t>.col-</a:t>
            </a:r>
            <a:r>
              <a:rPr lang="en-US" sz="1500"/>
              <a:t>xs </a:t>
            </a:r>
            <a:r>
              <a:rPr lang="en-US" sz="1500" dirty="0"/>
              <a:t>(extra small devices – </a:t>
            </a:r>
            <a:r>
              <a:rPr lang="en-US" sz="1500" dirty="0" err="1"/>
              <a:t>chiều</a:t>
            </a:r>
            <a:r>
              <a:rPr lang="en-US" sz="1500" dirty="0"/>
              <a:t> rộng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&lt; 576px)</a:t>
            </a:r>
          </a:p>
          <a:p>
            <a:pPr algn="just"/>
            <a:r>
              <a:rPr lang="en-US" sz="1500" dirty="0"/>
              <a:t>.col-</a:t>
            </a:r>
            <a:r>
              <a:rPr lang="en-US" sz="1500" dirty="0" err="1"/>
              <a:t>sm</a:t>
            </a:r>
            <a:r>
              <a:rPr lang="en-US" sz="1500" dirty="0"/>
              <a:t>- (small devices – </a:t>
            </a:r>
            <a:r>
              <a:rPr lang="en-US" sz="1500" dirty="0" err="1"/>
              <a:t>chiều</a:t>
            </a:r>
            <a:r>
              <a:rPr lang="en-US" sz="1500" dirty="0"/>
              <a:t> rộng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&gt;= 576px)</a:t>
            </a:r>
          </a:p>
          <a:p>
            <a:pPr algn="just"/>
            <a:r>
              <a:rPr lang="en-US" sz="1500" dirty="0"/>
              <a:t>.col-md- (medium devices – </a:t>
            </a:r>
            <a:r>
              <a:rPr lang="en-US" sz="1500" dirty="0" err="1"/>
              <a:t>chiều</a:t>
            </a:r>
            <a:r>
              <a:rPr lang="en-US" sz="1500" dirty="0"/>
              <a:t> rộng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&gt;= 768px)</a:t>
            </a:r>
          </a:p>
          <a:p>
            <a:pPr algn="just"/>
            <a:r>
              <a:rPr lang="en-US" sz="1500" dirty="0"/>
              <a:t>.col-</a:t>
            </a:r>
            <a:r>
              <a:rPr lang="en-US" sz="1500" dirty="0" err="1"/>
              <a:t>lg</a:t>
            </a:r>
            <a:r>
              <a:rPr lang="en-US" sz="1500" dirty="0"/>
              <a:t>- (large devices – </a:t>
            </a:r>
            <a:r>
              <a:rPr lang="en-US" sz="1500" dirty="0" err="1"/>
              <a:t>chiều</a:t>
            </a:r>
            <a:r>
              <a:rPr lang="en-US" sz="1500" dirty="0"/>
              <a:t> rộng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&gt;= 992px)</a:t>
            </a:r>
          </a:p>
          <a:p>
            <a:pPr algn="just"/>
            <a:r>
              <a:rPr lang="en-US" sz="1500" dirty="0"/>
              <a:t>.col-xl- (</a:t>
            </a:r>
            <a:r>
              <a:rPr lang="en-US" sz="1500" dirty="0" err="1"/>
              <a:t>xlarge</a:t>
            </a:r>
            <a:r>
              <a:rPr lang="en-US" sz="1500" dirty="0"/>
              <a:t> devices – </a:t>
            </a:r>
            <a:r>
              <a:rPr lang="en-US" sz="1500" dirty="0" err="1"/>
              <a:t>chiều</a:t>
            </a:r>
            <a:r>
              <a:rPr lang="en-US" sz="1500" dirty="0"/>
              <a:t> rộng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&gt;= 1200px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thiết kế web sử dụng bootstra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2700314"/>
            <a:ext cx="4617367" cy="2878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316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6" ma:contentTypeDescription="Tạo tài liệu mới." ma:contentTypeScope="" ma:versionID="2dea7e4944b4f3bd4273522afc01d698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3540ebde6dd30df4f5aee1e00ff02de6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48711-126A-42FA-BDC3-C9691394C077}">
  <ds:schemaRefs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986AE-C672-4FC8-AC6C-6EB0D56F0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979bd-ad79-496e-a582-ff8714edf39c"/>
    <ds:schemaRef ds:uri="3809acf2-9060-4843-904f-818224cd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880</Words>
  <Application>Microsoft Office PowerPoint</Application>
  <PresentationFormat>Màn hình rộng</PresentationFormat>
  <Paragraphs>97</Paragraphs>
  <Slides>9</Slides>
  <Notes>3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Organic</vt:lpstr>
      <vt:lpstr>Phát triển ứng dụng web  Tiết 14: Tổng quan về Bootstrap</vt:lpstr>
      <vt:lpstr>Nội dung</vt:lpstr>
      <vt:lpstr>Giới thiệu về Bootstrap</vt:lpstr>
      <vt:lpstr>Ưu điểm của Bootstrap</vt:lpstr>
      <vt:lpstr>Cài đặt Bootstrap</vt:lpstr>
      <vt:lpstr>Sử dụng Bootstrap trong responsive</vt:lpstr>
      <vt:lpstr>Sử dụng Bootstrap trong responsive (tiếp)</vt:lpstr>
      <vt:lpstr>Sử dụng Bootstrap trong responsive (tiếp)</vt:lpstr>
      <vt:lpstr>Sử dụng Bootstrap trong responsive (tiếp)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 Tiết 14: Tổng quan về Bootstrap</dc:title>
  <dc:creator/>
  <cp:lastModifiedBy/>
  <cp:revision>6</cp:revision>
  <dcterms:created xsi:type="dcterms:W3CDTF">2023-04-23T15:59:53Z</dcterms:created>
  <dcterms:modified xsi:type="dcterms:W3CDTF">2024-03-07T13:50:35Z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