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6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3" autoAdjust="0"/>
    <p:restoredTop sz="88501" autoAdjust="0"/>
  </p:normalViewPr>
  <p:slideViewPr>
    <p:cSldViewPr snapToGrid="0">
      <p:cViewPr varScale="1">
        <p:scale>
          <a:sx n="114" d="100"/>
          <a:sy n="114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4CB405-BC11-414E-B0F4-9E1C4642FE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09E4-E76E-43B1-9270-846FE19D3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A57E1-CEB3-4C96-B7C6-36B0FA3064E4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1962-6490-4685-B760-76A1628AD5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7A7F-1461-4B81-83F2-8C494CFB80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D51C3-EABD-4553-9DC0-81CFC2A7F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BBD7-2276-4DDA-BFFE-26CAACEE5E98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9F17-7BA4-49BC-BB37-7F646CF8D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EA7E645-DC30-4A8E-9BB4-567C0B1C795C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85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80B4-11E4-48BD-9247-B31622096263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6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78AD-0AFB-4792-AC93-056FA9DAB1AA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79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8D58-8431-48A0-AF3B-F8154A3FA464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78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8EB-3B8A-489C-A1C7-D037A9DEF0C8}" type="datetime1">
              <a:rPr lang="en-US" noProof="0" smtClean="0"/>
              <a:t>1/18/2024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09CB875-1032-49F8-A74E-BD0BA58F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45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8294" y="895547"/>
            <a:ext cx="5871325" cy="49749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0724-7811-4477-8ECE-B92037D55F7A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9CAAA9-085A-46C2-A892-DE935E67C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1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8FEE-C6F2-45BC-B22B-A988986747DE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5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F92-77C4-4A9E-877D-EE4FC45F2056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76C9E3-4E12-46D0-A58B-4B548A8EE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8805" y="2442732"/>
            <a:ext cx="8814391" cy="3139547"/>
          </a:xfrm>
        </p:spPr>
        <p:txBody>
          <a:bodyPr anchor="ctr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09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83ED-3887-4385-B5DD-ECFA7863FAB6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2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8A5301E-AB93-4945-A0AA-2215B6872DB2}"/>
              </a:ext>
            </a:extLst>
          </p:cNvPr>
          <p:cNvSpPr>
            <a:spLocks noChangeAspect="1"/>
          </p:cNvSpPr>
          <p:nvPr userDrawn="1"/>
        </p:nvSpPr>
        <p:spPr>
          <a:xfrm>
            <a:off x="1871401" y="2602132"/>
            <a:ext cx="1801368" cy="18013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FF1D57-3E5F-584B-94C2-629CD166831B}"/>
              </a:ext>
            </a:extLst>
          </p:cNvPr>
          <p:cNvSpPr>
            <a:spLocks noChangeAspect="1"/>
          </p:cNvSpPr>
          <p:nvPr userDrawn="1"/>
        </p:nvSpPr>
        <p:spPr>
          <a:xfrm>
            <a:off x="5194632" y="2602132"/>
            <a:ext cx="1801368" cy="18013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A619F7-99B1-EB46-8946-F77C733C4D86}"/>
              </a:ext>
            </a:extLst>
          </p:cNvPr>
          <p:cNvSpPr>
            <a:spLocks noChangeAspect="1"/>
          </p:cNvSpPr>
          <p:nvPr userDrawn="1"/>
        </p:nvSpPr>
        <p:spPr>
          <a:xfrm>
            <a:off x="8519230" y="2602132"/>
            <a:ext cx="1801368" cy="18013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1431-D4E3-4FEC-B317-EF942D240753}" type="datetime1">
              <a:rPr lang="en-US" noProof="0" smtClean="0"/>
              <a:t>1/18/2024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FC6D4A-DA65-4AB4-A214-ABFCCC77CE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20000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EDB116-654D-48D8-BED5-DCA5C06DA37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4598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E6232E7-9350-493B-BFD0-883015EB07C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191441" y="2922172"/>
            <a:ext cx="1161288" cy="1161288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Icon or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13A6892-C6C0-404F-96AD-993154ED8C7C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4672" y="2922172"/>
            <a:ext cx="1161288" cy="1161288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0281C28-F044-4622-B651-CE20C022E72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838000" y="2920902"/>
            <a:ext cx="1163828" cy="1163828"/>
          </a:xfrm>
          <a:prstGeom prst="ellipse">
            <a:avLst/>
          </a:prstGeom>
          <a:noFill/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b="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</p:spTree>
    <p:extLst>
      <p:ext uri="{BB962C8B-B14F-4D97-AF65-F5344CB8AC3E}">
        <p14:creationId xmlns:p14="http://schemas.microsoft.com/office/powerpoint/2010/main" val="146703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3498694" y="2421466"/>
            <a:ext cx="7407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694" y="982132"/>
            <a:ext cx="7397903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8694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6216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E763-3FE9-4A20-B940-56D56DE20E95}" type="datetime1">
              <a:rPr lang="en-US" noProof="0" smtClean="0"/>
              <a:t>1/18/2024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388783" y="2483417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211380" y="1442831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422103" y="1691853"/>
            <a:ext cx="2736000" cy="3367314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376265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F82F76-1F28-4871-AA44-ADE3B29E465F}"/>
              </a:ext>
            </a:extLst>
          </p:cNvPr>
          <p:cNvSpPr/>
          <p:nvPr userDrawn="1"/>
        </p:nvSpPr>
        <p:spPr>
          <a:xfrm>
            <a:off x="1066800" y="1009665"/>
            <a:ext cx="7056969" cy="4847145"/>
          </a:xfrm>
          <a:prstGeom prst="rect">
            <a:avLst/>
          </a:prstGeom>
          <a:solidFill>
            <a:schemeClr val="bg1"/>
          </a:solidFill>
          <a:ln w="82550" cmpd="thickThin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16900" y="982132"/>
            <a:ext cx="2679698" cy="1412725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noProof="0"/>
              <a:t>Click to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7E6C-9341-4EC5-99EC-3B6492F4CFDF}" type="datetime1">
              <a:rPr lang="en-US" noProof="0" smtClean="0"/>
              <a:t>1/18/2024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87D12F9-00B3-48A4-8EFB-78ACCA9F99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82052" y="1318687"/>
            <a:ext cx="2338493" cy="28819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buildings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42B44F9-2E79-4910-8D1A-CE37EF0524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4222" y="3128436"/>
            <a:ext cx="3974629" cy="242463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 Pictures of jobs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8412D06-1A64-446B-8E3E-026437ADFB5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00451" y="1318687"/>
            <a:ext cx="1748400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transportation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3152ED43-82C8-44B9-8B8E-2C0C9CEB1F1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74222" y="1318687"/>
            <a:ext cx="2093027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clothing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0BCC3DC8-BDE4-4B07-A8CA-0321A36435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2052" y="4333875"/>
            <a:ext cx="2338493" cy="12192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other items that capture the era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E769B50-B286-4700-AFD4-EFDA8F2FBA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6900" y="2507046"/>
            <a:ext cx="2679698" cy="3349763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noProof="0"/>
              <a:t>Subheader</a:t>
            </a:r>
          </a:p>
        </p:txBody>
      </p:sp>
    </p:spTree>
    <p:extLst>
      <p:ext uri="{BB962C8B-B14F-4D97-AF65-F5344CB8AC3E}">
        <p14:creationId xmlns:p14="http://schemas.microsoft.com/office/powerpoint/2010/main" val="426007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3CE66FB-7564-43B1-9A0A-6594394A243B}"/>
              </a:ext>
            </a:extLst>
          </p:cNvPr>
          <p:cNvSpPr/>
          <p:nvPr userDrawn="1"/>
        </p:nvSpPr>
        <p:spPr>
          <a:xfrm>
            <a:off x="476250" y="476250"/>
            <a:ext cx="11239500" cy="5924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35E96D-A567-4898-B2BA-3B8C2F40BA6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2000" y="567000"/>
            <a:ext cx="11088000" cy="572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dirty="0"/>
              <a:t>Insert an iconic picture from the 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92939"/>
            <a:ext cx="9601196" cy="75141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pic>
        <p:nvPicPr>
          <p:cNvPr id="7" name="Picture 6" descr="HD-PanelContent-GrommetsCombined.png">
            <a:extLst>
              <a:ext uri="{FF2B5EF4-FFF2-40B4-BE49-F238E27FC236}">
                <a16:creationId xmlns:a16="http://schemas.microsoft.com/office/drawing/2014/main" id="{EE5D561D-B993-4D57-A306-77777AD909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HD-PanelContent-GrommetsCombined.png">
            <a:extLst>
              <a:ext uri="{FF2B5EF4-FFF2-40B4-BE49-F238E27FC236}">
                <a16:creationId xmlns:a16="http://schemas.microsoft.com/office/drawing/2014/main" id="{56E46F13-579D-42C5-8CB9-411911275F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E055F617-AE0E-412B-BD58-B6C6F1E57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HD-PanelContent-GrommetsCombined.png">
            <a:extLst>
              <a:ext uri="{FF2B5EF4-FFF2-40B4-BE49-F238E27FC236}">
                <a16:creationId xmlns:a16="http://schemas.microsoft.com/office/drawing/2014/main" id="{E6A3ABD2-1E11-490E-83ED-21CCB18789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2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4ECF-E60A-4F8F-B206-B6C6636E9A7E}" type="datetime1">
              <a:rPr lang="en-US" noProof="0" smtClean="0"/>
              <a:t>1/18/2024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838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7BD0150C-9F76-4D95-80BF-675693B48F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>
            <a:off x="1295401" y="2421466"/>
            <a:ext cx="46696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2" y="982132"/>
            <a:ext cx="4669664" cy="1303867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69666" cy="33189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A1AB-A164-40F4-81D4-35C433F1F5CC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FEA8B0-7C15-481C-885B-E54C78BC32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6935" y="982132"/>
            <a:ext cx="4669666" cy="4126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DCEB7F9-6056-41AE-93D6-C5D4C94C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043309">
            <a:off x="8122162" y="5338536"/>
            <a:ext cx="2746356" cy="425315"/>
          </a:xfrm>
        </p:spPr>
        <p:txBody>
          <a:bodyPr/>
          <a:lstStyle>
            <a:lvl1pPr marL="0" indent="0" algn="r">
              <a:buNone/>
              <a:defRPr i="0">
                <a:latin typeface="Lucida Handwriting" panose="03010101010101010101" pitchFamily="66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Generation XYZ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7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79709"/>
            <a:ext cx="9601197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073155"/>
            <a:ext cx="9601197" cy="52039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2217-5CE6-48D8-A1E3-CD40C93AC941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2937688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02A890-9091-4399-80AF-8AF212A1ED4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95401" y="3864479"/>
            <a:ext cx="2952000" cy="1109133"/>
          </a:xfrm>
          <a:ln w="44450" cap="sq" cmpd="thinThick">
            <a:solidFill>
              <a:schemeClr val="accent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661F6C-2BB1-41AF-BF4C-144E940F7B2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20000" y="3864479"/>
            <a:ext cx="2952000" cy="1109133"/>
          </a:xfrm>
          <a:ln w="44450" cap="sq" cmpd="thinThick">
            <a:solidFill>
              <a:schemeClr val="accent3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FB258B-8362-4F6C-94EF-7C1F32CEBF2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44598" y="3864479"/>
            <a:ext cx="2952000" cy="1109133"/>
          </a:xfrm>
          <a:ln w="44450" cap="sq" cmpd="thinThick">
            <a:solidFill>
              <a:schemeClr val="accent2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72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B3597F-B1AC-4CAE-8915-6DF68DE00AD7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71" r:id="rId10"/>
    <p:sldLayoutId id="2147484172" r:id="rId11"/>
    <p:sldLayoutId id="2147484173" r:id="rId12"/>
    <p:sldLayoutId id="2147484193" r:id="rId13"/>
    <p:sldLayoutId id="2147484194" r:id="rId14"/>
    <p:sldLayoutId id="2147484174" r:id="rId15"/>
    <p:sldLayoutId id="2147484195" r:id="rId16"/>
    <p:sldLayoutId id="2147484175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nua.edu.v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ita.vnua.edu.vn/gioi-thie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Phát triển </a:t>
            </a:r>
            <a:r>
              <a:rPr lang="en-US" sz="3200" dirty="0" err="1"/>
              <a:t>ứng</a:t>
            </a:r>
            <a:r>
              <a:rPr lang="en-US" sz="3200" dirty="0"/>
              <a:t> dụng web </a:t>
            </a:r>
            <a:br>
              <a:rPr lang="en-US" sz="3200" dirty="0"/>
            </a:br>
            <a:r>
              <a:rPr lang="en-US" sz="2800" b="1" i="1" dirty="0" err="1"/>
              <a:t>Tiết</a:t>
            </a:r>
            <a:r>
              <a:rPr lang="en-US" sz="2800" b="1" i="1" dirty="0"/>
              <a:t> 1: Tổng quan về công nghệ Web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Th.S</a:t>
            </a:r>
            <a:r>
              <a:rPr lang="en-US" dirty="0"/>
              <a:t> Lê Doãn Phước</a:t>
            </a:r>
            <a:br>
              <a:rPr lang="en-US" dirty="0"/>
            </a:br>
            <a:r>
              <a:rPr lang="en-US" dirty="0"/>
              <a:t>GV </a:t>
            </a:r>
            <a:r>
              <a:rPr lang="en-US" dirty="0" err="1"/>
              <a:t>thỉnh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BM CNPM – Khoa CNTT – HVNN VN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089BD-A05A-4E28-AFD9-50A72EA81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21" y="1704873"/>
            <a:ext cx="703232" cy="70323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B9FE-922A-49C2-A431-6C641CA45CBD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Một số </a:t>
            </a:r>
            <a:r>
              <a:rPr lang="en-US" b="1" dirty="0" err="1"/>
              <a:t>khái</a:t>
            </a:r>
            <a:r>
              <a:rPr lang="en-US" b="1" dirty="0"/>
              <a:t> </a:t>
            </a:r>
            <a:r>
              <a:rPr lang="en-US" b="1" dirty="0" err="1"/>
              <a:t>niệm</a:t>
            </a:r>
            <a:r>
              <a:rPr lang="en-US" b="1" dirty="0"/>
              <a:t> cơ bản: </a:t>
            </a:r>
          </a:p>
          <a:p>
            <a:pPr lvl="1"/>
            <a:r>
              <a:rPr lang="en-US" b="1" dirty="0"/>
              <a:t>URL</a:t>
            </a:r>
          </a:p>
          <a:p>
            <a:pPr lvl="1"/>
            <a:r>
              <a:rPr lang="en-US" b="1" dirty="0"/>
              <a:t>Browser</a:t>
            </a:r>
          </a:p>
          <a:p>
            <a:pPr lvl="1"/>
            <a:r>
              <a:rPr lang="en-US" b="1" dirty="0"/>
              <a:t>Website</a:t>
            </a:r>
          </a:p>
          <a:p>
            <a:pPr lvl="1"/>
            <a:r>
              <a:rPr lang="en-US" b="1" dirty="0"/>
              <a:t>Web Page</a:t>
            </a:r>
          </a:p>
          <a:p>
            <a:pPr lvl="1"/>
            <a:r>
              <a:rPr lang="en-US" b="1" dirty="0"/>
              <a:t>Web Server</a:t>
            </a:r>
          </a:p>
          <a:p>
            <a:pPr lvl="1"/>
            <a:r>
              <a:rPr lang="en-US" b="1" dirty="0"/>
              <a:t>Web Application</a:t>
            </a:r>
          </a:p>
          <a:p>
            <a:r>
              <a:rPr lang="en-US" b="1" dirty="0"/>
              <a:t>Giới thiệu </a:t>
            </a:r>
            <a:r>
              <a:rPr lang="en-US" b="1" dirty="0" err="1"/>
              <a:t>tổng</a:t>
            </a:r>
            <a:r>
              <a:rPr lang="en-US" b="1" dirty="0"/>
              <a:t> quan về công nghệ web 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6A32-3AA0-41C6-8790-660B0BB343DB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2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10255897" cy="3318936"/>
          </a:xfrm>
        </p:spPr>
        <p:txBody>
          <a:bodyPr/>
          <a:lstStyle/>
          <a:p>
            <a:pPr algn="just"/>
            <a:r>
              <a:rPr lang="en-US" sz="1700" dirty="0"/>
              <a:t>URL = Uniform Resource Locator (Trình định vị </a:t>
            </a:r>
            <a:r>
              <a:rPr lang="en-US" sz="1700" dirty="0" err="1"/>
              <a:t>tài</a:t>
            </a:r>
            <a:r>
              <a:rPr lang="en-US" sz="1700" dirty="0"/>
              <a:t> </a:t>
            </a:r>
            <a:r>
              <a:rPr lang="en-US" sz="1700" dirty="0" err="1"/>
              <a:t>nguyên</a:t>
            </a:r>
            <a:r>
              <a:rPr lang="en-US" sz="1700" dirty="0"/>
              <a:t> thống nhất)</a:t>
            </a:r>
          </a:p>
          <a:p>
            <a:pPr algn="just"/>
            <a:r>
              <a:rPr lang="en-US" sz="1700" dirty="0"/>
              <a:t>Có thể </a:t>
            </a:r>
            <a:r>
              <a:rPr lang="en-US" sz="1700" dirty="0" err="1"/>
              <a:t>hiểu</a:t>
            </a:r>
            <a:r>
              <a:rPr lang="en-US" sz="1700" dirty="0"/>
              <a:t> là 1 </a:t>
            </a:r>
            <a:r>
              <a:rPr lang="en-US" sz="1700" dirty="0" err="1"/>
              <a:t>tham</a:t>
            </a:r>
            <a:r>
              <a:rPr lang="en-US" sz="1700" dirty="0"/>
              <a:t> </a:t>
            </a:r>
            <a:r>
              <a:rPr lang="en-US" sz="1700" dirty="0" err="1"/>
              <a:t>chiếu</a:t>
            </a:r>
            <a:r>
              <a:rPr lang="en-US" sz="1700" dirty="0"/>
              <a:t> hay đường </a:t>
            </a:r>
            <a:r>
              <a:rPr lang="en-US" sz="1700" dirty="0" err="1"/>
              <a:t>dẫn</a:t>
            </a:r>
            <a:r>
              <a:rPr lang="en-US" sz="1700" dirty="0"/>
              <a:t> liên kết </a:t>
            </a:r>
            <a:r>
              <a:rPr lang="en-US" sz="1700" dirty="0" err="1"/>
              <a:t>tới</a:t>
            </a:r>
            <a:r>
              <a:rPr lang="en-US" sz="1700" dirty="0"/>
              <a:t> các </a:t>
            </a:r>
            <a:r>
              <a:rPr lang="en-US" sz="1700" dirty="0" err="1"/>
              <a:t>tài</a:t>
            </a:r>
            <a:r>
              <a:rPr lang="en-US" sz="1700" dirty="0"/>
              <a:t> </a:t>
            </a:r>
            <a:r>
              <a:rPr lang="en-US" sz="1700" dirty="0" err="1"/>
              <a:t>nguyên</a:t>
            </a:r>
            <a:r>
              <a:rPr lang="en-US" sz="1700" dirty="0"/>
              <a:t> </a:t>
            </a:r>
            <a:r>
              <a:rPr lang="en-US" sz="1700" dirty="0" err="1"/>
              <a:t>trên</a:t>
            </a:r>
            <a:r>
              <a:rPr lang="en-US" sz="1700" dirty="0"/>
              <a:t> </a:t>
            </a:r>
            <a:r>
              <a:rPr lang="en-US" sz="1700" dirty="0" err="1"/>
              <a:t>mạng</a:t>
            </a:r>
            <a:r>
              <a:rPr lang="en-US" sz="1700" dirty="0"/>
              <a:t> Internet (trong đó liên kết </a:t>
            </a:r>
            <a:r>
              <a:rPr lang="en-US" sz="1700" dirty="0" err="1"/>
              <a:t>tới</a:t>
            </a:r>
            <a:r>
              <a:rPr lang="en-US" sz="1700" dirty="0"/>
              <a:t> website là 1 trường hợp </a:t>
            </a:r>
            <a:r>
              <a:rPr lang="en-US" sz="1700" dirty="0" err="1"/>
              <a:t>riêng</a:t>
            </a:r>
            <a:r>
              <a:rPr lang="en-US" sz="1700" dirty="0"/>
              <a:t> của URL, </a:t>
            </a:r>
            <a:r>
              <a:rPr lang="en-US" sz="1700" dirty="0" err="1"/>
              <a:t>nhưng</a:t>
            </a:r>
            <a:r>
              <a:rPr lang="en-US" sz="1700" dirty="0"/>
              <a:t> thực </a:t>
            </a:r>
            <a:r>
              <a:rPr lang="en-US" sz="1700" dirty="0" err="1"/>
              <a:t>tế</a:t>
            </a:r>
            <a:r>
              <a:rPr lang="en-US" sz="1700" dirty="0"/>
              <a:t> 2 </a:t>
            </a:r>
            <a:r>
              <a:rPr lang="en-US" sz="1700" dirty="0" err="1"/>
              <a:t>khái</a:t>
            </a:r>
            <a:r>
              <a:rPr lang="en-US" sz="1700" dirty="0"/>
              <a:t> </a:t>
            </a:r>
            <a:r>
              <a:rPr lang="en-US" sz="1700" dirty="0" err="1"/>
              <a:t>niệm</a:t>
            </a:r>
            <a:r>
              <a:rPr lang="en-US" sz="1700" dirty="0"/>
              <a:t> </a:t>
            </a:r>
            <a:r>
              <a:rPr lang="en-US" sz="1700" dirty="0" err="1"/>
              <a:t>này</a:t>
            </a:r>
            <a:r>
              <a:rPr lang="en-US" sz="1700" dirty="0"/>
              <a:t> hay được dùng thay </a:t>
            </a:r>
            <a:r>
              <a:rPr lang="en-US" sz="1700" dirty="0" err="1"/>
              <a:t>thế</a:t>
            </a:r>
            <a:r>
              <a:rPr lang="en-US" sz="1700" dirty="0"/>
              <a:t> cho </a:t>
            </a:r>
            <a:r>
              <a:rPr lang="en-US" sz="1700" dirty="0" err="1"/>
              <a:t>nhau</a:t>
            </a:r>
            <a:r>
              <a:rPr lang="en-US" sz="1700" dirty="0"/>
              <a:t>)</a:t>
            </a:r>
          </a:p>
          <a:p>
            <a:pPr algn="just"/>
            <a:r>
              <a:rPr lang="en-US" sz="1700" dirty="0" err="1"/>
              <a:t>Ví</a:t>
            </a:r>
            <a:r>
              <a:rPr lang="en-US" sz="1700" dirty="0"/>
              <a:t> </a:t>
            </a:r>
            <a:r>
              <a:rPr lang="en-US" sz="1700" dirty="0" err="1"/>
              <a:t>dụ</a:t>
            </a:r>
            <a:r>
              <a:rPr lang="en-US" sz="1700" dirty="0"/>
              <a:t>: Địa chỉ/đường </a:t>
            </a:r>
            <a:r>
              <a:rPr lang="en-US" sz="1700" dirty="0" err="1"/>
              <a:t>dẫn</a:t>
            </a:r>
            <a:r>
              <a:rPr lang="en-US" sz="1700" dirty="0"/>
              <a:t> liên kế đến website của Học </a:t>
            </a:r>
            <a:r>
              <a:rPr lang="en-US" sz="1700" dirty="0" err="1"/>
              <a:t>viện</a:t>
            </a:r>
            <a:r>
              <a:rPr lang="en-US" sz="1700" dirty="0"/>
              <a:t> Nông nghiệp là </a:t>
            </a:r>
            <a:r>
              <a:rPr lang="en-US" sz="1700" u="sng" dirty="0">
                <a:hlinkClick r:id="rId2"/>
              </a:rPr>
              <a:t>https://vnua.edu.vn</a:t>
            </a:r>
            <a:r>
              <a:rPr lang="en-US" sz="1700" dirty="0"/>
              <a:t>/</a:t>
            </a:r>
          </a:p>
          <a:p>
            <a:pPr algn="just"/>
            <a:r>
              <a:rPr lang="en-US" sz="1700" dirty="0"/>
              <a:t>URL gồm các thành phần:</a:t>
            </a:r>
          </a:p>
          <a:p>
            <a:pPr lvl="1" algn="just"/>
            <a:r>
              <a:rPr lang="en-US" sz="1400" dirty="0" err="1"/>
              <a:t>Giao</a:t>
            </a:r>
            <a:r>
              <a:rPr lang="en-US" sz="1400" dirty="0"/>
              <a:t> thức (protocol): https, http</a:t>
            </a:r>
          </a:p>
          <a:p>
            <a:pPr lvl="1" algn="just"/>
            <a:r>
              <a:rPr lang="en-US" sz="1400" dirty="0"/>
              <a:t>World Wide Web (www): có hoặc không</a:t>
            </a:r>
          </a:p>
          <a:p>
            <a:pPr lvl="1" algn="just"/>
            <a:r>
              <a:rPr lang="en-US" sz="1400" dirty="0"/>
              <a:t>Tên miền (domain): </a:t>
            </a:r>
            <a:r>
              <a:rPr lang="en-US" sz="1400" dirty="0" err="1"/>
              <a:t>ví</a:t>
            </a:r>
            <a:r>
              <a:rPr lang="en-US" sz="1400" dirty="0"/>
              <a:t> </a:t>
            </a:r>
            <a:r>
              <a:rPr lang="en-US" sz="1400" dirty="0" err="1"/>
              <a:t>dụ</a:t>
            </a:r>
            <a:r>
              <a:rPr lang="en-US" sz="1400" dirty="0"/>
              <a:t> vnua.edu.vn</a:t>
            </a:r>
          </a:p>
          <a:p>
            <a:pPr lvl="1" algn="just"/>
            <a:r>
              <a:rPr lang="en-US" sz="1400" dirty="0" err="1"/>
              <a:t>Cổng</a:t>
            </a:r>
            <a:r>
              <a:rPr lang="en-US" sz="1400" dirty="0"/>
              <a:t> (port): 443 nếu là https, 80 nếu là http, hoặc </a:t>
            </a:r>
            <a:r>
              <a:rPr lang="en-US" sz="1400" dirty="0" err="1"/>
              <a:t>cổng</a:t>
            </a:r>
            <a:r>
              <a:rPr lang="en-US" sz="1400" dirty="0"/>
              <a:t> khác. Nếu là </a:t>
            </a:r>
            <a:r>
              <a:rPr lang="en-US" sz="1400" dirty="0" err="1"/>
              <a:t>cổng</a:t>
            </a:r>
            <a:r>
              <a:rPr lang="en-US" sz="1400" dirty="0"/>
              <a:t> khác thì URL </a:t>
            </a:r>
            <a:r>
              <a:rPr lang="en-US" sz="1400" dirty="0" err="1"/>
              <a:t>thêm</a:t>
            </a:r>
            <a:r>
              <a:rPr lang="en-US" sz="1400" dirty="0"/>
              <a:t> </a:t>
            </a:r>
            <a:r>
              <a:rPr lang="en-US" sz="1400" b="1" dirty="0"/>
              <a:t>:&lt;port&gt;/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C01D-6C89-40DE-8020-DC7FBEC5EED9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8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Trình </a:t>
            </a:r>
            <a:r>
              <a:rPr lang="en-US" dirty="0" err="1"/>
              <a:t>duyệt</a:t>
            </a:r>
            <a:r>
              <a:rPr lang="en-US" dirty="0"/>
              <a:t>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300" dirty="0"/>
              <a:t>Trình </a:t>
            </a:r>
            <a:r>
              <a:rPr lang="en-US" sz="2300" dirty="0" err="1"/>
              <a:t>duyệt</a:t>
            </a:r>
            <a:r>
              <a:rPr lang="en-US" sz="2300" dirty="0"/>
              <a:t> web = Web Browser</a:t>
            </a:r>
          </a:p>
          <a:p>
            <a:pPr algn="just"/>
            <a:r>
              <a:rPr lang="en-US" sz="2300" dirty="0"/>
              <a:t>Trình </a:t>
            </a:r>
            <a:r>
              <a:rPr lang="en-US" sz="2300" dirty="0" err="1"/>
              <a:t>duyệt</a:t>
            </a:r>
            <a:r>
              <a:rPr lang="en-US" sz="2300" dirty="0"/>
              <a:t> web là một </a:t>
            </a:r>
            <a:r>
              <a:rPr lang="en-US" sz="2300" dirty="0" err="1"/>
              <a:t>ứng</a:t>
            </a:r>
            <a:r>
              <a:rPr lang="en-US" sz="2300" dirty="0"/>
              <a:t> dụng phần </a:t>
            </a:r>
            <a:r>
              <a:rPr lang="en-US" sz="2300" dirty="0" err="1"/>
              <a:t>mềm</a:t>
            </a:r>
            <a:r>
              <a:rPr lang="en-US" sz="2300" dirty="0"/>
              <a:t> để </a:t>
            </a:r>
            <a:r>
              <a:rPr lang="en-US" sz="2300" dirty="0" err="1"/>
              <a:t>truy</a:t>
            </a:r>
            <a:r>
              <a:rPr lang="en-US" sz="2300" dirty="0"/>
              <a:t> </a:t>
            </a:r>
            <a:r>
              <a:rPr lang="en-US" sz="2300" dirty="0" err="1"/>
              <a:t>cập</a:t>
            </a:r>
            <a:r>
              <a:rPr lang="en-US" sz="2300" dirty="0"/>
              <a:t> thông tin </a:t>
            </a:r>
            <a:r>
              <a:rPr lang="en-US" sz="2300" dirty="0" err="1"/>
              <a:t>trên</a:t>
            </a:r>
            <a:r>
              <a:rPr lang="en-US" sz="2300" dirty="0"/>
              <a:t> World Wide Web. </a:t>
            </a:r>
            <a:r>
              <a:rPr lang="en-US" sz="2300" dirty="0" err="1"/>
              <a:t>Mỗi</a:t>
            </a:r>
            <a:r>
              <a:rPr lang="en-US" sz="2300" dirty="0"/>
              <a:t> trang web, </a:t>
            </a:r>
            <a:r>
              <a:rPr lang="en-US" sz="2300" dirty="0" err="1"/>
              <a:t>hình</a:t>
            </a:r>
            <a:r>
              <a:rPr lang="en-US" sz="2300" dirty="0"/>
              <a:t> </a:t>
            </a:r>
            <a:r>
              <a:rPr lang="en-US" sz="2300" dirty="0" err="1"/>
              <a:t>ảnh</a:t>
            </a:r>
            <a:r>
              <a:rPr lang="en-US" sz="2300" dirty="0"/>
              <a:t> dạng HTML để </a:t>
            </a:r>
            <a:r>
              <a:rPr lang="en-US" sz="2300" dirty="0" err="1"/>
              <a:t>hiển</a:t>
            </a:r>
            <a:r>
              <a:rPr lang="en-US" sz="2300" dirty="0"/>
              <a:t> thị, do </a:t>
            </a:r>
            <a:r>
              <a:rPr lang="en-US" sz="2300" dirty="0" err="1"/>
              <a:t>vậy</a:t>
            </a:r>
            <a:r>
              <a:rPr lang="en-US" sz="2300" dirty="0"/>
              <a:t> một trang web có thể </a:t>
            </a:r>
            <a:r>
              <a:rPr lang="en-US" sz="2300" dirty="0" err="1"/>
              <a:t>hiển</a:t>
            </a:r>
            <a:r>
              <a:rPr lang="en-US" sz="2300" dirty="0"/>
              <a:t> thị khác </a:t>
            </a:r>
            <a:r>
              <a:rPr lang="en-US" sz="2300" dirty="0" err="1"/>
              <a:t>nhau</a:t>
            </a:r>
            <a:r>
              <a:rPr lang="en-US" sz="2300" dirty="0"/>
              <a:t> </a:t>
            </a:r>
            <a:r>
              <a:rPr lang="en-US" sz="2300" dirty="0" err="1"/>
              <a:t>trên</a:t>
            </a:r>
            <a:r>
              <a:rPr lang="en-US" sz="2300" dirty="0"/>
              <a:t> các trình </a:t>
            </a:r>
            <a:r>
              <a:rPr lang="en-US" sz="2300" dirty="0" err="1"/>
              <a:t>duyệt</a:t>
            </a:r>
            <a:r>
              <a:rPr lang="en-US" sz="2300" dirty="0"/>
              <a:t> khác </a:t>
            </a:r>
            <a:r>
              <a:rPr lang="en-US" sz="2300" dirty="0" err="1"/>
              <a:t>nhau</a:t>
            </a:r>
            <a:r>
              <a:rPr lang="en-US" sz="2300" dirty="0"/>
              <a:t>.</a:t>
            </a:r>
          </a:p>
          <a:p>
            <a:pPr algn="just"/>
            <a:r>
              <a:rPr lang="en-US" sz="2300" dirty="0"/>
              <a:t>Các trình </a:t>
            </a:r>
            <a:r>
              <a:rPr lang="en-US" sz="2300" dirty="0" err="1"/>
              <a:t>duyệt</a:t>
            </a:r>
            <a:r>
              <a:rPr lang="en-US" sz="2300" dirty="0"/>
              <a:t> web </a:t>
            </a:r>
            <a:r>
              <a:rPr lang="en-US" sz="2300" dirty="0" err="1"/>
              <a:t>phổ</a:t>
            </a:r>
            <a:r>
              <a:rPr lang="en-US" sz="2300" dirty="0"/>
              <a:t> biến nhất là: Google Chrome, Mozilla Firefox, Microsoft Internet Explorer, Microsoft Edge, Apple Safari, </a:t>
            </a:r>
            <a:r>
              <a:rPr lang="en-US" sz="2300" dirty="0" err="1"/>
              <a:t>Cốc</a:t>
            </a:r>
            <a:r>
              <a:rPr lang="en-US" sz="2300" dirty="0"/>
              <a:t> </a:t>
            </a:r>
            <a:r>
              <a:rPr lang="en-US" sz="2300" dirty="0" err="1"/>
              <a:t>Cốc</a:t>
            </a:r>
            <a:r>
              <a:rPr lang="en-US" sz="2300" dirty="0"/>
              <a:t>,…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AADE-13E7-4617-A1B4-133D0E8F1305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9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và Web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Website,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là trang web hoặc trang </a:t>
            </a:r>
            <a:r>
              <a:rPr lang="en-US" dirty="0" err="1"/>
              <a:t>mạng</a:t>
            </a:r>
            <a:r>
              <a:rPr lang="en-US" dirty="0"/>
              <a:t>, và nội dung liên quan được xác định bằng một tên miền chung và được xuất bản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nhất một máy chủ web.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ta có thể </a:t>
            </a:r>
            <a:r>
              <a:rPr lang="en-US" dirty="0" err="1"/>
              <a:t>nói</a:t>
            </a:r>
            <a:r>
              <a:rPr lang="en-US" dirty="0"/>
              <a:t>: website của HVNN VN là vnua.edu.vn, website của </a:t>
            </a:r>
            <a:r>
              <a:rPr lang="en-US" dirty="0" err="1"/>
              <a:t>hãng</a:t>
            </a:r>
            <a:r>
              <a:rPr lang="en-US" dirty="0"/>
              <a:t> Microsoft là microsoft.com,… Nội dung liên quan: </a:t>
            </a:r>
            <a:r>
              <a:rPr lang="en-US" dirty="0" err="1"/>
              <a:t>văn</a:t>
            </a:r>
            <a:r>
              <a:rPr lang="en-US" dirty="0"/>
              <a:t> bản,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, video, </a:t>
            </a:r>
            <a:r>
              <a:rPr lang="en-US" dirty="0" err="1"/>
              <a:t>dữ</a:t>
            </a:r>
            <a:r>
              <a:rPr lang="en-US" dirty="0"/>
              <a:t> liệu,…</a:t>
            </a:r>
          </a:p>
          <a:p>
            <a:pPr lvl="0"/>
            <a:r>
              <a:rPr lang="en-US" dirty="0"/>
              <a:t>Web Page hay Trang web là một tập hợp các </a:t>
            </a:r>
            <a:r>
              <a:rPr lang="en-US" dirty="0" err="1"/>
              <a:t>văn</a:t>
            </a:r>
            <a:r>
              <a:rPr lang="en-US" dirty="0"/>
              <a:t> bản,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, </a:t>
            </a:r>
            <a:r>
              <a:rPr lang="en-US" dirty="0" err="1"/>
              <a:t>tệp</a:t>
            </a:r>
            <a:r>
              <a:rPr lang="en-US" dirty="0"/>
              <a:t> tin </a:t>
            </a:r>
            <a:r>
              <a:rPr lang="en-US" dirty="0" err="1"/>
              <a:t>tài</a:t>
            </a:r>
            <a:r>
              <a:rPr lang="en-US" dirty="0"/>
              <a:t> liệu thích hợp với World Wide Web và được thực </a:t>
            </a:r>
            <a:r>
              <a:rPr lang="en-US" dirty="0" err="1"/>
              <a:t>thi</a:t>
            </a:r>
            <a:r>
              <a:rPr lang="en-US" dirty="0"/>
              <a:t> ở trình </a:t>
            </a:r>
            <a:r>
              <a:rPr lang="en-US" dirty="0" err="1"/>
              <a:t>duyệt</a:t>
            </a:r>
            <a:r>
              <a:rPr lang="en-US" dirty="0"/>
              <a:t> web. Một trình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thị một trang web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máy tính hay các </a:t>
            </a:r>
            <a:r>
              <a:rPr lang="en-US" dirty="0" err="1"/>
              <a:t>thiết</a:t>
            </a:r>
            <a:r>
              <a:rPr lang="en-US" dirty="0"/>
              <a:t> bị di động. Trang web, thường được </a:t>
            </a:r>
            <a:r>
              <a:rPr lang="en-US" dirty="0" err="1"/>
              <a:t>xem</a:t>
            </a:r>
            <a:r>
              <a:rPr lang="en-US" dirty="0"/>
              <a:t> là một tập tin, viết bằng </a:t>
            </a:r>
            <a:r>
              <a:rPr lang="en-US" dirty="0" err="1"/>
              <a:t>mã</a:t>
            </a:r>
            <a:r>
              <a:rPr lang="en-US" dirty="0"/>
              <a:t> HTML hay các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đánh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tự.</a:t>
            </a:r>
          </a:p>
          <a:p>
            <a:pPr lvl="0"/>
            <a:r>
              <a:rPr lang="en-US" dirty="0"/>
              <a:t>Một website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gồm một hoặc nhiều Web Page và các nội dung liên quan</a:t>
            </a:r>
          </a:p>
          <a:p>
            <a:pPr lvl="0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về web page: </a:t>
            </a:r>
            <a:r>
              <a:rPr lang="en-US" dirty="0">
                <a:hlinkClick r:id="rId2"/>
              </a:rPr>
              <a:t>https://fita.vnua.edu.vn/gioi-thieu/</a:t>
            </a:r>
            <a:r>
              <a:rPr lang="en-US" dirty="0"/>
              <a:t>  - trang web </a:t>
            </a:r>
            <a:r>
              <a:rPr lang="en-US" dirty="0" err="1"/>
              <a:t>này</a:t>
            </a:r>
            <a:r>
              <a:rPr lang="en-US" dirty="0"/>
              <a:t> thể hiện nội dung </a:t>
            </a:r>
            <a:r>
              <a:rPr lang="en-US" dirty="0" err="1"/>
              <a:t>giới</a:t>
            </a:r>
            <a:r>
              <a:rPr lang="en-US" dirty="0"/>
              <a:t> thiệu chung về </a:t>
            </a:r>
            <a:r>
              <a:rPr lang="en-US" dirty="0" err="1"/>
              <a:t>Khoa</a:t>
            </a:r>
            <a:r>
              <a:rPr lang="en-US" dirty="0"/>
              <a:t> CNTT – Học </a:t>
            </a:r>
            <a:r>
              <a:rPr lang="en-US" dirty="0" err="1"/>
              <a:t>viện</a:t>
            </a:r>
            <a:r>
              <a:rPr lang="en-US" dirty="0"/>
              <a:t> Nông nghiệp.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D0EE-B057-4D2E-AE9E-BA4EB5BB4B05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4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Server và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Web Server </a:t>
            </a:r>
            <a:r>
              <a:rPr lang="en-US" sz="2000" dirty="0"/>
              <a:t>(máy chủ web) là một phần </a:t>
            </a:r>
            <a:r>
              <a:rPr lang="en-US" sz="2000" dirty="0" err="1"/>
              <a:t>mềm</a:t>
            </a:r>
            <a:r>
              <a:rPr lang="en-US" sz="2000" dirty="0"/>
              <a:t> hoặc phần </a:t>
            </a:r>
            <a:r>
              <a:rPr lang="en-US" sz="2000" dirty="0" err="1"/>
              <a:t>cứng</a:t>
            </a:r>
            <a:r>
              <a:rPr lang="en-US" sz="2000" dirty="0"/>
              <a:t> </a:t>
            </a:r>
            <a:r>
              <a:rPr lang="en-US" sz="2000" dirty="0" err="1"/>
              <a:t>dành</a:t>
            </a:r>
            <a:r>
              <a:rPr lang="en-US" sz="2000" dirty="0"/>
              <a:t> </a:t>
            </a:r>
            <a:r>
              <a:rPr lang="en-US" sz="2000" dirty="0" err="1"/>
              <a:t>riêng</a:t>
            </a:r>
            <a:r>
              <a:rPr lang="en-US" sz="2000" dirty="0"/>
              <a:t> để </a:t>
            </a:r>
            <a:r>
              <a:rPr lang="en-US" sz="2000" dirty="0" err="1"/>
              <a:t>chạy</a:t>
            </a:r>
            <a:r>
              <a:rPr lang="en-US" sz="2000" dirty="0"/>
              <a:t> các phần </a:t>
            </a:r>
            <a:r>
              <a:rPr lang="en-US" sz="2000" dirty="0" err="1"/>
              <a:t>mềm</a:t>
            </a:r>
            <a:r>
              <a:rPr lang="en-US" sz="2000" dirty="0"/>
              <a:t> web (web application) hoặc trang web của máy chủ, để từ đó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các dịch vụ WWW, hoạt động theo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client-server thông qua các </a:t>
            </a:r>
            <a:r>
              <a:rPr lang="en-US" sz="2000" dirty="0" err="1"/>
              <a:t>giao</a:t>
            </a:r>
            <a:r>
              <a:rPr lang="en-US" sz="2000" dirty="0"/>
              <a:t> thức HTTP, HTTPS,… </a:t>
            </a:r>
          </a:p>
          <a:p>
            <a:r>
              <a:rPr lang="en-US" sz="2000" dirty="0"/>
              <a:t>VD về web server: IIS - Internet Information Services, Apache</a:t>
            </a:r>
          </a:p>
          <a:p>
            <a:pPr lvl="0"/>
            <a:r>
              <a:rPr lang="en-US" sz="2000" b="1" dirty="0"/>
              <a:t>Web Application - web app hay </a:t>
            </a:r>
            <a:r>
              <a:rPr lang="en-US" sz="2000" b="1" dirty="0" err="1"/>
              <a:t>ứng</a:t>
            </a:r>
            <a:r>
              <a:rPr lang="en-US" sz="2000" b="1" dirty="0"/>
              <a:t> dụng web: </a:t>
            </a:r>
            <a:r>
              <a:rPr lang="en-US" sz="2000" dirty="0"/>
              <a:t>là một trình </a:t>
            </a:r>
            <a:r>
              <a:rPr lang="en-US" sz="2000" dirty="0" err="1"/>
              <a:t>ứng</a:t>
            </a:r>
            <a:r>
              <a:rPr lang="en-US" sz="2000" dirty="0"/>
              <a:t> dụng web được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một server/máy chủ. Được phân </a:t>
            </a:r>
            <a:r>
              <a:rPr lang="en-US" sz="2000" dirty="0" err="1"/>
              <a:t>phối</a:t>
            </a:r>
            <a:r>
              <a:rPr lang="en-US" sz="2000" dirty="0"/>
              <a:t> qua Internet thông qua </a:t>
            </a:r>
            <a:r>
              <a:rPr lang="en-US" sz="2000" dirty="0" err="1"/>
              <a:t>giao</a:t>
            </a:r>
            <a:r>
              <a:rPr lang="en-US" sz="2000" dirty="0"/>
              <a:t> diện trình </a:t>
            </a:r>
            <a:r>
              <a:rPr lang="en-US" sz="2000" dirty="0" err="1"/>
              <a:t>duyệt</a:t>
            </a:r>
            <a:r>
              <a:rPr lang="en-US" sz="2000" dirty="0"/>
              <a:t>.</a:t>
            </a:r>
          </a:p>
          <a:p>
            <a:r>
              <a:rPr lang="en-US" sz="2000" dirty="0"/>
              <a:t>Trên một Web Server có thể </a:t>
            </a:r>
            <a:r>
              <a:rPr lang="en-US" sz="2000" dirty="0" err="1"/>
              <a:t>cài</a:t>
            </a:r>
            <a:r>
              <a:rPr lang="en-US" sz="2000" dirty="0"/>
              <a:t> đặt nhiều Web App.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DF07-000C-4F74-BD96-CD4951E7EE03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7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dirty="0"/>
              <a:t>Giới thiệu </a:t>
            </a:r>
            <a:r>
              <a:rPr lang="en-US" sz="3500" b="1" dirty="0" err="1"/>
              <a:t>tổng</a:t>
            </a:r>
            <a:r>
              <a:rPr lang="en-US" sz="3500" b="1" dirty="0"/>
              <a:t> quan về công nghệ web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Công nghệ web là một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rộng, dùng để chỉ </a:t>
            </a:r>
            <a:r>
              <a:rPr lang="en-US" dirty="0" err="1"/>
              <a:t>tất</a:t>
            </a:r>
            <a:r>
              <a:rPr lang="en-US" dirty="0"/>
              <a:t> cả những công nghệ dùng để xây dựng, phát triển và triển </a:t>
            </a:r>
            <a:r>
              <a:rPr lang="en-US" dirty="0" err="1"/>
              <a:t>khai</a:t>
            </a:r>
            <a:r>
              <a:rPr lang="en-US" dirty="0"/>
              <a:t> các </a:t>
            </a:r>
            <a:r>
              <a:rPr lang="en-US" dirty="0" err="1"/>
              <a:t>ứng</a:t>
            </a:r>
            <a:r>
              <a:rPr lang="en-US" dirty="0"/>
              <a:t> dụng web.</a:t>
            </a:r>
          </a:p>
          <a:p>
            <a:r>
              <a:rPr lang="en-US" dirty="0" err="1"/>
              <a:t>Bao</a:t>
            </a:r>
            <a:r>
              <a:rPr lang="en-US" dirty="0"/>
              <a:t> gồm:</a:t>
            </a:r>
          </a:p>
          <a:p>
            <a:pPr lvl="1"/>
            <a:r>
              <a:rPr lang="en-US" sz="1400" dirty="0"/>
              <a:t>Các chuẩn về web:  </a:t>
            </a:r>
            <a:r>
              <a:rPr lang="en-US" sz="1400" dirty="0" err="1"/>
              <a:t>ví</a:t>
            </a:r>
            <a:r>
              <a:rPr lang="en-US" sz="1400" dirty="0"/>
              <a:t> </a:t>
            </a:r>
            <a:r>
              <a:rPr lang="en-US" sz="1400" dirty="0" err="1"/>
              <a:t>dụ</a:t>
            </a:r>
            <a:r>
              <a:rPr lang="en-US" sz="1400" dirty="0"/>
              <a:t> HTML, CSS</a:t>
            </a:r>
          </a:p>
          <a:p>
            <a:pPr lvl="1"/>
            <a:r>
              <a:rPr lang="en-US" sz="1400" dirty="0"/>
              <a:t>Các </a:t>
            </a:r>
            <a:r>
              <a:rPr lang="en-US" sz="1400" dirty="0" err="1"/>
              <a:t>ngôn</a:t>
            </a:r>
            <a:r>
              <a:rPr lang="en-US" sz="1400" dirty="0"/>
              <a:t> </a:t>
            </a:r>
            <a:r>
              <a:rPr lang="en-US" sz="1400" dirty="0" err="1"/>
              <a:t>ngữ</a:t>
            </a:r>
            <a:r>
              <a:rPr lang="en-US" sz="1400" dirty="0"/>
              <a:t> lập trình dùng để xây dựng web: Java, PHP, ASP.NET, Java Script, VB Script</a:t>
            </a:r>
          </a:p>
          <a:p>
            <a:pPr lvl="1"/>
            <a:r>
              <a:rPr lang="en-US" sz="1400" dirty="0"/>
              <a:t>Các thư </a:t>
            </a:r>
            <a:r>
              <a:rPr lang="en-US" sz="1400" dirty="0" err="1"/>
              <a:t>viện</a:t>
            </a:r>
            <a:r>
              <a:rPr lang="en-US" sz="1400" dirty="0"/>
              <a:t>: </a:t>
            </a:r>
            <a:r>
              <a:rPr lang="en-US" sz="1400" dirty="0" err="1"/>
              <a:t>Jquery</a:t>
            </a:r>
            <a:r>
              <a:rPr lang="en-US" sz="1400" dirty="0"/>
              <a:t>, Bootstrap</a:t>
            </a:r>
          </a:p>
          <a:p>
            <a:pPr lvl="1"/>
            <a:r>
              <a:rPr lang="en-US" sz="1400" dirty="0"/>
              <a:t>Frameworks: Ruby on Rails, </a:t>
            </a:r>
            <a:r>
              <a:rPr lang="en-US" sz="1400" dirty="0" err="1"/>
              <a:t>CakePHP</a:t>
            </a:r>
            <a:r>
              <a:rPr lang="en-US" sz="1400" dirty="0"/>
              <a:t>, Spring, Angular, </a:t>
            </a:r>
            <a:r>
              <a:rPr lang="en-US" sz="1400" dirty="0" err="1"/>
              <a:t>ReactJS</a:t>
            </a:r>
            <a:r>
              <a:rPr lang="en-US" sz="1400" dirty="0"/>
              <a:t>, dot NET Framework, dot NET Core, Django,… Framework lớn </a:t>
            </a:r>
            <a:r>
              <a:rPr lang="en-US" sz="1400" dirty="0" err="1"/>
              <a:t>hơn</a:t>
            </a:r>
            <a:r>
              <a:rPr lang="en-US" sz="1400" dirty="0"/>
              <a:t> library.</a:t>
            </a:r>
          </a:p>
          <a:p>
            <a:pPr lvl="1"/>
            <a:r>
              <a:rPr lang="en-US" sz="1400" dirty="0"/>
              <a:t>Platforms: lớn </a:t>
            </a:r>
            <a:r>
              <a:rPr lang="en-US" sz="1400" dirty="0" err="1"/>
              <a:t>hơn</a:t>
            </a:r>
            <a:r>
              <a:rPr lang="en-US" sz="1400" dirty="0"/>
              <a:t> framework, </a:t>
            </a:r>
            <a:r>
              <a:rPr lang="en-US" sz="1400" dirty="0" err="1"/>
              <a:t>nhằm</a:t>
            </a:r>
            <a:r>
              <a:rPr lang="en-US" sz="1400" dirty="0"/>
              <a:t> </a:t>
            </a:r>
            <a:r>
              <a:rPr lang="en-US" sz="1400" dirty="0" err="1"/>
              <a:t>đáp</a:t>
            </a:r>
            <a:r>
              <a:rPr lang="en-US" sz="1400" dirty="0"/>
              <a:t> </a:t>
            </a:r>
            <a:r>
              <a:rPr lang="en-US" sz="1400" dirty="0" err="1"/>
              <a:t>ứng</a:t>
            </a:r>
            <a:r>
              <a:rPr lang="en-US" sz="1400" dirty="0"/>
              <a:t> các </a:t>
            </a:r>
            <a:r>
              <a:rPr lang="en-US" sz="1400" dirty="0" err="1"/>
              <a:t>nhu</a:t>
            </a:r>
            <a:r>
              <a:rPr lang="en-US" sz="1400" dirty="0"/>
              <a:t> </a:t>
            </a:r>
            <a:r>
              <a:rPr lang="en-US" sz="1400" dirty="0" err="1"/>
              <a:t>cầu</a:t>
            </a:r>
            <a:r>
              <a:rPr lang="en-US" sz="1400" dirty="0"/>
              <a:t> </a:t>
            </a:r>
            <a:r>
              <a:rPr lang="en-US" sz="1400" dirty="0" err="1"/>
              <a:t>cụ</a:t>
            </a:r>
            <a:r>
              <a:rPr lang="en-US" sz="1400" dirty="0"/>
              <a:t> thể và có </a:t>
            </a:r>
            <a:r>
              <a:rPr lang="en-US" sz="1400" dirty="0" err="1"/>
              <a:t>khả</a:t>
            </a:r>
            <a:r>
              <a:rPr lang="en-US" sz="1400" dirty="0"/>
              <a:t> </a:t>
            </a:r>
            <a:r>
              <a:rPr lang="en-US" sz="1400" dirty="0" err="1"/>
              <a:t>năng</a:t>
            </a:r>
            <a:r>
              <a:rPr lang="en-US" sz="1400" dirty="0"/>
              <a:t> mở rộng. VD Platform về CMS: </a:t>
            </a:r>
            <a:r>
              <a:rPr lang="en-US" sz="1400" dirty="0" err="1"/>
              <a:t>Wordpress</a:t>
            </a:r>
            <a:r>
              <a:rPr lang="en-US" sz="1400" dirty="0"/>
              <a:t>, </a:t>
            </a:r>
            <a:r>
              <a:rPr lang="en-US" sz="1400" dirty="0" err="1"/>
              <a:t>Zoomla</a:t>
            </a:r>
            <a:r>
              <a:rPr lang="en-US" sz="1400" dirty="0"/>
              <a:t>; platform về </a:t>
            </a:r>
            <a:r>
              <a:rPr lang="en-US" sz="1400" dirty="0" err="1"/>
              <a:t>eCommerce</a:t>
            </a:r>
            <a:r>
              <a:rPr lang="en-US" sz="1400" dirty="0"/>
              <a:t>: </a:t>
            </a:r>
            <a:r>
              <a:rPr lang="en-US" sz="1400" dirty="0" err="1"/>
              <a:t>Magento</a:t>
            </a:r>
            <a:r>
              <a:rPr lang="en-US" sz="1400" dirty="0"/>
              <a:t>, Shopify, Square,…; về ERP: </a:t>
            </a:r>
            <a:r>
              <a:rPr lang="en-US" sz="1400" dirty="0" err="1"/>
              <a:t>OpenERP</a:t>
            </a:r>
            <a:r>
              <a:rPr lang="en-US" sz="1400" dirty="0"/>
              <a:t> (</a:t>
            </a:r>
            <a:r>
              <a:rPr lang="en-US" sz="1400" dirty="0" err="1"/>
              <a:t>Odoo</a:t>
            </a:r>
            <a:r>
              <a:rPr lang="en-US" sz="1400" dirty="0"/>
              <a:t>), Apache </a:t>
            </a:r>
            <a:r>
              <a:rPr lang="en-US" sz="1400" dirty="0" err="1"/>
              <a:t>Ozbiz</a:t>
            </a:r>
            <a:r>
              <a:rPr lang="en-US" sz="1400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3370-B14E-417D-A468-913A371D7C32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05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162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CBAF62"/>
      </a:accent1>
      <a:accent2>
        <a:srgbClr val="4096B0"/>
      </a:accent2>
      <a:accent3>
        <a:srgbClr val="803348"/>
      </a:accent3>
      <a:accent4>
        <a:srgbClr val="8E684C"/>
      </a:accent4>
      <a:accent5>
        <a:srgbClr val="AB946B"/>
      </a:accent5>
      <a:accent6>
        <a:srgbClr val="803348"/>
      </a:accent6>
      <a:hlink>
        <a:srgbClr val="86724D"/>
      </a:hlink>
      <a:folHlink>
        <a:srgbClr val="CBAF62"/>
      </a:folHlink>
    </a:clrScheme>
    <a:fontScheme name="Custom 169">
      <a:majorFont>
        <a:latin typeface="Rockwell"/>
        <a:ea typeface=""/>
        <a:cs typeface=""/>
      </a:majorFont>
      <a:minorFont>
        <a:latin typeface="Trebuchet MS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931312_Digital time capsule_AAS_v5" id="{70FAC956-2C2E-4E61-8736-FD44862A1361}" vid="{42D0A1C3-4A83-4DA4-BA7B-A54A584438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23003A033DC6594CBDBEB8AE56FC68B7" ma:contentTypeVersion="5" ma:contentTypeDescription="Tạo tài liệu mới." ma:contentTypeScope="" ma:versionID="e3419742b7e07a94792f8b01f703e9d6">
  <xsd:schema xmlns:xsd="http://www.w3.org/2001/XMLSchema" xmlns:xs="http://www.w3.org/2001/XMLSchema" xmlns:p="http://schemas.microsoft.com/office/2006/metadata/properties" xmlns:ns2="c04979bd-ad79-496e-a582-ff8714edf39c" xmlns:ns3="3809acf2-9060-4843-904f-818224cd219d" targetNamespace="http://schemas.microsoft.com/office/2006/metadata/properties" ma:root="true" ma:fieldsID="950d35658f202de4c4cd599b5e2a3cb8" ns2:_="" ns3:_="">
    <xsd:import namespace="c04979bd-ad79-496e-a582-ff8714edf39c"/>
    <xsd:import namespace="3809acf2-9060-4843-904f-818224cd21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979bd-ad79-496e-a582-ff8714edf3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09acf2-9060-4843-904f-818224cd219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809acf2-9060-4843-904f-818224cd219d">
      <UserInfo>
        <DisplayName>PTƯDWeb_K67CNPMA_TH03019_05_HK2_2023_2024 Thành viên</DisplayName>
        <AccountId>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A760F61B-4914-4187-8AF9-DCADA961DF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935B89-D17C-4FB1-8283-89D7C88B5858}"/>
</file>

<file path=customXml/itemProps3.xml><?xml version="1.0" encoding="utf-8"?>
<ds:datastoreItem xmlns:ds="http://schemas.openxmlformats.org/officeDocument/2006/customXml" ds:itemID="{15548711-126A-42FA-BDC3-C9691394C07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time capsule</Template>
  <TotalTime>0</TotalTime>
  <Words>886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Lucida Handwriting</vt:lpstr>
      <vt:lpstr>Rockwell</vt:lpstr>
      <vt:lpstr>Trebuchet MS</vt:lpstr>
      <vt:lpstr>Organic</vt:lpstr>
      <vt:lpstr>Phát triển ứng dụng web  Tiết 1: Tổng quan về công nghệ Web</vt:lpstr>
      <vt:lpstr>Nội dung</vt:lpstr>
      <vt:lpstr>URL</vt:lpstr>
      <vt:lpstr>Trình duyệt Web</vt:lpstr>
      <vt:lpstr>Website và Web Page</vt:lpstr>
      <vt:lpstr>Web Server và Web Application</vt:lpstr>
      <vt:lpstr>Giới thiệu tổng quan về công nghệ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2023-04-23T15:59:53Z</dcterms:created>
  <dcterms:modified xsi:type="dcterms:W3CDTF">2024-01-18T05:09:00Z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0x01010023003A033DC6594CBDBEB8AE56FC68B7</vt:lpwstr>
  </property>
</Properties>
</file>