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98A64-74D2-478A-8932-C5910A247321}" v="4" dt="2024-02-20T14:25:32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3" autoAdjust="0"/>
    <p:restoredTop sz="88501" autoAdjust="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2/20/2024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2/20/2024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2/20/2024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2/20/2024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2/20/2024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web </a:t>
            </a:r>
            <a:br>
              <a:rPr lang="en-US" sz="3200" dirty="0"/>
            </a:br>
            <a:r>
              <a:rPr lang="en-US" sz="2800" b="1" i="1" dirty="0" err="1"/>
              <a:t>Tiết</a:t>
            </a:r>
            <a:r>
              <a:rPr lang="en-US" sz="2800" b="1" i="1" dirty="0"/>
              <a:t> 3: </a:t>
            </a:r>
            <a:r>
              <a:rPr lang="en-US" sz="2800" b="1" i="1" dirty="0" err="1"/>
              <a:t>Tạo</a:t>
            </a:r>
            <a:r>
              <a:rPr lang="en-US" sz="2800" b="1" i="1" dirty="0"/>
              <a:t> các liên kết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Th.S</a:t>
            </a:r>
            <a:r>
              <a:rPr lang="en-US" dirty="0"/>
              <a:t> Lê Doãn Phước</a:t>
            </a:r>
            <a:br>
              <a:rPr lang="en-US" dirty="0"/>
            </a:br>
            <a:r>
              <a:rPr lang="en-US" dirty="0"/>
              <a:t>GV </a:t>
            </a:r>
            <a:r>
              <a:rPr lang="en-US" dirty="0" err="1"/>
              <a:t>thỉnh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BM CNPM – </a:t>
            </a:r>
            <a:r>
              <a:rPr lang="en-US" dirty="0" err="1"/>
              <a:t>Khoa</a:t>
            </a:r>
            <a:r>
              <a:rPr lang="en-US" dirty="0"/>
              <a:t>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Khi trang web </a:t>
            </a:r>
            <a:r>
              <a:rPr lang="en-US" sz="1600" dirty="0" err="1"/>
              <a:t>quá</a:t>
            </a:r>
            <a:r>
              <a:rPr lang="en-US" sz="1600" dirty="0"/>
              <a:t> dài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/>
              <a:t>cuộn</a:t>
            </a:r>
            <a:r>
              <a:rPr lang="en-US" sz="1600" dirty="0"/>
              <a:t>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lâu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thấy</a:t>
            </a:r>
            <a:r>
              <a:rPr lang="en-US" sz="1600" dirty="0"/>
              <a:t> nội dung cần. Bookmarks trong HTML được sử dụng để </a:t>
            </a:r>
            <a:r>
              <a:rPr lang="en-US" sz="1600" dirty="0" err="1"/>
              <a:t>chuyển</a:t>
            </a:r>
            <a:r>
              <a:rPr lang="en-US" sz="1600" dirty="0"/>
              <a:t> đến các phần </a:t>
            </a:r>
            <a:r>
              <a:rPr lang="en-US" sz="1600" dirty="0" err="1"/>
              <a:t>cụ</a:t>
            </a:r>
            <a:r>
              <a:rPr lang="en-US" sz="1600" dirty="0"/>
              <a:t> thể của một trang web.</a:t>
            </a:r>
          </a:p>
          <a:p>
            <a:pPr lvl="0"/>
            <a:r>
              <a:rPr lang="en-US" sz="1600" dirty="0"/>
              <a:t>Để tạo ra một bookmark, đầu </a:t>
            </a:r>
            <a:r>
              <a:rPr lang="en-US" sz="1600" dirty="0" err="1"/>
              <a:t>tiên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phải tạo bookmark, và sau đó </a:t>
            </a:r>
            <a:r>
              <a:rPr lang="en-US" sz="1600" dirty="0" err="1"/>
              <a:t>thêm</a:t>
            </a:r>
            <a:r>
              <a:rPr lang="en-US" sz="1600" dirty="0"/>
              <a:t> liên kết đến </a:t>
            </a:r>
            <a:r>
              <a:rPr lang="en-US" sz="1600" dirty="0" err="1"/>
              <a:t>nó</a:t>
            </a:r>
            <a:r>
              <a:rPr lang="en-US" sz="1600" dirty="0"/>
              <a:t>.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&lt;h2 id=“CTKH”&gt; Các công trình NCKH&lt;/h2&gt;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/>
              <a:t>Sau đó, </a:t>
            </a:r>
            <a:r>
              <a:rPr lang="en-US" sz="1600" dirty="0" err="1"/>
              <a:t>thêm</a:t>
            </a:r>
            <a:r>
              <a:rPr lang="en-US" sz="1600" dirty="0"/>
              <a:t> một liên kết đến bookmark (“Các công trình NCKH”), trong cùng một trang: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&lt;a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=“#CTKH”&gt;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các công trình nghiên cứu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khoa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học của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Khoa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CNTT VNUA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&lt;/a&gt;</a:t>
            </a:r>
          </a:p>
          <a:p>
            <a:pPr lvl="0"/>
            <a:r>
              <a:rPr lang="en-US" sz="1600" dirty="0"/>
              <a:t>Hoặc, </a:t>
            </a:r>
            <a:r>
              <a:rPr lang="en-US" sz="1600" dirty="0" err="1"/>
              <a:t>thêm</a:t>
            </a:r>
            <a:r>
              <a:rPr lang="en-US" sz="1600" dirty="0"/>
              <a:t> liên kết đến bookmark (“Các công trình NCKH”), từ một trang khác.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:</a:t>
            </a:r>
          </a:p>
          <a:p>
            <a:pPr marL="62865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&lt;a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=“ https://fita.vnua.edu.vn/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gioi-thieu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/lich-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hinh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thanh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-phat-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trien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/#CTKH”&gt;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các công trình nghiên cứu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khoa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học của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Khoa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CNTT VNUA&lt;/a&gt;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5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Khái</a:t>
            </a:r>
            <a:r>
              <a:rPr lang="en-US" b="1" dirty="0"/>
              <a:t> </a:t>
            </a:r>
            <a:r>
              <a:rPr lang="en-US" b="1" dirty="0" err="1"/>
              <a:t>niệm</a:t>
            </a:r>
            <a:endParaRPr lang="en-US" b="1" dirty="0"/>
          </a:p>
          <a:p>
            <a:r>
              <a:rPr lang="en-US" b="1" dirty="0" err="1"/>
              <a:t>Cú</a:t>
            </a:r>
            <a:r>
              <a:rPr lang="en-US" b="1" dirty="0"/>
              <a:t> pháp</a:t>
            </a:r>
          </a:p>
          <a:p>
            <a:r>
              <a:rPr lang="en-US" b="1" dirty="0"/>
              <a:t>Liên kết </a:t>
            </a:r>
            <a:r>
              <a:rPr lang="en-US" b="1" dirty="0" err="1"/>
              <a:t>cục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endParaRPr lang="en-US" b="1" dirty="0"/>
          </a:p>
          <a:p>
            <a:r>
              <a:rPr lang="en-US" b="1" dirty="0"/>
              <a:t>Thuộc tính con </a:t>
            </a:r>
            <a:r>
              <a:rPr lang="en-US" b="1" dirty="0" err="1"/>
              <a:t>trỏ</a:t>
            </a:r>
            <a:r>
              <a:rPr lang="en-US" b="1" dirty="0"/>
              <a:t> (cursor)</a:t>
            </a:r>
          </a:p>
          <a:p>
            <a:r>
              <a:rPr lang="en-US" b="1" dirty="0"/>
              <a:t>Thuộc tính màu sắc (color)</a:t>
            </a:r>
          </a:p>
          <a:p>
            <a:r>
              <a:rPr lang="en-US" b="1" dirty="0"/>
              <a:t>Thuộc tính </a:t>
            </a:r>
            <a:r>
              <a:rPr lang="en-US" b="1" dirty="0" err="1"/>
              <a:t>hướng</a:t>
            </a:r>
            <a:r>
              <a:rPr lang="en-US" b="1" dirty="0"/>
              <a:t> đích (target)</a:t>
            </a:r>
          </a:p>
          <a:p>
            <a:r>
              <a:rPr lang="en-US" b="1" dirty="0"/>
              <a:t>Liên kết dùng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endParaRPr lang="en-US" b="1" dirty="0"/>
          </a:p>
          <a:p>
            <a:r>
              <a:rPr lang="en-US" b="1" dirty="0"/>
              <a:t>Bookmark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&amp; </a:t>
            </a:r>
            <a:r>
              <a:rPr lang="en-US" dirty="0" err="1"/>
              <a:t>Cú</a:t>
            </a:r>
            <a:r>
              <a:rPr lang="en-US" dirty="0"/>
              <a:t> pháp của liên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Liên kết là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có thể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vào để </a:t>
            </a:r>
            <a:r>
              <a:rPr lang="en-US" dirty="0" err="1"/>
              <a:t>chuyển</a:t>
            </a:r>
            <a:r>
              <a:rPr lang="en-US" dirty="0"/>
              <a:t> đến </a:t>
            </a:r>
            <a:r>
              <a:rPr lang="en-US" dirty="0" err="1"/>
              <a:t>tài</a:t>
            </a:r>
            <a:r>
              <a:rPr lang="en-US" dirty="0"/>
              <a:t> liệu khác (“</a:t>
            </a:r>
            <a:r>
              <a:rPr lang="en-US" dirty="0" err="1"/>
              <a:t>Chỗ</a:t>
            </a:r>
            <a:r>
              <a:rPr lang="en-US" dirty="0"/>
              <a:t>” có thể là </a:t>
            </a:r>
            <a:r>
              <a:rPr lang="en-US" dirty="0" err="1"/>
              <a:t>văn</a:t>
            </a:r>
            <a:r>
              <a:rPr lang="en-US" dirty="0"/>
              <a:t> bản,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,…). Liên kết trong </a:t>
            </a:r>
            <a:r>
              <a:rPr lang="en-US" dirty="0" err="1"/>
              <a:t>văn</a:t>
            </a:r>
            <a:r>
              <a:rPr lang="en-US" dirty="0"/>
              <a:t> bản HTML cũng được </a:t>
            </a:r>
            <a:r>
              <a:rPr lang="en-US" dirty="0" err="1"/>
              <a:t>gọi</a:t>
            </a:r>
            <a:r>
              <a:rPr lang="en-US" dirty="0"/>
              <a:t> là hyperlink/</a:t>
            </a:r>
            <a:r>
              <a:rPr lang="en-US" dirty="0" err="1"/>
              <a:t>siêu</a:t>
            </a:r>
            <a:r>
              <a:rPr lang="en-US" dirty="0"/>
              <a:t> liên kết.</a:t>
            </a:r>
          </a:p>
          <a:p>
            <a:r>
              <a:rPr lang="en-US" dirty="0" err="1"/>
              <a:t>Cú</a:t>
            </a:r>
            <a:r>
              <a:rPr lang="en-US" dirty="0"/>
              <a:t> pháp: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=”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”&gt; Text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hiển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thị &lt;/a&gt;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&lt;a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=”https://vnua.edu.vn/”&gt; 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Về trang chủ của website Học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viện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Nông nghiệp Việt Nam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Liên kết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Liên kết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là liên kết </a:t>
            </a:r>
            <a:r>
              <a:rPr lang="en-US" dirty="0" err="1"/>
              <a:t>tới</a:t>
            </a:r>
            <a:r>
              <a:rPr lang="en-US" dirty="0"/>
              <a:t> trang web trong cùng 1 website và có thể được xác định với 1 URL </a:t>
            </a:r>
            <a:r>
              <a:rPr lang="en-US" dirty="0" err="1"/>
              <a:t>tương</a:t>
            </a:r>
            <a:r>
              <a:rPr lang="en-US" dirty="0"/>
              <a:t> đối (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protocol và domain, </a:t>
            </a:r>
            <a:r>
              <a:rPr lang="en-US" dirty="0" err="1"/>
              <a:t>vd</a:t>
            </a:r>
            <a:r>
              <a:rPr lang="en-US" dirty="0"/>
              <a:t> http(s)://www…)</a:t>
            </a:r>
          </a:p>
          <a:p>
            <a:pPr lvl="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Trên trang chủ của website VNUA, </a:t>
            </a:r>
            <a:r>
              <a:rPr lang="en-US" dirty="0" err="1"/>
              <a:t>muốn</a:t>
            </a:r>
            <a:r>
              <a:rPr lang="en-US" dirty="0"/>
              <a:t> đặt liên kết </a:t>
            </a:r>
            <a:r>
              <a:rPr lang="en-US" dirty="0" err="1"/>
              <a:t>tới</a:t>
            </a:r>
            <a:r>
              <a:rPr lang="en-US" dirty="0"/>
              <a:t> trang 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sinh Hệ đại học chính quy năm 2023 thì có thể sử dụng liên kết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(do trang đích </a:t>
            </a:r>
            <a:r>
              <a:rPr lang="en-US" dirty="0" err="1"/>
              <a:t>nằm</a:t>
            </a:r>
            <a:r>
              <a:rPr lang="en-US" dirty="0"/>
              <a:t> trong cùng website):</a:t>
            </a:r>
          </a:p>
          <a:p>
            <a:pPr marL="4572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=”/tin-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tuc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su-kien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dao-tao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/thong-bao-tuyen-sinh-dai-hoc-he-chinh-quy-nam-2023-53425”&gt; </a:t>
            </a:r>
          </a:p>
          <a:p>
            <a:pPr marL="800100" lvl="3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Thông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báo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tuyển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sinh</a:t>
            </a:r>
          </a:p>
          <a:p>
            <a:pPr marL="4572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4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tính: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Thuộc tính con </a:t>
            </a:r>
            <a:r>
              <a:rPr lang="en-US" b="1" dirty="0" err="1"/>
              <a:t>trỏ</a:t>
            </a:r>
            <a:r>
              <a:rPr lang="en-US" b="1" dirty="0"/>
              <a:t> (cursor) trong style của liên kết </a:t>
            </a:r>
            <a:r>
              <a:rPr lang="en-US" dirty="0"/>
              <a:t>giúp xác định </a:t>
            </a:r>
            <a:r>
              <a:rPr lang="en-US" dirty="0" err="1"/>
              <a:t>hình</a:t>
            </a:r>
            <a:r>
              <a:rPr lang="en-US" dirty="0"/>
              <a:t> dạng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khi người dùng di </a:t>
            </a:r>
            <a:r>
              <a:rPr lang="en-US" dirty="0" err="1"/>
              <a:t>chuột</a:t>
            </a:r>
            <a:r>
              <a:rPr lang="en-US" dirty="0"/>
              <a:t> vào liên kết.</a:t>
            </a:r>
          </a:p>
          <a:p>
            <a:pPr lvl="0"/>
            <a:r>
              <a:rPr lang="en-US" dirty="0" err="1"/>
              <a:t>Cú</a:t>
            </a:r>
            <a:r>
              <a:rPr lang="en-US" dirty="0"/>
              <a:t> pháp: </a:t>
            </a:r>
            <a:r>
              <a:rPr lang="en-US" b="1" i="1" dirty="0">
                <a:solidFill>
                  <a:srgbClr val="0000FF"/>
                </a:solidFill>
                <a:latin typeface="Consolas" panose="020B0609020204030204" pitchFamily="49" charset="0"/>
              </a:rPr>
              <a:t>cursor: value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/>
              <a:t>Một số </a:t>
            </a:r>
            <a:r>
              <a:rPr lang="en-US" dirty="0" err="1"/>
              <a:t>giá</a:t>
            </a:r>
            <a:r>
              <a:rPr lang="en-US" dirty="0"/>
              <a:t> trị thông dụng của values:  Default, Auto, Copy, Help, Pointer</a:t>
            </a:r>
          </a:p>
          <a:p>
            <a:r>
              <a:rPr lang="en-US" dirty="0"/>
              <a:t> 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=”/tin-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tuc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su-kien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dao-tao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/thong-bao-tuyen-sinh-dai-hoc-he-chinh-quy-nam-2023-53425” style=”cursor: pointer;” &gt; </a:t>
            </a:r>
          </a:p>
          <a:p>
            <a:pPr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Thông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báo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tuyển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sinh</a:t>
            </a:r>
          </a:p>
          <a:p>
            <a:pPr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&lt;/a&gt;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tính: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Khi </a:t>
            </a:r>
            <a:r>
              <a:rPr lang="en-US" dirty="0" err="1"/>
              <a:t>bạn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qua một liên kết, có </a:t>
            </a:r>
            <a:r>
              <a:rPr lang="en-US" dirty="0" err="1"/>
              <a:t>hai</a:t>
            </a:r>
            <a:r>
              <a:rPr lang="en-US" dirty="0"/>
              <a:t> sự kiện thường </a:t>
            </a:r>
            <a:r>
              <a:rPr lang="en-US" dirty="0" err="1"/>
              <a:t>xảy</a:t>
            </a:r>
            <a:r>
              <a:rPr lang="en-US" dirty="0"/>
              <a:t> ra:</a:t>
            </a:r>
            <a:endParaRPr lang="en-US" sz="1600" dirty="0"/>
          </a:p>
          <a:p>
            <a:pPr lvl="1" fontAlgn="base"/>
            <a:r>
              <a:rPr lang="en-US" dirty="0" err="1"/>
              <a:t>Mũi</a:t>
            </a:r>
            <a:r>
              <a:rPr lang="en-US" dirty="0"/>
              <a:t> tên của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thành </a:t>
            </a:r>
            <a:r>
              <a:rPr lang="en-US" dirty="0" err="1"/>
              <a:t>hình</a:t>
            </a:r>
            <a:r>
              <a:rPr lang="en-US" dirty="0"/>
              <a:t> một bàn </a:t>
            </a:r>
            <a:r>
              <a:rPr lang="en-US" dirty="0" err="1"/>
              <a:t>tay</a:t>
            </a:r>
            <a:r>
              <a:rPr lang="en-US" dirty="0"/>
              <a:t> nhỏ</a:t>
            </a:r>
            <a:endParaRPr lang="en-US" sz="1400" dirty="0"/>
          </a:p>
          <a:p>
            <a:pPr lvl="1" fontAlgn="base"/>
            <a:r>
              <a:rPr lang="en-US" dirty="0"/>
              <a:t>Màu sắc của phần </a:t>
            </a:r>
            <a:r>
              <a:rPr lang="en-US" dirty="0" err="1"/>
              <a:t>tử</a:t>
            </a:r>
            <a:r>
              <a:rPr lang="en-US" dirty="0"/>
              <a:t> liên kết </a:t>
            </a:r>
            <a:r>
              <a:rPr lang="en-US" dirty="0" err="1"/>
              <a:t>sẽ</a:t>
            </a:r>
            <a:r>
              <a:rPr lang="en-US" dirty="0"/>
              <a:t> được thay </a:t>
            </a:r>
            <a:r>
              <a:rPr lang="en-US" dirty="0" err="1"/>
              <a:t>đổi</a:t>
            </a:r>
            <a:endParaRPr lang="en-US" sz="1400" dirty="0"/>
          </a:p>
          <a:p>
            <a:pPr lvl="0"/>
            <a:r>
              <a:rPr lang="en-US" dirty="0"/>
              <a:t>Theo </a:t>
            </a:r>
            <a:r>
              <a:rPr lang="en-US" dirty="0" err="1"/>
              <a:t>mặc</a:t>
            </a:r>
            <a:r>
              <a:rPr lang="en-US" dirty="0"/>
              <a:t> định, một liên kết </a:t>
            </a:r>
            <a:r>
              <a:rPr lang="en-US" dirty="0" err="1"/>
              <a:t>sẽ</a:t>
            </a:r>
            <a:r>
              <a:rPr lang="en-US" dirty="0"/>
              <a:t> hiện ra như sau (trong </a:t>
            </a:r>
            <a:r>
              <a:rPr lang="en-US" dirty="0" err="1"/>
              <a:t>tất</a:t>
            </a:r>
            <a:r>
              <a:rPr lang="en-US" dirty="0"/>
              <a:t> cả các trình </a:t>
            </a:r>
            <a:r>
              <a:rPr lang="en-US" dirty="0" err="1"/>
              <a:t>duyệt</a:t>
            </a:r>
            <a:r>
              <a:rPr lang="en-US" dirty="0"/>
              <a:t>):</a:t>
            </a:r>
            <a:endParaRPr lang="en-US" sz="1600" dirty="0"/>
          </a:p>
          <a:p>
            <a:pPr lvl="1" fontAlgn="base"/>
            <a:r>
              <a:rPr lang="en-US" dirty="0"/>
              <a:t>Liên kết </a:t>
            </a:r>
            <a:r>
              <a:rPr lang="en-US" i="1" dirty="0" err="1"/>
              <a:t>chưa</a:t>
            </a:r>
            <a:r>
              <a:rPr lang="en-US" i="1" dirty="0"/>
              <a:t> được </a:t>
            </a:r>
            <a:r>
              <a:rPr lang="en-US" i="1" dirty="0" err="1"/>
              <a:t>ghé</a:t>
            </a:r>
            <a:r>
              <a:rPr lang="en-US" i="1" dirty="0"/>
              <a:t> </a:t>
            </a:r>
            <a:r>
              <a:rPr lang="en-US" i="1" dirty="0" err="1"/>
              <a:t>thăm</a:t>
            </a:r>
            <a:r>
              <a:rPr lang="en-US" i="1" dirty="0"/>
              <a:t> (unvisited)</a:t>
            </a:r>
            <a:r>
              <a:rPr lang="en-US" dirty="0"/>
              <a:t> được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và có màu </a:t>
            </a:r>
            <a:r>
              <a:rPr lang="en-US" dirty="0" err="1"/>
              <a:t>xanh</a:t>
            </a:r>
            <a:endParaRPr lang="en-US" sz="1400" dirty="0"/>
          </a:p>
          <a:p>
            <a:pPr lvl="1" fontAlgn="base"/>
            <a:r>
              <a:rPr lang="en-US" dirty="0"/>
              <a:t>Liên kết </a:t>
            </a:r>
            <a:r>
              <a:rPr lang="en-US" i="1" dirty="0"/>
              <a:t>đã được </a:t>
            </a:r>
            <a:r>
              <a:rPr lang="en-US" i="1" dirty="0" err="1"/>
              <a:t>ghét</a:t>
            </a:r>
            <a:r>
              <a:rPr lang="en-US" i="1" dirty="0"/>
              <a:t> </a:t>
            </a:r>
            <a:r>
              <a:rPr lang="en-US" i="1" dirty="0" err="1"/>
              <a:t>thăm</a:t>
            </a:r>
            <a:r>
              <a:rPr lang="en-US" i="1" dirty="0"/>
              <a:t> (visited)</a:t>
            </a:r>
            <a:r>
              <a:rPr lang="en-US" dirty="0"/>
              <a:t> được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và có màu tía</a:t>
            </a:r>
            <a:endParaRPr lang="en-US" sz="1400" dirty="0"/>
          </a:p>
          <a:p>
            <a:pPr lvl="1" fontAlgn="base"/>
            <a:r>
              <a:rPr lang="en-US" dirty="0"/>
              <a:t>Liên kết</a:t>
            </a:r>
            <a:r>
              <a:rPr lang="en-US" i="1" dirty="0"/>
              <a:t> được kích hoạt (active)</a:t>
            </a:r>
            <a:r>
              <a:rPr lang="en-US" dirty="0"/>
              <a:t> được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và có màu đỏ</a:t>
            </a:r>
            <a:endParaRPr lang="en-US" sz="1400" dirty="0"/>
          </a:p>
          <a:p>
            <a:pPr lvl="0"/>
            <a:r>
              <a:rPr lang="en-US" dirty="0" err="1"/>
              <a:t>Bạn</a:t>
            </a:r>
            <a:r>
              <a:rPr lang="en-US" dirty="0"/>
              <a:t> có thể thay </a:t>
            </a:r>
            <a:r>
              <a:rPr lang="en-US" dirty="0" err="1"/>
              <a:t>đổi</a:t>
            </a:r>
            <a:r>
              <a:rPr lang="en-US" dirty="0"/>
              <a:t> các màu sắc </a:t>
            </a:r>
            <a:r>
              <a:rPr lang="en-US" dirty="0" err="1"/>
              <a:t>mặc</a:t>
            </a:r>
            <a:r>
              <a:rPr lang="en-US" dirty="0"/>
              <a:t> định, bằng cách sử dụng các định </a:t>
            </a:r>
            <a:r>
              <a:rPr lang="en-US" dirty="0" err="1"/>
              <a:t>kiểu</a:t>
            </a:r>
            <a:r>
              <a:rPr lang="en-US" dirty="0"/>
              <a:t>: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8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tính: color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endParaRPr lang="en-US" sz="1600" dirty="0"/>
          </a:p>
          <a:p>
            <a:pPr marL="0" indent="0" fontAlgn="base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&lt;style&gt;</a:t>
            </a:r>
          </a:p>
          <a:p>
            <a:pPr marL="457200" lvl="1" indent="0" fontAlgn="base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a:link    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color:green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background-color:transparent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text-decoration:underline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a:visited 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color:pink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background-color:transparent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text-decoration:none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a:hover   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color:red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background-color:transparent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text-decoration:underline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a:active  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color:yellow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background-color:transparent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text-decoration:underline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&lt;/style&gt;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0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tính: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Thuộc tính target  chỉ định nơi để mở của các </a:t>
            </a:r>
            <a:r>
              <a:rPr lang="en-US" dirty="0" err="1"/>
              <a:t>tài</a:t>
            </a:r>
            <a:r>
              <a:rPr lang="en-US" dirty="0"/>
              <a:t> liệu được liên kết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&lt;a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=“https://vnua.edu.vn/” target=“_blank”&gt;Học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viện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Nông nghiệp Việt Nam&lt;/a&gt;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45651"/>
              </p:ext>
            </p:extLst>
          </p:nvPr>
        </p:nvGraphicFramePr>
        <p:xfrm>
          <a:off x="1879930" y="3827179"/>
          <a:ext cx="8761565" cy="2172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1627">
                  <a:extLst>
                    <a:ext uri="{9D8B030D-6E8A-4147-A177-3AD203B41FA5}">
                      <a16:colId xmlns:a16="http://schemas.microsoft.com/office/drawing/2014/main" val="2408146652"/>
                    </a:ext>
                  </a:extLst>
                </a:gridCol>
                <a:gridCol w="6819938">
                  <a:extLst>
                    <a:ext uri="{9D8B030D-6E8A-4147-A177-3AD203B41FA5}">
                      <a16:colId xmlns:a16="http://schemas.microsoft.com/office/drawing/2014/main" val="3880453943"/>
                    </a:ext>
                  </a:extLst>
                </a:gridCol>
              </a:tblGrid>
              <a:tr h="417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Giá</a:t>
                      </a:r>
                      <a:r>
                        <a:rPr lang="en-US" sz="1400" dirty="0">
                          <a:effectLst/>
                        </a:rPr>
                        <a:t> trị target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95250" marB="952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789293469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_blank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Mở </a:t>
                      </a:r>
                      <a:r>
                        <a:rPr lang="en-US" sz="1400" dirty="0" err="1">
                          <a:effectLst/>
                        </a:rPr>
                        <a:t>tài</a:t>
                      </a:r>
                      <a:r>
                        <a:rPr lang="en-US" sz="1400" dirty="0">
                          <a:effectLst/>
                        </a:rPr>
                        <a:t> liệu liên kết trong một của </a:t>
                      </a:r>
                      <a:r>
                        <a:rPr lang="en-US" sz="1400" dirty="0" err="1">
                          <a:effectLst/>
                        </a:rPr>
                        <a:t>sổ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mới</a:t>
                      </a:r>
                      <a:r>
                        <a:rPr lang="en-US" sz="1400" dirty="0">
                          <a:effectLst/>
                        </a:rPr>
                        <a:t> hoặc một tab </a:t>
                      </a:r>
                      <a:r>
                        <a:rPr lang="en-US" sz="1400" dirty="0" err="1">
                          <a:effectLst/>
                        </a:rPr>
                        <a:t>mới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549692196"/>
                  </a:ext>
                </a:extLst>
              </a:tr>
              <a:tr h="506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_self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Mở </a:t>
                      </a:r>
                      <a:r>
                        <a:rPr lang="en-US" sz="1400" dirty="0" err="1">
                          <a:effectLst/>
                        </a:rPr>
                        <a:t>tài</a:t>
                      </a:r>
                      <a:r>
                        <a:rPr lang="en-US" sz="1400" dirty="0">
                          <a:effectLst/>
                        </a:rPr>
                        <a:t> liệu liên kết trong cùng frame như </a:t>
                      </a:r>
                      <a:r>
                        <a:rPr lang="en-US" sz="1400" dirty="0" err="1">
                          <a:effectLst/>
                        </a:rPr>
                        <a:t>mà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nó</a:t>
                      </a:r>
                      <a:r>
                        <a:rPr lang="en-US" sz="1400" dirty="0">
                          <a:effectLst/>
                        </a:rPr>
                        <a:t> được kích(đây là </a:t>
                      </a:r>
                      <a:r>
                        <a:rPr lang="en-US" sz="1400" dirty="0" err="1">
                          <a:effectLst/>
                        </a:rPr>
                        <a:t>mặc</a:t>
                      </a:r>
                      <a:r>
                        <a:rPr lang="en-US" sz="1400" dirty="0">
                          <a:effectLst/>
                        </a:rPr>
                        <a:t> định)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178771561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_parent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Mở </a:t>
                      </a:r>
                      <a:r>
                        <a:rPr lang="en-US" sz="1400" dirty="0" err="1">
                          <a:effectLst/>
                        </a:rPr>
                        <a:t>tài</a:t>
                      </a:r>
                      <a:r>
                        <a:rPr lang="en-US" sz="1400" dirty="0">
                          <a:effectLst/>
                        </a:rPr>
                        <a:t> liệu liên kết trong frame cha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975445989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_top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Mở </a:t>
                      </a:r>
                      <a:r>
                        <a:rPr lang="en-US" sz="1400" dirty="0" err="1">
                          <a:effectLst/>
                        </a:rPr>
                        <a:t>tài</a:t>
                      </a:r>
                      <a:r>
                        <a:rPr lang="en-US" sz="1400" dirty="0">
                          <a:effectLst/>
                        </a:rPr>
                        <a:t> liệu liên kết </a:t>
                      </a:r>
                      <a:r>
                        <a:rPr lang="en-US" sz="1400" dirty="0" err="1">
                          <a:effectLst/>
                        </a:rPr>
                        <a:t>chiếm</a:t>
                      </a:r>
                      <a:r>
                        <a:rPr lang="en-US" sz="1400" dirty="0">
                          <a:effectLst/>
                        </a:rPr>
                        <a:t> toàn </a:t>
                      </a:r>
                      <a:r>
                        <a:rPr lang="en-US" sz="1400" dirty="0" err="1">
                          <a:effectLst/>
                        </a:rPr>
                        <a:t>bộ</a:t>
                      </a:r>
                      <a:r>
                        <a:rPr lang="en-US" sz="1400" dirty="0">
                          <a:effectLst/>
                        </a:rPr>
                        <a:t> phần body của cửa </a:t>
                      </a:r>
                      <a:r>
                        <a:rPr lang="en-US" sz="1400" dirty="0" err="1">
                          <a:effectLst/>
                        </a:rPr>
                        <a:t>sổ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015851800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framename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Mở </a:t>
                      </a:r>
                      <a:r>
                        <a:rPr lang="en-US" sz="1400" dirty="0" err="1">
                          <a:effectLst/>
                        </a:rPr>
                        <a:t>tài</a:t>
                      </a:r>
                      <a:r>
                        <a:rPr lang="en-US" sz="1400" dirty="0">
                          <a:effectLst/>
                        </a:rPr>
                        <a:t> liệu liên kết trong một frame đã được đặt tên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58383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3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Liên kết dùng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Thay </a:t>
            </a:r>
            <a:r>
              <a:rPr lang="en-US" dirty="0" err="1"/>
              <a:t>vì</a:t>
            </a:r>
            <a:r>
              <a:rPr lang="en-US" dirty="0"/>
              <a:t> sử dụng liên kết bằng </a:t>
            </a:r>
            <a:r>
              <a:rPr lang="en-US" dirty="0" err="1"/>
              <a:t>văn</a:t>
            </a:r>
            <a:r>
              <a:rPr lang="en-US" dirty="0"/>
              <a:t> bản, có thể sử dụng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cho liên kết</a:t>
            </a:r>
          </a:p>
          <a:p>
            <a:pPr lvl="0"/>
            <a:r>
              <a:rPr lang="en-US" dirty="0" err="1"/>
              <a:t>Cú</a:t>
            </a:r>
            <a:r>
              <a:rPr lang="en-US" dirty="0"/>
              <a:t> pháp: dùng </a:t>
            </a:r>
            <a:r>
              <a:rPr lang="en-US" dirty="0" err="1"/>
              <a:t>thẻ</a:t>
            </a:r>
            <a:r>
              <a:rPr lang="en-US" dirty="0"/>
              <a:t> a </a:t>
            </a:r>
            <a:r>
              <a:rPr lang="en-US" dirty="0" err="1"/>
              <a:t>bọc</a:t>
            </a:r>
            <a:r>
              <a:rPr lang="en-US" dirty="0"/>
              <a:t> bên ngoài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img</a:t>
            </a:r>
            <a:endParaRPr lang="en-US" dirty="0"/>
          </a:p>
          <a:p>
            <a:pPr lvl="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&lt;a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=“https://vnua.edu.vn/”&gt;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=“https://file.vnua.edu.vn/data/0/images/2019/12/26/admin/vnua-hoc-vien-nong-nghiep-vn.png” alt=“Logo Học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viện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nông nghiệp Việt Nam” style=“width:42px;height:42px;border:0”&gt;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&lt;/a&gt;</a:t>
            </a:r>
          </a:p>
          <a:p>
            <a:pPr lvl="0"/>
            <a:r>
              <a:rPr lang="en-US" dirty="0"/>
              <a:t>Về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học </a:t>
            </a:r>
            <a:r>
              <a:rPr lang="en-US" dirty="0" err="1"/>
              <a:t>sâu</a:t>
            </a:r>
            <a:r>
              <a:rPr lang="en-US" dirty="0"/>
              <a:t> ở </a:t>
            </a:r>
            <a:r>
              <a:rPr lang="en-US" dirty="0" err="1"/>
              <a:t>tiết</a:t>
            </a:r>
            <a:r>
              <a:rPr lang="en-US" dirty="0"/>
              <a:t> sau (</a:t>
            </a:r>
            <a:r>
              <a:rPr lang="en-US" dirty="0" err="1"/>
              <a:t>Chèn</a:t>
            </a:r>
            <a:r>
              <a:rPr lang="en-US" dirty="0"/>
              <a:t> và định dạng images trong HTML)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5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3003A033DC6594CBDBEB8AE56FC68B7" ma:contentTypeVersion="6" ma:contentTypeDescription="Tạo tài liệu mới." ma:contentTypeScope="" ma:versionID="2dea7e4944b4f3bd4273522afc01d698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3540ebde6dd30df4f5aee1e00ff02de6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48711-126A-42FA-BDC3-C9691394C07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EA917F-9744-424E-B094-05D287AA7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979bd-ad79-496e-a582-ff8714edf39c"/>
    <ds:schemaRef ds:uri="3809acf2-9060-4843-904f-818224cd21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582</Words>
  <Application>Microsoft Office PowerPoint</Application>
  <PresentationFormat>Màn hình rộng</PresentationFormat>
  <Paragraphs>109</Paragraphs>
  <Slides>10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1" baseType="lpstr">
      <vt:lpstr>Organic</vt:lpstr>
      <vt:lpstr>Phát triển ứng dụng web  Tiết 3: Tạo các liên kết</vt:lpstr>
      <vt:lpstr>Nội dung</vt:lpstr>
      <vt:lpstr>Khái niệm &amp; Cú pháp của liên kết</vt:lpstr>
      <vt:lpstr>Liên kết cục bộ</vt:lpstr>
      <vt:lpstr>Thuộc tính: cursor</vt:lpstr>
      <vt:lpstr>Thuộc tính: color</vt:lpstr>
      <vt:lpstr>Thuộc tính: color (tiếp)</vt:lpstr>
      <vt:lpstr>Thuộc tính: target</vt:lpstr>
      <vt:lpstr>Liên kết dùng hình ảnh</vt:lpstr>
      <vt:lpstr>Bookmark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web  Tiết 3: Tạo các liên kết</dc:title>
  <dc:creator/>
  <cp:lastModifiedBy/>
  <cp:revision>8</cp:revision>
  <dcterms:created xsi:type="dcterms:W3CDTF">2023-04-23T15:59:53Z</dcterms:created>
  <dcterms:modified xsi:type="dcterms:W3CDTF">2024-02-20T14:25:41Z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0x01010023003A033DC6594CBDBEB8AE56FC68B7</vt:lpwstr>
  </property>
</Properties>
</file>