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3" autoAdjust="0"/>
    <p:restoredTop sz="88501" autoAdjust="0"/>
  </p:normalViewPr>
  <p:slideViewPr>
    <p:cSldViewPr snapToGrid="0">
      <p:cViewPr varScale="1">
        <p:scale>
          <a:sx n="114" d="100"/>
          <a:sy n="114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1/25/2024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Phát triển </a:t>
            </a:r>
            <a:r>
              <a:rPr lang="en-US" sz="3200" dirty="0" err="1"/>
              <a:t>ứng</a:t>
            </a:r>
            <a:r>
              <a:rPr lang="en-US" sz="3200" dirty="0"/>
              <a:t> dụng web </a:t>
            </a:r>
            <a:br>
              <a:rPr lang="en-US" sz="3200" dirty="0"/>
            </a:br>
            <a:r>
              <a:rPr lang="en-US" sz="2800" b="1" i="1" dirty="0" err="1"/>
              <a:t>Tiết</a:t>
            </a:r>
            <a:r>
              <a:rPr lang="en-US" sz="2800" b="1" i="1" dirty="0"/>
              <a:t> 4: </a:t>
            </a:r>
            <a:r>
              <a:rPr lang="en-US" sz="2800" b="1" i="1" dirty="0" err="1"/>
              <a:t>Chèn</a:t>
            </a:r>
            <a:r>
              <a:rPr lang="en-US" sz="2800" b="1" i="1" dirty="0"/>
              <a:t> và định dạng images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Th.S</a:t>
            </a:r>
            <a:r>
              <a:rPr lang="en-US" dirty="0"/>
              <a:t> Lê Doãn Phước</a:t>
            </a:r>
            <a:br>
              <a:rPr lang="en-US" dirty="0"/>
            </a:br>
            <a:r>
              <a:rPr lang="en-US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Định dạng </a:t>
            </a:r>
            <a:r>
              <a:rPr lang="en-US" sz="2800" b="1" dirty="0" err="1"/>
              <a:t>ảnh</a:t>
            </a:r>
            <a:r>
              <a:rPr lang="en-US" sz="2800" b="1" dirty="0"/>
              <a:t> trong </a:t>
            </a:r>
            <a:r>
              <a:rPr lang="en-US" sz="2800" b="1" dirty="0" err="1"/>
              <a:t>văn</a:t>
            </a:r>
            <a:r>
              <a:rPr lang="en-US" sz="2800" b="1" dirty="0"/>
              <a:t> bản HTML</a:t>
            </a:r>
          </a:p>
          <a:p>
            <a:r>
              <a:rPr lang="en-US" sz="2800" b="1" dirty="0" err="1"/>
              <a:t>Cú</a:t>
            </a:r>
            <a:r>
              <a:rPr lang="en-US" sz="2800" b="1" dirty="0"/>
              <a:t> pháp </a:t>
            </a:r>
            <a:r>
              <a:rPr lang="en-US" sz="2800" b="1" dirty="0" err="1"/>
              <a:t>chèn</a:t>
            </a:r>
            <a:r>
              <a:rPr lang="en-US" sz="2800" b="1" dirty="0"/>
              <a:t> </a:t>
            </a:r>
            <a:r>
              <a:rPr lang="en-US" sz="2800" b="1" dirty="0" err="1"/>
              <a:t>ảnh</a:t>
            </a:r>
            <a:r>
              <a:rPr lang="en-US" sz="2800" b="1" dirty="0"/>
              <a:t> trong HTML</a:t>
            </a:r>
          </a:p>
          <a:p>
            <a:r>
              <a:rPr lang="en-US" sz="2800" b="1" dirty="0"/>
              <a:t>Thuộc tính alt</a:t>
            </a:r>
          </a:p>
          <a:p>
            <a:r>
              <a:rPr lang="en-US" sz="2800" b="1" dirty="0"/>
              <a:t>Trình </a:t>
            </a:r>
            <a:r>
              <a:rPr lang="en-US" sz="2800" b="1" dirty="0" err="1"/>
              <a:t>đọc</a:t>
            </a:r>
            <a:r>
              <a:rPr lang="en-US" sz="2800" b="1" dirty="0"/>
              <a:t> </a:t>
            </a:r>
            <a:r>
              <a:rPr lang="en-US" sz="2800" b="1" dirty="0" err="1"/>
              <a:t>màn</a:t>
            </a:r>
            <a:r>
              <a:rPr lang="en-US" sz="2800" b="1" dirty="0"/>
              <a:t> </a:t>
            </a:r>
            <a:r>
              <a:rPr lang="en-US" sz="2800" b="1" dirty="0" err="1"/>
              <a:t>hình</a:t>
            </a:r>
            <a:r>
              <a:rPr lang="en-US" sz="2800" b="1" dirty="0"/>
              <a:t> trong HTML</a:t>
            </a:r>
          </a:p>
          <a:p>
            <a:r>
              <a:rPr lang="en-US" sz="2800" b="1" dirty="0"/>
              <a:t>Kích </a:t>
            </a:r>
            <a:r>
              <a:rPr lang="en-US" sz="2800" b="1" dirty="0" err="1"/>
              <a:t>thước</a:t>
            </a:r>
            <a:r>
              <a:rPr lang="en-US" sz="2800" b="1" dirty="0"/>
              <a:t> </a:t>
            </a:r>
            <a:r>
              <a:rPr lang="en-US" sz="2800" b="1" dirty="0" err="1"/>
              <a:t>ảnh</a:t>
            </a:r>
            <a:r>
              <a:rPr lang="en-US" sz="2800" b="1" dirty="0"/>
              <a:t> – width và height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Định dạng </a:t>
            </a:r>
            <a:r>
              <a:rPr lang="en-US" sz="3400" dirty="0" err="1"/>
              <a:t>ảnh</a:t>
            </a:r>
            <a:r>
              <a:rPr lang="en-US" sz="3400" dirty="0"/>
              <a:t> &amp; </a:t>
            </a:r>
            <a:r>
              <a:rPr lang="en-US" sz="3400" dirty="0" err="1"/>
              <a:t>cú</a:t>
            </a:r>
            <a:r>
              <a:rPr lang="en-US" sz="3400" dirty="0"/>
              <a:t> pháp </a:t>
            </a:r>
            <a:r>
              <a:rPr lang="en-US" sz="3400" dirty="0" err="1"/>
              <a:t>chèn</a:t>
            </a:r>
            <a:r>
              <a:rPr lang="en-US" sz="3400" dirty="0"/>
              <a:t> </a:t>
            </a:r>
            <a:r>
              <a:rPr lang="en-US" sz="3400" dirty="0" err="1"/>
              <a:t>ảnh</a:t>
            </a:r>
            <a:r>
              <a:rPr lang="en-US" sz="3400" dirty="0"/>
              <a:t> trong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Định dạng </a:t>
            </a:r>
            <a:r>
              <a:rPr lang="en-US" b="1" dirty="0" err="1"/>
              <a:t>ảnh</a:t>
            </a:r>
            <a:r>
              <a:rPr lang="en-US" b="1" dirty="0"/>
              <a:t>: JPG, GIF, PNG, WEPP</a:t>
            </a:r>
          </a:p>
          <a:p>
            <a:pPr lvl="1"/>
            <a:r>
              <a:rPr lang="en-US" dirty="0"/>
              <a:t>JPG: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, kích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PNG, GIF </a:t>
            </a:r>
            <a:r>
              <a:rPr lang="en-US" dirty="0" err="1"/>
              <a:t>nhưng</a:t>
            </a:r>
            <a:r>
              <a:rPr lang="en-US" dirty="0"/>
              <a:t> không có nền trong </a:t>
            </a:r>
            <a:r>
              <a:rPr lang="en-US" dirty="0" err="1"/>
              <a:t>suốt</a:t>
            </a:r>
            <a:r>
              <a:rPr lang="en-US" dirty="0"/>
              <a:t> (transparent)</a:t>
            </a:r>
          </a:p>
          <a:p>
            <a:pPr lvl="1"/>
            <a:r>
              <a:rPr lang="en-US" dirty="0"/>
              <a:t>GIF: thường dùng với </a:t>
            </a:r>
            <a:r>
              <a:rPr lang="en-US" dirty="0" err="1"/>
              <a:t>ảnh</a:t>
            </a:r>
            <a:r>
              <a:rPr lang="en-US" dirty="0"/>
              <a:t> động</a:t>
            </a:r>
          </a:p>
          <a:p>
            <a:pPr lvl="1"/>
            <a:r>
              <a:rPr lang="en-US" dirty="0"/>
              <a:t>PNG: thường dùng với </a:t>
            </a:r>
            <a:r>
              <a:rPr lang="en-US" dirty="0" err="1"/>
              <a:t>ảnh</a:t>
            </a:r>
            <a:r>
              <a:rPr lang="en-US" dirty="0"/>
              <a:t> có nền trong </a:t>
            </a:r>
            <a:r>
              <a:rPr lang="en-US" dirty="0" err="1"/>
              <a:t>suốt</a:t>
            </a:r>
            <a:r>
              <a:rPr lang="en-US" dirty="0"/>
              <a:t> như logo</a:t>
            </a:r>
          </a:p>
          <a:p>
            <a:pPr lvl="1"/>
            <a:r>
              <a:rPr lang="en-US" dirty="0"/>
              <a:t>WEPP: định dạng </a:t>
            </a:r>
            <a:r>
              <a:rPr lang="en-US" dirty="0" err="1"/>
              <a:t>mới</a:t>
            </a:r>
            <a:r>
              <a:rPr lang="en-US" dirty="0"/>
              <a:t> của Google </a:t>
            </a:r>
            <a:r>
              <a:rPr lang="en-US" dirty="0">
                <a:sym typeface="Wingdings" panose="05000000000000000000" pitchFamily="2" charset="2"/>
              </a:rPr>
              <a:t> kích </a:t>
            </a:r>
            <a:r>
              <a:rPr lang="en-US" dirty="0" err="1">
                <a:sym typeface="Wingdings" panose="05000000000000000000" pitchFamily="2" charset="2"/>
              </a:rPr>
              <a:t>thước</a:t>
            </a:r>
            <a:r>
              <a:rPr lang="en-US" dirty="0">
                <a:sym typeface="Wingdings" panose="05000000000000000000" pitchFamily="2" charset="2"/>
              </a:rPr>
              <a:t> file </a:t>
            </a:r>
            <a:r>
              <a:rPr lang="en-US" dirty="0" err="1">
                <a:sym typeface="Wingdings" panose="05000000000000000000" pitchFamily="2" charset="2"/>
              </a:rPr>
              <a:t>tối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ưu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hơn</a:t>
            </a:r>
            <a:r>
              <a:rPr lang="en-US" dirty="0">
                <a:sym typeface="Wingdings" panose="05000000000000000000" pitchFamily="2" charset="2"/>
              </a:rPr>
              <a:t> JPG</a:t>
            </a:r>
          </a:p>
          <a:p>
            <a:r>
              <a:rPr lang="en-US" b="1" dirty="0" err="1"/>
              <a:t>Cú</a:t>
            </a:r>
            <a:r>
              <a:rPr lang="en-US" b="1" dirty="0"/>
              <a:t> pháp </a:t>
            </a:r>
            <a:r>
              <a:rPr lang="en-US" b="1" dirty="0" err="1"/>
              <a:t>chèn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trong HTML</a:t>
            </a:r>
          </a:p>
          <a:p>
            <a:pPr lvl="1"/>
            <a:r>
              <a:rPr lang="en-US" dirty="0"/>
              <a:t>Ảnh được định </a:t>
            </a:r>
            <a:r>
              <a:rPr lang="en-US" dirty="0" err="1"/>
              <a:t>nghĩa</a:t>
            </a:r>
            <a:r>
              <a:rPr lang="en-US" dirty="0"/>
              <a:t> bằng </a:t>
            </a:r>
            <a:r>
              <a:rPr lang="en-US" dirty="0" err="1"/>
              <a:t>thẻ</a:t>
            </a:r>
            <a:r>
              <a:rPr lang="en-US" dirty="0"/>
              <a:t> &lt;</a:t>
            </a:r>
            <a:r>
              <a:rPr lang="en-US" dirty="0" err="1"/>
              <a:t>img</a:t>
            </a:r>
            <a:r>
              <a:rPr lang="en-US" dirty="0"/>
              <a:t>&gt;: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trốngm</a:t>
            </a:r>
            <a:r>
              <a:rPr lang="en-US" dirty="0"/>
              <a:t> chỉ chứa </a:t>
            </a:r>
            <a:r>
              <a:rPr lang="en-US" dirty="0" err="1"/>
              <a:t>thuộc</a:t>
            </a:r>
            <a:r>
              <a:rPr lang="en-US" dirty="0"/>
              <a:t> tính và không có </a:t>
            </a:r>
            <a:r>
              <a:rPr lang="en-US" dirty="0" err="1"/>
              <a:t>thẻ</a:t>
            </a:r>
            <a:r>
              <a:rPr lang="en-US" dirty="0"/>
              <a:t> đóng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pháp: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=“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“ alt=“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some_text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“&gt;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Thuộc tính 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Thuộc tính alt định </a:t>
            </a:r>
            <a:r>
              <a:rPr lang="en-US" dirty="0" err="1"/>
              <a:t>nghĩa</a:t>
            </a:r>
            <a:r>
              <a:rPr lang="en-US" dirty="0"/>
              <a:t> một </a:t>
            </a:r>
            <a:r>
              <a:rPr lang="en-US" dirty="0" err="1"/>
              <a:t>văn</a:t>
            </a:r>
            <a:r>
              <a:rPr lang="en-US" dirty="0"/>
              <a:t> bản thay </a:t>
            </a:r>
            <a:r>
              <a:rPr lang="en-US" dirty="0" err="1"/>
              <a:t>thế</a:t>
            </a:r>
            <a:r>
              <a:rPr lang="en-US" dirty="0"/>
              <a:t> cho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nếu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không thể </a:t>
            </a:r>
            <a:r>
              <a:rPr lang="en-US" dirty="0" err="1"/>
              <a:t>hiển</a:t>
            </a:r>
            <a:r>
              <a:rPr lang="en-US" dirty="0"/>
              <a:t> thị được.</a:t>
            </a:r>
          </a:p>
          <a:p>
            <a:pPr lvl="0"/>
            <a:r>
              <a:rPr lang="en-US" dirty="0"/>
              <a:t>Thuộc tính alt </a:t>
            </a:r>
            <a:r>
              <a:rPr lang="en-US" dirty="0" err="1"/>
              <a:t>cung</a:t>
            </a:r>
            <a:r>
              <a:rPr lang="en-US" dirty="0"/>
              <a:t> cấp thông tin thay </a:t>
            </a:r>
            <a:r>
              <a:rPr lang="en-US" dirty="0" err="1"/>
              <a:t>thế</a:t>
            </a:r>
            <a:r>
              <a:rPr lang="en-US" dirty="0"/>
              <a:t> cho một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nếu một người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nào</a:t>
            </a:r>
            <a:r>
              <a:rPr lang="en-US" dirty="0"/>
              <a:t> đó không thể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(</a:t>
            </a:r>
            <a:r>
              <a:rPr lang="en-US" dirty="0" err="1"/>
              <a:t>vì</a:t>
            </a:r>
            <a:r>
              <a:rPr lang="en-US" dirty="0"/>
              <a:t> kết nối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, hoặc  </a:t>
            </a:r>
            <a:r>
              <a:rPr lang="en-US" dirty="0" err="1"/>
              <a:t>lỗi</a:t>
            </a:r>
            <a:r>
              <a:rPr lang="en-US" dirty="0"/>
              <a:t> trong </a:t>
            </a:r>
            <a:r>
              <a:rPr lang="en-US" dirty="0" err="1"/>
              <a:t>thuộc</a:t>
            </a:r>
            <a:r>
              <a:rPr lang="en-US" dirty="0"/>
              <a:t> tính </a:t>
            </a:r>
            <a:r>
              <a:rPr lang="en-US" dirty="0" err="1"/>
              <a:t>src</a:t>
            </a:r>
            <a:r>
              <a:rPr lang="en-US" dirty="0"/>
              <a:t>, hoặc nếu người dùng sử dụng một trình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).</a:t>
            </a:r>
          </a:p>
          <a:p>
            <a:pPr lvl="0"/>
            <a:r>
              <a:rPr lang="en-US" dirty="0"/>
              <a:t>Nếu trình </a:t>
            </a:r>
            <a:r>
              <a:rPr lang="en-US" dirty="0" err="1"/>
              <a:t>duyệt</a:t>
            </a:r>
            <a:r>
              <a:rPr lang="en-US" dirty="0"/>
              <a:t> không thể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thị nội dung chứa trong alt</a:t>
            </a:r>
          </a:p>
          <a:p>
            <a:pPr lvl="0"/>
            <a:r>
              <a:rPr lang="en-US" dirty="0"/>
              <a:t>Ngoài ra </a:t>
            </a:r>
            <a:r>
              <a:rPr lang="en-US" dirty="0" err="1"/>
              <a:t>thuộc</a:t>
            </a:r>
            <a:r>
              <a:rPr lang="en-US" dirty="0"/>
              <a:t> tính alt </a:t>
            </a:r>
            <a:r>
              <a:rPr lang="en-US" dirty="0" err="1"/>
              <a:t>còn</a:t>
            </a:r>
            <a:r>
              <a:rPr lang="en-US" dirty="0"/>
              <a:t> có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đối với công tác SEO website</a:t>
            </a:r>
          </a:p>
          <a:p>
            <a:pPr lvl="0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=“wrongname.gif” alt=“HTML5 Icon” style=“width:128px;height:128px;”&gt;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Trình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trong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Trình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(Screen Reader) là một </a:t>
            </a:r>
            <a:r>
              <a:rPr lang="en-US" sz="2400" dirty="0" err="1"/>
              <a:t>chương</a:t>
            </a:r>
            <a:r>
              <a:rPr lang="en-US" sz="2400" dirty="0"/>
              <a:t> trình phần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có thể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thứ </a:t>
            </a:r>
            <a:r>
              <a:rPr lang="en-US" sz="2400" dirty="0" err="1"/>
              <a:t>hiển</a:t>
            </a:r>
            <a:r>
              <a:rPr lang="en-US" sz="2400" dirty="0"/>
              <a:t> thị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Trình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rất có </a:t>
            </a:r>
            <a:r>
              <a:rPr lang="en-US" sz="2400" dirty="0" err="1"/>
              <a:t>ích</a:t>
            </a:r>
            <a:r>
              <a:rPr lang="en-US" sz="2400" dirty="0"/>
              <a:t> cho người </a:t>
            </a:r>
            <a:r>
              <a:rPr lang="en-US" sz="2400" dirty="0" err="1"/>
              <a:t>mù</a:t>
            </a:r>
            <a:r>
              <a:rPr lang="en-US" sz="2400" dirty="0"/>
              <a:t>, </a:t>
            </a:r>
            <a:r>
              <a:rPr lang="en-US" sz="2400" dirty="0" err="1"/>
              <a:t>khiếm</a:t>
            </a:r>
            <a:r>
              <a:rPr lang="en-US" sz="2400" dirty="0"/>
              <a:t> thị hoặc học dạng </a:t>
            </a:r>
            <a:r>
              <a:rPr lang="en-US" sz="2400" dirty="0" err="1"/>
              <a:t>khiếm</a:t>
            </a:r>
            <a:r>
              <a:rPr lang="en-US" sz="2400" dirty="0"/>
              <a:t> </a:t>
            </a:r>
            <a:r>
              <a:rPr lang="en-US" sz="2400" dirty="0" err="1"/>
              <a:t>thính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Người </a:t>
            </a:r>
            <a:r>
              <a:rPr lang="en-US" sz="2400" dirty="0" err="1"/>
              <a:t>mù</a:t>
            </a:r>
            <a:r>
              <a:rPr lang="en-US" sz="2400" dirty="0"/>
              <a:t> không thể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trình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màn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thẻ</a:t>
            </a:r>
            <a:r>
              <a:rPr lang="en-US" sz="2400" dirty="0"/>
              <a:t> alt cho người dùng </a:t>
            </a:r>
            <a:r>
              <a:rPr lang="en-US" sz="2400" dirty="0" err="1"/>
              <a:t>nắm</a:t>
            </a:r>
            <a:r>
              <a:rPr lang="en-US" sz="2400" dirty="0"/>
              <a:t> được nội dung </a:t>
            </a:r>
            <a:r>
              <a:rPr lang="en-US" sz="2400" dirty="0" err="1"/>
              <a:t>ảnh</a:t>
            </a:r>
            <a:r>
              <a:rPr lang="en-US" sz="2400" dirty="0"/>
              <a:t>.</a:t>
            </a:r>
          </a:p>
          <a:p>
            <a:pPr lvl="0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ChromeVox</a:t>
            </a:r>
            <a:r>
              <a:rPr lang="en-US" sz="2400" dirty="0"/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7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Kích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– width và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Sử dụng </a:t>
            </a:r>
            <a:r>
              <a:rPr lang="en-US" sz="2000" dirty="0" err="1"/>
              <a:t>thuộc</a:t>
            </a:r>
            <a:r>
              <a:rPr lang="en-US" sz="2000" dirty="0"/>
              <a:t> tính style để xác định </a:t>
            </a:r>
            <a:r>
              <a:rPr lang="en-US" sz="2000" dirty="0" err="1"/>
              <a:t>chiều</a:t>
            </a:r>
            <a:r>
              <a:rPr lang="en-US" sz="2000" dirty="0"/>
              <a:t> rộng và </a:t>
            </a:r>
            <a:r>
              <a:rPr lang="en-US" sz="2000" dirty="0" err="1"/>
              <a:t>chiều</a:t>
            </a:r>
            <a:r>
              <a:rPr lang="en-US" sz="2000" dirty="0"/>
              <a:t> cao cho một </a:t>
            </a:r>
            <a:r>
              <a:rPr lang="en-US" sz="2000" dirty="0" err="1"/>
              <a:t>ảnh</a:t>
            </a:r>
            <a:r>
              <a:rPr lang="en-US" sz="2000" dirty="0"/>
              <a:t>. Các </a:t>
            </a:r>
            <a:r>
              <a:rPr lang="en-US" sz="2000" dirty="0" err="1"/>
              <a:t>giá</a:t>
            </a:r>
            <a:r>
              <a:rPr lang="en-US" sz="2000" dirty="0"/>
              <a:t> trị được quy định tại  các điểm </a:t>
            </a:r>
            <a:r>
              <a:rPr lang="en-US" sz="2000" dirty="0" err="1"/>
              <a:t>ảnh</a:t>
            </a:r>
            <a:r>
              <a:rPr lang="en-US" sz="2000" dirty="0"/>
              <a:t> pixel (sử dụng </a:t>
            </a:r>
            <a:r>
              <a:rPr lang="en-US" sz="2000" dirty="0" err="1"/>
              <a:t>px</a:t>
            </a:r>
            <a:r>
              <a:rPr lang="en-US" sz="2000" dirty="0"/>
              <a:t> sau </a:t>
            </a:r>
            <a:r>
              <a:rPr lang="en-US" sz="2000" dirty="0" err="1"/>
              <a:t>giá</a:t>
            </a:r>
            <a:r>
              <a:rPr lang="en-US" sz="2000" dirty="0"/>
              <a:t> trị).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=“htnl5.gif” alt=“HTML5 Icon” style=“width:128px;height:128px;”&gt;</a:t>
            </a:r>
          </a:p>
          <a:p>
            <a:pPr lvl="0"/>
            <a:r>
              <a:rPr lang="en-US" sz="2000" dirty="0"/>
              <a:t>Ngoài ra có thể sử dụng </a:t>
            </a:r>
            <a:r>
              <a:rPr lang="en-US" sz="2000" dirty="0" err="1"/>
              <a:t>thộc</a:t>
            </a:r>
            <a:r>
              <a:rPr lang="en-US" sz="2000" dirty="0"/>
              <a:t> tính width và height. Tại đây, </a:t>
            </a:r>
            <a:r>
              <a:rPr lang="en-US" sz="2000" dirty="0" err="1"/>
              <a:t>giá</a:t>
            </a:r>
            <a:r>
              <a:rPr lang="en-US" sz="2000" dirty="0"/>
              <a:t> trị được đặt </a:t>
            </a:r>
            <a:r>
              <a:rPr lang="en-US" sz="2000" dirty="0" err="1"/>
              <a:t>mặc</a:t>
            </a:r>
            <a:r>
              <a:rPr lang="en-US" sz="2000" dirty="0"/>
              <a:t> định theo đơn vị pixel.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=“html5.gif” alt=“HTML5 Icon” width=“128” height=“128”&gt;</a:t>
            </a:r>
          </a:p>
          <a:p>
            <a:r>
              <a:rPr lang="en-US" sz="2000" dirty="0"/>
              <a:t>Cả </a:t>
            </a:r>
            <a:r>
              <a:rPr lang="en-US" sz="2000" dirty="0" err="1"/>
              <a:t>hai</a:t>
            </a:r>
            <a:r>
              <a:rPr lang="en-US" sz="2000" dirty="0"/>
              <a:t> cách </a:t>
            </a:r>
            <a:r>
              <a:rPr lang="en-US" sz="2000" dirty="0" err="1"/>
              <a:t>đều</a:t>
            </a:r>
            <a:r>
              <a:rPr lang="en-US" sz="2000" dirty="0"/>
              <a:t> hợp chuẩn HTML5, </a:t>
            </a:r>
            <a:r>
              <a:rPr lang="en-US" sz="2000" dirty="0" err="1"/>
              <a:t>tuy</a:t>
            </a:r>
            <a:r>
              <a:rPr lang="en-US" sz="2000" dirty="0"/>
              <a:t> nhiên </a:t>
            </a:r>
            <a:r>
              <a:rPr lang="en-US" sz="2000" dirty="0" err="1"/>
              <a:t>nên</a:t>
            </a:r>
            <a:r>
              <a:rPr lang="en-US" sz="2000" dirty="0"/>
              <a:t> sử dụng style </a:t>
            </a:r>
            <a:r>
              <a:rPr lang="en-US" sz="2000" dirty="0" err="1"/>
              <a:t>vì</a:t>
            </a:r>
            <a:r>
              <a:rPr lang="en-US" sz="2000" dirty="0"/>
              <a:t> các định </a:t>
            </a:r>
            <a:r>
              <a:rPr lang="en-US" sz="2000" dirty="0" err="1"/>
              <a:t>kiểu</a:t>
            </a:r>
            <a:r>
              <a:rPr lang="en-US" sz="2000" dirty="0"/>
              <a:t> được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trong </a:t>
            </a:r>
            <a:r>
              <a:rPr lang="en-US" sz="2000" dirty="0" err="1"/>
              <a:t>thuộc</a:t>
            </a:r>
            <a:r>
              <a:rPr lang="en-US" sz="2000" dirty="0"/>
              <a:t> tính style </a:t>
            </a:r>
            <a:r>
              <a:rPr lang="en-US" sz="2000" dirty="0" err="1"/>
              <a:t>sẽ</a:t>
            </a:r>
            <a:r>
              <a:rPr lang="en-US" sz="2000" dirty="0"/>
              <a:t> có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cao nhất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1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Ảnh trong thư mục khác hoặc máy chủ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700" dirty="0"/>
              <a:t>Nếu không chỉ </a:t>
            </a:r>
            <a:r>
              <a:rPr lang="en-US" sz="1700" dirty="0" err="1"/>
              <a:t>rõ</a:t>
            </a:r>
            <a:r>
              <a:rPr lang="en-US" sz="1700" dirty="0"/>
              <a:t> đường </a:t>
            </a:r>
            <a:r>
              <a:rPr lang="en-US" sz="1700" dirty="0" err="1"/>
              <a:t>dẫn</a:t>
            </a:r>
            <a:r>
              <a:rPr lang="en-US" sz="1700" dirty="0"/>
              <a:t> thì trình </a:t>
            </a:r>
            <a:r>
              <a:rPr lang="en-US" sz="1700" dirty="0" err="1"/>
              <a:t>duyệt</a:t>
            </a:r>
            <a:r>
              <a:rPr lang="en-US" sz="1700" dirty="0"/>
              <a:t> </a:t>
            </a:r>
            <a:r>
              <a:rPr lang="en-US" sz="1700" dirty="0" err="1"/>
              <a:t>sẽ</a:t>
            </a:r>
            <a:r>
              <a:rPr lang="en-US" sz="1700" dirty="0"/>
              <a:t> </a:t>
            </a:r>
            <a:r>
              <a:rPr lang="en-US" sz="1700" dirty="0" err="1"/>
              <a:t>tìm</a:t>
            </a:r>
            <a:r>
              <a:rPr lang="en-US" sz="1700" dirty="0"/>
              <a:t> các </a:t>
            </a:r>
            <a:r>
              <a:rPr lang="en-US" sz="1700" dirty="0" err="1"/>
              <a:t>ảnh</a:t>
            </a:r>
            <a:r>
              <a:rPr lang="en-US" sz="1700" dirty="0"/>
              <a:t> trong cùng thư mục với trang web. </a:t>
            </a:r>
            <a:r>
              <a:rPr lang="en-US" sz="1700" dirty="0" err="1"/>
              <a:t>Tuy</a:t>
            </a:r>
            <a:r>
              <a:rPr lang="en-US" sz="1700" dirty="0"/>
              <a:t> nhiên các </a:t>
            </a:r>
            <a:r>
              <a:rPr lang="en-US" sz="1700" dirty="0" err="1"/>
              <a:t>ảnh</a:t>
            </a:r>
            <a:r>
              <a:rPr lang="en-US" sz="1700" dirty="0"/>
              <a:t> thường được </a:t>
            </a:r>
            <a:r>
              <a:rPr lang="en-US" sz="1700" dirty="0" err="1"/>
              <a:t>lưu</a:t>
            </a:r>
            <a:r>
              <a:rPr lang="en-US" sz="1700" dirty="0"/>
              <a:t> </a:t>
            </a:r>
            <a:r>
              <a:rPr lang="en-US" sz="1700" dirty="0" err="1"/>
              <a:t>trữ</a:t>
            </a:r>
            <a:r>
              <a:rPr lang="en-US" sz="1700" dirty="0"/>
              <a:t> trong thư mục con, khi đó phải cho cả tên thư mục con vào </a:t>
            </a:r>
            <a:r>
              <a:rPr lang="en-US" sz="1700" dirty="0" err="1"/>
              <a:t>thuộc</a:t>
            </a:r>
            <a:r>
              <a:rPr lang="en-US" sz="1700" dirty="0"/>
              <a:t> tính </a:t>
            </a:r>
            <a:r>
              <a:rPr lang="en-US" sz="1700" dirty="0" err="1"/>
              <a:t>src</a:t>
            </a:r>
            <a:r>
              <a:rPr lang="en-US" sz="1700" dirty="0"/>
              <a:t> của </a:t>
            </a:r>
            <a:r>
              <a:rPr lang="en-US" sz="1700" dirty="0" err="1"/>
              <a:t>thẻ</a:t>
            </a:r>
            <a:r>
              <a:rPr lang="en-US" sz="1700" dirty="0"/>
              <a:t> </a:t>
            </a:r>
            <a:r>
              <a:rPr lang="en-US" sz="1700" dirty="0" err="1"/>
              <a:t>img</a:t>
            </a:r>
            <a:r>
              <a:rPr lang="en-US" sz="1700" dirty="0"/>
              <a:t>: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=“/images/html5.gif” alt=“HTML5 Icon” style=“width:128px;height:128px;”&gt;</a:t>
            </a:r>
          </a:p>
          <a:p>
            <a:pPr lvl="0"/>
            <a:r>
              <a:rPr lang="en-US" sz="1700" dirty="0"/>
              <a:t>Một số trang web </a:t>
            </a:r>
            <a:r>
              <a:rPr lang="en-US" sz="1700" dirty="0" err="1"/>
              <a:t>lưu</a:t>
            </a:r>
            <a:r>
              <a:rPr lang="en-US" sz="1700" dirty="0"/>
              <a:t> </a:t>
            </a:r>
            <a:r>
              <a:rPr lang="en-US" sz="1700" dirty="0" err="1"/>
              <a:t>trữ</a:t>
            </a:r>
            <a:r>
              <a:rPr lang="en-US" sz="1700" dirty="0"/>
              <a:t> </a:t>
            </a:r>
            <a:r>
              <a:rPr lang="en-US" sz="1700" dirty="0" err="1"/>
              <a:t>hình</a:t>
            </a:r>
            <a:r>
              <a:rPr lang="en-US" sz="1700" dirty="0"/>
              <a:t> </a:t>
            </a:r>
            <a:r>
              <a:rPr lang="en-US" sz="1700" dirty="0" err="1"/>
              <a:t>ảnh</a:t>
            </a:r>
            <a:r>
              <a:rPr lang="en-US" sz="1700" dirty="0"/>
              <a:t> của </a:t>
            </a:r>
            <a:r>
              <a:rPr lang="en-US" sz="1700" dirty="0" err="1"/>
              <a:t>họ</a:t>
            </a:r>
            <a:r>
              <a:rPr lang="en-US" sz="1700" dirty="0"/>
              <a:t> </a:t>
            </a:r>
            <a:r>
              <a:rPr lang="en-US" sz="1700" dirty="0" err="1"/>
              <a:t>trên</a:t>
            </a:r>
            <a:r>
              <a:rPr lang="en-US" sz="1700" dirty="0"/>
              <a:t> các máy chủ </a:t>
            </a:r>
            <a:r>
              <a:rPr lang="en-US" sz="1700" dirty="0" err="1"/>
              <a:t>hình</a:t>
            </a:r>
            <a:r>
              <a:rPr lang="en-US" sz="1700" dirty="0"/>
              <a:t> </a:t>
            </a:r>
            <a:r>
              <a:rPr lang="en-US" sz="1700" dirty="0" err="1"/>
              <a:t>ảnh</a:t>
            </a:r>
            <a:r>
              <a:rPr lang="en-US" sz="1700" dirty="0"/>
              <a:t> </a:t>
            </a:r>
            <a:r>
              <a:rPr lang="en-US" sz="1700" dirty="0" err="1"/>
              <a:t>riêng</a:t>
            </a:r>
            <a:r>
              <a:rPr lang="en-US" sz="1700" dirty="0"/>
              <a:t> </a:t>
            </a:r>
            <a:r>
              <a:rPr lang="en-US" sz="1700" dirty="0" err="1"/>
              <a:t>chứ</a:t>
            </a:r>
            <a:r>
              <a:rPr lang="en-US" sz="1700" dirty="0"/>
              <a:t> không </a:t>
            </a:r>
            <a:r>
              <a:rPr lang="en-US" sz="1700" dirty="0" err="1"/>
              <a:t>lưu</a:t>
            </a:r>
            <a:r>
              <a:rPr lang="en-US" sz="1700" dirty="0"/>
              <a:t> </a:t>
            </a:r>
            <a:r>
              <a:rPr lang="en-US" sz="1700" dirty="0" err="1"/>
              <a:t>trực</a:t>
            </a:r>
            <a:r>
              <a:rPr lang="en-US" sz="1700" dirty="0"/>
              <a:t> </a:t>
            </a:r>
            <a:r>
              <a:rPr lang="en-US" sz="1700" dirty="0" err="1"/>
              <a:t>tiếp</a:t>
            </a:r>
            <a:r>
              <a:rPr lang="en-US" sz="1700" dirty="0"/>
              <a:t> </a:t>
            </a:r>
            <a:r>
              <a:rPr lang="en-US" sz="1700" dirty="0" err="1"/>
              <a:t>trên</a:t>
            </a:r>
            <a:r>
              <a:rPr lang="en-US" sz="1700" dirty="0"/>
              <a:t> máy chứa trang web. Các máy chủ </a:t>
            </a:r>
            <a:r>
              <a:rPr lang="en-US" sz="1700" dirty="0" err="1"/>
              <a:t>thuộc</a:t>
            </a:r>
            <a:r>
              <a:rPr lang="en-US" sz="1700" dirty="0"/>
              <a:t> hệ thống phân </a:t>
            </a:r>
            <a:r>
              <a:rPr lang="en-US" sz="1700" dirty="0" err="1"/>
              <a:t>phối</a:t>
            </a:r>
            <a:r>
              <a:rPr lang="en-US" sz="1700" dirty="0"/>
              <a:t> nội dung phân </a:t>
            </a:r>
            <a:r>
              <a:rPr lang="en-US" sz="1700" dirty="0" err="1"/>
              <a:t>tán</a:t>
            </a:r>
            <a:r>
              <a:rPr lang="en-US" sz="1700" dirty="0"/>
              <a:t> CDN (Content Delivery Network) là một trường hợp </a:t>
            </a:r>
            <a:r>
              <a:rPr lang="en-US" sz="1700" dirty="0" err="1"/>
              <a:t>điển</a:t>
            </a:r>
            <a:r>
              <a:rPr lang="en-US" sz="1700" dirty="0"/>
              <a:t> </a:t>
            </a:r>
            <a:r>
              <a:rPr lang="en-US" sz="1700" dirty="0" err="1"/>
              <a:t>hình</a:t>
            </a:r>
            <a:r>
              <a:rPr lang="en-US" sz="1700" dirty="0"/>
              <a:t>. </a:t>
            </a:r>
            <a:r>
              <a:rPr lang="en-US" sz="1700" dirty="0" err="1"/>
              <a:t>Ví</a:t>
            </a:r>
            <a:r>
              <a:rPr lang="en-US" sz="1700" dirty="0"/>
              <a:t> </a:t>
            </a:r>
            <a:r>
              <a:rPr lang="en-US" sz="1700" dirty="0" err="1"/>
              <a:t>dụ</a:t>
            </a:r>
            <a:r>
              <a:rPr lang="en-US" sz="1700" dirty="0"/>
              <a:t>: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=“ https://cdn.vnua.edu.vn/Content/Images/logo.png” alt=“VNUA logo”&gt;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4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Ảnh động &amp; Liên kết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/>
              <a:t>Chuẩn GIF cho </a:t>
            </a:r>
            <a:r>
              <a:rPr lang="en-US" sz="2000" dirty="0" err="1"/>
              <a:t>phép</a:t>
            </a:r>
            <a:r>
              <a:rPr lang="en-US" sz="2000" dirty="0"/>
              <a:t> tạo ra </a:t>
            </a:r>
            <a:r>
              <a:rPr lang="en-US" sz="2000" dirty="0" err="1"/>
              <a:t>ảnh</a:t>
            </a:r>
            <a:r>
              <a:rPr lang="en-US" sz="2000" dirty="0"/>
              <a:t> động, </a:t>
            </a:r>
            <a:r>
              <a:rPr lang="en-US" sz="2000" dirty="0" err="1"/>
              <a:t>cú</a:t>
            </a:r>
            <a:r>
              <a:rPr lang="en-US" sz="2000" dirty="0"/>
              <a:t> pháp </a:t>
            </a:r>
            <a:r>
              <a:rPr lang="en-US" sz="2000" dirty="0" err="1"/>
              <a:t>chèn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động giống </a:t>
            </a:r>
            <a:r>
              <a:rPr lang="en-US" sz="2000" dirty="0" err="1"/>
              <a:t>hệt</a:t>
            </a:r>
            <a:r>
              <a:rPr lang="en-US" sz="2000" dirty="0"/>
              <a:t> với </a:t>
            </a:r>
            <a:r>
              <a:rPr lang="en-US" sz="2000" dirty="0" err="1"/>
              <a:t>chèn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thông thường.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=“Smile.gif” alt=“Smiling face” style=“width:48px;height:48px;”&gt;</a:t>
            </a:r>
          </a:p>
          <a:p>
            <a:pPr lvl="0"/>
            <a:r>
              <a:rPr lang="en-US" sz="2000" dirty="0"/>
              <a:t>Để sử dụng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như một liên kết (</a:t>
            </a:r>
            <a:r>
              <a:rPr lang="en-US" sz="2000" dirty="0" err="1"/>
              <a:t>nhảy</a:t>
            </a:r>
            <a:r>
              <a:rPr lang="en-US" sz="2000" dirty="0"/>
              <a:t> đến trang web đích nếu kích </a:t>
            </a:r>
            <a:r>
              <a:rPr lang="en-US" sz="2000" dirty="0" err="1"/>
              <a:t>chuột</a:t>
            </a:r>
            <a:r>
              <a:rPr lang="en-US" sz="2000" dirty="0"/>
              <a:t> vào </a:t>
            </a:r>
            <a:r>
              <a:rPr lang="en-US" sz="2000" dirty="0" err="1"/>
              <a:t>ảnh</a:t>
            </a:r>
            <a:r>
              <a:rPr lang="en-US" sz="2000" dirty="0"/>
              <a:t>), ta chỉ cần </a:t>
            </a:r>
            <a:r>
              <a:rPr lang="en-US" sz="2000" dirty="0" err="1"/>
              <a:t>nhét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&lt;</a:t>
            </a:r>
            <a:r>
              <a:rPr lang="en-US" sz="2000" dirty="0" err="1"/>
              <a:t>img</a:t>
            </a:r>
            <a:r>
              <a:rPr lang="en-US" sz="2000" dirty="0"/>
              <a:t>&gt; vào trong </a:t>
            </a:r>
            <a:r>
              <a:rPr lang="en-US" sz="2000" dirty="0" err="1"/>
              <a:t>thẻ</a:t>
            </a:r>
            <a:r>
              <a:rPr lang="en-US" sz="2000" dirty="0"/>
              <a:t> &lt;a&gt;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&lt;a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=”vnua.edu.vn”&gt;&lt;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=“Smile.gif” alt=“Smiling face” style=“width:48px;height:48px;”&gt;</a:t>
            </a:r>
          </a:p>
          <a:p>
            <a:pPr marL="457200" lvl="1" indent="0">
              <a:buNone/>
            </a:pPr>
            <a:endParaRPr lang="en-US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1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Bản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dirty="0"/>
              <a:t>Sử dụng </a:t>
            </a:r>
            <a:r>
              <a:rPr lang="en-US" sz="1600" dirty="0" err="1"/>
              <a:t>thẻ</a:t>
            </a:r>
            <a:r>
              <a:rPr lang="en-US" sz="1600" dirty="0"/>
              <a:t> &lt;map&gt; để định </a:t>
            </a:r>
            <a:r>
              <a:rPr lang="en-US" sz="1600" dirty="0" err="1"/>
              <a:t>nghĩa</a:t>
            </a:r>
            <a:r>
              <a:rPr lang="en-US" sz="1600" dirty="0"/>
              <a:t> một bản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. Bản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là một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ở đó chúng ta có thể kích được.</a:t>
            </a:r>
          </a:p>
          <a:p>
            <a:pPr lvl="0"/>
            <a:r>
              <a:rPr lang="en-US" sz="1600" dirty="0"/>
              <a:t>Tên </a:t>
            </a:r>
            <a:r>
              <a:rPr lang="en-US" sz="1600" dirty="0" err="1"/>
              <a:t>thuộc</a:t>
            </a:r>
            <a:r>
              <a:rPr lang="en-US" sz="1600" dirty="0"/>
              <a:t> tính của </a:t>
            </a:r>
            <a:r>
              <a:rPr lang="en-US" sz="1600" dirty="0" err="1"/>
              <a:t>thẻ</a:t>
            </a:r>
            <a:r>
              <a:rPr lang="en-US" sz="1600" dirty="0"/>
              <a:t> &lt;map&gt;kết hợp với </a:t>
            </a:r>
            <a:r>
              <a:rPr lang="en-US" sz="1600" dirty="0" err="1"/>
              <a:t>thẻ</a:t>
            </a:r>
            <a:r>
              <a:rPr lang="en-US" sz="1600" dirty="0"/>
              <a:t> &lt;</a:t>
            </a:r>
            <a:r>
              <a:rPr lang="en-US" sz="1600" dirty="0" err="1"/>
              <a:t>img</a:t>
            </a:r>
            <a:r>
              <a:rPr lang="en-US" sz="1600" dirty="0"/>
              <a:t>&gt; là </a:t>
            </a:r>
            <a:r>
              <a:rPr lang="en-US" sz="1600" dirty="0" err="1"/>
              <a:t>thuộc</a:t>
            </a:r>
            <a:r>
              <a:rPr lang="en-US" sz="1600" dirty="0"/>
              <a:t> tính “</a:t>
            </a:r>
            <a:r>
              <a:rPr lang="en-US" sz="1600" dirty="0" err="1"/>
              <a:t>usemap</a:t>
            </a:r>
            <a:r>
              <a:rPr lang="en-US" sz="1600" dirty="0"/>
              <a:t>” và tạo một </a:t>
            </a:r>
            <a:r>
              <a:rPr lang="en-US" sz="1600" dirty="0" err="1"/>
              <a:t>mối</a:t>
            </a:r>
            <a:r>
              <a:rPr lang="en-US" sz="1600" dirty="0"/>
              <a:t> quan hệ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và bản </a:t>
            </a:r>
            <a:r>
              <a:rPr lang="en-US" sz="1600" dirty="0" err="1"/>
              <a:t>đồ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/>
              <a:t>Thẻ</a:t>
            </a:r>
            <a:r>
              <a:rPr lang="en-US" sz="1600" dirty="0"/>
              <a:t> &lt;map&gt;chứa một số </a:t>
            </a:r>
            <a:r>
              <a:rPr lang="en-US" sz="1600" dirty="0" err="1"/>
              <a:t>thẻ</a:t>
            </a:r>
            <a:r>
              <a:rPr lang="en-US" sz="1600" dirty="0"/>
              <a:t> &lt;area&gt;, xác định các khu </a:t>
            </a:r>
            <a:r>
              <a:rPr lang="en-US" sz="1600" dirty="0" err="1"/>
              <a:t>vực</a:t>
            </a:r>
            <a:r>
              <a:rPr lang="en-US" sz="1600" dirty="0"/>
              <a:t> có thể kích vào trong bản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. </a:t>
            </a:r>
            <a:r>
              <a:rPr lang="en-US" sz="1600" dirty="0" err="1"/>
              <a:t>Ví</a:t>
            </a:r>
            <a:r>
              <a:rPr lang="en-US" sz="1600" dirty="0"/>
              <a:t> </a:t>
            </a:r>
            <a:r>
              <a:rPr lang="en-US" sz="1600" dirty="0" err="1"/>
              <a:t>dụ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src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=“planets.gif” alt=“Planets”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usemap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=“#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planetmap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” style=“width:145px;height:126px;”&gt;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&lt;map name=“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planetmap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”&gt;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&lt;area shape=“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rect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”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coords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=“0,0,82,126” alt=“Sun”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=“sun.htm”&gt;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&lt;area shape=“circle”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coords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=“90,58,3” alt=“Mercury”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=“mercur.htm”&gt;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	&lt;area shape=“circle”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coords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=“124,58,8” alt=“Venus”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href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=“venus.htm”&gt;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&lt;/map&gt;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3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03A033DC6594CBDBEB8AE56FC68B7" ma:contentTypeVersion="6" ma:contentTypeDescription="Create a new document." ma:contentTypeScope="" ma:versionID="1c0862a25c318572d88519db71d8b9c7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51e182ec3a3e2959cddadb0c76e06110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48711-126A-42FA-BDC3-C9691394C077}">
  <ds:schemaRefs>
    <ds:schemaRef ds:uri="http://www.w3.org/XML/1998/namespace"/>
    <ds:schemaRef ds:uri="http://purl.org/dc/dcmitype/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01C9CB19-0FBE-49D1-B93B-47D145FC9675}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1139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Lucida Handwriting</vt:lpstr>
      <vt:lpstr>Rockwell</vt:lpstr>
      <vt:lpstr>Trebuchet MS</vt:lpstr>
      <vt:lpstr>Wingdings</vt:lpstr>
      <vt:lpstr>Organic</vt:lpstr>
      <vt:lpstr>Phát triển ứng dụng web  Tiết 4: Chèn và định dạng images</vt:lpstr>
      <vt:lpstr>Nội dung</vt:lpstr>
      <vt:lpstr>Định dạng ảnh &amp; cú pháp chèn ảnh trong HTML</vt:lpstr>
      <vt:lpstr>Thuộc tính alt</vt:lpstr>
      <vt:lpstr>Trình đọc màn hình trong HTML</vt:lpstr>
      <vt:lpstr>Kích thước ảnh – width và height</vt:lpstr>
      <vt:lpstr>Ảnh trong thư mục khác hoặc máy chủ khác</vt:lpstr>
      <vt:lpstr>Ảnh động &amp; Liên kết ảnh</vt:lpstr>
      <vt:lpstr>Bản đồ ảnh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2023-04-23T15:59:53Z</dcterms:created>
  <dcterms:modified xsi:type="dcterms:W3CDTF">2024-01-25T01:50:04Z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