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5: </a:t>
            </a:r>
            <a:r>
              <a:rPr lang="en-US" sz="2800" b="1" i="1" dirty="0" err="1"/>
              <a:t>Chèn</a:t>
            </a:r>
            <a:r>
              <a:rPr lang="en-US" sz="2800" b="1" i="1" dirty="0"/>
              <a:t> và định dạng tables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chú thích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821975"/>
            <a:ext cx="9849677" cy="1909052"/>
          </a:xfrm>
        </p:spPr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&lt;caption&gt; phải được </a:t>
            </a:r>
            <a:r>
              <a:rPr lang="en-US" dirty="0" err="1"/>
              <a:t>chèn</a:t>
            </a:r>
            <a:r>
              <a:rPr lang="en-US" dirty="0"/>
              <a:t> vào </a:t>
            </a:r>
            <a:r>
              <a:rPr lang="en-US" dirty="0" err="1"/>
              <a:t>ngay</a:t>
            </a:r>
            <a:r>
              <a:rPr lang="en-US" dirty="0"/>
              <a:t> sau </a:t>
            </a:r>
            <a:r>
              <a:rPr lang="en-US" dirty="0" err="1"/>
              <a:t>thẻ</a:t>
            </a:r>
            <a:r>
              <a:rPr lang="en-US" dirty="0"/>
              <a:t> &lt;table&gt;</a:t>
            </a:r>
          </a:p>
          <a:p>
            <a:pPr fontAlgn="base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style=“width:100%”&gt;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&lt;caption&gt;Monthly savings&lt;/caption&gt;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…. 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811749"/>
            <a:ext cx="9601197" cy="1191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0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Định </a:t>
            </a:r>
            <a:r>
              <a:rPr lang="en-US" dirty="0" err="1"/>
              <a:t>kiểu</a:t>
            </a:r>
            <a:r>
              <a:rPr lang="en-US" dirty="0"/>
              <a:t> đặc </a:t>
            </a:r>
            <a:r>
              <a:rPr lang="en-US" dirty="0" err="1"/>
              <a:t>biệt</a:t>
            </a:r>
            <a:r>
              <a:rPr lang="en-US" dirty="0"/>
              <a:t> cho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Để định </a:t>
            </a:r>
            <a:r>
              <a:rPr lang="en-US" dirty="0" err="1"/>
              <a:t>kiểu</a:t>
            </a:r>
            <a:r>
              <a:rPr lang="en-US" dirty="0"/>
              <a:t> (stylesheet) đặc </a:t>
            </a:r>
            <a:r>
              <a:rPr lang="en-US" dirty="0" err="1"/>
              <a:t>biệt</a:t>
            </a:r>
            <a:r>
              <a:rPr lang="en-US" dirty="0"/>
              <a:t> cho 1 </a:t>
            </a:r>
            <a:r>
              <a:rPr lang="en-US" dirty="0" err="1"/>
              <a:t>bảng</a:t>
            </a:r>
            <a:r>
              <a:rPr lang="en-US" dirty="0"/>
              <a:t> trong HTML, ta cần chỉ đích </a:t>
            </a:r>
            <a:r>
              <a:rPr lang="en-US" dirty="0" err="1"/>
              <a:t>danh</a:t>
            </a:r>
            <a:r>
              <a:rPr lang="en-US" dirty="0"/>
              <a:t> của </a:t>
            </a:r>
            <a:r>
              <a:rPr lang="en-US" dirty="0" err="1"/>
              <a:t>bảng</a:t>
            </a:r>
            <a:r>
              <a:rPr lang="en-US" dirty="0"/>
              <a:t> trong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style/</a:t>
            </a:r>
            <a:r>
              <a:rPr lang="en-US" dirty="0" err="1"/>
              <a:t>css</a:t>
            </a:r>
            <a:r>
              <a:rPr lang="en-US" dirty="0"/>
              <a:t>. Cách chỉ đích </a:t>
            </a:r>
            <a:r>
              <a:rPr lang="en-US" dirty="0" err="1"/>
              <a:t>danh</a:t>
            </a:r>
            <a:r>
              <a:rPr lang="en-US" dirty="0"/>
              <a:t> tốt nhất là định </a:t>
            </a:r>
            <a:r>
              <a:rPr lang="en-US" dirty="0" err="1"/>
              <a:t>danh</a:t>
            </a:r>
            <a:r>
              <a:rPr lang="en-US" dirty="0"/>
              <a:t> bằng </a:t>
            </a:r>
            <a:r>
              <a:rPr lang="en-US" dirty="0" err="1"/>
              <a:t>thuộc</a:t>
            </a:r>
            <a:r>
              <a:rPr lang="en-US" dirty="0"/>
              <a:t> tính id của </a:t>
            </a:r>
            <a:r>
              <a:rPr lang="en-US" dirty="0" err="1"/>
              <a:t>bảng</a:t>
            </a:r>
            <a:r>
              <a:rPr lang="en-US" dirty="0"/>
              <a:t>. VD: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id=“t01”&gt; … &lt;/table&gt;</a:t>
            </a:r>
          </a:p>
          <a:p>
            <a:pPr lvl="1" fontAlgn="base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Sau đó dùng </a:t>
            </a:r>
            <a:r>
              <a:rPr lang="en-US" dirty="0" err="1"/>
              <a:t>bộ</a:t>
            </a:r>
            <a:r>
              <a:rPr lang="en-US" dirty="0"/>
              <a:t> chọn </a:t>
            </a:r>
            <a:r>
              <a:rPr lang="en-US" dirty="0" err="1"/>
              <a:t>css</a:t>
            </a:r>
            <a:r>
              <a:rPr lang="en-US" dirty="0"/>
              <a:t> theo id của </a:t>
            </a:r>
            <a:r>
              <a:rPr lang="en-US" dirty="0" err="1"/>
              <a:t>bảng</a:t>
            </a:r>
            <a:r>
              <a:rPr lang="en-US" dirty="0"/>
              <a:t>: 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914400" lvl="2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table#t01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tr:nth-child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(even) { background-color: #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eee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table#t01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tr:nth-child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(odd) { background-color: #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fff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table#t01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{ color: white; background-color: black; }</a:t>
            </a:r>
          </a:p>
          <a:p>
            <a:pPr marL="457200" lvl="1" indent="0" fontAlgn="base"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7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b="1" dirty="0" err="1"/>
              <a:t>Bảng</a:t>
            </a:r>
            <a:r>
              <a:rPr lang="en-US" sz="1900" b="1" dirty="0"/>
              <a:t> (tables) trong HTML</a:t>
            </a:r>
          </a:p>
          <a:p>
            <a:r>
              <a:rPr lang="en-US" sz="1900" b="1" dirty="0"/>
              <a:t>Thuộc tính Border</a:t>
            </a:r>
          </a:p>
          <a:p>
            <a:r>
              <a:rPr lang="en-US" sz="1900" b="1" dirty="0"/>
              <a:t>Thuộc tính Collapsed Borders</a:t>
            </a:r>
          </a:p>
          <a:p>
            <a:r>
              <a:rPr lang="en-US" sz="1900" b="1" dirty="0"/>
              <a:t>Tiêu đề của </a:t>
            </a:r>
            <a:r>
              <a:rPr lang="en-US" sz="1900" b="1" dirty="0" err="1"/>
              <a:t>bảng</a:t>
            </a:r>
            <a:endParaRPr lang="en-US" sz="1900" b="1" dirty="0"/>
          </a:p>
          <a:p>
            <a:r>
              <a:rPr lang="en-US" sz="1900" b="1" dirty="0"/>
              <a:t>Thuộc tính Border-Spacing</a:t>
            </a:r>
          </a:p>
          <a:p>
            <a:r>
              <a:rPr lang="en-US" sz="1900" b="1" dirty="0" err="1"/>
              <a:t>Colspan</a:t>
            </a:r>
            <a:r>
              <a:rPr lang="en-US" sz="1900" b="1" dirty="0"/>
              <a:t>, </a:t>
            </a:r>
            <a:r>
              <a:rPr lang="en-US" sz="1900" b="1" dirty="0" err="1"/>
              <a:t>Rowspan</a:t>
            </a:r>
            <a:endParaRPr lang="en-US" sz="1900" b="1" dirty="0"/>
          </a:p>
          <a:p>
            <a:r>
              <a:rPr lang="en-US" sz="1900" b="1" dirty="0"/>
              <a:t>Caption</a:t>
            </a:r>
          </a:p>
          <a:p>
            <a:r>
              <a:rPr lang="en-US" sz="1900" b="1" dirty="0"/>
              <a:t>Định </a:t>
            </a:r>
            <a:r>
              <a:rPr lang="en-US" sz="1900" b="1" dirty="0" err="1"/>
              <a:t>kiểu</a:t>
            </a:r>
            <a:r>
              <a:rPr lang="en-US" sz="1900" b="1" dirty="0"/>
              <a:t> đặc </a:t>
            </a:r>
            <a:r>
              <a:rPr lang="en-US" sz="1900" b="1" dirty="0" err="1"/>
              <a:t>biệt</a:t>
            </a:r>
            <a:endParaRPr lang="en-US" sz="19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trong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48" y="2438400"/>
            <a:ext cx="5512904" cy="357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style=</a:t>
            </a:r>
            <a:r>
              <a:rPr lang="en-US" sz="1400" dirty="0">
                <a:solidFill>
                  <a:srgbClr val="0000C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“width:100%;”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Jill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Smith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Jackson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6666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/td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/table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82878"/>
              </p:ext>
            </p:extLst>
          </p:nvPr>
        </p:nvGraphicFramePr>
        <p:xfrm>
          <a:off x="6864626" y="3091180"/>
          <a:ext cx="4312566" cy="831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522">
                  <a:extLst>
                    <a:ext uri="{9D8B030D-6E8A-4147-A177-3AD203B41FA5}">
                      <a16:colId xmlns:a16="http://schemas.microsoft.com/office/drawing/2014/main" val="2325470993"/>
                    </a:ext>
                  </a:extLst>
                </a:gridCol>
                <a:gridCol w="1437522">
                  <a:extLst>
                    <a:ext uri="{9D8B030D-6E8A-4147-A177-3AD203B41FA5}">
                      <a16:colId xmlns:a16="http://schemas.microsoft.com/office/drawing/2014/main" val="2235270682"/>
                    </a:ext>
                  </a:extLst>
                </a:gridCol>
                <a:gridCol w="1437522">
                  <a:extLst>
                    <a:ext uri="{9D8B030D-6E8A-4147-A177-3AD203B41FA5}">
                      <a16:colId xmlns:a16="http://schemas.microsoft.com/office/drawing/2014/main" val="3349485084"/>
                    </a:ext>
                  </a:extLst>
                </a:gridCol>
              </a:tblGrid>
              <a:tr h="460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Jill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4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8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3988"/>
            <a:ext cx="5052390" cy="3424216"/>
          </a:xfrm>
        </p:spPr>
        <p:txBody>
          <a:bodyPr/>
          <a:lstStyle/>
          <a:p>
            <a:pPr marL="0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border=“1” style=“width:100%”&gt;</a:t>
            </a:r>
          </a:p>
          <a:p>
            <a:pPr marL="457200"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&lt;td&gt;Jill&lt;/td&gt;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&lt;td&gt;Smith&lt;/td&gt;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&lt;td&gt;50&lt;/td&gt;</a:t>
            </a:r>
          </a:p>
          <a:p>
            <a:pPr marL="457200"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&lt;td&gt;Eve&lt;/td&gt;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&lt;td&gt;Jackson&lt;/td&gt;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&lt;td&gt;94&lt;/td&gt;</a:t>
            </a:r>
          </a:p>
          <a:p>
            <a:pPr marL="457200"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38810"/>
              </p:ext>
            </p:extLst>
          </p:nvPr>
        </p:nvGraphicFramePr>
        <p:xfrm>
          <a:off x="6771860" y="2880635"/>
          <a:ext cx="4312566" cy="831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522">
                  <a:extLst>
                    <a:ext uri="{9D8B030D-6E8A-4147-A177-3AD203B41FA5}">
                      <a16:colId xmlns:a16="http://schemas.microsoft.com/office/drawing/2014/main" val="2325470993"/>
                    </a:ext>
                  </a:extLst>
                </a:gridCol>
                <a:gridCol w="1437522">
                  <a:extLst>
                    <a:ext uri="{9D8B030D-6E8A-4147-A177-3AD203B41FA5}">
                      <a16:colId xmlns:a16="http://schemas.microsoft.com/office/drawing/2014/main" val="2235270682"/>
                    </a:ext>
                  </a:extLst>
                </a:gridCol>
                <a:gridCol w="1437522">
                  <a:extLst>
                    <a:ext uri="{9D8B030D-6E8A-4147-A177-3AD203B41FA5}">
                      <a16:colId xmlns:a16="http://schemas.microsoft.com/office/drawing/2014/main" val="3349485084"/>
                    </a:ext>
                  </a:extLst>
                </a:gridCol>
              </a:tblGrid>
              <a:tr h="460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Jill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4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803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80143" y="4561286"/>
            <a:ext cx="6096000" cy="15172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170305" fontAlgn="base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Hoặc:</a:t>
            </a:r>
          </a:p>
          <a:p>
            <a:pPr indent="1170305"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td {</a:t>
            </a:r>
          </a:p>
          <a:p>
            <a:pPr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border: 1px solid black;</a:t>
            </a:r>
          </a:p>
          <a:p>
            <a:pPr indent="1170305"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0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Collapsed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Thuộc tính border-collapse có thể giúp </a:t>
            </a:r>
            <a:r>
              <a:rPr lang="en-US" dirty="0" err="1"/>
              <a:t>thu</a:t>
            </a:r>
            <a:r>
              <a:rPr lang="en-US" dirty="0"/>
              <a:t> nhỏ các đường </a:t>
            </a:r>
            <a:r>
              <a:rPr lang="en-US" dirty="0" err="1"/>
              <a:t>viền</a:t>
            </a:r>
            <a:r>
              <a:rPr lang="en-US" dirty="0"/>
              <a:t> vào thành một, </a:t>
            </a:r>
            <a:r>
              <a:rPr lang="en-US" dirty="0" err="1"/>
              <a:t>hai</a:t>
            </a:r>
            <a:r>
              <a:rPr lang="en-US" dirty="0"/>
              <a:t> đường </a:t>
            </a:r>
            <a:r>
              <a:rPr lang="en-US" dirty="0" err="1"/>
              <a:t>viền</a:t>
            </a:r>
            <a:r>
              <a:rPr lang="en-US" dirty="0"/>
              <a:t> sát </a:t>
            </a:r>
            <a:r>
              <a:rPr lang="en-US" dirty="0" err="1"/>
              <a:t>nhau</a:t>
            </a:r>
            <a:r>
              <a:rPr lang="en-US" dirty="0"/>
              <a:t> của 2 hàng hoặc </a:t>
            </a:r>
            <a:r>
              <a:rPr lang="en-US" dirty="0" err="1"/>
              <a:t>cột</a:t>
            </a:r>
            <a:r>
              <a:rPr lang="en-US" dirty="0"/>
              <a:t> của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được </a:t>
            </a:r>
            <a:r>
              <a:rPr lang="en-US" dirty="0" err="1"/>
              <a:t>thu</a:t>
            </a:r>
            <a:r>
              <a:rPr lang="en-US" dirty="0"/>
              <a:t> nhỏ thành 1 đường </a:t>
            </a:r>
            <a:r>
              <a:rPr lang="en-US" dirty="0" err="1"/>
              <a:t>viền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td {</a:t>
            </a:r>
          </a:p>
          <a:p>
            <a:pPr marL="914400" lvl="2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border: 1px solid black;</a:t>
            </a:r>
          </a:p>
          <a:p>
            <a:pPr marL="914400" lvl="2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border-collapse: collapse;</a:t>
            </a:r>
          </a:p>
          <a:p>
            <a:pPr marL="457200" lvl="1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8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Tiêu đề của </a:t>
            </a:r>
            <a:r>
              <a:rPr lang="en-US" dirty="0" err="1"/>
              <a:t>bảng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8643"/>
            <a:ext cx="3621156" cy="3477225"/>
          </a:xfrm>
        </p:spPr>
        <p:txBody>
          <a:bodyPr/>
          <a:lstStyle/>
          <a:p>
            <a:pPr lvl="0" fontAlgn="base"/>
            <a:r>
              <a:rPr lang="en-US" dirty="0"/>
              <a:t>Tiêu đề của </a:t>
            </a:r>
            <a:r>
              <a:rPr lang="en-US" dirty="0" err="1"/>
              <a:t>bảng</a:t>
            </a:r>
            <a:r>
              <a:rPr lang="en-US" dirty="0"/>
              <a:t> được xác định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0" fontAlgn="base"/>
            <a:r>
              <a:rPr lang="en-US" dirty="0" err="1"/>
              <a:t>Mặc</a:t>
            </a:r>
            <a:r>
              <a:rPr lang="en-US" dirty="0"/>
              <a:t> định, </a:t>
            </a:r>
            <a:r>
              <a:rPr lang="en-US" dirty="0" err="1"/>
              <a:t>tất</a:t>
            </a:r>
            <a:r>
              <a:rPr lang="en-US" dirty="0"/>
              <a:t> cả các trình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thị tiêu đề của </a:t>
            </a:r>
            <a:r>
              <a:rPr lang="en-US" dirty="0" err="1"/>
              <a:t>bảng</a:t>
            </a:r>
            <a:r>
              <a:rPr lang="en-US" dirty="0"/>
              <a:t> là </a:t>
            </a:r>
            <a:r>
              <a:rPr lang="en-US" dirty="0" err="1"/>
              <a:t>chữ</a:t>
            </a:r>
            <a:r>
              <a:rPr lang="en-US" dirty="0"/>
              <a:t>  in </a:t>
            </a:r>
            <a:r>
              <a:rPr lang="en-US" dirty="0" err="1"/>
              <a:t>đậm</a:t>
            </a:r>
            <a:r>
              <a:rPr lang="en-US" dirty="0"/>
              <a:t> và ở </a:t>
            </a:r>
            <a:r>
              <a:rPr lang="en-US" dirty="0" err="1"/>
              <a:t>giữa</a:t>
            </a:r>
            <a:r>
              <a:rPr lang="en-US" dirty="0"/>
              <a:t> ô.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Để tiêu đề của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về </a:t>
            </a:r>
            <a:r>
              <a:rPr lang="en-US" dirty="0" err="1"/>
              <a:t>phía</a:t>
            </a:r>
            <a:r>
              <a:rPr lang="en-US" dirty="0"/>
              <a:t> bên </a:t>
            </a:r>
            <a:r>
              <a:rPr lang="en-US" dirty="0" err="1"/>
              <a:t>trái</a:t>
            </a:r>
            <a:r>
              <a:rPr lang="en-US" dirty="0"/>
              <a:t>, sử dụng </a:t>
            </a:r>
            <a:r>
              <a:rPr lang="en-US" dirty="0" err="1"/>
              <a:t>thuộc</a:t>
            </a:r>
            <a:r>
              <a:rPr lang="en-US" dirty="0"/>
              <a:t> tính </a:t>
            </a:r>
            <a:r>
              <a:rPr lang="en-US" b="1" dirty="0"/>
              <a:t>text-align</a:t>
            </a:r>
            <a:r>
              <a:rPr lang="en-US" dirty="0"/>
              <a:t> trong CSS: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{text-align: left;}</a:t>
            </a:r>
          </a:p>
          <a:p>
            <a:endParaRPr lang="en-US" sz="1600" dirty="0"/>
          </a:p>
          <a:p>
            <a:pPr lvl="0" fontAlgn="base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2756" y="2695910"/>
            <a:ext cx="5903842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style=“width:100%”&gt;</a:t>
            </a:r>
          </a:p>
          <a:p>
            <a:pPr marL="1257300" lvl="3" indent="0" fontAlgn="base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1714500" lvl="4" indent="0" fontAlgn="base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&gt;Points&lt;/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1257300" lvl="3" indent="0" fontAlgn="base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3" fontAlgn="base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1714500" lvl="4" fontAlgn="base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3" fontAlgn="base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2" fontAlgn="base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9999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Border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Border spacing xác định khoảng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ô trong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Để </a:t>
            </a:r>
            <a:r>
              <a:rPr lang="en-US" dirty="0" err="1"/>
              <a:t>thiết</a:t>
            </a:r>
            <a:r>
              <a:rPr lang="en-US" dirty="0"/>
              <a:t> lập khoảng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cho một </a:t>
            </a:r>
            <a:r>
              <a:rPr lang="en-US" dirty="0" err="1"/>
              <a:t>bảng</a:t>
            </a:r>
            <a:r>
              <a:rPr lang="en-US" dirty="0"/>
              <a:t>, sử dụng </a:t>
            </a:r>
            <a:r>
              <a:rPr lang="en-US" dirty="0" err="1"/>
              <a:t>thuộc</a:t>
            </a:r>
            <a:r>
              <a:rPr lang="en-US" dirty="0"/>
              <a:t> tính border-spacing trong CSS: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 {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border-spacing: 5px;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 fontAlgn="base"/>
            <a:r>
              <a:rPr lang="en-US" dirty="0"/>
              <a:t>Nếu </a:t>
            </a:r>
            <a:r>
              <a:rPr lang="en-US" dirty="0" err="1"/>
              <a:t>bảng</a:t>
            </a:r>
            <a:r>
              <a:rPr lang="en-US" dirty="0"/>
              <a:t> không có đường </a:t>
            </a:r>
            <a:r>
              <a:rPr lang="en-US" dirty="0" err="1"/>
              <a:t>viền</a:t>
            </a:r>
            <a:r>
              <a:rPr lang="en-US" dirty="0"/>
              <a:t>, thì </a:t>
            </a:r>
            <a:r>
              <a:rPr lang="en-US" b="1" dirty="0"/>
              <a:t>border-spacing</a:t>
            </a:r>
            <a:r>
              <a:rPr lang="en-US" dirty="0"/>
              <a:t> không có tác dụng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9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1652"/>
            <a:ext cx="4615069" cy="3424216"/>
          </a:xfrm>
        </p:spPr>
        <p:txBody>
          <a:bodyPr/>
          <a:lstStyle/>
          <a:p>
            <a:pPr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style=“width:100%”&gt;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3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&gt;Name&lt;/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=“2”&gt;Telephone&lt;/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3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&lt;td&gt;Bill Gates&lt;/td&gt;</a:t>
            </a:r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&lt;td&gt;555 77 854&lt;/td&gt;</a:t>
            </a:r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&lt;td&gt;555 77 855&lt;/td&gt;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31" y="3928938"/>
            <a:ext cx="4701540" cy="117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85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 style=“width:100%”&gt;</a:t>
            </a:r>
          </a:p>
          <a:p>
            <a:pPr lvl="1" indent="0" fontAlgn="base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&gt;Name:&lt;/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&lt;td&gt;Bill Gates&lt;/td&gt;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2"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rowspan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=“2”&gt;Telephone:&lt;/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&lt;td&gt;555 77 854&lt;/td&gt;</a:t>
            </a:r>
          </a:p>
          <a:p>
            <a:pPr lvl="1"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indent="0" fontAlgn="base">
              <a:spcAft>
                <a:spcPts val="80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&gt;&lt;td&gt;555 77 855&lt;/td&gt;&lt;/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92487"/>
              </p:ext>
            </p:extLst>
          </p:nvPr>
        </p:nvGraphicFramePr>
        <p:xfrm>
          <a:off x="6559362" y="3571239"/>
          <a:ext cx="423627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8139">
                  <a:extLst>
                    <a:ext uri="{9D8B030D-6E8A-4147-A177-3AD203B41FA5}">
                      <a16:colId xmlns:a16="http://schemas.microsoft.com/office/drawing/2014/main" val="3600724847"/>
                    </a:ext>
                  </a:extLst>
                </a:gridCol>
                <a:gridCol w="2118139">
                  <a:extLst>
                    <a:ext uri="{9D8B030D-6E8A-4147-A177-3AD203B41FA5}">
                      <a16:colId xmlns:a16="http://schemas.microsoft.com/office/drawing/2014/main" val="3814810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 Gates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89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555 77 854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11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555 77 855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1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52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3AD30D-D6B8-434D-99EF-C43E19C4E2BD}"/>
</file>

<file path=customXml/itemProps3.xml><?xml version="1.0" encoding="utf-8"?>
<ds:datastoreItem xmlns:ds="http://schemas.openxmlformats.org/officeDocument/2006/customXml" ds:itemID="{15548711-126A-42FA-BDC3-C9691394C077}">
  <ds:schemaRefs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926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Lucida Handwriting</vt:lpstr>
      <vt:lpstr>Rockwell</vt:lpstr>
      <vt:lpstr>Trebuchet MS</vt:lpstr>
      <vt:lpstr>Organic</vt:lpstr>
      <vt:lpstr>Phát triển ứng dụng web  Tiết 5: Chèn và định dạng tables</vt:lpstr>
      <vt:lpstr>Nội dung</vt:lpstr>
      <vt:lpstr>Bảng trong HTML</vt:lpstr>
      <vt:lpstr>Thuộc tính border</vt:lpstr>
      <vt:lpstr>Thuộc tính Collapsed Borders</vt:lpstr>
      <vt:lpstr>Tiêu đề của bảng </vt:lpstr>
      <vt:lpstr>Thuộc tính Border Spacing</vt:lpstr>
      <vt:lpstr>Colspan</vt:lpstr>
      <vt:lpstr>Rowspan</vt:lpstr>
      <vt:lpstr>Thẻ chú thích caption</vt:lpstr>
      <vt:lpstr>Định kiểu đặc biệt cho bảng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2024-01-25T01:51:31Z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