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9" r:id="rId16"/>
    <p:sldId id="270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D30C0-E3BA-44E9-9F51-8CA05B9C236E}" v="3" dt="2024-02-01T07:32:53.659"/>
    <p1510:client id="{B7192FB5-6136-4692-891B-B9E553516729}" v="2" dt="2024-02-01T07:41:13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3" autoAdjust="0"/>
    <p:restoredTop sz="88501" autoAdjust="0"/>
  </p:normalViewPr>
  <p:slideViewPr>
    <p:cSldViewPr snapToGrid="0">
      <p:cViewPr varScale="1">
        <p:scale>
          <a:sx n="110" d="100"/>
          <a:sy n="110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1/31/2024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1/31/2024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1/31/2024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1/31/2024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1/31/2024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Phát triển </a:t>
            </a:r>
            <a:r>
              <a:rPr lang="en-US" sz="3200" dirty="0" err="1"/>
              <a:t>ứng</a:t>
            </a:r>
            <a:r>
              <a:rPr lang="en-US" sz="3200" dirty="0"/>
              <a:t> dụng web </a:t>
            </a:r>
            <a:br>
              <a:rPr lang="en-US" sz="3200" dirty="0"/>
            </a:br>
            <a:r>
              <a:rPr lang="en-US" sz="2800" b="1" i="1" dirty="0" err="1"/>
              <a:t>Tiết</a:t>
            </a:r>
            <a:r>
              <a:rPr lang="en-US" sz="2800" b="1" i="1" dirty="0"/>
              <a:t> 6: </a:t>
            </a:r>
            <a:r>
              <a:rPr lang="en-US" sz="2800" b="1" i="1" dirty="0" err="1"/>
              <a:t>Chèn</a:t>
            </a:r>
            <a:r>
              <a:rPr lang="en-US" sz="2800" b="1" i="1" dirty="0"/>
              <a:t> và định dạng forms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Th.S</a:t>
            </a:r>
            <a:r>
              <a:rPr lang="en-US" dirty="0"/>
              <a:t> Lê Doãn Phước</a:t>
            </a:r>
            <a:br>
              <a:rPr lang="en-US" dirty="0"/>
            </a:br>
            <a:r>
              <a:rPr lang="en-US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hay POST?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98643"/>
            <a:ext cx="5595729" cy="3477225"/>
          </a:xfrm>
        </p:spPr>
        <p:txBody>
          <a:bodyPr/>
          <a:lstStyle/>
          <a:p>
            <a:r>
              <a:rPr lang="en-US" sz="1700" dirty="0" err="1"/>
              <a:t>Ưu</a:t>
            </a:r>
            <a:r>
              <a:rPr lang="en-US" sz="1700" dirty="0"/>
              <a:t> điểm của GET là đơn </a:t>
            </a:r>
            <a:r>
              <a:rPr lang="en-US" sz="1700" dirty="0" err="1"/>
              <a:t>giản</a:t>
            </a:r>
            <a:r>
              <a:rPr lang="en-US" sz="1700" dirty="0"/>
              <a:t>, </a:t>
            </a:r>
            <a:r>
              <a:rPr lang="en-US" sz="1700" dirty="0" err="1"/>
              <a:t>nên</a:t>
            </a:r>
            <a:r>
              <a:rPr lang="en-US" sz="1700" dirty="0"/>
              <a:t> sử dụng GET nếu việc </a:t>
            </a:r>
            <a:r>
              <a:rPr lang="en-US" sz="1700" dirty="0" err="1"/>
              <a:t>gửi</a:t>
            </a:r>
            <a:r>
              <a:rPr lang="en-US" sz="1700" dirty="0"/>
              <a:t> form là </a:t>
            </a:r>
            <a:r>
              <a:rPr lang="en-US" sz="1700" dirty="0" err="1"/>
              <a:t>thụ</a:t>
            </a:r>
            <a:r>
              <a:rPr lang="en-US" sz="1700" dirty="0"/>
              <a:t> động (giống như </a:t>
            </a:r>
            <a:r>
              <a:rPr lang="en-US" sz="1700" dirty="0" err="1"/>
              <a:t>bạn</a:t>
            </a:r>
            <a:r>
              <a:rPr lang="en-US" sz="1700" dirty="0"/>
              <a:t> thực hiện </a:t>
            </a:r>
            <a:r>
              <a:rPr lang="en-US" sz="1700" dirty="0" err="1"/>
              <a:t>truy</a:t>
            </a:r>
            <a:r>
              <a:rPr lang="en-US" sz="1700" dirty="0"/>
              <a:t> vấn </a:t>
            </a:r>
            <a:r>
              <a:rPr lang="en-US" sz="1700" dirty="0" err="1"/>
              <a:t>trên</a:t>
            </a:r>
            <a:r>
              <a:rPr lang="en-US" sz="1700" dirty="0"/>
              <a:t> các máy </a:t>
            </a:r>
            <a:r>
              <a:rPr lang="en-US" sz="1700" dirty="0" err="1"/>
              <a:t>tìm</a:t>
            </a:r>
            <a:r>
              <a:rPr lang="en-US" sz="1700" dirty="0"/>
              <a:t> </a:t>
            </a:r>
            <a:r>
              <a:rPr lang="en-US" sz="1700" dirty="0" err="1"/>
              <a:t>kiếm</a:t>
            </a:r>
            <a:r>
              <a:rPr lang="en-US" sz="1700" dirty="0"/>
              <a:t>), </a:t>
            </a:r>
            <a:r>
              <a:rPr lang="en-US" sz="1700" dirty="0" err="1"/>
              <a:t>dữ</a:t>
            </a:r>
            <a:r>
              <a:rPr lang="en-US" sz="1700" dirty="0"/>
              <a:t> liệu </a:t>
            </a:r>
            <a:r>
              <a:rPr lang="en-US" sz="1700" dirty="0" err="1"/>
              <a:t>gửi</a:t>
            </a:r>
            <a:r>
              <a:rPr lang="en-US" sz="1700" dirty="0"/>
              <a:t> cũng không cần bảo mật, không cần </a:t>
            </a:r>
            <a:r>
              <a:rPr lang="en-US" sz="1700" dirty="0" err="1"/>
              <a:t>mã</a:t>
            </a:r>
            <a:r>
              <a:rPr lang="en-US" sz="1700" dirty="0"/>
              <a:t> hóa, không chứa các thông tin </a:t>
            </a:r>
            <a:r>
              <a:rPr lang="en-US" sz="1700" dirty="0" err="1"/>
              <a:t>nhạy</a:t>
            </a:r>
            <a:r>
              <a:rPr lang="en-US" sz="1700" dirty="0"/>
              <a:t> </a:t>
            </a:r>
            <a:r>
              <a:rPr lang="en-US" sz="1700" dirty="0" err="1"/>
              <a:t>cảm</a:t>
            </a:r>
            <a:r>
              <a:rPr lang="en-US" sz="1700" dirty="0"/>
              <a:t> như mật </a:t>
            </a:r>
            <a:r>
              <a:rPr lang="en-US" sz="1700" dirty="0" err="1"/>
              <a:t>khẩu</a:t>
            </a:r>
            <a:r>
              <a:rPr lang="en-US" sz="1700" dirty="0"/>
              <a:t>,… </a:t>
            </a:r>
          </a:p>
          <a:p>
            <a:r>
              <a:rPr lang="en-US" sz="1700" dirty="0"/>
              <a:t>Khi sử dụng </a:t>
            </a:r>
            <a:r>
              <a:rPr lang="en-US" sz="1700" dirty="0" err="1"/>
              <a:t>phương</a:t>
            </a:r>
            <a:r>
              <a:rPr lang="en-US" sz="1700" dirty="0"/>
              <a:t> thức GET, thì trình </a:t>
            </a:r>
            <a:r>
              <a:rPr lang="en-US" sz="1700" dirty="0" err="1"/>
              <a:t>duyệt</a:t>
            </a:r>
            <a:r>
              <a:rPr lang="en-US" sz="1700" dirty="0"/>
              <a:t> </a:t>
            </a:r>
            <a:r>
              <a:rPr lang="en-US" sz="1700" dirty="0" err="1"/>
              <a:t>sẽ</a:t>
            </a:r>
            <a:r>
              <a:rPr lang="en-US" sz="1700" dirty="0"/>
              <a:t> </a:t>
            </a:r>
            <a:r>
              <a:rPr lang="en-US" sz="1700" dirty="0" err="1"/>
              <a:t>lưu</a:t>
            </a:r>
            <a:r>
              <a:rPr lang="en-US" sz="1700" dirty="0"/>
              <a:t> URL vào history. Do đó người dùng có thể </a:t>
            </a:r>
            <a:r>
              <a:rPr lang="en-US" sz="1700" dirty="0" err="1"/>
              <a:t>nhìn</a:t>
            </a:r>
            <a:r>
              <a:rPr lang="en-US" sz="1700" dirty="0"/>
              <a:t> </a:t>
            </a:r>
            <a:r>
              <a:rPr lang="en-US" sz="1700" dirty="0" err="1"/>
              <a:t>thấy</a:t>
            </a:r>
            <a:r>
              <a:rPr lang="en-US" sz="1700" dirty="0"/>
              <a:t> </a:t>
            </a:r>
            <a:r>
              <a:rPr lang="en-US" sz="1700" dirty="0" err="1"/>
              <a:t>trên</a:t>
            </a:r>
            <a:r>
              <a:rPr lang="en-US" sz="1700" dirty="0"/>
              <a:t> </a:t>
            </a:r>
            <a:r>
              <a:rPr lang="en-US" sz="1700" dirty="0" err="1"/>
              <a:t>thanh</a:t>
            </a:r>
            <a:r>
              <a:rPr lang="en-US" sz="1700" dirty="0"/>
              <a:t> địa chỉ của trình </a:t>
            </a:r>
            <a:r>
              <a:rPr lang="en-US" sz="1700" dirty="0" err="1"/>
              <a:t>duyệt</a:t>
            </a:r>
            <a:r>
              <a:rPr lang="en-US" sz="1700" dirty="0"/>
              <a:t>. </a:t>
            </a:r>
            <a:r>
              <a:rPr lang="en-US" sz="1700" dirty="0" err="1"/>
              <a:t>Ví</a:t>
            </a:r>
            <a:r>
              <a:rPr lang="en-US" sz="1700" dirty="0"/>
              <a:t> </a:t>
            </a:r>
            <a:r>
              <a:rPr lang="en-US" sz="1700" dirty="0" err="1"/>
              <a:t>dụ</a:t>
            </a:r>
            <a:r>
              <a:rPr lang="en-US" sz="1700" dirty="0"/>
              <a:t>: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action_page.php?txtHoDem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Trần+Hùng&amp;txtTen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=Dũng</a:t>
            </a:r>
          </a:p>
          <a:p>
            <a:r>
              <a:rPr lang="en-US" sz="1700" dirty="0"/>
              <a:t>GET cũng </a:t>
            </a:r>
            <a:r>
              <a:rPr lang="en-US" sz="1700" dirty="0" err="1"/>
              <a:t>phù</a:t>
            </a:r>
            <a:r>
              <a:rPr lang="en-US" sz="1700" dirty="0"/>
              <a:t> hợp với số lượng </a:t>
            </a:r>
            <a:r>
              <a:rPr lang="en-US" sz="1700" dirty="0" err="1"/>
              <a:t>dữ</a:t>
            </a:r>
            <a:r>
              <a:rPr lang="en-US" sz="1700" dirty="0"/>
              <a:t> liệu </a:t>
            </a:r>
            <a:r>
              <a:rPr lang="en-US" sz="1700" dirty="0" err="1"/>
              <a:t>ít</a:t>
            </a:r>
            <a:r>
              <a:rPr lang="en-US" sz="1700" dirty="0"/>
              <a:t>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23465" y="2418887"/>
            <a:ext cx="4386656" cy="3477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Nên</a:t>
            </a:r>
            <a:r>
              <a:rPr lang="en-US" sz="1700" dirty="0"/>
              <a:t> sử dụng POST: Trong trường hợp nếu form </a:t>
            </a:r>
            <a:r>
              <a:rPr lang="en-US" sz="1700" dirty="0" err="1"/>
              <a:t>cập</a:t>
            </a:r>
            <a:r>
              <a:rPr lang="en-US" sz="1700" dirty="0"/>
              <a:t> </a:t>
            </a:r>
            <a:r>
              <a:rPr lang="en-US" sz="1700" dirty="0" err="1"/>
              <a:t>nhật</a:t>
            </a:r>
            <a:r>
              <a:rPr lang="en-US" sz="1700" dirty="0"/>
              <a:t> </a:t>
            </a:r>
            <a:r>
              <a:rPr lang="en-US" sz="1700" dirty="0" err="1"/>
              <a:t>dữ</a:t>
            </a:r>
            <a:r>
              <a:rPr lang="en-US" sz="1700" dirty="0"/>
              <a:t> liệu hoặc </a:t>
            </a:r>
            <a:r>
              <a:rPr lang="en-US" sz="1700" dirty="0" err="1"/>
              <a:t>dữ</a:t>
            </a:r>
            <a:r>
              <a:rPr lang="en-US" sz="1700" dirty="0"/>
              <a:t> liệu </a:t>
            </a:r>
            <a:r>
              <a:rPr lang="en-US" sz="1700" dirty="0" err="1"/>
              <a:t>trên</a:t>
            </a:r>
            <a:r>
              <a:rPr lang="en-US" sz="1700" dirty="0"/>
              <a:t> form </a:t>
            </a:r>
            <a:r>
              <a:rPr lang="en-US" sz="1700" dirty="0" err="1"/>
              <a:t>gửi</a:t>
            </a:r>
            <a:r>
              <a:rPr lang="en-US" sz="1700" dirty="0"/>
              <a:t> đi </a:t>
            </a:r>
            <a:r>
              <a:rPr lang="en-US" sz="1700" dirty="0" err="1"/>
              <a:t>bao</a:t>
            </a:r>
            <a:r>
              <a:rPr lang="en-US" sz="1700" dirty="0"/>
              <a:t> gồm các thông tin </a:t>
            </a:r>
            <a:r>
              <a:rPr lang="en-US" sz="1700" dirty="0" err="1"/>
              <a:t>nhạy</a:t>
            </a:r>
            <a:r>
              <a:rPr lang="en-US" sz="1700" dirty="0"/>
              <a:t> </a:t>
            </a:r>
            <a:r>
              <a:rPr lang="en-US" sz="1700" dirty="0" err="1"/>
              <a:t>cảm</a:t>
            </a:r>
            <a:r>
              <a:rPr lang="en-US" sz="1700" dirty="0"/>
              <a:t> như mật </a:t>
            </a:r>
            <a:r>
              <a:rPr lang="en-US" sz="1700" dirty="0" err="1"/>
              <a:t>khẩu</a:t>
            </a:r>
            <a:r>
              <a:rPr lang="en-US" sz="1700" dirty="0"/>
              <a:t>, </a:t>
            </a:r>
            <a:r>
              <a:rPr lang="en-US" sz="1700" dirty="0" err="1"/>
              <a:t>mã</a:t>
            </a:r>
            <a:r>
              <a:rPr lang="en-US" sz="1700" dirty="0"/>
              <a:t> </a:t>
            </a:r>
            <a:r>
              <a:rPr lang="en-US" sz="1700" dirty="0" err="1"/>
              <a:t>thẻ</a:t>
            </a:r>
            <a:r>
              <a:rPr lang="en-US" sz="1700" dirty="0"/>
              <a:t> </a:t>
            </a:r>
            <a:r>
              <a:rPr lang="en-US" sz="1700" dirty="0" err="1"/>
              <a:t>ngân</a:t>
            </a:r>
            <a:r>
              <a:rPr lang="en-US" sz="1700" dirty="0"/>
              <a:t> </a:t>
            </a:r>
            <a:r>
              <a:rPr lang="en-US" sz="1700" dirty="0" err="1"/>
              <a:t>hàng,v.v</a:t>
            </a:r>
            <a:r>
              <a:rPr lang="en-US" sz="1700" dirty="0"/>
              <a:t>. POST </a:t>
            </a:r>
            <a:r>
              <a:rPr lang="en-US" sz="1700" dirty="0" err="1"/>
              <a:t>cung</a:t>
            </a:r>
            <a:r>
              <a:rPr lang="en-US" sz="1700" dirty="0"/>
              <a:t> cấp cơ chế bảo mật </a:t>
            </a:r>
            <a:r>
              <a:rPr lang="en-US" sz="1700" dirty="0" err="1"/>
              <a:t>hơn</a:t>
            </a:r>
            <a:r>
              <a:rPr lang="en-US" sz="1700" dirty="0"/>
              <a:t> </a:t>
            </a:r>
            <a:r>
              <a:rPr lang="en-US" sz="1700" dirty="0" err="1"/>
              <a:t>bởi</a:t>
            </a:r>
            <a:r>
              <a:rPr lang="en-US" sz="1700" dirty="0"/>
              <a:t> </a:t>
            </a:r>
            <a:r>
              <a:rPr lang="en-US" sz="1700" dirty="0" err="1"/>
              <a:t>vì</a:t>
            </a:r>
            <a:r>
              <a:rPr lang="en-US" sz="1700" dirty="0"/>
              <a:t> </a:t>
            </a:r>
            <a:r>
              <a:rPr lang="en-US" sz="1700" dirty="0" err="1"/>
              <a:t>dữ</a:t>
            </a:r>
            <a:r>
              <a:rPr lang="en-US" sz="1700" dirty="0"/>
              <a:t> liệu được </a:t>
            </a:r>
            <a:r>
              <a:rPr lang="en-US" sz="1700" dirty="0" err="1"/>
              <a:t>gửi</a:t>
            </a:r>
            <a:r>
              <a:rPr lang="en-US" sz="1700" dirty="0"/>
              <a:t> đi không được </a:t>
            </a:r>
            <a:r>
              <a:rPr lang="en-US" sz="1700" dirty="0" err="1"/>
              <a:t>hiển</a:t>
            </a:r>
            <a:r>
              <a:rPr lang="en-US" sz="1700" dirty="0"/>
              <a:t> thị </a:t>
            </a:r>
            <a:r>
              <a:rPr lang="en-US" sz="1700" dirty="0" err="1"/>
              <a:t>trên</a:t>
            </a:r>
            <a:r>
              <a:rPr lang="en-US" sz="1700" dirty="0"/>
              <a:t> </a:t>
            </a:r>
            <a:r>
              <a:rPr lang="en-US" sz="1700" dirty="0" err="1"/>
              <a:t>thanh</a:t>
            </a:r>
            <a:r>
              <a:rPr lang="en-US" sz="1700" dirty="0"/>
              <a:t> địa chỉ của trang.</a:t>
            </a:r>
          </a:p>
        </p:txBody>
      </p:sp>
    </p:spTree>
    <p:extLst>
      <p:ext uri="{BB962C8B-B14F-4D97-AF65-F5344CB8AC3E}">
        <p14:creationId xmlns:p14="http://schemas.microsoft.com/office/powerpoint/2010/main" val="302652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260" y="2500424"/>
            <a:ext cx="5097757" cy="3747976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&lt;!DOCTYPE html&gt;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&lt;html&gt;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&lt;form action="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Họ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			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đệm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:&lt;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&lt;input type="text" name="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txtHoDem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" 				value="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Trần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Hùng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"&gt;&lt;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Tên:&lt;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&lt;input type="text" value="Dũng"&gt;&lt;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&lt;input type="submit" value="Submit"&gt;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&lt;/form&gt; &lt;/body&gt; 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47801" y="2500424"/>
            <a:ext cx="4638259" cy="3527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000" dirty="0"/>
              <a:t>Để lấy được </a:t>
            </a:r>
            <a:r>
              <a:rPr lang="en-US" sz="2000" dirty="0" err="1"/>
              <a:t>dữ</a:t>
            </a:r>
            <a:r>
              <a:rPr lang="en-US" sz="2000" dirty="0"/>
              <a:t> liệu </a:t>
            </a:r>
            <a:r>
              <a:rPr lang="en-US" sz="2000" dirty="0" err="1"/>
              <a:t>đúng</a:t>
            </a:r>
            <a:r>
              <a:rPr lang="en-US" sz="2000" dirty="0"/>
              <a:t> khi </a:t>
            </a:r>
            <a:r>
              <a:rPr lang="en-US" sz="2000" dirty="0" err="1"/>
              <a:t>gửi</a:t>
            </a:r>
            <a:r>
              <a:rPr lang="en-US" sz="2000" dirty="0"/>
              <a:t> đi, </a:t>
            </a:r>
            <a:r>
              <a:rPr lang="en-US" sz="2000" dirty="0" err="1"/>
              <a:t>mỗi</a:t>
            </a:r>
            <a:r>
              <a:rPr lang="en-US" sz="2000" dirty="0"/>
              <a:t> trường phải có một </a:t>
            </a:r>
            <a:r>
              <a:rPr lang="en-US" sz="2000" dirty="0" err="1"/>
              <a:t>thuộc</a:t>
            </a:r>
            <a:r>
              <a:rPr lang="en-US" sz="2000" dirty="0"/>
              <a:t> tính name.</a:t>
            </a:r>
          </a:p>
          <a:p>
            <a:pPr algn="just"/>
            <a:r>
              <a:rPr lang="en-US" sz="2000" dirty="0"/>
              <a:t>Ở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bên, trình </a:t>
            </a:r>
            <a:r>
              <a:rPr lang="en-US" sz="2000" dirty="0" err="1"/>
              <a:t>duyệt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chỉ </a:t>
            </a:r>
            <a:r>
              <a:rPr lang="en-US" sz="2000" dirty="0" err="1"/>
              <a:t>gửi</a:t>
            </a:r>
            <a:r>
              <a:rPr lang="en-US" sz="2000" dirty="0"/>
              <a:t> trường </a:t>
            </a: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đệm</a:t>
            </a:r>
            <a:r>
              <a:rPr lang="en-US" sz="2000" dirty="0"/>
              <a:t> lên máy chủ </a:t>
            </a:r>
            <a:r>
              <a:rPr lang="en-US" sz="2000" dirty="0" err="1"/>
              <a:t>mà</a:t>
            </a:r>
            <a:r>
              <a:rPr lang="en-US" sz="2000" dirty="0"/>
              <a:t> không </a:t>
            </a:r>
            <a:r>
              <a:rPr lang="en-US" sz="2000" dirty="0" err="1"/>
              <a:t>gửi</a:t>
            </a:r>
            <a:r>
              <a:rPr lang="en-US" sz="2000" dirty="0"/>
              <a:t> trường tên. Do trường tên được </a:t>
            </a:r>
            <a:r>
              <a:rPr lang="en-US" sz="2000" dirty="0" err="1"/>
              <a:t>nhập</a:t>
            </a:r>
            <a:r>
              <a:rPr lang="en-US" sz="2000" dirty="0"/>
              <a:t> thông qua </a:t>
            </a:r>
            <a:r>
              <a:rPr lang="en-US" sz="2000" dirty="0" err="1"/>
              <a:t>thẻ</a:t>
            </a:r>
            <a:r>
              <a:rPr lang="en-US" sz="2000" dirty="0"/>
              <a:t> input </a:t>
            </a:r>
            <a:r>
              <a:rPr lang="en-US" sz="2000" dirty="0" err="1"/>
              <a:t>chưa</a:t>
            </a:r>
            <a:r>
              <a:rPr lang="en-US" sz="2000" dirty="0"/>
              <a:t> được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tính name</a:t>
            </a:r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1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Nhóm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liệu trong Form với &lt;</a:t>
            </a:r>
            <a:r>
              <a:rPr lang="en-US" sz="4000" dirty="0" err="1"/>
              <a:t>fieldset</a:t>
            </a:r>
            <a:r>
              <a:rPr lang="en-US" sz="4000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304" y="2385391"/>
            <a:ext cx="5009322" cy="386300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&lt;!DOCTYPE html&gt;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&lt;html&gt;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&lt;body&gt;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&lt;form action="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&lt;legend&gt;Thông tin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cá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nhân:&lt;/legend&gt;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Họ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đệm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:&lt;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&lt;input type="text" 					name="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 value="Dũng"&gt;&lt;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Tên:&lt;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&lt;input type="text" name="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 		value="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Trần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Hùng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&lt;input type="submit" value="Submit"&gt;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&lt;/form&gt; &lt;/body&gt; 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47801" y="2500424"/>
            <a:ext cx="4979503" cy="3527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/>
              <a:t>Phần từ &lt;</a:t>
            </a:r>
            <a:r>
              <a:rPr lang="en-US" dirty="0" err="1"/>
              <a:t>fieldset</a:t>
            </a:r>
            <a:r>
              <a:rPr lang="en-US" dirty="0"/>
              <a:t>&gt;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liệu liên quan trong một form. </a:t>
            </a:r>
          </a:p>
          <a:p>
            <a:pPr lvl="0" algn="just"/>
            <a:r>
              <a:rPr lang="en-US" dirty="0"/>
              <a:t>Phần </a:t>
            </a:r>
            <a:r>
              <a:rPr lang="en-US" dirty="0" err="1"/>
              <a:t>tử</a:t>
            </a:r>
            <a:r>
              <a:rPr lang="en-US" dirty="0"/>
              <a:t> &lt;legend&gt; xác định một phụ đề cho phần </a:t>
            </a:r>
            <a:r>
              <a:rPr lang="en-US" dirty="0" err="1"/>
              <a:t>tử</a:t>
            </a:r>
            <a:r>
              <a:rPr lang="en-US" dirty="0"/>
              <a:t> &lt;</a:t>
            </a:r>
            <a:r>
              <a:rPr lang="en-US" dirty="0" err="1"/>
              <a:t>fieldset</a:t>
            </a:r>
            <a:r>
              <a:rPr lang="en-US" dirty="0"/>
              <a:t>&gt;.</a:t>
            </a:r>
          </a:p>
          <a:p>
            <a:pPr lvl="0" algn="just"/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04" y="3869628"/>
            <a:ext cx="3579744" cy="1992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69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Thử</a:t>
            </a:r>
            <a:r>
              <a:rPr lang="en-US" sz="4000" dirty="0"/>
              <a:t> code trang PHP nhận </a:t>
            </a:r>
            <a:r>
              <a:rPr lang="en-US" sz="4000" dirty="0" err="1"/>
              <a:t>dữ</a:t>
            </a:r>
            <a:r>
              <a:rPr lang="en-US" sz="4000" dirty="0"/>
              <a:t> liệu từ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85391"/>
            <a:ext cx="9601196" cy="3490477"/>
          </a:xfrm>
        </p:spPr>
        <p:txBody>
          <a:bodyPr/>
          <a:lstStyle/>
          <a:p>
            <a:pPr marL="457200" lvl="1" indent="0">
              <a:buNone/>
            </a:pPr>
            <a:r>
              <a:rPr lang="vi-VN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&lt;!DOCTYPE html&gt; </a:t>
            </a:r>
          </a:p>
          <a:p>
            <a:pPr marL="457200" lvl="1" indent="0">
              <a:buNone/>
            </a:pPr>
            <a:r>
              <a:rPr lang="vi-VN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&lt;html charset="utf8"&gt; </a:t>
            </a:r>
          </a:p>
          <a:p>
            <a:pPr marL="457200" lvl="1" indent="0">
              <a:buNone/>
            </a:pPr>
            <a:r>
              <a:rPr lang="vi-VN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&lt;head&gt; 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vi-VN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&lt;title&gt;Trang nhận dữ liệu từ Form&lt;/title&gt; </a:t>
            </a:r>
          </a:p>
          <a:p>
            <a:pPr marL="457200" lvl="1" indent="0">
              <a:buNone/>
            </a:pPr>
            <a:r>
              <a:rPr lang="vi-VN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&lt;/head&gt; </a:t>
            </a:r>
          </a:p>
          <a:p>
            <a:pPr marL="457200" lvl="1" indent="0">
              <a:buNone/>
            </a:pPr>
            <a:r>
              <a:rPr lang="vi-VN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&lt;body&gt; 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vi-VN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&lt;h2&gt;Dữ liệu bạn nhận đã nhận được từ Form là:&lt;/h2&gt; </a:t>
            </a:r>
          </a:p>
          <a:p>
            <a:pPr marL="457200" lvl="1" indent="0">
              <a:buNone/>
            </a:pPr>
            <a:r>
              <a:rPr lang="vi-VN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&lt;? echo "Họ đệm: ".$_GET["txtHoDem"]."&lt;br&gt;"; echo "Tên: ".$_GET["txtTen"]."&lt;br&gt;"; ?&gt; </a:t>
            </a:r>
          </a:p>
          <a:p>
            <a:pPr marL="457200" lvl="1" indent="0">
              <a:buNone/>
            </a:pPr>
            <a:r>
              <a:rPr lang="vi-VN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&lt;/body&gt; </a:t>
            </a:r>
          </a:p>
          <a:p>
            <a:pPr marL="457200" lvl="1" indent="0">
              <a:buNone/>
            </a:pPr>
            <a:r>
              <a:rPr lang="vi-VN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0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thuộc</a:t>
            </a:r>
            <a:r>
              <a:rPr lang="en-US" dirty="0"/>
              <a:t> tính của </a:t>
            </a:r>
            <a:r>
              <a:rPr lang="en-US" dirty="0" err="1"/>
              <a:t>thẻ</a:t>
            </a:r>
            <a:r>
              <a:rPr lang="en-US" dirty="0"/>
              <a:t> &lt;form&gt;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367390"/>
              </p:ext>
            </p:extLst>
          </p:nvPr>
        </p:nvGraphicFramePr>
        <p:xfrm>
          <a:off x="702366" y="2518216"/>
          <a:ext cx="5287617" cy="3351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251">
                  <a:extLst>
                    <a:ext uri="{9D8B030D-6E8A-4147-A177-3AD203B41FA5}">
                      <a16:colId xmlns:a16="http://schemas.microsoft.com/office/drawing/2014/main" val="3472862517"/>
                    </a:ext>
                  </a:extLst>
                </a:gridCol>
                <a:gridCol w="3750366">
                  <a:extLst>
                    <a:ext uri="{9D8B030D-6E8A-4147-A177-3AD203B41FA5}">
                      <a16:colId xmlns:a16="http://schemas.microsoft.com/office/drawing/2014/main" val="1895398967"/>
                    </a:ext>
                  </a:extLst>
                </a:gridCol>
              </a:tblGrid>
              <a:tr h="432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Thuộc tính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9" marR="40881" marT="81762" marB="81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1" marR="40881" marT="81762" marB="81762"/>
                </a:tc>
                <a:extLst>
                  <a:ext uri="{0D108BD9-81ED-4DB2-BD59-A6C34878D82A}">
                    <a16:rowId xmlns:a16="http://schemas.microsoft.com/office/drawing/2014/main" val="1807591778"/>
                  </a:ext>
                </a:extLst>
              </a:tr>
              <a:tr h="5692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accept-charset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9" marR="40881" marT="40881" marB="408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Chỉ định </a:t>
                      </a:r>
                      <a:r>
                        <a:rPr lang="en-US" sz="1400" dirty="0" err="1">
                          <a:effectLst/>
                        </a:rPr>
                        <a:t>bảng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mã</a:t>
                      </a:r>
                      <a:r>
                        <a:rPr lang="en-US" sz="1400" dirty="0">
                          <a:effectLst/>
                        </a:rPr>
                        <a:t> được sử dụng trong form </a:t>
                      </a:r>
                      <a:r>
                        <a:rPr lang="en-US" sz="1400" dirty="0" err="1">
                          <a:effectLst/>
                        </a:rPr>
                        <a:t>gửi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mặc</a:t>
                      </a:r>
                      <a:r>
                        <a:rPr lang="en-US" sz="1400" dirty="0">
                          <a:effectLst/>
                        </a:rPr>
                        <a:t> định: theo </a:t>
                      </a:r>
                      <a:r>
                        <a:rPr lang="en-US" sz="1400" dirty="0" err="1">
                          <a:effectLst/>
                        </a:rPr>
                        <a:t>bảng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mã</a:t>
                      </a:r>
                      <a:r>
                        <a:rPr lang="en-US" sz="1400" dirty="0">
                          <a:effectLst/>
                        </a:rPr>
                        <a:t> của trang).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1" marR="40881" marT="40881" marB="40881" anchor="ctr"/>
                </a:tc>
                <a:extLst>
                  <a:ext uri="{0D108BD9-81ED-4DB2-BD59-A6C34878D82A}">
                    <a16:rowId xmlns:a16="http://schemas.microsoft.com/office/drawing/2014/main" val="2105100179"/>
                  </a:ext>
                </a:extLst>
              </a:tr>
              <a:tr h="5692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9" marR="40881" marT="40881" marB="408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Chỉ định một địa chỉ (</a:t>
                      </a:r>
                      <a:r>
                        <a:rPr lang="en-US" sz="1400" dirty="0" err="1">
                          <a:effectLst/>
                        </a:rPr>
                        <a:t>url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dirty="0" err="1">
                          <a:effectLst/>
                        </a:rPr>
                        <a:t>sẽ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gửi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liệu 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 form </a:t>
                      </a:r>
                      <a:r>
                        <a:rPr lang="en-US" sz="1400" dirty="0" err="1">
                          <a:effectLst/>
                        </a:rPr>
                        <a:t>tới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mặc</a:t>
                      </a:r>
                      <a:r>
                        <a:rPr lang="en-US" sz="1400" dirty="0">
                          <a:effectLst/>
                        </a:rPr>
                        <a:t> định: trang </a:t>
                      </a:r>
                      <a:r>
                        <a:rPr lang="en-US" sz="1400" dirty="0" err="1">
                          <a:effectLst/>
                        </a:rPr>
                        <a:t>gửi</a:t>
                      </a:r>
                      <a:r>
                        <a:rPr lang="en-US" sz="1400" dirty="0">
                          <a:effectLst/>
                        </a:rPr>
                        <a:t>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1" marR="40881" marT="40881" marB="40881" anchor="ctr"/>
                </a:tc>
                <a:extLst>
                  <a:ext uri="{0D108BD9-81ED-4DB2-BD59-A6C34878D82A}">
                    <a16:rowId xmlns:a16="http://schemas.microsoft.com/office/drawing/2014/main" val="1572487645"/>
                  </a:ext>
                </a:extLst>
              </a:tr>
              <a:tr h="1040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autocomplete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9" marR="40881" marT="40881" marB="408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Chỉ định cho trình </a:t>
                      </a:r>
                      <a:r>
                        <a:rPr lang="en-US" sz="1400" dirty="0" err="1">
                          <a:effectLst/>
                        </a:rPr>
                        <a:t>duyệt</a:t>
                      </a:r>
                      <a:r>
                        <a:rPr lang="en-US" sz="1400" dirty="0">
                          <a:effectLst/>
                        </a:rPr>
                        <a:t> tự lấy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liệu tự động từ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liệu người sử dụng đã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 trước đâu (</a:t>
                      </a:r>
                      <a:r>
                        <a:rPr lang="en-US" sz="1400" dirty="0" err="1">
                          <a:effectLst/>
                        </a:rPr>
                        <a:t>mặc</a:t>
                      </a:r>
                      <a:r>
                        <a:rPr lang="en-US" sz="1400" dirty="0">
                          <a:effectLst/>
                        </a:rPr>
                        <a:t> định: on), </a:t>
                      </a:r>
                      <a:r>
                        <a:rPr lang="en-US" sz="1400" dirty="0" err="1">
                          <a:effectLst/>
                        </a:rPr>
                        <a:t>ví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bạn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gõ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chữ</a:t>
                      </a:r>
                      <a:r>
                        <a:rPr lang="en-US" sz="1400" dirty="0">
                          <a:effectLst/>
                        </a:rPr>
                        <a:t> vào ô </a:t>
                      </a:r>
                      <a:r>
                        <a:rPr lang="en-US" sz="1400" dirty="0" err="1">
                          <a:effectLst/>
                        </a:rPr>
                        <a:t>nhập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nó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sẽ</a:t>
                      </a:r>
                      <a:r>
                        <a:rPr lang="en-US" sz="1400" dirty="0">
                          <a:effectLst/>
                        </a:rPr>
                        <a:t> hiện ra các </a:t>
                      </a:r>
                      <a:r>
                        <a:rPr lang="en-US" sz="1400" dirty="0" err="1">
                          <a:effectLst/>
                        </a:rPr>
                        <a:t>gợi</a:t>
                      </a:r>
                      <a:r>
                        <a:rPr lang="en-US" sz="1400" dirty="0">
                          <a:effectLst/>
                        </a:rPr>
                        <a:t> ý các từ </a:t>
                      </a:r>
                      <a:r>
                        <a:rPr lang="en-US" sz="1400" dirty="0" err="1">
                          <a:effectLst/>
                        </a:rPr>
                        <a:t>bạn</a:t>
                      </a:r>
                      <a:r>
                        <a:rPr lang="en-US" sz="1400" dirty="0">
                          <a:effectLst/>
                        </a:rPr>
                        <a:t> đã </a:t>
                      </a:r>
                      <a:r>
                        <a:rPr lang="en-US" sz="1400" dirty="0" err="1">
                          <a:effectLst/>
                        </a:rPr>
                        <a:t>gõ</a:t>
                      </a:r>
                      <a:r>
                        <a:rPr lang="en-US" sz="1400" dirty="0">
                          <a:effectLst/>
                        </a:rPr>
                        <a:t> vào đó.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1" marR="40881" marT="40881" marB="40881" anchor="ctr"/>
                </a:tc>
                <a:extLst>
                  <a:ext uri="{0D108BD9-81ED-4DB2-BD59-A6C34878D82A}">
                    <a16:rowId xmlns:a16="http://schemas.microsoft.com/office/drawing/2014/main" val="278521038"/>
                  </a:ext>
                </a:extLst>
              </a:tr>
              <a:tr h="5692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enctype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9" marR="40881" marT="40881" marB="408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Chỉ định </a:t>
                      </a:r>
                      <a:r>
                        <a:rPr lang="en-US" sz="1400" dirty="0" err="1">
                          <a:effectLst/>
                        </a:rPr>
                        <a:t>mã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hoá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liệu </a:t>
                      </a:r>
                      <a:r>
                        <a:rPr lang="en-US" sz="1400" dirty="0" err="1">
                          <a:effectLst/>
                        </a:rPr>
                        <a:t>gửi</a:t>
                      </a:r>
                      <a:r>
                        <a:rPr lang="en-US" sz="1400" dirty="0">
                          <a:effectLst/>
                        </a:rPr>
                        <a:t> đi (</a:t>
                      </a:r>
                      <a:r>
                        <a:rPr lang="en-US" sz="1400" dirty="0" err="1">
                          <a:effectLst/>
                        </a:rPr>
                        <a:t>Mặc</a:t>
                      </a:r>
                      <a:r>
                        <a:rPr lang="en-US" sz="1400" dirty="0">
                          <a:effectLst/>
                        </a:rPr>
                        <a:t> định: </a:t>
                      </a:r>
                      <a:r>
                        <a:rPr lang="en-US" sz="1400" dirty="0" err="1">
                          <a:effectLst/>
                        </a:rPr>
                        <a:t>url</a:t>
                      </a:r>
                      <a:r>
                        <a:rPr lang="en-US" sz="1400" dirty="0">
                          <a:effectLst/>
                        </a:rPr>
                        <a:t>-encoded).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1" marR="40881" marT="40881" marB="40881" anchor="ctr"/>
                </a:tc>
                <a:extLst>
                  <a:ext uri="{0D108BD9-81ED-4DB2-BD59-A6C34878D82A}">
                    <a16:rowId xmlns:a16="http://schemas.microsoft.com/office/drawing/2014/main" val="408875924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460111"/>
              </p:ext>
            </p:extLst>
          </p:nvPr>
        </p:nvGraphicFramePr>
        <p:xfrm>
          <a:off x="6096000" y="2518216"/>
          <a:ext cx="5287617" cy="3180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35">
                  <a:extLst>
                    <a:ext uri="{9D8B030D-6E8A-4147-A177-3AD203B41FA5}">
                      <a16:colId xmlns:a16="http://schemas.microsoft.com/office/drawing/2014/main" val="3472862517"/>
                    </a:ext>
                  </a:extLst>
                </a:gridCol>
                <a:gridCol w="3856382">
                  <a:extLst>
                    <a:ext uri="{9D8B030D-6E8A-4147-A177-3AD203B41FA5}">
                      <a16:colId xmlns:a16="http://schemas.microsoft.com/office/drawing/2014/main" val="1895398967"/>
                    </a:ext>
                  </a:extLst>
                </a:gridCol>
              </a:tblGrid>
              <a:tr h="5371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Thuộc tính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9" marR="40881" marT="81762" marB="81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1" marR="40881" marT="81762" marB="81762"/>
                </a:tc>
                <a:extLst>
                  <a:ext uri="{0D108BD9-81ED-4DB2-BD59-A6C34878D82A}">
                    <a16:rowId xmlns:a16="http://schemas.microsoft.com/office/drawing/2014/main" val="1807591778"/>
                  </a:ext>
                </a:extLst>
              </a:tr>
              <a:tr h="707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method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9" marR="40881" marT="40881" marB="408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Chỉ định </a:t>
                      </a:r>
                      <a:r>
                        <a:rPr lang="en-US" sz="1400" dirty="0" err="1">
                          <a:effectLst/>
                        </a:rPr>
                        <a:t>phương</a:t>
                      </a:r>
                      <a:r>
                        <a:rPr lang="en-US" sz="1400" dirty="0">
                          <a:effectLst/>
                        </a:rPr>
                        <a:t> thức HTTP được sử dụng khi </a:t>
                      </a:r>
                      <a:r>
                        <a:rPr lang="en-US" sz="1400" dirty="0" err="1">
                          <a:effectLst/>
                        </a:rPr>
                        <a:t>gửi</a:t>
                      </a:r>
                      <a:r>
                        <a:rPr lang="en-US" sz="1400" dirty="0">
                          <a:effectLst/>
                        </a:rPr>
                        <a:t> form (</a:t>
                      </a:r>
                      <a:r>
                        <a:rPr lang="en-US" sz="1400" dirty="0" err="1">
                          <a:effectLst/>
                        </a:rPr>
                        <a:t>mặc</a:t>
                      </a:r>
                      <a:r>
                        <a:rPr lang="en-US" sz="1400" dirty="0">
                          <a:effectLst/>
                        </a:rPr>
                        <a:t> định: GET).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1" marR="40881" marT="40881" marB="40881" anchor="ctr"/>
                </a:tc>
                <a:extLst>
                  <a:ext uri="{0D108BD9-81ED-4DB2-BD59-A6C34878D82A}">
                    <a16:rowId xmlns:a16="http://schemas.microsoft.com/office/drawing/2014/main" val="1419224709"/>
                  </a:ext>
                </a:extLst>
              </a:tr>
              <a:tr h="813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9" marR="40881" marT="40881" marB="408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Chỉ định một tên được sử dụng để nhận diện các thành phần 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 form (với DOM sử dụng: document.forms.name).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1" marR="40881" marT="40881" marB="40881" anchor="ctr"/>
                </a:tc>
                <a:extLst>
                  <a:ext uri="{0D108BD9-81ED-4DB2-BD59-A6C34878D82A}">
                    <a16:rowId xmlns:a16="http://schemas.microsoft.com/office/drawing/2014/main" val="1084032433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novalidate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9" marR="40881" marT="40881" marB="408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Chỉ định trình </a:t>
                      </a:r>
                      <a:r>
                        <a:rPr lang="en-US" sz="1400" dirty="0" err="1">
                          <a:effectLst/>
                        </a:rPr>
                        <a:t>duyệt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sẽ</a:t>
                      </a:r>
                      <a:r>
                        <a:rPr lang="en-US" sz="1400" dirty="0">
                          <a:effectLst/>
                        </a:rPr>
                        <a:t> không hợp lệ cho form.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1" marR="40881" marT="40881" marB="40881" anchor="ctr"/>
                </a:tc>
                <a:extLst>
                  <a:ext uri="{0D108BD9-81ED-4DB2-BD59-A6C34878D82A}">
                    <a16:rowId xmlns:a16="http://schemas.microsoft.com/office/drawing/2014/main" val="3730424105"/>
                  </a:ext>
                </a:extLst>
              </a:tr>
              <a:tr h="707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target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9" marR="40881" marT="40881" marB="408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Chỉ định đích của một địa chỉ trong </a:t>
                      </a:r>
                      <a:r>
                        <a:rPr lang="en-US" sz="1400" dirty="0" err="1">
                          <a:effectLst/>
                        </a:rPr>
                        <a:t>thuộc</a:t>
                      </a:r>
                      <a:r>
                        <a:rPr lang="en-US" sz="1400" dirty="0">
                          <a:effectLst/>
                        </a:rPr>
                        <a:t> tính action (</a:t>
                      </a:r>
                      <a:r>
                        <a:rPr lang="en-US" sz="1400" dirty="0" err="1">
                          <a:effectLst/>
                        </a:rPr>
                        <a:t>mặc</a:t>
                      </a:r>
                      <a:r>
                        <a:rPr lang="en-US" sz="1400" dirty="0">
                          <a:effectLst/>
                        </a:rPr>
                        <a:t> định: _self).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1" marR="40881" marT="40881" marB="40881" anchor="ctr"/>
                </a:tc>
                <a:extLst>
                  <a:ext uri="{0D108BD9-81ED-4DB2-BD59-A6C34878D82A}">
                    <a16:rowId xmlns:a16="http://schemas.microsoft.com/office/drawing/2014/main" val="3078816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8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tập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5148"/>
            <a:ext cx="9601196" cy="3450720"/>
          </a:xfrm>
        </p:spPr>
        <p:txBody>
          <a:bodyPr/>
          <a:lstStyle/>
          <a:p>
            <a:pPr lvl="0" fontAlgn="base"/>
            <a:r>
              <a:rPr lang="en-US" sz="2400" dirty="0"/>
              <a:t>Tạo một form HTML sử dụng </a:t>
            </a:r>
            <a:r>
              <a:rPr lang="en-US" sz="2400" dirty="0" err="1"/>
              <a:t>thẻ</a:t>
            </a:r>
            <a:r>
              <a:rPr lang="en-US" sz="2400" dirty="0"/>
              <a:t> &lt;input&gt; 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, tên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thị </a:t>
            </a:r>
            <a:r>
              <a:rPr lang="en-US" sz="2400" dirty="0" err="1"/>
              <a:t>chữ</a:t>
            </a:r>
            <a:r>
              <a:rPr lang="en-US" sz="2400" dirty="0"/>
              <a:t> “Kích vào đây!”</a:t>
            </a:r>
          </a:p>
          <a:p>
            <a:pPr lvl="0" fontAlgn="base"/>
            <a:r>
              <a:rPr lang="en-US" sz="2400" dirty="0"/>
              <a:t>Tạo </a:t>
            </a:r>
            <a:r>
              <a:rPr lang="en-US" sz="2400" dirty="0" err="1"/>
              <a:t>hai</a:t>
            </a:r>
            <a:r>
              <a:rPr lang="en-US" sz="2400" dirty="0"/>
              <a:t> radio button </a:t>
            </a:r>
            <a:r>
              <a:rPr lang="en-US" sz="2400" dirty="0" err="1"/>
              <a:t>trên</a:t>
            </a:r>
            <a:r>
              <a:rPr lang="en-US" sz="2400" dirty="0"/>
              <a:t> form, một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gới</a:t>
            </a:r>
            <a:r>
              <a:rPr lang="en-US" sz="2400" dirty="0"/>
              <a:t> tính là “Nam”, một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tính là “Nữ”, và cả </a:t>
            </a:r>
            <a:r>
              <a:rPr lang="en-US" sz="2400" dirty="0" err="1"/>
              <a:t>hai</a:t>
            </a:r>
            <a:r>
              <a:rPr lang="en-US" sz="2400" dirty="0"/>
              <a:t> có tên là “</a:t>
            </a:r>
            <a:r>
              <a:rPr lang="en-US" sz="2400" dirty="0" err="1"/>
              <a:t>GioiTinh</a:t>
            </a:r>
            <a:r>
              <a:rPr lang="en-US" sz="2400" dirty="0"/>
              <a:t>”</a:t>
            </a:r>
          </a:p>
          <a:p>
            <a:pPr lvl="0" fontAlgn="base"/>
            <a:r>
              <a:rPr lang="en-US" sz="2400" dirty="0"/>
              <a:t>Tạo form </a:t>
            </a:r>
            <a:r>
              <a:rPr lang="en-US" sz="2400" dirty="0" err="1"/>
              <a:t>vơi</a:t>
            </a:r>
            <a:r>
              <a:rPr lang="en-US" sz="2400" dirty="0"/>
              <a:t> một </a:t>
            </a:r>
            <a:r>
              <a:rPr lang="en-US" sz="2400" dirty="0" err="1"/>
              <a:t>nút</a:t>
            </a:r>
            <a:r>
              <a:rPr lang="en-US" sz="2400" dirty="0"/>
              <a:t> submit </a:t>
            </a:r>
            <a:r>
              <a:rPr lang="en-US" sz="2400" dirty="0" err="1"/>
              <a:t>trên</a:t>
            </a:r>
            <a:r>
              <a:rPr lang="en-US" sz="2400" dirty="0"/>
              <a:t> form và khi kích vào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nhảy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trang “</a:t>
            </a:r>
            <a:r>
              <a:rPr lang="en-US" sz="2400" dirty="0" err="1"/>
              <a:t>login.php</a:t>
            </a:r>
            <a:r>
              <a:rPr lang="en-US" sz="2400" dirty="0"/>
              <a:t>”</a:t>
            </a:r>
          </a:p>
          <a:p>
            <a:pPr lvl="0" fontAlgn="base"/>
            <a:r>
              <a:rPr lang="en-US" sz="2400" dirty="0"/>
              <a:t>Tạo một form trong HTML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form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POST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2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297016" cy="3318936"/>
          </a:xfrm>
        </p:spPr>
        <p:txBody>
          <a:bodyPr/>
          <a:lstStyle/>
          <a:p>
            <a:r>
              <a:rPr lang="en-US" sz="1900" b="1" dirty="0"/>
              <a:t>Phần </a:t>
            </a:r>
            <a:r>
              <a:rPr lang="en-US" sz="1900" b="1" dirty="0" err="1"/>
              <a:t>tử</a:t>
            </a:r>
            <a:r>
              <a:rPr lang="en-US" sz="1900" b="1" dirty="0"/>
              <a:t> &lt;form&gt;</a:t>
            </a:r>
          </a:p>
          <a:p>
            <a:r>
              <a:rPr lang="en-US" sz="1900" b="1" dirty="0"/>
              <a:t>Phần </a:t>
            </a:r>
            <a:r>
              <a:rPr lang="en-US" sz="1900" b="1" dirty="0" err="1"/>
              <a:t>tử</a:t>
            </a:r>
            <a:r>
              <a:rPr lang="en-US" sz="1900" b="1" dirty="0"/>
              <a:t> &lt;input&gt;</a:t>
            </a:r>
          </a:p>
          <a:p>
            <a:r>
              <a:rPr lang="en-US" sz="1900" b="1" dirty="0" err="1"/>
              <a:t>Thẻ</a:t>
            </a:r>
            <a:r>
              <a:rPr lang="en-US" sz="1900" b="1" dirty="0"/>
              <a:t> </a:t>
            </a:r>
            <a:r>
              <a:rPr lang="en-US" sz="1900" b="1" dirty="0" err="1"/>
              <a:t>nhập</a:t>
            </a:r>
            <a:r>
              <a:rPr lang="en-US" sz="1900" b="1" dirty="0"/>
              <a:t> text</a:t>
            </a:r>
          </a:p>
          <a:p>
            <a:r>
              <a:rPr lang="en-US" sz="1900" b="1" dirty="0" err="1"/>
              <a:t>Thẻ</a:t>
            </a:r>
            <a:r>
              <a:rPr lang="en-US" sz="1900" b="1" dirty="0"/>
              <a:t> </a:t>
            </a:r>
            <a:r>
              <a:rPr lang="en-US" sz="1900" b="1" dirty="0" err="1"/>
              <a:t>nhập</a:t>
            </a:r>
            <a:r>
              <a:rPr lang="en-US" sz="1900" b="1" dirty="0"/>
              <a:t> Radio Button</a:t>
            </a:r>
          </a:p>
          <a:p>
            <a:r>
              <a:rPr lang="en-US" sz="1900" b="1" dirty="0" err="1"/>
              <a:t>Nút</a:t>
            </a:r>
            <a:r>
              <a:rPr lang="en-US" sz="1900" b="1" dirty="0"/>
              <a:t> Submit</a:t>
            </a:r>
          </a:p>
          <a:p>
            <a:r>
              <a:rPr lang="en-US" sz="1900" b="1" dirty="0"/>
              <a:t>Thuộc tính Action</a:t>
            </a:r>
          </a:p>
          <a:p>
            <a:endParaRPr lang="en-US" sz="1900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80685" y="2556932"/>
            <a:ext cx="525715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GET &amp; POST</a:t>
            </a:r>
          </a:p>
          <a:p>
            <a:r>
              <a:rPr lang="en-US" sz="1900" b="1" dirty="0"/>
              <a:t>Thuộc tính Name</a:t>
            </a:r>
          </a:p>
          <a:p>
            <a:r>
              <a:rPr lang="en-US" sz="1900" b="1" dirty="0" err="1"/>
              <a:t>Nhóm</a:t>
            </a:r>
            <a:r>
              <a:rPr lang="en-US" sz="1900" b="1" dirty="0"/>
              <a:t> </a:t>
            </a:r>
            <a:r>
              <a:rPr lang="en-US" sz="1900" b="1" dirty="0" err="1"/>
              <a:t>dữ</a:t>
            </a:r>
            <a:r>
              <a:rPr lang="en-US" sz="1900" b="1" dirty="0"/>
              <a:t> liệu với &lt;</a:t>
            </a:r>
            <a:r>
              <a:rPr lang="en-US" sz="1900" b="1" dirty="0" err="1"/>
              <a:t>fieldset</a:t>
            </a:r>
            <a:r>
              <a:rPr lang="en-US" sz="1900" b="1" dirty="0"/>
              <a:t>&gt;</a:t>
            </a:r>
          </a:p>
          <a:p>
            <a:r>
              <a:rPr lang="en-US" sz="1900" b="1" dirty="0" err="1"/>
              <a:t>Thử</a:t>
            </a:r>
            <a:r>
              <a:rPr lang="en-US" sz="1900" b="1" dirty="0"/>
              <a:t> code trang PHP nhận </a:t>
            </a:r>
            <a:r>
              <a:rPr lang="en-US" sz="1900" b="1" dirty="0" err="1"/>
              <a:t>dữ</a:t>
            </a:r>
            <a:r>
              <a:rPr lang="en-US" sz="1900" b="1" dirty="0"/>
              <a:t> liệu từ form</a:t>
            </a:r>
          </a:p>
          <a:p>
            <a:r>
              <a:rPr lang="en-US" sz="1900" b="1" dirty="0"/>
              <a:t>Các </a:t>
            </a:r>
            <a:r>
              <a:rPr lang="en-US" sz="1900" b="1" dirty="0" err="1"/>
              <a:t>thuộc</a:t>
            </a:r>
            <a:r>
              <a:rPr lang="en-US" sz="1900" b="1" dirty="0"/>
              <a:t> tính của Form trong HTML</a:t>
            </a:r>
          </a:p>
          <a:p>
            <a:r>
              <a:rPr lang="en-US" sz="1900" b="1" dirty="0"/>
              <a:t>Bài tập</a:t>
            </a:r>
          </a:p>
          <a:p>
            <a:endParaRPr lang="en-US" sz="1900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</a:t>
            </a:r>
            <a:r>
              <a:rPr lang="en-US" dirty="0" err="1"/>
              <a:t>tử</a:t>
            </a:r>
            <a:r>
              <a:rPr lang="en-US" dirty="0"/>
              <a:t> &lt;form&gt;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Form trong HTML thường được sử dụng để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liệu đầu vào của người sử dụng. Phần </a:t>
            </a:r>
            <a:r>
              <a:rPr lang="en-US" dirty="0" err="1"/>
              <a:t>tử</a:t>
            </a:r>
            <a:r>
              <a:rPr lang="en-US" dirty="0"/>
              <a:t> &lt;form&gt; định </a:t>
            </a:r>
            <a:r>
              <a:rPr lang="en-US" dirty="0" err="1"/>
              <a:t>nghĩa</a:t>
            </a:r>
            <a:r>
              <a:rPr lang="en-US" dirty="0"/>
              <a:t> một Form trong HTML: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&lt;form&gt;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Các phần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tử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 trong 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.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&lt;/form&gt;</a:t>
            </a:r>
          </a:p>
          <a:p>
            <a:pPr lvl="0"/>
            <a:r>
              <a:rPr lang="en-US" dirty="0"/>
              <a:t>Các phần </a:t>
            </a:r>
            <a:r>
              <a:rPr lang="en-US" dirty="0" err="1"/>
              <a:t>tử</a:t>
            </a:r>
            <a:r>
              <a:rPr lang="en-US" dirty="0"/>
              <a:t> trong form có thể chứa các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phần </a:t>
            </a:r>
            <a:r>
              <a:rPr lang="en-US" dirty="0" err="1"/>
              <a:t>tử</a:t>
            </a:r>
            <a:r>
              <a:rPr lang="en-US" dirty="0"/>
              <a:t> khác </a:t>
            </a:r>
            <a:r>
              <a:rPr lang="en-US" dirty="0" err="1"/>
              <a:t>nhau</a:t>
            </a:r>
            <a:r>
              <a:rPr lang="en-US" dirty="0"/>
              <a:t> như các ô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liệu (textboxes), các ô cho người dùng </a:t>
            </a:r>
            <a:r>
              <a:rPr lang="en-US" dirty="0" err="1"/>
              <a:t>lựa</a:t>
            </a:r>
            <a:r>
              <a:rPr lang="en-US" dirty="0"/>
              <a:t> chọn (checkboxes hoặc radio buttons), các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(submit buttons) và nhiều phần </a:t>
            </a:r>
            <a:r>
              <a:rPr lang="en-US" dirty="0" err="1"/>
              <a:t>tử</a:t>
            </a:r>
            <a:r>
              <a:rPr lang="en-US" dirty="0"/>
              <a:t> khác </a:t>
            </a:r>
            <a:r>
              <a:rPr lang="en-US" dirty="0" err="1"/>
              <a:t>nữa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1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</a:t>
            </a:r>
            <a:r>
              <a:rPr lang="en-US" dirty="0" err="1"/>
              <a:t>tử</a:t>
            </a:r>
            <a:r>
              <a:rPr lang="en-US" dirty="0"/>
              <a:t> &lt;input&gt;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05349"/>
              </p:ext>
            </p:extLst>
          </p:nvPr>
        </p:nvGraphicFramePr>
        <p:xfrm>
          <a:off x="1060264" y="2416824"/>
          <a:ext cx="4806814" cy="334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426">
                  <a:extLst>
                    <a:ext uri="{9D8B030D-6E8A-4147-A177-3AD203B41FA5}">
                      <a16:colId xmlns:a16="http://schemas.microsoft.com/office/drawing/2014/main" val="851149453"/>
                    </a:ext>
                  </a:extLst>
                </a:gridCol>
                <a:gridCol w="3911388">
                  <a:extLst>
                    <a:ext uri="{9D8B030D-6E8A-4147-A177-3AD203B41FA5}">
                      <a16:colId xmlns:a16="http://schemas.microsoft.com/office/drawing/2014/main" val="1551202015"/>
                    </a:ext>
                  </a:extLst>
                </a:gridCol>
              </a:tblGrid>
              <a:tr h="334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Kiểu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86216" marB="862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Mô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tả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86216" marB="86216"/>
                </a:tc>
                <a:extLst>
                  <a:ext uri="{0D108BD9-81ED-4DB2-BD59-A6C34878D82A}">
                    <a16:rowId xmlns:a16="http://schemas.microsoft.com/office/drawing/2014/main" val="159827144"/>
                  </a:ext>
                </a:extLst>
              </a:tr>
              <a:tr h="248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kiểu nhập dữ liệu là ô văn bản thông thường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1882210016"/>
                  </a:ext>
                </a:extLst>
              </a:tr>
              <a:tr h="248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kiểu nhập dữ liệu là ô chứa các chữ số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4122883830"/>
                  </a:ext>
                </a:extLst>
              </a:tr>
              <a:tr h="248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kiểu nhập dữ liệu là ô chứa số điện thoại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1336558914"/>
                  </a:ext>
                </a:extLst>
              </a:tr>
              <a:tr h="248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kiểu nhập dữ liệu là ô chứa năm tháng ngày giờ phút giây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2529577665"/>
                  </a:ext>
                </a:extLst>
              </a:tr>
              <a:tr h="248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kiểu nhập dữ liệu là ô chứa giờ phút giây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4198804476"/>
                  </a:ext>
                </a:extLst>
              </a:tr>
              <a:tr h="248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dữ liệu nhập là tháng trong năm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1324180085"/>
                  </a:ext>
                </a:extLst>
              </a:tr>
              <a:tr h="248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dữ liệu nhập là chọn tuần trong năm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2893803460"/>
                  </a:ext>
                </a:extLst>
              </a:tr>
              <a:tr h="248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Định </a:t>
                      </a:r>
                      <a:r>
                        <a:rPr lang="en-US" sz="1100" dirty="0" err="1">
                          <a:effectLst/>
                        </a:rPr>
                        <a:t>nghĩa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kiểu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nhập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dữ</a:t>
                      </a:r>
                      <a:r>
                        <a:rPr lang="en-US" sz="1100" dirty="0">
                          <a:effectLst/>
                        </a:rPr>
                        <a:t> liệu là ô chứa email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2215645384"/>
                  </a:ext>
                </a:extLst>
              </a:tr>
              <a:tr h="248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kiểu nhập dữ liệu là đường dẫn Url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2416846371"/>
                  </a:ext>
                </a:extLst>
              </a:tr>
              <a:tr h="248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kiểu nhập dữ liệu là 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3366104112"/>
                  </a:ext>
                </a:extLst>
              </a:tr>
              <a:tr h="2485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Cho </a:t>
                      </a:r>
                      <a:r>
                        <a:rPr lang="en-US" sz="1100" dirty="0" err="1">
                          <a:effectLst/>
                        </a:rPr>
                        <a:t>phép</a:t>
                      </a:r>
                      <a:r>
                        <a:rPr lang="en-US" sz="1100" dirty="0">
                          <a:effectLst/>
                        </a:rPr>
                        <a:t> chọn </a:t>
                      </a:r>
                      <a:r>
                        <a:rPr lang="en-US" sz="1100" dirty="0" err="1">
                          <a:effectLst/>
                        </a:rPr>
                        <a:t>ảnh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95485805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04344"/>
              </p:ext>
            </p:extLst>
          </p:nvPr>
        </p:nvGraphicFramePr>
        <p:xfrm>
          <a:off x="5892017" y="2425933"/>
          <a:ext cx="5310505" cy="3333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255">
                  <a:extLst>
                    <a:ext uri="{9D8B030D-6E8A-4147-A177-3AD203B41FA5}">
                      <a16:colId xmlns:a16="http://schemas.microsoft.com/office/drawing/2014/main" val="3789516006"/>
                    </a:ext>
                  </a:extLst>
                </a:gridCol>
                <a:gridCol w="4321250">
                  <a:extLst>
                    <a:ext uri="{9D8B030D-6E8A-4147-A177-3AD203B41FA5}">
                      <a16:colId xmlns:a16="http://schemas.microsoft.com/office/drawing/2014/main" val="4019827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Kiểu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86216" marB="8621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Mô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tả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86216" marB="86216"/>
                </a:tc>
                <a:extLst>
                  <a:ext uri="{0D108BD9-81ED-4DB2-BD59-A6C34878D82A}">
                    <a16:rowId xmlns:a16="http://schemas.microsoft.com/office/drawing/2014/main" val="429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Hidden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45" marR="43108" marT="43108" marB="431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Ẩn</a:t>
                      </a:r>
                      <a:r>
                        <a:rPr lang="en-US" sz="1100" dirty="0">
                          <a:effectLst/>
                        </a:rPr>
                        <a:t> ô </a:t>
                      </a:r>
                      <a:r>
                        <a:rPr lang="en-US" sz="1100" dirty="0" err="1">
                          <a:effectLst/>
                        </a:rPr>
                        <a:t>nhập</a:t>
                      </a:r>
                      <a:r>
                        <a:rPr lang="en-US" sz="1100" dirty="0">
                          <a:effectLst/>
                        </a:rPr>
                        <a:t> liệu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08" marR="43108" marT="43108" marB="43108" anchor="ctr"/>
                </a:tc>
                <a:extLst>
                  <a:ext uri="{0D108BD9-81ED-4DB2-BD59-A6C34878D82A}">
                    <a16:rowId xmlns:a16="http://schemas.microsoft.com/office/drawing/2014/main" val="1104900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Định </a:t>
                      </a:r>
                      <a:r>
                        <a:rPr lang="en-US" sz="1100" dirty="0" err="1">
                          <a:effectLst/>
                        </a:rPr>
                        <a:t>nghĩa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kiểu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nhập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dữ</a:t>
                      </a:r>
                      <a:r>
                        <a:rPr lang="en-US" sz="1100" dirty="0">
                          <a:effectLst/>
                        </a:rPr>
                        <a:t> liệu là mật </a:t>
                      </a:r>
                      <a:r>
                        <a:rPr lang="en-US" sz="1100" dirty="0" err="1">
                          <a:effectLst/>
                        </a:rPr>
                        <a:t>khẩu</a:t>
                      </a:r>
                      <a:r>
                        <a:rPr lang="en-US" sz="1100" dirty="0">
                          <a:effectLst/>
                        </a:rPr>
                        <a:t> (các </a:t>
                      </a:r>
                      <a:r>
                        <a:rPr lang="en-US" sz="1100" dirty="0" err="1">
                          <a:effectLst/>
                        </a:rPr>
                        <a:t>ký</a:t>
                      </a:r>
                      <a:r>
                        <a:rPr lang="en-US" sz="1100" dirty="0">
                          <a:effectLst/>
                        </a:rPr>
                        <a:t> tự người dùng </a:t>
                      </a:r>
                      <a:r>
                        <a:rPr lang="en-US" sz="1100" dirty="0" err="1">
                          <a:effectLst/>
                        </a:rPr>
                        <a:t>nhập</a:t>
                      </a:r>
                      <a:r>
                        <a:rPr lang="en-US" sz="1100" dirty="0">
                          <a:effectLst/>
                        </a:rPr>
                        <a:t> vào </a:t>
                      </a:r>
                      <a:r>
                        <a:rPr lang="en-US" sz="1100" dirty="0" err="1">
                          <a:effectLst/>
                        </a:rPr>
                        <a:t>sẽ</a:t>
                      </a:r>
                      <a:r>
                        <a:rPr lang="en-US" sz="1100" dirty="0">
                          <a:effectLst/>
                        </a:rPr>
                        <a:t> được </a:t>
                      </a:r>
                      <a:r>
                        <a:rPr lang="en-US" sz="1100" dirty="0" err="1">
                          <a:effectLst/>
                        </a:rPr>
                        <a:t>che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dấu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8850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button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Định </a:t>
                      </a:r>
                      <a:r>
                        <a:rPr lang="en-US" sz="1100" dirty="0" err="1">
                          <a:effectLst/>
                        </a:rPr>
                        <a:t>nghĩa</a:t>
                      </a:r>
                      <a:r>
                        <a:rPr lang="en-US" sz="1100" dirty="0">
                          <a:effectLst/>
                        </a:rPr>
                        <a:t> 1 </a:t>
                      </a:r>
                      <a:r>
                        <a:rPr lang="en-US" sz="1100" dirty="0" err="1">
                          <a:effectLst/>
                        </a:rPr>
                        <a:t>nút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bấm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35033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checkbox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1 Checkbox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550077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1 Slider (thanh chạy)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299874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nút Reset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1814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ô tìm kiếm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0561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1 ô chọn màu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957204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radio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Định nghĩa kiểu nhập dữ liệu là ô chọn dạng radio button (chọn một trong nhiều lựa chọn)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98957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Định </a:t>
                      </a:r>
                      <a:r>
                        <a:rPr lang="en-US" sz="1100" dirty="0" err="1">
                          <a:effectLst/>
                        </a:rPr>
                        <a:t>nghĩa</a:t>
                      </a:r>
                      <a:r>
                        <a:rPr lang="en-US" sz="1100" dirty="0">
                          <a:effectLst/>
                        </a:rPr>
                        <a:t> một </a:t>
                      </a:r>
                      <a:r>
                        <a:rPr lang="en-US" sz="1100" dirty="0" err="1">
                          <a:effectLst/>
                        </a:rPr>
                        <a:t>nút</a:t>
                      </a:r>
                      <a:r>
                        <a:rPr lang="en-US" sz="1100" dirty="0">
                          <a:effectLst/>
                        </a:rPr>
                        <a:t> submit (cho việc </a:t>
                      </a:r>
                      <a:r>
                        <a:rPr lang="en-US" sz="1100" dirty="0" err="1">
                          <a:effectLst/>
                        </a:rPr>
                        <a:t>gửi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dữ</a:t>
                      </a:r>
                      <a:r>
                        <a:rPr lang="en-US" sz="1100" dirty="0">
                          <a:effectLst/>
                        </a:rPr>
                        <a:t> liệu </a:t>
                      </a:r>
                      <a:r>
                        <a:rPr lang="en-US" sz="1100" dirty="0" err="1">
                          <a:effectLst/>
                        </a:rPr>
                        <a:t>trên</a:t>
                      </a:r>
                      <a:r>
                        <a:rPr lang="en-US" sz="1100" dirty="0">
                          <a:effectLst/>
                        </a:rPr>
                        <a:t> form)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11433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33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364" y="2500424"/>
            <a:ext cx="5223654" cy="3747976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&lt;form&gt;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Họ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đệm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:&lt;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&lt;input type="text" name="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txtHoDem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 Tên:&lt;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&lt;input type="text" name="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txtTen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&lt;/form&gt;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&lt;/body&gt;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47801" y="2709332"/>
            <a:ext cx="443616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&lt;input type=”text”&gt; </a:t>
            </a:r>
            <a:r>
              <a:rPr lang="en-US" dirty="0"/>
              <a:t>định </a:t>
            </a:r>
            <a:r>
              <a:rPr lang="en-US" dirty="0" err="1"/>
              <a:t>nghĩa</a:t>
            </a:r>
            <a:r>
              <a:rPr lang="en-US" dirty="0"/>
              <a:t> một trường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liệu 1 dòng cho text:</a:t>
            </a:r>
          </a:p>
          <a:p>
            <a:r>
              <a:rPr lang="en-US" dirty="0"/>
              <a:t>Bản </a:t>
            </a:r>
            <a:r>
              <a:rPr lang="en-US" dirty="0" err="1"/>
              <a:t>thân</a:t>
            </a:r>
            <a:r>
              <a:rPr lang="en-US" dirty="0"/>
              <a:t> form là không </a:t>
            </a:r>
            <a:r>
              <a:rPr lang="en-US" dirty="0" err="1"/>
              <a:t>hiển</a:t>
            </a:r>
            <a:r>
              <a:rPr lang="en-US" dirty="0"/>
              <a:t> thị. Cũng chú ý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rộng </a:t>
            </a:r>
            <a:r>
              <a:rPr lang="en-US" dirty="0" err="1"/>
              <a:t>mặc</a:t>
            </a:r>
            <a:r>
              <a:rPr lang="en-US" dirty="0"/>
              <a:t> định của trường text là 20 </a:t>
            </a:r>
            <a:r>
              <a:rPr lang="en-US" dirty="0" err="1"/>
              <a:t>ký</a:t>
            </a:r>
            <a:r>
              <a:rPr lang="en-US" dirty="0"/>
              <a:t> tự.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9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Radio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3964" y="2500424"/>
            <a:ext cx="5376054" cy="374797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&lt;html&gt;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&lt;body&gt;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&lt;form&gt;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&lt;input type="radio" name="gender" 					value="male" checked&gt; Nam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&lt;input type="radio" name="gender" 					value="female"&gt; Nữ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&lt;input type="radio" name="gender" 					value="other"&gt; Khác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&lt;/form&gt; &lt;/body&gt; 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47801" y="2500424"/>
            <a:ext cx="4436163" cy="3527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Định </a:t>
            </a:r>
            <a:r>
              <a:rPr lang="en-US" dirty="0" err="1"/>
              <a:t>nghĩa</a:t>
            </a:r>
            <a:r>
              <a:rPr lang="en-US" dirty="0"/>
              <a:t> 1 radio button bằng </a:t>
            </a:r>
            <a:r>
              <a:rPr lang="en-US" dirty="0" err="1"/>
              <a:t>thẻ</a:t>
            </a:r>
            <a:r>
              <a:rPr lang="en-US" dirty="0"/>
              <a:t> input: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&lt;input type=”radio”&gt;</a:t>
            </a:r>
          </a:p>
          <a:p>
            <a:r>
              <a:rPr lang="en-US" dirty="0"/>
              <a:t>Các </a:t>
            </a:r>
            <a:r>
              <a:rPr lang="en-US" dirty="0" err="1"/>
              <a:t>nút</a:t>
            </a:r>
            <a:r>
              <a:rPr lang="en-US" dirty="0"/>
              <a:t> dạng radio cho </a:t>
            </a:r>
            <a:r>
              <a:rPr lang="en-US" dirty="0" err="1"/>
              <a:t>phép</a:t>
            </a:r>
            <a:r>
              <a:rPr lang="en-US" dirty="0"/>
              <a:t> người dùng </a:t>
            </a:r>
            <a:r>
              <a:rPr lang="en-US" dirty="0" err="1"/>
              <a:t>lựa</a:t>
            </a:r>
            <a:r>
              <a:rPr lang="en-US" dirty="0"/>
              <a:t> chọn một (và chỉ một) trong </a:t>
            </a:r>
            <a:r>
              <a:rPr lang="en-US" dirty="0" err="1"/>
              <a:t>danh</a:t>
            </a:r>
            <a:r>
              <a:rPr lang="en-US" dirty="0"/>
              <a:t> sách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các </a:t>
            </a:r>
            <a:r>
              <a:rPr lang="en-US" dirty="0" err="1"/>
              <a:t>lựa</a:t>
            </a:r>
            <a:r>
              <a:rPr lang="en-US" dirty="0"/>
              <a:t> chọn</a:t>
            </a:r>
          </a:p>
          <a:p>
            <a:r>
              <a:rPr lang="en-US" dirty="0"/>
              <a:t>Đoạn </a:t>
            </a:r>
            <a:r>
              <a:rPr lang="en-US" dirty="0" err="1"/>
              <a:t>mã</a:t>
            </a:r>
            <a:r>
              <a:rPr lang="en-US" dirty="0"/>
              <a:t> bên phải </a:t>
            </a:r>
            <a:r>
              <a:rPr lang="en-US" dirty="0" err="1"/>
              <a:t>hiển</a:t>
            </a:r>
            <a:r>
              <a:rPr lang="en-US" dirty="0"/>
              <a:t> thị như sau: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885" y="5104978"/>
            <a:ext cx="1130300" cy="923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2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Nút</a:t>
            </a:r>
            <a:r>
              <a:rPr lang="en-US" dirty="0"/>
              <a:t> 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260" y="2500424"/>
            <a:ext cx="5097757" cy="374797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&lt;html&gt;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&lt;body&gt;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&lt;form action="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Họ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đệm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:&lt;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&lt;input type="text" name="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txtHoDem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 					value="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Trần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Hùng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Tên: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&lt;input type="text" name="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txtTen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 					value="Dũng"&gt;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&lt;input type="submit" value="Submit"&gt;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&lt;/form&gt; &lt;/body&gt; 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47801" y="2500424"/>
            <a:ext cx="4638259" cy="3527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1600" dirty="0"/>
              <a:t>Dùng để </a:t>
            </a:r>
            <a:r>
              <a:rPr lang="en-US" sz="1600" dirty="0" err="1"/>
              <a:t>gửi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liệu </a:t>
            </a:r>
            <a:r>
              <a:rPr lang="en-US" sz="1600" dirty="0" err="1"/>
              <a:t>trên</a:t>
            </a:r>
            <a:r>
              <a:rPr lang="en-US" sz="1600" dirty="0"/>
              <a:t> Form (submitting) </a:t>
            </a:r>
            <a:r>
              <a:rPr lang="en-US" sz="1600" dirty="0" err="1"/>
              <a:t>tới</a:t>
            </a:r>
            <a:r>
              <a:rPr lang="en-US" sz="1600" dirty="0"/>
              <a:t> một trang khác (form-handler) để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liệu của form </a:t>
            </a:r>
            <a:r>
              <a:rPr lang="en-US" sz="1600" dirty="0" err="1"/>
              <a:t>này</a:t>
            </a:r>
            <a:r>
              <a:rPr lang="en-US" sz="1600" dirty="0"/>
              <a:t>. Form-handler thường là </a:t>
            </a:r>
            <a:r>
              <a:rPr lang="en-US" sz="1600" dirty="0" err="1"/>
              <a:t>chạy</a:t>
            </a:r>
            <a:r>
              <a:rPr lang="en-US" sz="1600" dirty="0"/>
              <a:t> ở </a:t>
            </a:r>
            <a:r>
              <a:rPr lang="en-US" sz="1600" dirty="0" err="1"/>
              <a:t>phía</a:t>
            </a:r>
            <a:r>
              <a:rPr lang="en-US" sz="1600" dirty="0"/>
              <a:t> server. Form handler được chỉ định trong </a:t>
            </a:r>
            <a:r>
              <a:rPr lang="en-US" sz="1600" dirty="0" err="1"/>
              <a:t>thuộc</a:t>
            </a:r>
            <a:r>
              <a:rPr lang="en-US" sz="1600" dirty="0"/>
              <a:t> tính action của form</a:t>
            </a:r>
          </a:p>
          <a:p>
            <a:r>
              <a:rPr lang="en-US" sz="1400" dirty="0"/>
              <a:t>Đoạn </a:t>
            </a:r>
            <a:r>
              <a:rPr lang="en-US" sz="1400" dirty="0" err="1"/>
              <a:t>mã</a:t>
            </a:r>
            <a:r>
              <a:rPr lang="en-US" sz="1400" dirty="0"/>
              <a:t> bên phải </a:t>
            </a:r>
            <a:r>
              <a:rPr lang="en-US" sz="1400" dirty="0" err="1"/>
              <a:t>hiển</a:t>
            </a:r>
            <a:r>
              <a:rPr lang="en-US" sz="1400" dirty="0"/>
              <a:t> thị như sau: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66" y="4174434"/>
            <a:ext cx="2216785" cy="1725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50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action của </a:t>
            </a:r>
            <a:r>
              <a:rPr lang="en-US" dirty="0" err="1"/>
              <a:t>thẻ</a:t>
            </a:r>
            <a:r>
              <a:rPr lang="en-US" dirty="0"/>
              <a:t>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GV BM CNPM - </a:t>
            </a:r>
            <a:r>
              <a:rPr lang="en-US" dirty="0" err="1"/>
              <a:t>Khoa</a:t>
            </a:r>
            <a:r>
              <a:rPr lang="en-US" dirty="0"/>
              <a:t>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47801" y="2500424"/>
            <a:ext cx="9286460" cy="3527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Xác định hành động được thực hiện khi form được </a:t>
            </a:r>
            <a:r>
              <a:rPr lang="en-US" dirty="0" err="1"/>
              <a:t>gửi</a:t>
            </a:r>
            <a:r>
              <a:rPr lang="en-US" dirty="0"/>
              <a:t> đi khi người sử dụng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submit. Cách </a:t>
            </a:r>
            <a:r>
              <a:rPr lang="en-US" dirty="0" err="1"/>
              <a:t>phổ</a:t>
            </a:r>
            <a:r>
              <a:rPr lang="en-US" dirty="0"/>
              <a:t> biến nhất khi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liệu của form </a:t>
            </a:r>
            <a:r>
              <a:rPr lang="en-US" dirty="0" err="1"/>
              <a:t>tới</a:t>
            </a:r>
            <a:r>
              <a:rPr lang="en-US" dirty="0"/>
              <a:t> server là sử dụng một </a:t>
            </a:r>
            <a:r>
              <a:rPr lang="en-US" dirty="0" err="1"/>
              <a:t>nút</a:t>
            </a:r>
            <a:r>
              <a:rPr lang="en-US" dirty="0"/>
              <a:t> submit. Thông thường form được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một trang web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máy chủ web.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&lt;form action=”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”&gt;</a:t>
            </a:r>
          </a:p>
          <a:p>
            <a:endParaRPr lang="en-US" dirty="0"/>
          </a:p>
          <a:p>
            <a:r>
              <a:rPr lang="en-US" dirty="0"/>
              <a:t>Nếu </a:t>
            </a:r>
            <a:r>
              <a:rPr lang="en-US" dirty="0" err="1"/>
              <a:t>thuộc</a:t>
            </a:r>
            <a:r>
              <a:rPr lang="en-US" dirty="0"/>
              <a:t> tính action </a:t>
            </a:r>
            <a:r>
              <a:rPr lang="en-US" dirty="0" err="1"/>
              <a:t>bỏ</a:t>
            </a:r>
            <a:r>
              <a:rPr lang="en-US" dirty="0"/>
              <a:t> qua, action </a:t>
            </a:r>
            <a:r>
              <a:rPr lang="en-US" dirty="0" err="1"/>
              <a:t>sẽ</a:t>
            </a:r>
            <a:r>
              <a:rPr lang="en-US" dirty="0"/>
              <a:t> được </a:t>
            </a:r>
            <a:r>
              <a:rPr lang="en-US" dirty="0" err="1"/>
              <a:t>thiết</a:t>
            </a:r>
            <a:r>
              <a:rPr lang="en-US" dirty="0"/>
              <a:t> lập </a:t>
            </a:r>
            <a:r>
              <a:rPr lang="en-US" dirty="0" err="1"/>
              <a:t>tới</a:t>
            </a:r>
            <a:r>
              <a:rPr lang="en-US" dirty="0"/>
              <a:t> trang hiện tại.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6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method của </a:t>
            </a:r>
            <a:r>
              <a:rPr lang="en-US" dirty="0" err="1"/>
              <a:t>thẻ</a:t>
            </a:r>
            <a:r>
              <a:rPr lang="en-US" dirty="0"/>
              <a:t>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Thuộc tính method xác định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thức HTTP (GET hoặc POST) được sử dụng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liệu </a:t>
            </a:r>
            <a:r>
              <a:rPr lang="en-US" dirty="0" err="1"/>
              <a:t>trên</a:t>
            </a:r>
            <a:r>
              <a:rPr lang="en-US" dirty="0"/>
              <a:t> form: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&lt;form action="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 method="GET"&gt;</a:t>
            </a:r>
          </a:p>
          <a:p>
            <a:r>
              <a:rPr lang="en-US" dirty="0"/>
              <a:t>hoặc: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&lt;form action="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 method="POST"&gt;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6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3003A033DC6594CBDBEB8AE56FC68B7" ma:contentTypeVersion="6" ma:contentTypeDescription="Tạo tài liệu mới." ma:contentTypeScope="" ma:versionID="2dea7e4944b4f3bd4273522afc01d698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3540ebde6dd30df4f5aee1e00ff02de6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548711-126A-42FA-BDC3-C9691394C077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D57461-B3DB-42F2-99BE-338C4926E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979bd-ad79-496e-a582-ff8714edf39c"/>
    <ds:schemaRef ds:uri="3809acf2-9060-4843-904f-818224cd21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2086</Words>
  <Application>Microsoft Office PowerPoint</Application>
  <PresentationFormat>Widescreen</PresentationFormat>
  <Paragraphs>234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Phát triển ứng dụng web  Tiết 6: Chèn và định dạng forms</vt:lpstr>
      <vt:lpstr>Nội dung</vt:lpstr>
      <vt:lpstr>Phần tử &lt;form&gt;</vt:lpstr>
      <vt:lpstr>Phần tử &lt;input&gt;</vt:lpstr>
      <vt:lpstr>Thẻ nhập text</vt:lpstr>
      <vt:lpstr>Thẻ nhập Radio Button</vt:lpstr>
      <vt:lpstr>Nút submit</vt:lpstr>
      <vt:lpstr>Thuộc tính action của thẻ Form</vt:lpstr>
      <vt:lpstr>Thuộc tính method của thẻ form</vt:lpstr>
      <vt:lpstr>GET hay POST?</vt:lpstr>
      <vt:lpstr>Thuộc tính Name</vt:lpstr>
      <vt:lpstr>Nhóm dữ liệu trong Form với &lt;fieldset&gt;</vt:lpstr>
      <vt:lpstr>Thử code trang PHP nhận dữ liệu từ form</vt:lpstr>
      <vt:lpstr>Các thuộc tính của thẻ &lt;form&gt;</vt:lpstr>
      <vt:lpstr>Bài tập 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web  Tiết 6: Chèn và định dạng forms</dc:title>
  <dc:creator/>
  <cp:lastModifiedBy/>
  <cp:revision>3</cp:revision>
  <dcterms:created xsi:type="dcterms:W3CDTF">2023-04-23T15:59:53Z</dcterms:created>
  <dcterms:modified xsi:type="dcterms:W3CDTF">2024-02-01T07:41:13Z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0x01010023003A033DC6594CBDBEB8AE56FC68B7</vt:lpwstr>
  </property>
</Properties>
</file>