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72" r:id="rId10"/>
    <p:sldId id="261" r:id="rId11"/>
    <p:sldId id="262" r:id="rId12"/>
    <p:sldId id="263" r:id="rId13"/>
    <p:sldId id="264" r:id="rId14"/>
    <p:sldId id="266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3" autoAdjust="0"/>
    <p:restoredTop sz="88501" autoAdjust="0"/>
  </p:normalViewPr>
  <p:slideViewPr>
    <p:cSldViewPr snapToGrid="0">
      <p:cViewPr varScale="1">
        <p:scale>
          <a:sx n="102" d="100"/>
          <a:sy n="102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4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1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9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07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4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8644" y="1871131"/>
            <a:ext cx="7447722" cy="1515533"/>
          </a:xfrm>
        </p:spPr>
        <p:txBody>
          <a:bodyPr/>
          <a:lstStyle/>
          <a:p>
            <a:r>
              <a:rPr lang="en-US" sz="2800" dirty="0"/>
              <a:t>Phát triển </a:t>
            </a:r>
            <a:r>
              <a:rPr lang="en-US" sz="2800" dirty="0" err="1"/>
              <a:t>ứng</a:t>
            </a:r>
            <a:r>
              <a:rPr lang="en-US" sz="2800" dirty="0"/>
              <a:t> dụng web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500" b="1" i="1" dirty="0" err="1"/>
              <a:t>Tiết</a:t>
            </a:r>
            <a:r>
              <a:rPr lang="en-US" sz="2500" b="1" i="1" dirty="0"/>
              <a:t> 8: </a:t>
            </a:r>
            <a:r>
              <a:rPr lang="en-US" sz="2500" b="1" i="1" dirty="0" err="1"/>
              <a:t>Các</a:t>
            </a:r>
            <a:r>
              <a:rPr lang="en-US" sz="2500" b="1" i="1" dirty="0"/>
              <a:t> </a:t>
            </a:r>
            <a:r>
              <a:rPr lang="en-US" sz="2500" b="1" i="1" dirty="0" err="1"/>
              <a:t>bộ</a:t>
            </a:r>
            <a:r>
              <a:rPr lang="en-US" sz="2500" b="1" i="1" dirty="0"/>
              <a:t> </a:t>
            </a:r>
            <a:r>
              <a:rPr lang="en-US" sz="2500" b="1" i="1" dirty="0" err="1"/>
              <a:t>chọn</a:t>
            </a:r>
            <a:r>
              <a:rPr lang="en-US" sz="2500" b="1" i="1" dirty="0"/>
              <a:t> CSS </a:t>
            </a:r>
            <a:r>
              <a:rPr lang="en-US" sz="2500" b="1" dirty="0"/>
              <a:t>(</a:t>
            </a:r>
            <a:r>
              <a:rPr lang="en-US" sz="2500" b="1" i="1" dirty="0"/>
              <a:t>CSS Selector</a:t>
            </a:r>
            <a:r>
              <a:rPr lang="en-US" sz="2500" b="1" dirty="0"/>
              <a:t>)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059103"/>
            <a:ext cx="6815669" cy="919295"/>
          </a:xfrm>
        </p:spPr>
        <p:txBody>
          <a:bodyPr>
            <a:normAutofit/>
          </a:bodyPr>
          <a:lstStyle/>
          <a:p>
            <a:r>
              <a:rPr lang="en-US" sz="2000" dirty="0" err="1"/>
              <a:t>Th.S</a:t>
            </a:r>
            <a:r>
              <a:rPr lang="en-US" sz="2000" dirty="0"/>
              <a:t> Lê Doãn Phước</a:t>
            </a:r>
            <a:br>
              <a:rPr lang="en-US" sz="2000" dirty="0"/>
            </a:br>
            <a:r>
              <a:rPr lang="en-US" sz="2000" dirty="0"/>
              <a:t>GV BM CNPM – Khoa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CSS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anh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(Sibling CSS 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1" y="2557670"/>
            <a:ext cx="6877879" cy="3411330"/>
          </a:xfrm>
        </p:spPr>
        <p:txBody>
          <a:bodyPr/>
          <a:lstStyle/>
          <a:p>
            <a:r>
              <a:rPr lang="en-US" sz="1600" dirty="0"/>
              <a:t>Sibling CSS Selector </a:t>
            </a:r>
            <a:r>
              <a:rPr lang="en-US" sz="1600" dirty="0" err="1"/>
              <a:t>giúp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anh</a:t>
            </a:r>
            <a:r>
              <a:rPr lang="en-US" sz="1600" dirty="0"/>
              <a:t>/</a:t>
            </a:r>
            <a:r>
              <a:rPr lang="en-US" sz="1600" dirty="0" err="1"/>
              <a:t>chị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, </a:t>
            </a:r>
            <a:r>
              <a:rPr lang="en-US" sz="1600" dirty="0" err="1"/>
              <a:t>có</a:t>
            </a:r>
            <a:r>
              <a:rPr lang="en-US" sz="1600" dirty="0"/>
              <a:t> 2 </a:t>
            </a:r>
            <a:r>
              <a:rPr lang="en-US" sz="1600" dirty="0" err="1"/>
              <a:t>loại</a:t>
            </a:r>
            <a:r>
              <a:rPr lang="en-US" sz="1600" dirty="0"/>
              <a:t> </a:t>
            </a:r>
            <a:r>
              <a:rPr lang="en-US" sz="1600" dirty="0" err="1"/>
              <a:t>lựa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: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anh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liền</a:t>
            </a:r>
            <a:r>
              <a:rPr lang="en-US" sz="1600" dirty="0"/>
              <a:t> </a:t>
            </a:r>
            <a:r>
              <a:rPr lang="en-US" sz="1600" dirty="0" err="1"/>
              <a:t>kề</a:t>
            </a:r>
            <a:r>
              <a:rPr lang="en-US" sz="1600" dirty="0"/>
              <a:t> </a:t>
            </a:r>
            <a:r>
              <a:rPr lang="en-US" sz="1600" dirty="0" err="1"/>
              <a:t>nghiêm</a:t>
            </a:r>
            <a:r>
              <a:rPr lang="en-US" sz="1600" dirty="0"/>
              <a:t> </a:t>
            </a:r>
            <a:r>
              <a:rPr lang="en-US" sz="1600" dirty="0" err="1"/>
              <a:t>ngặt</a:t>
            </a:r>
            <a:r>
              <a:rPr lang="en-US" sz="1600" dirty="0"/>
              <a:t>, </a:t>
            </a:r>
            <a:r>
              <a:rPr lang="en-US" sz="1600" dirty="0" err="1"/>
              <a:t>anh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liền</a:t>
            </a:r>
            <a:r>
              <a:rPr lang="en-US" sz="1600" dirty="0"/>
              <a:t> </a:t>
            </a:r>
            <a:r>
              <a:rPr lang="en-US" sz="1600" dirty="0" err="1"/>
              <a:t>kề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nghiêm</a:t>
            </a:r>
            <a:r>
              <a:rPr lang="en-US" sz="1600" dirty="0"/>
              <a:t> </a:t>
            </a:r>
            <a:r>
              <a:rPr lang="en-US" sz="1600" dirty="0" err="1"/>
              <a:t>ngặt</a:t>
            </a:r>
            <a:r>
              <a:rPr lang="en-US" sz="1600" dirty="0"/>
              <a:t>.</a:t>
            </a:r>
            <a:endParaRPr lang="en-US" sz="1400" dirty="0"/>
          </a:p>
          <a:p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anh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liền</a:t>
            </a:r>
            <a:r>
              <a:rPr lang="en-US" sz="1600" dirty="0"/>
              <a:t> </a:t>
            </a:r>
            <a:r>
              <a:rPr lang="en-US" sz="1600" dirty="0" err="1"/>
              <a:t>kề</a:t>
            </a:r>
            <a:r>
              <a:rPr lang="en-US" sz="1600" dirty="0"/>
              <a:t> (</a:t>
            </a:r>
            <a:r>
              <a:rPr lang="en-US" sz="1600" dirty="0" err="1"/>
              <a:t>Nghiêm</a:t>
            </a:r>
            <a:r>
              <a:rPr lang="en-US" sz="1600" dirty="0"/>
              <a:t> </a:t>
            </a:r>
            <a:r>
              <a:rPr lang="en-US" sz="1600" dirty="0" err="1"/>
              <a:t>ngặt</a:t>
            </a:r>
            <a:r>
              <a:rPr lang="en-US" sz="1600" dirty="0"/>
              <a:t>): A + B. </a:t>
            </a:r>
            <a:r>
              <a:rPr lang="en-US" sz="1600" dirty="0" err="1"/>
              <a:t>Nhắm</a:t>
            </a:r>
            <a:r>
              <a:rPr lang="en-US" sz="1600" dirty="0"/>
              <a:t> </a:t>
            </a:r>
            <a:r>
              <a:rPr lang="en-US" sz="1600" dirty="0" err="1"/>
              <a:t>mục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anh</a:t>
            </a:r>
            <a:r>
              <a:rPr lang="en-US" sz="1600" dirty="0"/>
              <a:t> </a:t>
            </a:r>
            <a:r>
              <a:rPr lang="en-US" sz="1600" dirty="0" err="1"/>
              <a:t>chị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ngay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. VD: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-id + .hello-class {  color: blue;}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-id + .again-class {  color: blue;}</a:t>
            </a:r>
          </a:p>
          <a:p>
            <a:pPr marL="285750"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ngặt</a:t>
            </a:r>
            <a:r>
              <a:rPr lang="en-US" dirty="0"/>
              <a:t>): A ~ B.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 VD: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-id ~ .hello-class {   color: purple; }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.again-class ~ #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-id {   color: red; }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46573" y="2538603"/>
            <a:ext cx="5274365" cy="3001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&lt;div class="container"&gt;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&lt;div class="paragraph-container"&gt;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&lt;p id="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-id" class="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				class"&gt;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World&lt;/p&gt;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&lt;p class="hello-class"&gt;Hello 			World&lt;/p&gt;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&lt;p class="hello-class again-				class"&gt;Hello Again World&lt;/p&gt;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&lt;/div&gt;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&lt;/div&gt;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4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CSS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tiền</a:t>
            </a:r>
            <a:r>
              <a:rPr lang="en-US" sz="3200" dirty="0"/>
              <a:t> </a:t>
            </a:r>
            <a:r>
              <a:rPr lang="en-US" sz="3200" dirty="0" err="1"/>
              <a:t>tố</a:t>
            </a:r>
            <a:r>
              <a:rPr lang="en-US" sz="3200" dirty="0"/>
              <a:t> (</a:t>
            </a:r>
            <a:r>
              <a:rPr lang="en-US" sz="3200" dirty="0" err="1"/>
              <a:t>Pseodo</a:t>
            </a:r>
            <a:r>
              <a:rPr lang="en-US" sz="3200" dirty="0"/>
              <a:t> CSS 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2" y="2557670"/>
            <a:ext cx="5327374" cy="3411330"/>
          </a:xfrm>
        </p:spPr>
        <p:txBody>
          <a:bodyPr/>
          <a:lstStyle/>
          <a:p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A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(</a:t>
            </a:r>
            <a:r>
              <a:rPr lang="en-US" sz="2000" dirty="0" err="1"/>
              <a:t>nôm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“con </a:t>
            </a:r>
            <a:r>
              <a:rPr lang="en-US" sz="2000" dirty="0" err="1"/>
              <a:t>đầu</a:t>
            </a:r>
            <a:r>
              <a:rPr lang="en-US" sz="2000" dirty="0"/>
              <a:t>” </a:t>
            </a:r>
            <a:r>
              <a:rPr lang="en-US" sz="2000" dirty="0" err="1"/>
              <a:t>của</a:t>
            </a:r>
            <a:r>
              <a:rPr lang="en-US" sz="2000" dirty="0"/>
              <a:t> cha </a:t>
            </a:r>
            <a:r>
              <a:rPr lang="en-US" sz="2000" dirty="0" err="1"/>
              <a:t>nó</a:t>
            </a:r>
            <a:r>
              <a:rPr lang="en-US" sz="2000" dirty="0"/>
              <a:t>, A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cha </a:t>
            </a:r>
            <a:r>
              <a:rPr lang="en-US" sz="2000" dirty="0" err="1"/>
              <a:t>mẹ</a:t>
            </a:r>
            <a:r>
              <a:rPr lang="en-US" sz="2000" dirty="0"/>
              <a:t>), ta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i="1" dirty="0"/>
              <a:t>A:first-child</a:t>
            </a:r>
            <a:r>
              <a:rPr lang="en-US" sz="2000" dirty="0"/>
              <a:t>  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li:first-child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  color: blue; }</a:t>
            </a:r>
          </a:p>
          <a:p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A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con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(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cha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), ta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i="1" dirty="0"/>
              <a:t>A:last-child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li:first-child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  color: purple;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9403" y="2432586"/>
            <a:ext cx="52743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&lt;div class="paragraph-container"&gt;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&lt;p id="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hola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-id" class="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hola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-class"&gt;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Hola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world&lt;/p&gt;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&lt;p class="hello-class"&gt;Hello world&lt;/p&gt;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&lt;p class="hello-class again-class"&gt;Hello again world&lt;/p&gt;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&lt;p class="outside-class"&gt;I'm outside&lt;/p&gt;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id="list-id" class="list-class"&gt;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&lt;li class="list-item-class"&gt;First&lt;/li&gt;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&lt;li class="list-item-class"&gt;Second&lt;/li&gt;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&lt;li class="list-item-class"&gt;Third&lt;/li&gt;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&lt;li class="list-item-class"&gt;Fourth&lt;/li&gt;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&lt;li class="list-item-class"&gt;Fifth&lt;/li&gt;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&lt;div class="single-paragraph-container"&gt;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&lt;p&gt;I'm the only child of this span&lt;/p&gt;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38019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CSS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tiền</a:t>
            </a:r>
            <a:r>
              <a:rPr lang="en-US" sz="3200" dirty="0"/>
              <a:t> </a:t>
            </a:r>
            <a:r>
              <a:rPr lang="en-US" sz="3200" dirty="0" err="1"/>
              <a:t>tố</a:t>
            </a:r>
            <a:r>
              <a:rPr lang="en-US" sz="3200" dirty="0"/>
              <a:t> (</a:t>
            </a:r>
            <a:r>
              <a:rPr lang="en-US" sz="3200" dirty="0" err="1"/>
              <a:t>Pseodo</a:t>
            </a:r>
            <a:r>
              <a:rPr lang="en-US" sz="3200" dirty="0"/>
              <a:t> CSS 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2" y="2557670"/>
            <a:ext cx="5327374" cy="3411330"/>
          </a:xfrm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con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cha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),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A:only-child . </a:t>
            </a:r>
            <a:endParaRPr lang="en-US" sz="2000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p:only-child {  color: red; }</a:t>
            </a:r>
          </a:p>
          <a:p>
            <a:r>
              <a:rPr lang="en-US" dirty="0"/>
              <a:t>-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con </a:t>
            </a:r>
            <a:r>
              <a:rPr lang="en-US" dirty="0" err="1"/>
              <a:t>thứ</a:t>
            </a:r>
            <a:r>
              <a:rPr lang="en-US" dirty="0"/>
              <a:t> n (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cha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),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A:nth-child(n) .</a:t>
            </a:r>
            <a:r>
              <a:rPr lang="en-US" dirty="0" err="1"/>
              <a:t>Lưu</a:t>
            </a:r>
            <a:r>
              <a:rPr lang="en-US" dirty="0"/>
              <a:t> ý n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con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1), 1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(</a:t>
            </a:r>
            <a:r>
              <a:rPr lang="en-US" dirty="0" err="1"/>
              <a:t>như</a:t>
            </a:r>
            <a:r>
              <a:rPr lang="en-US" dirty="0"/>
              <a:t> odd: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, even: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an + b)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li:nth-child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 {   color: red;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9403" y="2432586"/>
            <a:ext cx="52743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&lt;div class="paragraph-container"&gt;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&lt;p id="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hola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-id" class="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hola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-class"&gt;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Hola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world&lt;/p&gt;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&lt;p class="hello-class"&gt;Hello world&lt;/p&gt;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&lt;p class="hello-class again-class"&gt;Hello again world&lt;/p&gt;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&lt;p class="outside-class"&gt;I'm outside&lt;/p&gt;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id="list-id" class="list-class"&gt;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&lt;li class="list-item-class"&gt;First&lt;/li&gt;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&lt;li class="list-item-class"&gt;Second&lt;/li&gt;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&lt;li class="list-item-class"&gt;Third&lt;/li&gt;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&lt;li class="list-item-class"&gt;Fourth&lt;/li&gt;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&lt;li class="list-item-class"&gt;Fifth&lt;/li&gt;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&lt;div class="single-paragraph-container"&gt;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&lt;p&gt;I'm the only child of this span&lt;/p&gt;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44597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chọn</a:t>
            </a:r>
            <a:r>
              <a:rPr lang="en-US" sz="3600" dirty="0"/>
              <a:t> CSS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trạng</a:t>
            </a:r>
            <a:r>
              <a:rPr lang="en-US" sz="3600" dirty="0"/>
              <a:t> </a:t>
            </a:r>
            <a:r>
              <a:rPr lang="en-US" sz="3600" dirty="0" err="1"/>
              <a:t>thái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2" y="2557670"/>
            <a:ext cx="4916556" cy="3411330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hover, focus, active, link,…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CSS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ta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style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VD: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a:hover {   color: red;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burger:hover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{   color: red; }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input:focus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{ background: red;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cheesyLink:active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{ background: red;}</a:t>
            </a:r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7949" y="2693674"/>
            <a:ext cx="58945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&lt;div id="app"&gt;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&lt;a class="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cheesyLink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="#"&gt;I like cheese&lt;/a&gt;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&lt;a class="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sweetLink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="#"&gt;I like donut&lt;/a&gt;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&lt;div class="burger"&gt;I like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cheezburger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&lt;/div&gt;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&lt;div class="container"&gt;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&lt;form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onsubmit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event.preventDefault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&lt;input class="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myinput"type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="text" /&gt;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&lt;input class="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mysubmit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 type="submit" /&gt;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&lt;/form&gt;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00444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chọn</a:t>
            </a:r>
            <a:r>
              <a:rPr lang="en-US" sz="3600" dirty="0"/>
              <a:t> CSS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thuộc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(Attribute CSS 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2" y="2557670"/>
            <a:ext cx="6231834" cy="3411330"/>
          </a:xfrm>
        </p:spPr>
        <p:txBody>
          <a:bodyPr/>
          <a:lstStyle/>
          <a:p>
            <a:pPr lvl="0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CSS (Attribute CSS Selector)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HTML (HTML Attributes).</a:t>
            </a:r>
          </a:p>
          <a:p>
            <a:pPr marL="0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A[B].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B: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div[for] { color: red; }</a:t>
            </a:r>
          </a:p>
          <a:p>
            <a:pPr marL="0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A[B="C"].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B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div[for="chocolate"]{  color: blue;}</a:t>
            </a:r>
          </a:p>
          <a:p>
            <a:pPr marL="0"/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9426" y="2706926"/>
            <a:ext cx="43102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&lt;div for="chocolate"&gt;Chocolate&lt;/div&gt;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&lt;div for="peanut"&gt;Peanut&lt;/div&gt;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&lt;div for="butter"&gt;Butter&lt;/div&gt;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&lt;div&gt;Jelly&lt;/div&gt;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99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chọn</a:t>
            </a:r>
            <a:r>
              <a:rPr lang="en-US" sz="3600" dirty="0"/>
              <a:t> CSS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thuộc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(Attribute CSS 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2" y="2557670"/>
            <a:ext cx="6771860" cy="3411330"/>
          </a:xfrm>
        </p:spPr>
        <p:txBody>
          <a:bodyPr/>
          <a:lstStyle/>
          <a:p>
            <a:pPr lvl="0"/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cụ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(</a:t>
            </a:r>
            <a:r>
              <a:rPr lang="en-US" sz="1600" dirty="0" err="1"/>
              <a:t>Bắt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...): A[B^="C"].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B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bắt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C. </a:t>
            </a:r>
            <a:r>
              <a:rPr lang="en-US" sz="1600" dirty="0" err="1"/>
              <a:t>Ký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^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ký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chuỗi</a:t>
            </a:r>
            <a:r>
              <a:rPr lang="en-US" sz="1600" dirty="0"/>
              <a:t> </a:t>
            </a:r>
            <a:r>
              <a:rPr lang="en-US" sz="1600" dirty="0" err="1"/>
              <a:t>bắt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(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thức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quy</a:t>
            </a:r>
            <a:r>
              <a:rPr lang="en-US" sz="1600" dirty="0"/>
              <a:t> (Regex)).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div[for^="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cho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"] {   color: magenta; }</a:t>
            </a:r>
          </a:p>
          <a:p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cụ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(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thúc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...): A[B$="C"].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B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thúc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C. </a:t>
            </a:r>
            <a:r>
              <a:rPr lang="en-US" sz="1600" dirty="0" err="1"/>
              <a:t>Ký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$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ký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chuỗi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thúc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(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thức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quy</a:t>
            </a:r>
            <a:r>
              <a:rPr lang="en-US" sz="1600" dirty="0"/>
              <a:t> (Regex)).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div[for$="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"] {  color: yellow;}</a:t>
            </a:r>
          </a:p>
          <a:p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cụ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(</a:t>
            </a:r>
            <a:r>
              <a:rPr lang="en-US" sz="1600" dirty="0" err="1"/>
              <a:t>Chứ</a:t>
            </a:r>
            <a:r>
              <a:rPr lang="en-US" sz="1600" dirty="0"/>
              <a:t> </a:t>
            </a:r>
            <a:r>
              <a:rPr lang="en-US" sz="1600" dirty="0" err="1"/>
              <a:t>ký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...): A[B*="C"].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A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B </a:t>
            </a:r>
            <a:r>
              <a:rPr lang="en-US" sz="1600" dirty="0" err="1"/>
              <a:t>chứa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C.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div[for*="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"] { color: cyan; }</a:t>
            </a:r>
          </a:p>
          <a:p>
            <a:pPr marL="0" indent="0">
              <a:buNone/>
            </a:pPr>
            <a:endParaRPr lang="en-US" sz="1600" dirty="0"/>
          </a:p>
          <a:p>
            <a:pPr lvl="0"/>
            <a:endParaRPr lang="en-US" dirty="0"/>
          </a:p>
          <a:p>
            <a:pPr marL="0"/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GD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27235" y="2706926"/>
            <a:ext cx="3952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&lt;div for="chocolate"&gt;Chocolate&lt;/div&gt;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&lt;div for="peanut"&gt;Peanut&lt;/div&gt;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&lt;div for="butter"&gt;Butter&lt;/div&gt;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&lt;div&gt;Jelly&lt;/div&gt;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9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7912"/>
            <a:ext cx="9279834" cy="3357955"/>
          </a:xfrm>
        </p:spPr>
        <p:txBody>
          <a:bodyPr/>
          <a:lstStyle/>
          <a:p>
            <a:r>
              <a:rPr lang="en-US" sz="1900" dirty="0" err="1"/>
              <a:t>Khái</a:t>
            </a:r>
            <a:r>
              <a:rPr lang="en-US" sz="1900" dirty="0"/>
              <a:t> </a:t>
            </a:r>
            <a:r>
              <a:rPr lang="en-US" sz="1900" dirty="0" err="1"/>
              <a:t>niệm</a:t>
            </a:r>
            <a:r>
              <a:rPr lang="en-US" sz="1900" dirty="0"/>
              <a:t> </a:t>
            </a:r>
            <a:r>
              <a:rPr lang="en-US" sz="1900" dirty="0" err="1"/>
              <a:t>về</a:t>
            </a:r>
            <a:r>
              <a:rPr lang="en-US" sz="1900" dirty="0"/>
              <a:t> </a:t>
            </a:r>
            <a:r>
              <a:rPr lang="en-US" sz="1900" dirty="0" err="1"/>
              <a:t>bộ</a:t>
            </a:r>
            <a:r>
              <a:rPr lang="en-US" sz="1900" dirty="0"/>
              <a:t> </a:t>
            </a:r>
            <a:r>
              <a:rPr lang="en-US" sz="1900" dirty="0" err="1"/>
              <a:t>chọn</a:t>
            </a:r>
            <a:r>
              <a:rPr lang="en-US" sz="1900" dirty="0"/>
              <a:t> CSS (CSS Selector)</a:t>
            </a:r>
          </a:p>
          <a:p>
            <a:r>
              <a:rPr lang="en-US" sz="1900" dirty="0"/>
              <a:t>Basic CSS Selector</a:t>
            </a:r>
          </a:p>
          <a:p>
            <a:r>
              <a:rPr lang="en-US" sz="1900" dirty="0" err="1"/>
              <a:t>Descentdant</a:t>
            </a:r>
            <a:r>
              <a:rPr lang="en-US" sz="1900" dirty="0"/>
              <a:t> CSS Selector</a:t>
            </a:r>
          </a:p>
          <a:p>
            <a:r>
              <a:rPr lang="en-US" sz="1900" dirty="0"/>
              <a:t>Multiple CSS Selector</a:t>
            </a:r>
          </a:p>
          <a:p>
            <a:r>
              <a:rPr lang="en-US" sz="1900" dirty="0"/>
              <a:t>Combination CSS Selector</a:t>
            </a:r>
          </a:p>
          <a:p>
            <a:r>
              <a:rPr lang="en-US" sz="1900" dirty="0"/>
              <a:t>Sibling CSS Selector</a:t>
            </a:r>
          </a:p>
          <a:p>
            <a:r>
              <a:rPr lang="en-US" sz="1900" dirty="0" err="1"/>
              <a:t>Pseodo</a:t>
            </a:r>
            <a:r>
              <a:rPr lang="en-US" sz="1900" dirty="0"/>
              <a:t> CSS Selector</a:t>
            </a:r>
          </a:p>
          <a:p>
            <a:r>
              <a:rPr lang="en-US" sz="1900" dirty="0" err="1"/>
              <a:t>Bộ</a:t>
            </a:r>
            <a:r>
              <a:rPr lang="en-US" sz="1900" dirty="0"/>
              <a:t> </a:t>
            </a:r>
            <a:r>
              <a:rPr lang="en-US" sz="1900" dirty="0" err="1"/>
              <a:t>chọn</a:t>
            </a:r>
            <a:r>
              <a:rPr lang="en-US" sz="1900" dirty="0"/>
              <a:t> CSS </a:t>
            </a:r>
            <a:r>
              <a:rPr lang="en-US" sz="1900" dirty="0" err="1"/>
              <a:t>theo</a:t>
            </a:r>
            <a:r>
              <a:rPr lang="en-US" sz="1900" dirty="0"/>
              <a:t> </a:t>
            </a:r>
            <a:r>
              <a:rPr lang="en-US" sz="1900" dirty="0" err="1"/>
              <a:t>trạng</a:t>
            </a:r>
            <a:r>
              <a:rPr lang="en-US" sz="1900" dirty="0"/>
              <a:t> </a:t>
            </a:r>
            <a:r>
              <a:rPr lang="en-US" sz="1900" dirty="0" err="1"/>
              <a:t>thái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323521" cy="3221016"/>
          </a:xfrm>
        </p:spPr>
        <p:txBody>
          <a:bodyPr/>
          <a:lstStyle/>
          <a:p>
            <a:pPr algn="just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CSS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nhắm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CSS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.</a:t>
            </a:r>
            <a:endParaRPr lang="en-US" sz="1600" dirty="0"/>
          </a:p>
          <a:p>
            <a:pPr algn="just"/>
            <a:r>
              <a:rPr lang="en-US" dirty="0"/>
              <a:t>CSS Selector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đẫn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CSS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.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Ví dụ minh họa về CSS Select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76" y="2556932"/>
            <a:ext cx="5581650" cy="3110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10021956" cy="1303867"/>
          </a:xfrm>
        </p:spPr>
        <p:txBody>
          <a:bodyPr/>
          <a:lstStyle/>
          <a:p>
            <a:r>
              <a:rPr lang="en-US" sz="4000" dirty="0" err="1"/>
              <a:t>Bộ</a:t>
            </a:r>
            <a:r>
              <a:rPr lang="en-US" sz="4000" dirty="0"/>
              <a:t> </a:t>
            </a:r>
            <a:r>
              <a:rPr lang="en-US" sz="4000" dirty="0" err="1"/>
              <a:t>chọn</a:t>
            </a:r>
            <a:r>
              <a:rPr lang="en-US" sz="4000" dirty="0"/>
              <a:t> CSS </a:t>
            </a:r>
            <a:r>
              <a:rPr lang="en-US" sz="4000" dirty="0" err="1"/>
              <a:t>cơ</a:t>
            </a:r>
            <a:r>
              <a:rPr lang="en-US" sz="4000" dirty="0"/>
              <a:t> </a:t>
            </a:r>
            <a:r>
              <a:rPr lang="en-US" sz="4000" dirty="0" err="1"/>
              <a:t>bản</a:t>
            </a:r>
            <a:r>
              <a:rPr lang="en-US" sz="4000" dirty="0"/>
              <a:t> - Basic 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(element selector):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 VD:</a:t>
            </a:r>
          </a:p>
          <a:p>
            <a:pPr marL="2686050" lvl="6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 { color: blue; }</a:t>
            </a:r>
          </a:p>
          <a:p>
            <a:pPr marL="2686050" lvl="6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div { color: magenta; }</a:t>
            </a:r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class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(class selector):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class. Selector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 VD:</a:t>
            </a:r>
          </a:p>
          <a:p>
            <a:pPr marL="2686050" lvl="6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.hello {</a:t>
            </a:r>
          </a:p>
          <a:p>
            <a:pPr marL="2686050" lvl="6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color: red;</a:t>
            </a:r>
          </a:p>
          <a:p>
            <a:pPr marL="2686050" lvl="6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CSS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98643"/>
            <a:ext cx="9601196" cy="3477225"/>
          </a:xfrm>
        </p:spPr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ID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(ID selector):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ta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# (</a:t>
            </a:r>
            <a:r>
              <a:rPr lang="en-US" dirty="0" err="1"/>
              <a:t>thăng</a:t>
            </a:r>
            <a:r>
              <a:rPr lang="en-US" dirty="0"/>
              <a:t>)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id.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HTML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id, do </a:t>
            </a:r>
            <a:r>
              <a:rPr lang="en-US" dirty="0" err="1"/>
              <a:t>đó</a:t>
            </a:r>
            <a:r>
              <a:rPr lang="en-US" dirty="0"/>
              <a:t> selector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  <a:endParaRPr lang="en-US" sz="1600" dirty="0"/>
          </a:p>
          <a:p>
            <a:pPr marL="3143250" lvl="7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#app {</a:t>
            </a:r>
          </a:p>
          <a:p>
            <a:pPr marL="3143250" lvl="7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color: red;</a:t>
            </a:r>
          </a:p>
          <a:p>
            <a:pPr marL="3143250" lvl="7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285750" lvl="1"/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tất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văn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,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*. VD:</a:t>
            </a:r>
          </a:p>
          <a:p>
            <a:pPr marL="3143250" lvl="7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* {</a:t>
            </a:r>
          </a:p>
          <a:p>
            <a:pPr marL="3143250" lvl="7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color: yellow;</a:t>
            </a:r>
          </a:p>
          <a:p>
            <a:pPr marL="3143250" lvl="7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basic </a:t>
            </a:r>
            <a:r>
              <a:rPr lang="en-US" dirty="0" err="1" smtClean="0"/>
              <a:t>css</a:t>
            </a:r>
            <a:r>
              <a:rPr lang="en-US" dirty="0" smtClean="0"/>
              <a:t>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Soạn</a:t>
            </a:r>
            <a:r>
              <a:rPr lang="en-US" sz="2000" dirty="0" smtClean="0"/>
              <a:t> 1 form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“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</a:t>
            </a:r>
            <a:r>
              <a:rPr lang="en-US" sz="2000" dirty="0" err="1" smtClean="0"/>
              <a:t>tôi</a:t>
            </a:r>
            <a:r>
              <a:rPr lang="en-US" sz="2000" dirty="0" smtClean="0"/>
              <a:t>”, </a:t>
            </a:r>
            <a:r>
              <a:rPr lang="en-US" sz="2000" dirty="0" err="1" smtClean="0"/>
              <a:t>có</a:t>
            </a:r>
            <a:r>
              <a:rPr lang="en-US" sz="2000" dirty="0" smtClean="0"/>
              <a:t> 3 ô </a:t>
            </a:r>
            <a:r>
              <a:rPr lang="en-US" sz="2000" dirty="0" err="1" smtClean="0"/>
              <a:t>nhập</a:t>
            </a:r>
            <a:r>
              <a:rPr lang="en-US" sz="2000" dirty="0" smtClean="0"/>
              <a:t>: </a:t>
            </a:r>
            <a:r>
              <a:rPr lang="en-US" sz="2000" dirty="0" err="1" smtClean="0"/>
              <a:t>họ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, email,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điệp</a:t>
            </a:r>
            <a:r>
              <a:rPr lang="en-US" sz="2000" dirty="0" smtClean="0"/>
              <a:t>.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ô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điệp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multiline</a:t>
            </a:r>
          </a:p>
          <a:p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basic </a:t>
            </a:r>
            <a:r>
              <a:rPr lang="en-US" sz="2000" dirty="0" err="1" smtClean="0"/>
              <a:t>css</a:t>
            </a:r>
            <a:r>
              <a:rPr lang="en-US" sz="2000" dirty="0" smtClean="0"/>
              <a:t> selector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style: font </a:t>
            </a:r>
            <a:r>
              <a:rPr lang="en-US" sz="2000" dirty="0" err="1" smtClean="0"/>
              <a:t>chữ</a:t>
            </a:r>
            <a:r>
              <a:rPr lang="en-US" sz="2000" dirty="0" smtClean="0"/>
              <a:t> Verdana, </a:t>
            </a:r>
            <a:r>
              <a:rPr lang="en-US" sz="2000" dirty="0" err="1" smtClean="0"/>
              <a:t>cỡ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14, margin </a:t>
            </a:r>
            <a:r>
              <a:rPr lang="en-US" sz="2000" dirty="0" err="1" smtClean="0"/>
              <a:t>nét</a:t>
            </a:r>
            <a:r>
              <a:rPr lang="en-US" sz="2000" dirty="0" smtClean="0"/>
              <a:t> </a:t>
            </a:r>
            <a:r>
              <a:rPr lang="en-US" sz="2000" dirty="0" err="1" smtClean="0"/>
              <a:t>liền</a:t>
            </a:r>
            <a:r>
              <a:rPr lang="en-US" sz="2000" dirty="0" smtClean="0"/>
              <a:t> </a:t>
            </a:r>
            <a:r>
              <a:rPr lang="en-US" sz="2000" dirty="0" err="1" smtClean="0"/>
              <a:t>rộng</a:t>
            </a:r>
            <a:r>
              <a:rPr lang="en-US" sz="2000" dirty="0" smtClean="0"/>
              <a:t> 1px, </a:t>
            </a:r>
            <a:r>
              <a:rPr lang="en-US" sz="2000" dirty="0" err="1" smtClean="0"/>
              <a:t>bo</a:t>
            </a:r>
            <a:r>
              <a:rPr lang="en-US" sz="2000" dirty="0" smtClean="0"/>
              <a:t> </a:t>
            </a:r>
            <a:r>
              <a:rPr lang="en-US" sz="2000" dirty="0" err="1" smtClean="0"/>
              <a:t>tròn</a:t>
            </a:r>
            <a:r>
              <a:rPr lang="en-US" sz="2000" dirty="0" smtClean="0"/>
              <a:t> 4 </a:t>
            </a:r>
            <a:r>
              <a:rPr lang="en-US" sz="2000" dirty="0" err="1" smtClean="0"/>
              <a:t>góc</a:t>
            </a:r>
            <a:r>
              <a:rPr lang="en-US" sz="2000" dirty="0" smtClean="0"/>
              <a:t> (border-radius)…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ô </a:t>
            </a:r>
            <a:r>
              <a:rPr lang="en-US" sz="2000" dirty="0" err="1" smtClean="0"/>
              <a:t>nhập</a:t>
            </a:r>
            <a:r>
              <a:rPr lang="en-US" sz="2000" dirty="0" smtClean="0"/>
              <a:t>.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cỡ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smtClean="0"/>
              <a:t> 20px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dòng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endParaRPr lang="en-US" sz="2000" dirty="0" smtClean="0"/>
          </a:p>
          <a:p>
            <a:r>
              <a:rPr lang="en-US" sz="2000" dirty="0" err="1" smtClean="0"/>
              <a:t>Chèn</a:t>
            </a:r>
            <a:r>
              <a:rPr lang="en-US" sz="2000" dirty="0" smtClean="0"/>
              <a:t> </a:t>
            </a:r>
            <a:r>
              <a:rPr lang="en-US" sz="2000" dirty="0" err="1" smtClean="0"/>
              <a:t>css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“CSS internal”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8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CSS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hậu</a:t>
            </a:r>
            <a:r>
              <a:rPr lang="en-US" sz="3200" dirty="0"/>
              <a:t> </a:t>
            </a:r>
            <a:r>
              <a:rPr lang="en-US" sz="3200" dirty="0" err="1"/>
              <a:t>duệ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dirty="0" err="1"/>
              <a:t>Descentdant</a:t>
            </a:r>
            <a:r>
              <a:rPr lang="en-US" sz="3200" dirty="0"/>
              <a:t> CSS 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79131"/>
            <a:ext cx="6046303" cy="3496737"/>
          </a:xfrm>
        </p:spPr>
        <p:txBody>
          <a:bodyPr/>
          <a:lstStyle/>
          <a:p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hậu</a:t>
            </a:r>
            <a:r>
              <a:rPr lang="en-US" sz="1600" dirty="0"/>
              <a:t> </a:t>
            </a:r>
            <a:r>
              <a:rPr lang="en-US" sz="1600" dirty="0" err="1"/>
              <a:t>duệ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bất</a:t>
            </a:r>
            <a:r>
              <a:rPr lang="en-US" sz="1600" dirty="0"/>
              <a:t> </a:t>
            </a:r>
            <a:r>
              <a:rPr lang="en-US" sz="1600" dirty="0" err="1"/>
              <a:t>kỳ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,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xếp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lựa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(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</a:t>
            </a:r>
            <a:r>
              <a:rPr lang="en-US" sz="1600" dirty="0" err="1"/>
              <a:t>bởi</a:t>
            </a:r>
            <a:r>
              <a:rPr lang="en-US" sz="1600" dirty="0"/>
              <a:t> </a:t>
            </a:r>
            <a:r>
              <a:rPr lang="en-US" sz="1600" dirty="0" err="1"/>
              <a:t>dấu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)</a:t>
            </a:r>
            <a:endParaRPr lang="en-US" sz="1400" dirty="0"/>
          </a:p>
          <a:p>
            <a:r>
              <a:rPr lang="en-US" sz="1600" i="1" dirty="0"/>
              <a:t>Any descendant selector</a:t>
            </a:r>
            <a:r>
              <a:rPr lang="en-US" sz="1600" dirty="0"/>
              <a:t>: A B.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bất</a:t>
            </a:r>
            <a:r>
              <a:rPr lang="en-US" sz="1600" dirty="0"/>
              <a:t> </a:t>
            </a:r>
            <a:r>
              <a:rPr lang="en-US" sz="1600" dirty="0" err="1"/>
              <a:t>kỳ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B </a:t>
            </a:r>
            <a:r>
              <a:rPr lang="en-US" sz="1600" dirty="0" err="1"/>
              <a:t>nào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hậu</a:t>
            </a:r>
            <a:r>
              <a:rPr lang="en-US" sz="1600" dirty="0"/>
              <a:t> </a:t>
            </a:r>
            <a:r>
              <a:rPr lang="en-US" sz="1600" dirty="0" err="1"/>
              <a:t>duệ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A. </a:t>
            </a:r>
            <a:r>
              <a:rPr lang="en-US" sz="1600" dirty="0" err="1"/>
              <a:t>Hậu</a:t>
            </a:r>
            <a:r>
              <a:rPr lang="en-US" sz="1600" dirty="0"/>
              <a:t> </a:t>
            </a:r>
            <a:r>
              <a:rPr lang="en-US" sz="1600" dirty="0" err="1"/>
              <a:t>duệ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lồng</a:t>
            </a:r>
            <a:r>
              <a:rPr lang="en-US" sz="1600" dirty="0"/>
              <a:t> </a:t>
            </a:r>
            <a:r>
              <a:rPr lang="en-US" sz="1600" dirty="0" err="1"/>
              <a:t>rất</a:t>
            </a:r>
            <a:r>
              <a:rPr lang="en-US" sz="1600" dirty="0"/>
              <a:t> </a:t>
            </a:r>
            <a:r>
              <a:rPr lang="en-US" sz="1600" dirty="0" err="1"/>
              <a:t>sâu</a:t>
            </a:r>
            <a:r>
              <a:rPr lang="en-US" sz="1600" dirty="0"/>
              <a:t>. VD: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.container .hello-class {  color: red;}</a:t>
            </a:r>
          </a:p>
          <a:p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dấu</a:t>
            </a:r>
            <a:r>
              <a:rPr lang="en-US" sz="1600" dirty="0"/>
              <a:t> *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hậu</a:t>
            </a:r>
            <a:r>
              <a:rPr lang="en-US" sz="1600" dirty="0"/>
              <a:t> </a:t>
            </a:r>
            <a:r>
              <a:rPr lang="en-US" sz="1600" dirty="0" err="1"/>
              <a:t>duệ</a:t>
            </a:r>
            <a:r>
              <a:rPr lang="en-US" sz="1600" dirty="0"/>
              <a:t>: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.paragraph-container * {  color: blue;}</a:t>
            </a:r>
          </a:p>
          <a:p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dấu</a:t>
            </a:r>
            <a:r>
              <a:rPr lang="en-US" sz="1600" dirty="0"/>
              <a:t> &gt;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hậu</a:t>
            </a:r>
            <a:r>
              <a:rPr lang="en-US" sz="1600" dirty="0"/>
              <a:t> </a:t>
            </a:r>
            <a:r>
              <a:rPr lang="en-US" sz="1600" dirty="0" err="1"/>
              <a:t>duệ</a:t>
            </a:r>
            <a:r>
              <a:rPr lang="en-US" sz="1600" dirty="0"/>
              <a:t> </a:t>
            </a:r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(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con):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.paragraph-container &gt; .hello-class { color: blue;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4007" y="2556932"/>
            <a:ext cx="4151242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00729" y="2379131"/>
            <a:ext cx="3856383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&lt;div class="paragraph-container"&gt;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&lt;p id="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hola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-id" class="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hola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-class"&gt;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Hola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World&lt;/p&gt;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&lt;p class="hello-class"&gt;Hello World&lt;/p&gt;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&lt;p class="hello-class again-class"&gt;Hello Again World&lt;/p&gt;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CSS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(Multiple CSS 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phẩy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Multiple CSS Selector: A, B, C, D ... 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/ class / id.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HTML ở </a:t>
            </a:r>
            <a:r>
              <a:rPr lang="en-US" dirty="0" err="1"/>
              <a:t>mục</a:t>
            </a:r>
            <a:r>
              <a:rPr lang="en-US" dirty="0"/>
              <a:t> 8.3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class </a:t>
            </a:r>
            <a:r>
              <a:rPr lang="en-US" dirty="0" err="1"/>
              <a:t>là</a:t>
            </a:r>
            <a:r>
              <a:rPr lang="en-US" dirty="0"/>
              <a:t> outside-class </a:t>
            </a:r>
            <a:r>
              <a:rPr lang="en-US" dirty="0" err="1"/>
              <a:t>hoặc</a:t>
            </a:r>
            <a:r>
              <a:rPr lang="en-US" dirty="0"/>
              <a:t> again-class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hola</a:t>
            </a:r>
            <a:r>
              <a:rPr lang="en-US" dirty="0"/>
              <a:t>-class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.outside-class, .again-class, 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hola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-class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color: purple;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CSS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tiêu</a:t>
            </a:r>
            <a:r>
              <a:rPr lang="en-US" sz="3200" dirty="0"/>
              <a:t> </a:t>
            </a:r>
            <a:r>
              <a:rPr lang="en-US" sz="3200" dirty="0" err="1"/>
              <a:t>chí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(Combination CSS 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417" y="2556932"/>
            <a:ext cx="5830957" cy="3318936"/>
          </a:xfrm>
        </p:spPr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CSS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trắng</a:t>
            </a:r>
            <a:endParaRPr lang="en-US" sz="1600" dirty="0"/>
          </a:p>
          <a:p>
            <a:r>
              <a:rPr lang="en-US" dirty="0"/>
              <a:t>Combination CSS Selector: AB.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B.</a:t>
            </a:r>
          </a:p>
          <a:p>
            <a:r>
              <a:rPr lang="en-US" sz="2000" dirty="0"/>
              <a:t>VD: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p.active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{  color: yellow; }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p#hola-id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{ color: blue;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.hello-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class.active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{   color: red; }</a:t>
            </a:r>
          </a:p>
          <a:p>
            <a:pPr marL="914400" lvl="2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2748" y="2633626"/>
            <a:ext cx="5473148" cy="3177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&lt;div class="container"&gt;</a:t>
            </a:r>
            <a:endParaRPr lang="en-US" sz="1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&lt;div class="paragraph-container"&gt;</a:t>
            </a:r>
            <a:endParaRPr lang="en-US" sz="1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&lt;p id="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-id" class="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				class"&gt;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World&lt;/p&gt;</a:t>
            </a:r>
            <a:endParaRPr lang="en-US" sz="1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&lt;p class="hello-class"&gt;Hello 			World&lt;/p&gt;</a:t>
            </a:r>
            <a:endParaRPr lang="en-US" sz="1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&lt;p class="hello-class again-				class"&gt;Hello Again World&lt;/p&gt;</a:t>
            </a:r>
            <a:endParaRPr lang="en-US" sz="1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&lt;/div&gt;</a:t>
            </a:r>
            <a:endParaRPr lang="en-US" sz="1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255905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&lt;/div&gt;</a:t>
            </a:r>
            <a:endParaRPr lang="en-US" sz="15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78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03A033DC6594CBDBEB8AE56FC68B7" ma:contentTypeVersion="6" ma:contentTypeDescription="Create a new document." ma:contentTypeScope="" ma:versionID="1c0862a25c318572d88519db71d8b9c7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51e182ec3a3e2959cddadb0c76e06110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548711-126A-42FA-BDC3-C9691394C077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71af3243-3dd4-4a8d-8c0d-dd76da1f02a5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425199-9B1C-4BAB-9773-DC16B3155E08}"/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1931</Words>
  <Application>Microsoft Office PowerPoint</Application>
  <PresentationFormat>Widescreen</PresentationFormat>
  <Paragraphs>248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Lucida Handwriting</vt:lpstr>
      <vt:lpstr>Rockwell</vt:lpstr>
      <vt:lpstr>Times New Roman</vt:lpstr>
      <vt:lpstr>Trebuchet MS</vt:lpstr>
      <vt:lpstr>Organic</vt:lpstr>
      <vt:lpstr>Phát triển ứng dụng web  Tiết 8: Các bộ chọn CSS (CSS Selector)</vt:lpstr>
      <vt:lpstr>Nội dung</vt:lpstr>
      <vt:lpstr>Khái niệm về CSS Selector</vt:lpstr>
      <vt:lpstr>Bộ chọn CSS cơ bản - Basic CSS Selector</vt:lpstr>
      <vt:lpstr>Bộ chọn CSS cơ bản (tiếp)</vt:lpstr>
      <vt:lpstr>Thực hành basic css selector</vt:lpstr>
      <vt:lpstr>Bộ chọn CSS theo quan hệ hậu duệ  (Descentdant CSS Selector)</vt:lpstr>
      <vt:lpstr>Bộ chọn CSS nhiều phần tử (Multiple CSS Selector)</vt:lpstr>
      <vt:lpstr>Bộ chọn CSS theo nhiều tiêu chí kết hợp (Combination CSS Selector)</vt:lpstr>
      <vt:lpstr>Bộ chọn CSS theo quan hệ anh em  (Sibling CSS Selector)</vt:lpstr>
      <vt:lpstr>Bộ chọn CSS theo tiền tố (Pseodo CSS Selector)</vt:lpstr>
      <vt:lpstr>Bộ chọn CSS theo tiền tố (Pseodo CSS Selector)</vt:lpstr>
      <vt:lpstr>Bộ chọn CSS theo trạng thái</vt:lpstr>
      <vt:lpstr>Bộ chọn CSS theo thuộc tính  (Attribute CSS Selector)</vt:lpstr>
      <vt:lpstr>Bộ chọn CSS theo thuộc tính  (Attribute CSS Selector)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2023-04-23T15:59:53Z</dcterms:created>
  <dcterms:modified xsi:type="dcterms:W3CDTF">2024-02-23T01:54:18Z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