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5"/>
  </p:notesMasterIdLst>
  <p:sldIdLst>
    <p:sldId id="256" r:id="rId2"/>
    <p:sldId id="259" r:id="rId3"/>
    <p:sldId id="285" r:id="rId4"/>
    <p:sldId id="286" r:id="rId5"/>
    <p:sldId id="288" r:id="rId6"/>
    <p:sldId id="289" r:id="rId7"/>
    <p:sldId id="262" r:id="rId8"/>
    <p:sldId id="293" r:id="rId9"/>
    <p:sldId id="294" r:id="rId10"/>
    <p:sldId id="292" r:id="rId11"/>
    <p:sldId id="301" r:id="rId12"/>
    <p:sldId id="299" r:id="rId13"/>
    <p:sldId id="309" r:id="rId14"/>
    <p:sldId id="303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290" r:id="rId23"/>
    <p:sldId id="300" r:id="rId24"/>
    <p:sldId id="302" r:id="rId25"/>
    <p:sldId id="304" r:id="rId26"/>
    <p:sldId id="305" r:id="rId27"/>
    <p:sldId id="296" r:id="rId28"/>
    <p:sldId id="306" r:id="rId29"/>
    <p:sldId id="308" r:id="rId30"/>
    <p:sldId id="307" r:id="rId31"/>
    <p:sldId id="291" r:id="rId32"/>
    <p:sldId id="297" r:id="rId33"/>
    <p:sldId id="279" r:id="rId34"/>
  </p:sldIdLst>
  <p:sldSz cx="9144000" cy="5143500" type="screen16x9"/>
  <p:notesSz cx="6858000" cy="9144000"/>
  <p:embeddedFontLst>
    <p:embeddedFont>
      <p:font typeface="FS Harabara" pitchFamily="34" charset="0"/>
      <p:bold r:id="rId36"/>
    </p:embeddedFont>
    <p:embeddedFont>
      <p:font typeface="Nixie One" charset="0"/>
      <p:regular r:id="rId37"/>
    </p:embeddedFont>
    <p:embeddedFont>
      <p:font typeface="Inconsolata" charset="0"/>
      <p:regular r:id="rId38"/>
    </p:embeddedFont>
    <p:embeddedFont>
      <p:font typeface="Open Sans" pitchFamily="34" charset="0"/>
      <p:regular r:id="rId39"/>
      <p:bold r:id="rId40"/>
      <p:italic r:id="rId41"/>
      <p:boldItalic r:id="rId42"/>
    </p:embeddedFont>
    <p:embeddedFont>
      <p:font typeface="Calibri" pitchFamily="34" charset="0"/>
      <p:regular r:id="rId43"/>
      <p:bold r:id="rId44"/>
      <p:italic r:id="rId45"/>
      <p:boldItalic r:id="rId46"/>
    </p:embeddedFont>
    <p:embeddedFont>
      <p:font typeface="Tahoma" pitchFamily="34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B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A2775B9-E9C5-482E-A413-6CE98A3A642A}">
  <a:tblStyle styleId="{3A2775B9-E9C5-482E-A413-6CE98A3A64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659" autoAdjust="0"/>
  </p:normalViewPr>
  <p:slideViewPr>
    <p:cSldViewPr>
      <p:cViewPr>
        <p:scale>
          <a:sx n="154" d="100"/>
          <a:sy n="154" d="100"/>
        </p:scale>
        <p:origin x="-384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7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08407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32E6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5642650" y="1196950"/>
            <a:ext cx="1796700" cy="1796700"/>
          </a:xfrm>
          <a:prstGeom prst="ellipse">
            <a:avLst/>
          </a:prstGeom>
          <a:solidFill>
            <a:srgbClr val="513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8761400" y="1539876"/>
            <a:ext cx="505800" cy="50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55250" y="3661200"/>
            <a:ext cx="1159800" cy="1159800"/>
          </a:xfrm>
          <a:prstGeom prst="ellipse">
            <a:avLst/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845352" y="1685552"/>
            <a:ext cx="1559612" cy="1559612"/>
          </a:xfrm>
          <a:custGeom>
            <a:avLst/>
            <a:gdLst/>
            <a:ahLst/>
            <a:cxnLst/>
            <a:rect l="0" t="0" r="0" b="0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>
            <a:off x="6736351" y="1301392"/>
            <a:ext cx="1159800" cy="1003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-10799123">
            <a:off x="-359856" y="1954148"/>
            <a:ext cx="1176000" cy="1117800"/>
          </a:xfrm>
          <a:prstGeom prst="pentagon">
            <a:avLst>
              <a:gd name="hf" fmla="val 105146"/>
              <a:gd name="vf" fmla="val 110557"/>
            </a:avLst>
          </a:prstGeom>
          <a:noFill/>
          <a:ln w="114300" cap="flat" cmpd="sng">
            <a:solidFill>
              <a:srgbClr val="FF99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-899880">
            <a:off x="1365793" y="1978994"/>
            <a:ext cx="1829316" cy="1738722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513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592400" y="904800"/>
            <a:ext cx="1796700" cy="1796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29200" y="3014525"/>
            <a:ext cx="1226592" cy="1226592"/>
          </a:xfrm>
          <a:custGeom>
            <a:avLst/>
            <a:gdLst/>
            <a:ahLst/>
            <a:cxnLst/>
            <a:rect l="0" t="0" r="0" b="0"/>
            <a:pathLst>
              <a:path w="75903" h="75903" extrusionOk="0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96172" y="1378560"/>
            <a:ext cx="1424722" cy="1424722"/>
          </a:xfrm>
          <a:custGeom>
            <a:avLst/>
            <a:gdLst/>
            <a:ahLst/>
            <a:cxnLst/>
            <a:rect l="0" t="0" r="0" b="0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19" name="Shape 19"/>
          <p:cNvSpPr/>
          <p:nvPr/>
        </p:nvSpPr>
        <p:spPr>
          <a:xfrm>
            <a:off x="2694350" y="694075"/>
            <a:ext cx="3755100" cy="3755100"/>
          </a:xfrm>
          <a:prstGeom prst="ellipse">
            <a:avLst/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2878525" y="1991825"/>
            <a:ext cx="3387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2378899" y="2701499"/>
            <a:ext cx="462000" cy="462000"/>
          </a:xfrm>
          <a:prstGeom prst="ellipse">
            <a:avLst/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2320850" y="3525150"/>
            <a:ext cx="462000" cy="3996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>
            <a:off x="2025975" y="1258251"/>
            <a:ext cx="584400" cy="5058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99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7439350" y="1196950"/>
            <a:ext cx="425700" cy="368400"/>
          </a:xfrm>
          <a:prstGeom prst="triangle">
            <a:avLst>
              <a:gd name="adj" fmla="val 50000"/>
            </a:avLst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5587275" y="808800"/>
            <a:ext cx="731400" cy="731400"/>
          </a:xfrm>
          <a:prstGeom prst="donut">
            <a:avLst>
              <a:gd name="adj" fmla="val 10551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3218800" y="3924750"/>
            <a:ext cx="632700" cy="632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6056000" y="3149475"/>
            <a:ext cx="1383355" cy="1058469"/>
          </a:xfrm>
          <a:custGeom>
            <a:avLst/>
            <a:gdLst/>
            <a:ahLst/>
            <a:cxnLst/>
            <a:rect l="0" t="0" r="0" b="0"/>
            <a:pathLst>
              <a:path w="88634" h="67818" extrusionOk="0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 rot="1372">
            <a:off x="7518650" y="3105312"/>
            <a:ext cx="751500" cy="7143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Shape 30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31" name="Shape 31"/>
            <p:cNvSpPr/>
            <p:nvPr/>
          </p:nvSpPr>
          <p:spPr>
            <a:xfrm>
              <a:off x="0" y="0"/>
              <a:ext cx="9144000" cy="35280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343698" y="328614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4456350" y="3414379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1737625" y="2687653"/>
            <a:ext cx="5668800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08" name="Shape 108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248675" y="1519600"/>
            <a:ext cx="3226200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4669128" y="1519600"/>
            <a:ext cx="3226200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Shape 212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213" name="Shape 21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32E6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layout/grid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layout/grid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layout/grid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getbootstrap.com/docs/4.0/utilities/flex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utilities/color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utilities/color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utilities/spacin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utilities/sizin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utilities/tex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utilities/tex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utilities/display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utilitie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mponent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mponents/navbar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ntent/typography/#heading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mponents/button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ntent/tables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mponents/forms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mponents/carousel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mponents/card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mponents/modal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gouville/sublime-bootstrap4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uvavi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.jquery.com/jquery-3.3.1.min.j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3/layout/overview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ctrTitle"/>
          </p:nvPr>
        </p:nvSpPr>
        <p:spPr>
          <a:xfrm>
            <a:off x="2878525" y="1276350"/>
            <a:ext cx="33870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FS Harabara" pitchFamily="34" charset="0"/>
              </a:rPr>
              <a:t>Thiết</a:t>
            </a:r>
            <a:r>
              <a:rPr lang="en-US" dirty="0" smtClean="0">
                <a:latin typeface="FS Harabara" pitchFamily="34" charset="0"/>
              </a:rPr>
              <a:t> </a:t>
            </a:r>
            <a:r>
              <a:rPr lang="en-US" dirty="0" err="1" smtClean="0">
                <a:latin typeface="FS Harabara" pitchFamily="34" charset="0"/>
              </a:rPr>
              <a:t>kế</a:t>
            </a:r>
            <a:r>
              <a:rPr lang="en-US" dirty="0" smtClean="0">
                <a:latin typeface="FS Harabara" pitchFamily="34" charset="0"/>
              </a:rPr>
              <a:t> </a:t>
            </a:r>
            <a:r>
              <a:rPr lang="en-US" dirty="0" err="1" smtClean="0">
                <a:latin typeface="FS Harabara" pitchFamily="34" charset="0"/>
              </a:rPr>
              <a:t>giao</a:t>
            </a:r>
            <a:r>
              <a:rPr lang="en-US" dirty="0" smtClean="0">
                <a:latin typeface="FS Harabara" pitchFamily="34" charset="0"/>
              </a:rPr>
              <a:t> </a:t>
            </a:r>
            <a:r>
              <a:rPr lang="en-US" dirty="0" err="1" smtClean="0">
                <a:latin typeface="FS Harabara" pitchFamily="34" charset="0"/>
              </a:rPr>
              <a:t>diện</a:t>
            </a:r>
            <a:r>
              <a:rPr lang="en-US" dirty="0" smtClean="0">
                <a:latin typeface="FS Harabara" pitchFamily="34" charset="0"/>
              </a:rPr>
              <a:t> Website </a:t>
            </a:r>
            <a:r>
              <a:rPr lang="en-US" dirty="0" err="1" smtClean="0">
                <a:latin typeface="FS Harabara" pitchFamily="34" charset="0"/>
              </a:rPr>
              <a:t>với</a:t>
            </a:r>
            <a:r>
              <a:rPr lang="en-US" smtClean="0">
                <a:latin typeface="FS Harabara" pitchFamily="34" charset="0"/>
              </a:rPr>
              <a:t> </a:t>
            </a:r>
            <a:r>
              <a:rPr lang="en-US" b="1" smtClean="0">
                <a:latin typeface="FS Harabara" pitchFamily="34" charset="0"/>
              </a:rPr>
              <a:t>Bootstrap 4</a:t>
            </a:r>
            <a:endParaRPr lang="vi-VN" b="1" dirty="0">
              <a:latin typeface="FS Harabar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Grid System</a:t>
            </a:r>
            <a:endParaRPr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219200" y="1276350"/>
            <a:ext cx="6752325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err="1"/>
              <a:t>Cú</a:t>
            </a:r>
            <a:r>
              <a:rPr lang="en-US" sz="1200" b="1" dirty="0"/>
              <a:t> </a:t>
            </a:r>
            <a:r>
              <a:rPr lang="en-US" sz="1200" b="1" dirty="0" err="1"/>
              <a:t>pháp</a:t>
            </a:r>
            <a:r>
              <a:rPr lang="en-US" sz="1200" b="1" dirty="0"/>
              <a:t> :  </a:t>
            </a:r>
            <a:r>
              <a:rPr lang="en-US" sz="1200" dirty="0"/>
              <a:t>.col-a-b   ( a: </a:t>
            </a:r>
            <a:r>
              <a:rPr lang="en-US" sz="1200" dirty="0" err="1"/>
              <a:t>ký</a:t>
            </a:r>
            <a:r>
              <a:rPr lang="en-US" sz="1200" dirty="0"/>
              <a:t> </a:t>
            </a:r>
            <a:r>
              <a:rPr lang="en-US" sz="1200" dirty="0" err="1"/>
              <a:t>hiệu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thiết</a:t>
            </a:r>
            <a:r>
              <a:rPr lang="en-US" sz="1200" dirty="0"/>
              <a:t> </a:t>
            </a:r>
            <a:r>
              <a:rPr lang="en-US" sz="1200" dirty="0" err="1"/>
              <a:t>bị</a:t>
            </a:r>
            <a:r>
              <a:rPr lang="en-US" sz="1200" dirty="0"/>
              <a:t>, b: </a:t>
            </a:r>
            <a:r>
              <a:rPr lang="en-US" sz="1200" dirty="0" err="1"/>
              <a:t>số</a:t>
            </a:r>
            <a:r>
              <a:rPr lang="en-US" sz="1200" dirty="0"/>
              <a:t> </a:t>
            </a:r>
            <a:r>
              <a:rPr lang="en-US" sz="1200" dirty="0" err="1"/>
              <a:t>cột</a:t>
            </a:r>
            <a:r>
              <a:rPr lang="en-US" sz="1200" dirty="0"/>
              <a:t> </a:t>
            </a:r>
            <a:r>
              <a:rPr lang="en-US" sz="1200" dirty="0" err="1"/>
              <a:t>chiếm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tổng</a:t>
            </a:r>
            <a:r>
              <a:rPr lang="en-US" sz="1200" dirty="0"/>
              <a:t> </a:t>
            </a:r>
            <a:r>
              <a:rPr lang="en-US" sz="1200" dirty="0" err="1"/>
              <a:t>số</a:t>
            </a:r>
            <a:r>
              <a:rPr lang="en-US" sz="1200" dirty="0"/>
              <a:t> 12 </a:t>
            </a:r>
            <a:r>
              <a:rPr lang="en-US" sz="1200" dirty="0" err="1"/>
              <a:t>cột</a:t>
            </a:r>
            <a:r>
              <a:rPr lang="en-US" sz="1200" dirty="0"/>
              <a:t>)</a:t>
            </a:r>
            <a:endParaRPr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64921" y="3943350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https://getbootstrap.com/docs/4.0/layout/grid/</a:t>
            </a:r>
            <a:endParaRPr lang="en-US" dirty="0"/>
          </a:p>
        </p:txBody>
      </p:sp>
      <p:pic>
        <p:nvPicPr>
          <p:cNvPr id="3073" name="Picture 1" descr="C:\Users\Viet\Desktop\Seminar Bootstrap\gri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1733550"/>
            <a:ext cx="6629400" cy="204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886274"/>
      </p:ext>
    </p:extLst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Grid System</a:t>
            </a:r>
            <a:endParaRPr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4476750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https://getbootstrap.com/docs/4.0/layout/grid/</a:t>
            </a:r>
            <a:endParaRPr lang="en-US" dirty="0"/>
          </a:p>
        </p:txBody>
      </p:sp>
      <p:pic>
        <p:nvPicPr>
          <p:cNvPr id="1026" name="Picture 2" descr="http://www.dammio.com/wp-content/uploads/2018/06/bootstrap_4_gri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99260"/>
            <a:ext cx="7604760" cy="239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386064"/>
      </p:ext>
    </p:extLst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Grid System</a:t>
            </a:r>
            <a:endParaRPr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219200" y="1276350"/>
            <a:ext cx="6752325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err="1"/>
              <a:t>Flexbox</a:t>
            </a:r>
            <a:r>
              <a:rPr lang="en-US" sz="1200" b="1" dirty="0"/>
              <a:t> :</a:t>
            </a:r>
            <a:endParaRPr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42061" y="4158568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https://getbootstrap.com/docs/4.0/layout/grid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://getbootstrap.com/docs/4.0/utilities/flex/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27855"/>
            <a:ext cx="6570346" cy="238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1854557"/>
      </p:ext>
    </p:extLst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D0B15-5B2E-B14D-AE47-5DFBE395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Atomic-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css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util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classes</a:t>
            </a:r>
            <a:endParaRPr lang="vi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288D66C-4DB1-8D44-A406-F82B24BF4BE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143000" y="1519600"/>
            <a:ext cx="6752328" cy="3007500"/>
          </a:xfrm>
        </p:spPr>
        <p:txBody>
          <a:bodyPr/>
          <a:lstStyle/>
          <a:p>
            <a:r>
              <a:rPr lang="en-US" dirty="0" smtClean="0"/>
              <a:t>Atomic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class Bootstrap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style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</a:p>
          <a:p>
            <a:r>
              <a:rPr lang="en-US" dirty="0" smtClean="0"/>
              <a:t>Atomic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kiệm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</a:t>
            </a:r>
            <a:r>
              <a:rPr lang="en-US" dirty="0" err="1" smtClean="0"/>
              <a:t>kể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class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49086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Atomic-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css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util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classes</a:t>
            </a:r>
            <a:endParaRPr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219200" y="1123950"/>
            <a:ext cx="6533699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 err="1"/>
              <a:t>Màu</a:t>
            </a:r>
            <a:r>
              <a:rPr lang="en-US" sz="1400" dirty="0"/>
              <a:t> </a:t>
            </a:r>
            <a:r>
              <a:rPr lang="en-US" sz="1400" dirty="0" err="1"/>
              <a:t>sắc</a:t>
            </a: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https://getbootstrap.com/docs/4.0/utilities/colors/</a:t>
            </a:r>
            <a:endParaRPr sz="1200" dirty="0">
              <a:solidFill>
                <a:srgbClr val="00B050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09750"/>
            <a:ext cx="6797822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473257"/>
      </p:ext>
    </p:extLst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Atomic-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css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util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classes</a:t>
            </a:r>
            <a:endParaRPr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219200" y="1123950"/>
            <a:ext cx="6533699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 err="1"/>
              <a:t>Màu</a:t>
            </a:r>
            <a:r>
              <a:rPr lang="en-US" sz="1400" dirty="0"/>
              <a:t> </a:t>
            </a:r>
            <a:r>
              <a:rPr lang="en-US" sz="1400" dirty="0" err="1"/>
              <a:t>sắc</a:t>
            </a: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https://getbootstrap.com/docs/4.0/utilities/colors/</a:t>
            </a:r>
            <a:endParaRPr sz="1200" dirty="0">
              <a:solidFill>
                <a:srgbClr val="00B050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57350"/>
            <a:ext cx="5867400" cy="2850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62854"/>
      </p:ext>
    </p:extLst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Atomic-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css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util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classes</a:t>
            </a:r>
            <a:endParaRPr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219200" y="1123950"/>
            <a:ext cx="6533699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 smtClean="0"/>
              <a:t>Spacing </a:t>
            </a:r>
            <a:r>
              <a:rPr lang="en-US" sz="1400" dirty="0">
                <a:hlinkClick r:id="rId3"/>
              </a:rPr>
              <a:t>https://getbootstrap.com/docs/4.0/utilities/spacing/</a:t>
            </a:r>
            <a:endParaRPr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297458" y="1657350"/>
            <a:ext cx="738934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Bootstrap </a:t>
            </a:r>
            <a:r>
              <a:rPr lang="en-US" dirty="0" err="1" smtClean="0">
                <a:solidFill>
                  <a:schemeClr val="bg1"/>
                </a:solidFill>
              </a:rPr>
              <a:t>định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nghĩa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khoảng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tắt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padding.  m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tắt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margin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0 =&gt; 5, auto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khoảng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ứng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sau</a:t>
            </a:r>
            <a:r>
              <a:rPr lang="en-US" dirty="0" smtClean="0">
                <a:solidFill>
                  <a:schemeClr val="bg1"/>
                </a:solidFill>
              </a:rPr>
              <a:t> : 0: 0, 1: 0.25rem, 2: 0.5rem, 3: 1rem, 4: 1.5rem, 5: 3rem, auto: auto;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x,y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khoảng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theo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chiều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ngang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dọc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t,r,b,l</a:t>
            </a:r>
            <a:r>
              <a:rPr lang="en-US" dirty="0" smtClean="0">
                <a:solidFill>
                  <a:schemeClr val="bg1"/>
                </a:solidFill>
              </a:rPr>
              <a:t> :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hướng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khoảng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cách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Ví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p-5 : padding : 3rem;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px-3: padding-left: 1rem; padding-right: 1rem;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mt-5 : margin-top: 3rem;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mx-auto : margin-left: auto; margin-right: auto;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703737"/>
      </p:ext>
    </p:extLst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Atomic-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css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util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classes</a:t>
            </a:r>
            <a:endParaRPr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219200" y="1123950"/>
            <a:ext cx="6533699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 smtClean="0"/>
              <a:t>Sizing </a:t>
            </a:r>
            <a:r>
              <a:rPr lang="en-US" sz="1400" dirty="0">
                <a:hlinkClick r:id="rId3"/>
              </a:rPr>
              <a:t>https://getbootstrap.com/docs/4.0/utilities/sizing/</a:t>
            </a:r>
            <a:endParaRPr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297458" y="1657350"/>
            <a:ext cx="73893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Kích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thước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bootstrap </a:t>
            </a:r>
            <a:r>
              <a:rPr lang="en-US" dirty="0" err="1" smtClean="0">
                <a:solidFill>
                  <a:schemeClr val="bg1"/>
                </a:solidFill>
              </a:rPr>
              <a:t>định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nghĩa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w: width, h: height, 25, 50, 75, 100 </a:t>
            </a:r>
            <a:r>
              <a:rPr lang="en-US" dirty="0" err="1" smtClean="0">
                <a:solidFill>
                  <a:schemeClr val="bg1"/>
                </a:solidFill>
              </a:rPr>
              <a:t>tương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ứng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với</a:t>
            </a:r>
            <a:r>
              <a:rPr lang="en-US" dirty="0" smtClean="0">
                <a:solidFill>
                  <a:schemeClr val="bg1"/>
                </a:solidFill>
              </a:rPr>
              <a:t> % </a:t>
            </a:r>
            <a:r>
              <a:rPr lang="en-US" dirty="0" err="1" smtClean="0">
                <a:solidFill>
                  <a:schemeClr val="bg1"/>
                </a:solidFill>
              </a:rPr>
              <a:t>chiều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dài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chiều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cao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Ví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</a:t>
            </a:r>
            <a:r>
              <a:rPr lang="en-US" dirty="0" smtClean="0">
                <a:solidFill>
                  <a:schemeClr val="bg1"/>
                </a:solidFill>
              </a:rPr>
              <a:t> 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w-50 : width: 50%; h-100 : height: 100%;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070" y="2842586"/>
            <a:ext cx="4333875" cy="1376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070" y="4218803"/>
            <a:ext cx="4333875" cy="601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173998"/>
      </p:ext>
    </p:extLst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Atomic-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css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util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classes</a:t>
            </a:r>
            <a:endParaRPr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219200" y="1123950"/>
            <a:ext cx="6533699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 smtClean="0"/>
              <a:t>Text </a:t>
            </a:r>
            <a:r>
              <a:rPr lang="en-US" sz="1400" dirty="0">
                <a:hlinkClick r:id="rId3"/>
              </a:rPr>
              <a:t>https://getbootstrap.com/docs/4.0/utilities/text/</a:t>
            </a:r>
            <a:endParaRPr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297458" y="1657350"/>
            <a:ext cx="7389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Text-align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605" y="2025500"/>
            <a:ext cx="5500687" cy="96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78922" y="2985701"/>
            <a:ext cx="7389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Text-transform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605" y="3333751"/>
            <a:ext cx="5612282" cy="1223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777979"/>
      </p:ext>
    </p:extLst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Atomic-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css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util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classes</a:t>
            </a:r>
            <a:endParaRPr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219200" y="1123950"/>
            <a:ext cx="6533699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 smtClean="0"/>
              <a:t>Text </a:t>
            </a:r>
            <a:r>
              <a:rPr lang="en-US" sz="1400" dirty="0">
                <a:hlinkClick r:id="rId3"/>
              </a:rPr>
              <a:t>https://getbootstrap.com/docs/4.0/utilities/text/</a:t>
            </a:r>
            <a:endParaRPr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297458" y="1657350"/>
            <a:ext cx="7389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811238"/>
            <a:ext cx="3595687" cy="1238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213446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/>
          </p:nvPr>
        </p:nvSpPr>
        <p:spPr>
          <a:xfrm>
            <a:off x="1143000" y="2038350"/>
            <a:ext cx="6705600" cy="7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6D9EEB"/>
                </a:solidFill>
                <a:latin typeface="FS Harabara" pitchFamily="34" charset="0"/>
                <a:ea typeface="Open Sans" pitchFamily="34" charset="0"/>
                <a:cs typeface="Open Sans" pitchFamily="34" charset="0"/>
              </a:rPr>
              <a:t>I .Tổng quan về Bootstrap</a:t>
            </a:r>
          </a:p>
        </p:txBody>
      </p: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Atomic-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css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util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classes</a:t>
            </a:r>
            <a:endParaRPr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219200" y="1123950"/>
            <a:ext cx="6533699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 smtClean="0"/>
              <a:t>Display </a:t>
            </a:r>
            <a:r>
              <a:rPr lang="en-US" sz="1400" dirty="0">
                <a:hlinkClick r:id="rId3"/>
              </a:rPr>
              <a:t>https://getbootstrap.com/docs/4.0/utilities/display/</a:t>
            </a:r>
            <a:endParaRPr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297458" y="1657350"/>
            <a:ext cx="73893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.d-</a:t>
            </a:r>
            <a:r>
              <a:rPr lang="en-US" dirty="0" smtClean="0">
                <a:solidFill>
                  <a:schemeClr val="bg1"/>
                </a:solidFill>
              </a:rPr>
              <a:t>{value}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en-US" dirty="0" err="1" smtClean="0">
                <a:solidFill>
                  <a:schemeClr val="bg1"/>
                </a:solidFill>
              </a:rPr>
              <a:t>xs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.d-{breakpoint}-{value} for </a:t>
            </a:r>
            <a:r>
              <a:rPr lang="en-US" dirty="0" err="1">
                <a:solidFill>
                  <a:schemeClr val="bg1"/>
                </a:solidFill>
              </a:rPr>
              <a:t>sm</a:t>
            </a:r>
            <a:r>
              <a:rPr lang="en-US" dirty="0">
                <a:solidFill>
                  <a:schemeClr val="bg1"/>
                </a:solidFill>
              </a:rPr>
              <a:t>, md, </a:t>
            </a:r>
            <a:r>
              <a:rPr lang="en-US" dirty="0" err="1">
                <a:solidFill>
                  <a:schemeClr val="bg1"/>
                </a:solidFill>
              </a:rPr>
              <a:t>lg</a:t>
            </a:r>
            <a:r>
              <a:rPr lang="en-US" dirty="0">
                <a:solidFill>
                  <a:schemeClr val="bg1"/>
                </a:solidFill>
              </a:rPr>
              <a:t>, and xl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2242125"/>
            <a:ext cx="2667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Value:</a:t>
            </a:r>
          </a:p>
          <a:p>
            <a:pPr marL="342900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none</a:t>
            </a:r>
          </a:p>
          <a:p>
            <a:pPr marL="342900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inline</a:t>
            </a:r>
          </a:p>
          <a:p>
            <a:pPr marL="342900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inline-block</a:t>
            </a:r>
          </a:p>
          <a:p>
            <a:pPr marL="342900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block</a:t>
            </a:r>
          </a:p>
          <a:p>
            <a:pPr marL="342900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</a:t>
            </a:r>
          </a:p>
          <a:p>
            <a:pPr marL="342900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table-cell</a:t>
            </a:r>
          </a:p>
          <a:p>
            <a:pPr marL="342900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table-row</a:t>
            </a:r>
          </a:p>
          <a:p>
            <a:pPr marL="342900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flex</a:t>
            </a:r>
          </a:p>
          <a:p>
            <a:pPr marL="342900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inline-flex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1362" y="2242125"/>
            <a:ext cx="2667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Breakpoint :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xs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sm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dirty="0" smtClean="0">
                <a:solidFill>
                  <a:schemeClr val="bg1"/>
                </a:solidFill>
              </a:rPr>
              <a:t>d</a:t>
            </a:r>
          </a:p>
          <a:p>
            <a:pPr marL="342900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l</a:t>
            </a:r>
            <a:r>
              <a:rPr lang="en-US" dirty="0" err="1" smtClean="0">
                <a:solidFill>
                  <a:schemeClr val="bg1"/>
                </a:solidFill>
              </a:rPr>
              <a:t>g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xl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7068" y="4550449"/>
            <a:ext cx="3419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</a:t>
            </a:r>
            <a:r>
              <a:rPr lang="en-US" dirty="0" smtClean="0">
                <a:solidFill>
                  <a:schemeClr val="bg1"/>
                </a:solidFill>
              </a:rPr>
              <a:t>: d-flex: display: flex;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890922"/>
      </p:ext>
    </p:extLst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Atomic-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css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util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classes</a:t>
            </a:r>
            <a:endParaRPr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219200" y="1123950"/>
            <a:ext cx="6533699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 err="1" smtClean="0"/>
              <a:t>Ngoài</a:t>
            </a:r>
            <a:r>
              <a:rPr lang="en-US" sz="1400" dirty="0" smtClean="0"/>
              <a:t> </a:t>
            </a:r>
            <a:r>
              <a:rPr lang="en-US" sz="1400" dirty="0" err="1" smtClean="0"/>
              <a:t>ra</a:t>
            </a:r>
            <a:r>
              <a:rPr lang="en-US" sz="1400" dirty="0" smtClean="0"/>
              <a:t> </a:t>
            </a:r>
            <a:r>
              <a:rPr lang="en-US" sz="1400" dirty="0" err="1" smtClean="0"/>
              <a:t>còn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/>
              <a:t> </a:t>
            </a:r>
            <a:r>
              <a:rPr lang="en-US" sz="1400" dirty="0" smtClean="0"/>
              <a:t>utilities </a:t>
            </a:r>
            <a:r>
              <a:rPr lang="en-US" sz="1400" dirty="0" err="1" smtClean="0"/>
              <a:t>khác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r>
              <a:rPr lang="en-US" sz="1400" dirty="0" smtClean="0"/>
              <a:t> </a:t>
            </a:r>
            <a:r>
              <a:rPr lang="en-US" sz="1400" dirty="0" err="1" smtClean="0"/>
              <a:t>tham</a:t>
            </a:r>
            <a:r>
              <a:rPr lang="en-US" sz="1400" dirty="0" smtClean="0"/>
              <a:t> </a:t>
            </a:r>
            <a:r>
              <a:rPr lang="en-US" sz="1400" dirty="0" err="1" smtClean="0"/>
              <a:t>khảo</a:t>
            </a:r>
            <a:r>
              <a:rPr lang="en-US" sz="1400" dirty="0" smtClean="0"/>
              <a:t> </a:t>
            </a:r>
            <a:r>
              <a:rPr lang="en-US" sz="1400" dirty="0" err="1" smtClean="0"/>
              <a:t>tại</a:t>
            </a:r>
            <a:r>
              <a:rPr lang="en-US" sz="1400" dirty="0" smtClean="0"/>
              <a:t> :</a:t>
            </a:r>
            <a:r>
              <a:rPr lang="en-US" sz="1400" dirty="0" smtClean="0">
                <a:hlinkClick r:id="rId3"/>
              </a:rPr>
              <a:t> </a:t>
            </a:r>
            <a:r>
              <a:rPr lang="en-US" sz="1400" dirty="0">
                <a:hlinkClick r:id="rId3"/>
              </a:rPr>
              <a:t>https://getbootstrap.com/docs/4.0/utilities/</a:t>
            </a:r>
            <a:r>
              <a:rPr lang="en-US" sz="1400" dirty="0" smtClean="0"/>
              <a:t> 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969599932"/>
      </p:ext>
    </p:extLst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/>
          </p:nvPr>
        </p:nvSpPr>
        <p:spPr>
          <a:xfrm>
            <a:off x="990600" y="2038350"/>
            <a:ext cx="7086600" cy="7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6D9EEB"/>
                </a:solidFill>
                <a:latin typeface="FS Harabara" pitchFamily="34" charset="0"/>
                <a:ea typeface="Open Sans" pitchFamily="34" charset="0"/>
                <a:cs typeface="Open Sans" pitchFamily="34" charset="0"/>
              </a:rPr>
              <a:t>III. Các </a:t>
            </a:r>
            <a:r>
              <a:rPr lang="en" sz="4000" strike="sngStrike" dirty="0" smtClean="0">
                <a:solidFill>
                  <a:srgbClr val="6D9EEB"/>
                </a:solidFill>
                <a:latin typeface="FS Harabara" pitchFamily="34" charset="0"/>
                <a:ea typeface="Open Sans" pitchFamily="34" charset="0"/>
                <a:cs typeface="Open Sans" pitchFamily="34" charset="0"/>
              </a:rPr>
              <a:t>component </a:t>
            </a:r>
            <a:r>
              <a:rPr lang="en" sz="4000" dirty="0">
                <a:solidFill>
                  <a:srgbClr val="6D9EEB"/>
                </a:solidFill>
                <a:latin typeface="FS Harabara" pitchFamily="34" charset="0"/>
                <a:ea typeface="Open Sans" pitchFamily="34" charset="0"/>
                <a:cs typeface="Open Sans" pitchFamily="34" charset="0"/>
              </a:rPr>
              <a:t>trong Bootstrap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4248150"/>
            <a:ext cx="5588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b="1" dirty="0">
                <a:solidFill>
                  <a:schemeClr val="bg1"/>
                </a:solidFill>
              </a:rPr>
              <a:t>Xem chi tiết tại : </a:t>
            </a:r>
            <a:r>
              <a:rPr lang="it-IT" b="1" dirty="0">
                <a:hlinkClick r:id="rId3"/>
              </a:rPr>
              <a:t>https://getbootstrap.com/docs/4.0/components</a:t>
            </a:r>
            <a:endParaRPr lang="it-IT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12375"/>
      </p:ext>
    </p:extLst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component 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Bootstrap</a:t>
            </a:r>
            <a:endParaRPr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219200" y="1123950"/>
            <a:ext cx="6533699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Menu </a:t>
            </a:r>
            <a:r>
              <a:rPr lang="en-US" sz="1400" dirty="0">
                <a:hlinkClick r:id="rId3"/>
              </a:rPr>
              <a:t>https://getbootstrap.com/docs/4.0/components/navbar/</a:t>
            </a:r>
            <a:endParaRPr lang="en-US" sz="1400" dirty="0"/>
          </a:p>
          <a:p>
            <a:pPr marL="114300" indent="0">
              <a:buNone/>
            </a:pPr>
            <a:endParaRPr lang="en-US" sz="1400" b="1" dirty="0">
              <a:solidFill>
                <a:srgbClr val="00B050"/>
              </a:solidFill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00B050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81150"/>
            <a:ext cx="5857875" cy="3213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668557"/>
      </p:ext>
    </p:extLst>
  </p:cSld>
  <p:clrMapOvr>
    <a:masterClrMapping/>
  </p:clrMapOvr>
  <p:transition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component 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Bootstrap</a:t>
            </a:r>
            <a:endParaRPr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219200" y="1123950"/>
            <a:ext cx="6533699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Heading </a:t>
            </a:r>
            <a:r>
              <a:rPr lang="en-US" sz="1400" dirty="0">
                <a:hlinkClick r:id="rId3"/>
              </a:rPr>
              <a:t>https://getbootstrap.com/docs/4.0/content/typography/#headings</a:t>
            </a:r>
            <a:endParaRPr lang="en-US" sz="1400" b="1" dirty="0">
              <a:solidFill>
                <a:srgbClr val="00B050"/>
              </a:solidFill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00B050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2" name="Picture 2" descr="C:\Users\Viet\Desktop\bs4_headings-768x25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2150"/>
            <a:ext cx="73152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31755"/>
      </p:ext>
    </p:extLst>
  </p:cSld>
  <p:clrMapOvr>
    <a:masterClrMapping/>
  </p:clrMapOvr>
  <p:transition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component 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Bootstrap</a:t>
            </a:r>
            <a:endParaRPr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219200" y="1123950"/>
            <a:ext cx="6533699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Button </a:t>
            </a:r>
            <a:r>
              <a:rPr lang="en-US" sz="1400" dirty="0">
                <a:hlinkClick r:id="rId3"/>
              </a:rPr>
              <a:t>https://getbootstrap.com/docs/4.0/components/buttons/</a:t>
            </a:r>
            <a:endParaRPr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57350"/>
            <a:ext cx="6324600" cy="265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3898017"/>
      </p:ext>
    </p:extLst>
  </p:cSld>
  <p:clrMapOvr>
    <a:masterClrMapping/>
  </p:clrMapOvr>
  <p:transition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component 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Bootstrap</a:t>
            </a:r>
            <a:endParaRPr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219200" y="1123950"/>
            <a:ext cx="6533699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Table </a:t>
            </a:r>
            <a:r>
              <a:rPr lang="en-US" sz="1400" dirty="0">
                <a:hlinkClick r:id="rId3"/>
              </a:rPr>
              <a:t>https://getbootstrap.com/docs/4.0/content/tables/</a:t>
            </a:r>
            <a:endParaRPr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21152"/>
            <a:ext cx="6233160" cy="109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19654"/>
            <a:ext cx="6233160" cy="110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90950"/>
            <a:ext cx="6233160" cy="1087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201228"/>
      </p:ext>
    </p:extLst>
  </p:cSld>
  <p:clrMapOvr>
    <a:masterClrMapping/>
  </p:clrMapOvr>
  <p:transition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component 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Bootstrap</a:t>
            </a:r>
            <a:endParaRPr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43001" y="1352550"/>
            <a:ext cx="6629400" cy="457200"/>
          </a:xfrm>
        </p:spPr>
        <p:txBody>
          <a:bodyPr/>
          <a:lstStyle/>
          <a:p>
            <a:r>
              <a:rPr lang="en-US" sz="1600" dirty="0"/>
              <a:t>Form </a:t>
            </a:r>
            <a:r>
              <a:rPr lang="en-US" sz="1600" dirty="0">
                <a:hlinkClick r:id="rId3"/>
              </a:rPr>
              <a:t>https://getbootstrap.com/docs/4.0/components/forms/</a:t>
            </a:r>
            <a:endParaRPr lang="en-US" sz="1600" dirty="0"/>
          </a:p>
          <a:p>
            <a:r>
              <a:rPr lang="en-US" sz="1600" dirty="0"/>
              <a:t>Input class “form-control”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90750"/>
            <a:ext cx="50577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261566"/>
      </p:ext>
    </p:extLst>
  </p:cSld>
  <p:clrMapOvr>
    <a:masterClrMapping/>
  </p:clrMapOvr>
  <p:transition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component 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Bootstrap</a:t>
            </a:r>
            <a:endParaRPr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1352550"/>
            <a:ext cx="7315200" cy="457200"/>
          </a:xfrm>
        </p:spPr>
        <p:txBody>
          <a:bodyPr/>
          <a:lstStyle/>
          <a:p>
            <a:r>
              <a:rPr lang="en-US" sz="1600" dirty="0"/>
              <a:t>Carousel </a:t>
            </a:r>
            <a:r>
              <a:rPr lang="en-US" sz="1600" dirty="0">
                <a:hlinkClick r:id="rId3"/>
              </a:rPr>
              <a:t>https://getbootstrap.com/docs/4.0/components/carousel/</a:t>
            </a:r>
            <a:endParaRPr lang="en-US"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85951"/>
            <a:ext cx="5671690" cy="286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370692"/>
      </p:ext>
    </p:extLst>
  </p:cSld>
  <p:clrMapOvr>
    <a:masterClrMapping/>
  </p:clrMapOvr>
  <p:transition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component 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Bootstrap</a:t>
            </a:r>
            <a:endParaRPr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1352550"/>
            <a:ext cx="7315200" cy="457200"/>
          </a:xfrm>
        </p:spPr>
        <p:txBody>
          <a:bodyPr/>
          <a:lstStyle/>
          <a:p>
            <a:r>
              <a:rPr lang="en-US" sz="1600" dirty="0"/>
              <a:t>Card </a:t>
            </a:r>
            <a:r>
              <a:rPr lang="en-US" sz="1600" dirty="0">
                <a:hlinkClick r:id="rId3"/>
              </a:rPr>
              <a:t>https://getbootstrap.com/docs/4.0/components/card/</a:t>
            </a: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5950"/>
            <a:ext cx="7162800" cy="255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7377978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Tổng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quan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về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Boostrap</a:t>
            </a:r>
            <a:endParaRPr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219200" y="1276350"/>
            <a:ext cx="6752325" cy="3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solidFill>
                  <a:srgbClr val="5FBBF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BOOTSTRAP LÀ GÌ?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6D9EEB"/>
              </a:solidFill>
            </a:endParaRPr>
          </a:p>
          <a:p>
            <a:r>
              <a:rPr lang="vi-VN" sz="1400" dirty="0"/>
              <a:t>Bootstrap là một framework cho phép thiết kế website reponsive nhanh hơn và dễ dàng </a:t>
            </a:r>
            <a:r>
              <a:rPr lang="vi-VN" sz="1400" dirty="0" smtClean="0"/>
              <a:t>hơn</a:t>
            </a:r>
            <a:r>
              <a:rPr lang="en-US" sz="1400" dirty="0" smtClean="0"/>
              <a:t> so </a:t>
            </a:r>
            <a:r>
              <a:rPr lang="en-US" sz="1400" dirty="0" err="1" smtClean="0"/>
              <a:t>với</a:t>
            </a:r>
            <a:r>
              <a:rPr lang="en-US" sz="1400" dirty="0" smtClean="0"/>
              <a:t> </a:t>
            </a:r>
            <a:r>
              <a:rPr lang="en-US" sz="1400" dirty="0" err="1" smtClean="0"/>
              <a:t>việc</a:t>
            </a:r>
            <a:r>
              <a:rPr lang="en-US" sz="1400" dirty="0" smtClean="0"/>
              <a:t> code html </a:t>
            </a:r>
            <a:r>
              <a:rPr lang="en-US" sz="1400" dirty="0" err="1" smtClean="0"/>
              <a:t>css</a:t>
            </a:r>
            <a:r>
              <a:rPr lang="en-US" sz="1400" dirty="0" smtClean="0"/>
              <a:t> </a:t>
            </a:r>
            <a:r>
              <a:rPr lang="en-US" sz="1400" dirty="0" err="1" smtClean="0"/>
              <a:t>theo</a:t>
            </a:r>
            <a:r>
              <a:rPr lang="en-US" sz="1400" dirty="0" smtClean="0"/>
              <a:t> </a:t>
            </a:r>
            <a:r>
              <a:rPr lang="en-US" sz="1400" dirty="0" err="1" smtClean="0"/>
              <a:t>cách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</a:t>
            </a:r>
            <a:r>
              <a:rPr lang="en-US" sz="1400" dirty="0" err="1" smtClean="0"/>
              <a:t>thường</a:t>
            </a:r>
            <a:endParaRPr lang="en-US" sz="1400" dirty="0" smtClean="0"/>
          </a:p>
          <a:p>
            <a:r>
              <a:rPr lang="vi-VN" sz="1400" dirty="0" smtClean="0"/>
              <a:t>Bootstrap bao gồm các HTML templates, CSS templates và Javascript tao ra</a:t>
            </a:r>
            <a:r>
              <a:rPr lang="en-US" sz="1400" dirty="0" smtClean="0"/>
              <a:t> </a:t>
            </a:r>
            <a:r>
              <a:rPr lang="en-US" sz="1400" dirty="0" err="1" smtClean="0"/>
              <a:t>thành</a:t>
            </a:r>
            <a:r>
              <a:rPr lang="en-US" sz="1400" dirty="0" smtClean="0"/>
              <a:t> </a:t>
            </a:r>
            <a:r>
              <a:rPr lang="en-US" sz="1400" dirty="0" err="1" smtClean="0"/>
              <a:t>phần</a:t>
            </a:r>
            <a:r>
              <a:rPr lang="vi-VN" sz="1400" dirty="0" smtClean="0"/>
              <a:t> cơ bản như: typography, forms, buttons, tables, navigation, modals, image carousels và nhiều </a:t>
            </a:r>
            <a:r>
              <a:rPr lang="en-US" sz="1400" dirty="0" err="1" smtClean="0"/>
              <a:t>thành</a:t>
            </a:r>
            <a:r>
              <a:rPr lang="en-US" sz="1400" dirty="0" smtClean="0"/>
              <a:t> </a:t>
            </a:r>
            <a:r>
              <a:rPr lang="en-US" sz="1400" dirty="0" err="1" smtClean="0"/>
              <a:t>phần</a:t>
            </a:r>
            <a:r>
              <a:rPr lang="en-US" sz="1400" dirty="0" smtClean="0"/>
              <a:t> </a:t>
            </a:r>
            <a:r>
              <a:rPr lang="vi-VN" sz="1400" dirty="0" smtClean="0"/>
              <a:t>khác</a:t>
            </a:r>
            <a:r>
              <a:rPr lang="en-US" sz="1400" dirty="0" smtClean="0"/>
              <a:t>.</a:t>
            </a:r>
            <a:endParaRPr sz="1200" dirty="0">
              <a:solidFill>
                <a:srgbClr val="00B050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251468219"/>
      </p:ext>
    </p:extLst>
  </p:cSld>
  <p:clrMapOvr>
    <a:masterClrMapping/>
  </p:clrMapOvr>
  <p:transition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component 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Bootstrap</a:t>
            </a:r>
            <a:endParaRPr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1352550"/>
            <a:ext cx="7315200" cy="457200"/>
          </a:xfrm>
        </p:spPr>
        <p:txBody>
          <a:bodyPr/>
          <a:lstStyle/>
          <a:p>
            <a:r>
              <a:rPr lang="en-US" sz="1600" dirty="0"/>
              <a:t>Modal </a:t>
            </a:r>
            <a:r>
              <a:rPr lang="en-US" sz="1600" dirty="0">
                <a:hlinkClick r:id="rId3"/>
              </a:rPr>
              <a:t>https://getbootstrap.com/docs/4.0/components/modal/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804" y="1962150"/>
            <a:ext cx="4285996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067414"/>
      </p:ext>
    </p:extLst>
  </p:cSld>
  <p:clrMapOvr>
    <a:masterClrMapping/>
  </p:clrMapOvr>
  <p:transition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/>
          </p:nvPr>
        </p:nvSpPr>
        <p:spPr>
          <a:xfrm>
            <a:off x="990600" y="2038350"/>
            <a:ext cx="7086600" cy="7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6D9EEB"/>
                </a:solidFill>
                <a:latin typeface="FS Harabara" pitchFamily="34" charset="0"/>
                <a:ea typeface="Open Sans" pitchFamily="34" charset="0"/>
                <a:cs typeface="Open Sans" pitchFamily="34" charset="0"/>
              </a:rPr>
              <a:t>IV. Các plugin </a:t>
            </a:r>
            <a:r>
              <a:rPr lang="en" sz="4000" dirty="0" err="1">
                <a:solidFill>
                  <a:srgbClr val="6D9EEB"/>
                </a:solidFill>
                <a:latin typeface="FS Harabara" pitchFamily="34" charset="0"/>
                <a:ea typeface="Open Sans" pitchFamily="34" charset="0"/>
                <a:cs typeface="Open Sans" pitchFamily="34" charset="0"/>
              </a:rPr>
              <a:t>trong</a:t>
            </a:r>
            <a:r>
              <a:rPr lang="en" sz="4000" dirty="0">
                <a:solidFill>
                  <a:srgbClr val="6D9EEB"/>
                </a:solidFill>
                <a:latin typeface="FS Harabara" pitchFamily="34" charset="0"/>
                <a:ea typeface="Open Sans" pitchFamily="34" charset="0"/>
                <a:cs typeface="Open Sans" pitchFamily="34" charset="0"/>
              </a:rPr>
              <a:t> Sublime Text</a:t>
            </a:r>
          </a:p>
        </p:txBody>
      </p:sp>
    </p:spTree>
    <p:extLst>
      <p:ext uri="{BB962C8B-B14F-4D97-AF65-F5344CB8AC3E}">
        <p14:creationId xmlns:p14="http://schemas.microsoft.com/office/powerpoint/2010/main" val="2452083207"/>
      </p:ext>
    </p:extLst>
  </p:cSld>
  <p:clrMapOvr>
    <a:masterClrMapping/>
  </p:clrMapOvr>
  <p:transition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plugin 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hỗ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trợ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code 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nhanh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Sublime Text</a:t>
            </a:r>
            <a:endParaRPr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219200" y="1276350"/>
            <a:ext cx="6752325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200" b="1" dirty="0" err="1"/>
              <a:t>Emmet</a:t>
            </a:r>
            <a:r>
              <a:rPr lang="en-US" sz="1200" b="1" dirty="0"/>
              <a:t>: </a:t>
            </a:r>
            <a:r>
              <a:rPr lang="en-US" sz="1200" dirty="0" err="1"/>
              <a:t>Viết</a:t>
            </a:r>
            <a:r>
              <a:rPr lang="en-US" sz="1200" dirty="0"/>
              <a:t> html </a:t>
            </a:r>
            <a:r>
              <a:rPr lang="en-US" sz="1200" dirty="0" err="1"/>
              <a:t>nhanh</a:t>
            </a:r>
            <a:r>
              <a:rPr lang="en-US" sz="1200" dirty="0"/>
              <a:t> </a:t>
            </a:r>
            <a:r>
              <a:rPr lang="en-US" sz="1200" dirty="0" err="1"/>
              <a:t>hơn</a:t>
            </a:r>
            <a:r>
              <a:rPr lang="en-US" sz="1200" dirty="0"/>
              <a:t> </a:t>
            </a:r>
            <a:r>
              <a:rPr lang="en-US" sz="1200" dirty="0" err="1"/>
              <a:t>ví</a:t>
            </a:r>
            <a:r>
              <a:rPr lang="en-US" sz="1200" dirty="0"/>
              <a:t> </a:t>
            </a:r>
            <a:r>
              <a:rPr lang="en-US" sz="1200" dirty="0" err="1"/>
              <a:t>dụ</a:t>
            </a:r>
            <a:r>
              <a:rPr lang="en-US" sz="1200" dirty="0"/>
              <a:t> </a:t>
            </a:r>
            <a:r>
              <a:rPr lang="en-US" sz="1200" dirty="0" err="1"/>
              <a:t>muốn</a:t>
            </a:r>
            <a:r>
              <a:rPr lang="en-US" sz="1200" dirty="0"/>
              <a:t> </a:t>
            </a:r>
            <a:r>
              <a:rPr lang="en-US" sz="1200" dirty="0" err="1"/>
              <a:t>viết</a:t>
            </a:r>
            <a:r>
              <a:rPr lang="en-US" sz="1200" dirty="0"/>
              <a:t> &lt;div class=“</a:t>
            </a:r>
            <a:r>
              <a:rPr lang="en-US" sz="1200" dirty="0" err="1"/>
              <a:t>emmet</a:t>
            </a:r>
            <a:r>
              <a:rPr lang="en-US" sz="1200" dirty="0"/>
              <a:t>”&gt;&lt;/div&gt; </a:t>
            </a:r>
            <a:r>
              <a:rPr lang="en-US" sz="1200" dirty="0" err="1"/>
              <a:t>thì</a:t>
            </a:r>
            <a:r>
              <a:rPr lang="en-US" sz="1200" dirty="0"/>
              <a:t> ta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cần</a:t>
            </a:r>
            <a:r>
              <a:rPr lang="en-US" sz="1200" dirty="0"/>
              <a:t> </a:t>
            </a:r>
            <a:r>
              <a:rPr lang="en-US" sz="1200" dirty="0" err="1"/>
              <a:t>viết</a:t>
            </a:r>
            <a:r>
              <a:rPr lang="en-US" sz="1200" dirty="0"/>
              <a:t> .</a:t>
            </a:r>
            <a:r>
              <a:rPr lang="en-US" sz="1200" dirty="0" err="1"/>
              <a:t>emmet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nhấn</a:t>
            </a:r>
            <a:r>
              <a:rPr lang="en-US" sz="1200" dirty="0"/>
              <a:t> “Tab”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xong</a:t>
            </a:r>
            <a:endParaRPr lang="en-US" sz="1200" dirty="0"/>
          </a:p>
          <a:p>
            <a:pPr marL="0" lvl="0" indent="0">
              <a:buNone/>
            </a:pPr>
            <a:r>
              <a:rPr lang="en-US" sz="1200" b="1" dirty="0" err="1"/>
              <a:t>AutoFilename</a:t>
            </a:r>
            <a:r>
              <a:rPr lang="en-US" sz="1200" b="1" dirty="0"/>
              <a:t> : </a:t>
            </a:r>
            <a:r>
              <a:rPr lang="en-US" sz="1200" dirty="0" err="1"/>
              <a:t>Nhắc</a:t>
            </a:r>
            <a:r>
              <a:rPr lang="en-US" sz="1200" dirty="0"/>
              <a:t> </a:t>
            </a:r>
            <a:r>
              <a:rPr lang="en-US" sz="1200" dirty="0" err="1"/>
              <a:t>lệnh</a:t>
            </a:r>
            <a:r>
              <a:rPr lang="en-US" sz="1200" dirty="0"/>
              <a:t> </a:t>
            </a:r>
            <a:r>
              <a:rPr lang="en-US" sz="1200" dirty="0" err="1"/>
              <a:t>đường</a:t>
            </a:r>
            <a:r>
              <a:rPr lang="en-US" sz="1200" dirty="0"/>
              <a:t> </a:t>
            </a:r>
            <a:r>
              <a:rPr lang="en-US" sz="1200" dirty="0" err="1"/>
              <a:t>dẫn</a:t>
            </a:r>
            <a:r>
              <a:rPr lang="en-US" sz="1200" dirty="0"/>
              <a:t> file .</a:t>
            </a:r>
          </a:p>
          <a:p>
            <a:pPr marL="0" lvl="0" indent="0">
              <a:buNone/>
            </a:pPr>
            <a:r>
              <a:rPr lang="en-US" sz="1200" b="1" dirty="0">
                <a:hlinkClick r:id="rId3"/>
              </a:rPr>
              <a:t>Bootstraps nipper </a:t>
            </a:r>
            <a:r>
              <a:rPr lang="en-US" sz="1200" b="1" dirty="0"/>
              <a:t>: </a:t>
            </a:r>
            <a:r>
              <a:rPr lang="en-US" sz="1200" dirty="0"/>
              <a:t>Autocomplete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thành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bootstrap</a:t>
            </a:r>
          </a:p>
          <a:p>
            <a:pPr marL="0" lvl="0" indent="0">
              <a:buNone/>
            </a:pPr>
            <a:r>
              <a:rPr lang="en-US" sz="1200" b="1" dirty="0" err="1"/>
              <a:t>JquerySnipper</a:t>
            </a:r>
            <a:r>
              <a:rPr lang="en-US" sz="1200" b="1" dirty="0"/>
              <a:t> : </a:t>
            </a:r>
            <a:r>
              <a:rPr lang="en-US" sz="1200" dirty="0" err="1"/>
              <a:t>Autocomple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function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jquery</a:t>
            </a:r>
            <a:r>
              <a:rPr lang="en-US" sz="1200" dirty="0"/>
              <a:t>.</a:t>
            </a:r>
          </a:p>
          <a:p>
            <a:pPr marL="0" lvl="0" indent="0">
              <a:buNone/>
            </a:pPr>
            <a:r>
              <a:rPr lang="en-US" sz="1200" dirty="0" err="1"/>
              <a:t>Còn</a:t>
            </a:r>
            <a:r>
              <a:rPr lang="en-US" sz="1200" dirty="0"/>
              <a:t> </a:t>
            </a:r>
            <a:r>
              <a:rPr lang="en-US" sz="1200" dirty="0" err="1"/>
              <a:t>rất</a:t>
            </a:r>
            <a:r>
              <a:rPr lang="en-US" sz="1200" dirty="0"/>
              <a:t> </a:t>
            </a:r>
            <a:r>
              <a:rPr lang="en-US" sz="1200" dirty="0" err="1"/>
              <a:t>nhiều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plugin </a:t>
            </a:r>
            <a:r>
              <a:rPr lang="en-US" sz="1200" dirty="0" err="1"/>
              <a:t>tiện</a:t>
            </a:r>
            <a:r>
              <a:rPr lang="en-US" sz="1200" dirty="0"/>
              <a:t> </a:t>
            </a:r>
            <a:r>
              <a:rPr lang="en-US" sz="1200" dirty="0" err="1"/>
              <a:t>ích</a:t>
            </a:r>
            <a:r>
              <a:rPr lang="en-US" sz="1200" dirty="0"/>
              <a:t> </a:t>
            </a:r>
            <a:r>
              <a:rPr lang="en-US" sz="1200" dirty="0" err="1"/>
              <a:t>nữa</a:t>
            </a:r>
            <a:r>
              <a:rPr lang="en-US" sz="1200" dirty="0"/>
              <a:t> </a:t>
            </a:r>
            <a:r>
              <a:rPr lang="en-US" sz="1200" dirty="0" err="1"/>
              <a:t>nhấn</a:t>
            </a:r>
            <a:r>
              <a:rPr lang="en-US" sz="1200" dirty="0"/>
              <a:t> “</a:t>
            </a:r>
            <a:r>
              <a:rPr lang="en-US" sz="1200" dirty="0" err="1"/>
              <a:t>Ctrl+Shift+P</a:t>
            </a:r>
            <a:r>
              <a:rPr lang="en-US" sz="1200" dirty="0"/>
              <a:t>” </a:t>
            </a:r>
            <a:r>
              <a:rPr lang="en-US" sz="1200" dirty="0" err="1"/>
              <a:t>cài</a:t>
            </a:r>
            <a:r>
              <a:rPr lang="en-US" sz="1200" dirty="0"/>
              <a:t> Package Control </a:t>
            </a:r>
            <a:r>
              <a:rPr lang="en-US" sz="1200" dirty="0" err="1"/>
              <a:t>xong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tìm</a:t>
            </a:r>
            <a:r>
              <a:rPr lang="en-US" sz="1200" dirty="0"/>
              <a:t> </a:t>
            </a:r>
            <a:r>
              <a:rPr lang="en-US" sz="1200" dirty="0" err="1"/>
              <a:t>kiếm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plugin </a:t>
            </a:r>
            <a:r>
              <a:rPr lang="en-US" sz="1200" dirty="0" err="1"/>
              <a:t>cần</a:t>
            </a:r>
            <a:r>
              <a:rPr lang="en-US" sz="1200" dirty="0"/>
              <a:t> </a:t>
            </a:r>
            <a:r>
              <a:rPr lang="en-US" sz="1200" dirty="0" err="1"/>
              <a:t>dùng</a:t>
            </a:r>
            <a:r>
              <a:rPr lang="en-US" sz="1200" dirty="0"/>
              <a:t>.</a:t>
            </a:r>
          </a:p>
          <a:p>
            <a:pPr marL="0" lvl="0" indent="0">
              <a:buNone/>
            </a:pPr>
            <a:r>
              <a:rPr lang="en-US" sz="1200" b="1" dirty="0"/>
              <a:t> </a:t>
            </a:r>
            <a:endParaRPr sz="1200" b="1" dirty="0"/>
          </a:p>
        </p:txBody>
      </p:sp>
    </p:spTree>
    <p:extLst>
      <p:ext uri="{BB962C8B-B14F-4D97-AF65-F5344CB8AC3E}">
        <p14:creationId xmlns:p14="http://schemas.microsoft.com/office/powerpoint/2010/main" val="2498264875"/>
      </p:ext>
    </p:extLst>
  </p:cSld>
  <p:clrMapOvr>
    <a:masterClrMapping/>
  </p:clrMapOvr>
  <p:transition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ctrTitle" idx="4294967295"/>
          </p:nvPr>
        </p:nvSpPr>
        <p:spPr>
          <a:xfrm>
            <a:off x="1642300" y="1657351"/>
            <a:ext cx="58593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6D9EEB"/>
                </a:solidFill>
              </a:rPr>
              <a:t>Thanks!</a:t>
            </a:r>
            <a:endParaRPr sz="6000" dirty="0">
              <a:solidFill>
                <a:srgbClr val="6D9EEB"/>
              </a:solidFill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subTitle" idx="4294967295"/>
          </p:nvPr>
        </p:nvSpPr>
        <p:spPr>
          <a:xfrm>
            <a:off x="1642300" y="2724150"/>
            <a:ext cx="5859300" cy="2066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FF9900"/>
                </a:solidFill>
              </a:rPr>
              <a:t>Any questions?</a:t>
            </a:r>
            <a:endParaRPr sz="1400" b="1" dirty="0">
              <a:solidFill>
                <a:srgbClr val="FF99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Website : </a:t>
            </a:r>
            <a:r>
              <a:rPr lang="en" sz="1400" dirty="0">
                <a:hlinkClick r:id="rId3"/>
              </a:rPr>
              <a:t>https://fuvavi.com</a:t>
            </a:r>
            <a:endParaRPr sz="1400" b="1" dirty="0"/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Tổng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quan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về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Boostrap</a:t>
            </a:r>
            <a:endParaRPr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219200" y="1276350"/>
            <a:ext cx="6752325" cy="3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solidFill>
                  <a:srgbClr val="5FBBF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TẠI SAO NÊN SỬ DỤNG BOOTSTRAP?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6D9EEB"/>
              </a:solidFill>
            </a:endParaRPr>
          </a:p>
          <a:p>
            <a:r>
              <a:rPr lang="vi-VN" sz="1400" dirty="0"/>
              <a:t>Rất dễ để sử dụng: </a:t>
            </a:r>
            <a:r>
              <a:rPr lang="en-US" sz="1400" dirty="0" smtClean="0"/>
              <a:t>Đ</a:t>
            </a:r>
            <a:r>
              <a:rPr lang="vi-VN" sz="1400" dirty="0" smtClean="0"/>
              <a:t>ơn </a:t>
            </a:r>
            <a:r>
              <a:rPr lang="vi-VN" sz="1400" dirty="0"/>
              <a:t>giản vì nó được base trên HTML, CSS và Javascript </a:t>
            </a:r>
            <a:r>
              <a:rPr lang="en-US" sz="1400" dirty="0" err="1" smtClean="0"/>
              <a:t>chỉ</a:t>
            </a:r>
            <a:r>
              <a:rPr lang="en-US" sz="1400" dirty="0" smtClean="0"/>
              <a:t> </a:t>
            </a:r>
            <a:r>
              <a:rPr lang="en-US" sz="1400" dirty="0" err="1" smtClean="0"/>
              <a:t>cần</a:t>
            </a:r>
            <a:r>
              <a:rPr lang="en-US" sz="1400" dirty="0" smtClean="0"/>
              <a:t> </a:t>
            </a:r>
            <a:r>
              <a:rPr lang="en-US" sz="1400" dirty="0" err="1" smtClean="0"/>
              <a:t>bạn</a:t>
            </a:r>
            <a:r>
              <a:rPr lang="en-US" sz="1400" dirty="0" smtClean="0"/>
              <a:t> </a:t>
            </a:r>
            <a:r>
              <a:rPr lang="en-US" sz="1400" dirty="0" err="1" smtClean="0"/>
              <a:t>hiểu</a:t>
            </a:r>
            <a:r>
              <a:rPr lang="en-US" sz="1400" dirty="0" smtClean="0"/>
              <a:t> </a:t>
            </a:r>
            <a:r>
              <a:rPr lang="en-US" sz="1400" dirty="0" err="1" smtClean="0"/>
              <a:t>cơ</a:t>
            </a:r>
            <a:r>
              <a:rPr lang="en-US" sz="1400" dirty="0" smtClean="0"/>
              <a:t> </a:t>
            </a:r>
            <a:r>
              <a:rPr lang="en-US" sz="1400" dirty="0" err="1" smtClean="0"/>
              <a:t>bản</a:t>
            </a:r>
            <a:r>
              <a:rPr lang="en-US" sz="1400" dirty="0" smtClean="0"/>
              <a:t> 3 </a:t>
            </a:r>
            <a:r>
              <a:rPr lang="en-US" sz="1400" dirty="0" err="1" smtClean="0"/>
              <a:t>ngôn</a:t>
            </a:r>
            <a:r>
              <a:rPr lang="en-US" sz="1400" dirty="0" smtClean="0"/>
              <a:t> </a:t>
            </a:r>
            <a:r>
              <a:rPr lang="en-US" sz="1400" dirty="0" err="1" smtClean="0"/>
              <a:t>ngữ</a:t>
            </a:r>
            <a:r>
              <a:rPr lang="en-US" sz="1400" dirty="0" smtClean="0"/>
              <a:t> </a:t>
            </a:r>
            <a:r>
              <a:rPr lang="en-US" sz="1400" dirty="0" err="1" smtClean="0"/>
              <a:t>trên</a:t>
            </a:r>
            <a:r>
              <a:rPr lang="en-US" sz="1400" dirty="0" smtClean="0"/>
              <a:t> </a:t>
            </a:r>
            <a:r>
              <a:rPr lang="vi-VN" sz="1400" dirty="0" smtClean="0"/>
              <a:t>là </a:t>
            </a:r>
            <a:r>
              <a:rPr lang="vi-VN" sz="1400" dirty="0"/>
              <a:t>có thể sử dụng bootstrap tốt.</a:t>
            </a:r>
            <a:endParaRPr lang="en-US" sz="1400" dirty="0"/>
          </a:p>
          <a:p>
            <a:r>
              <a:rPr lang="vi-VN" sz="1400" dirty="0"/>
              <a:t>Tính năng Responsive: Bootstrap’s xây dựng sẵn reponsive css trên các thiết bị phones, tablets, và desktops</a:t>
            </a:r>
            <a:endParaRPr lang="en-US" sz="1400" dirty="0"/>
          </a:p>
          <a:p>
            <a:r>
              <a:rPr lang="vi-VN" sz="1400" dirty="0"/>
              <a:t>Tương thích với trình duyệt</a:t>
            </a:r>
            <a:r>
              <a:rPr lang="vi-VN" sz="1400" dirty="0" smtClean="0"/>
              <a:t>:</a:t>
            </a:r>
            <a:r>
              <a:rPr lang="en-US" sz="1400" dirty="0" smtClean="0"/>
              <a:t> </a:t>
            </a:r>
            <a:r>
              <a:rPr lang="en-US" sz="1400" dirty="0" err="1" smtClean="0"/>
              <a:t>Tương</a:t>
            </a:r>
            <a:r>
              <a:rPr lang="vi-VN" sz="1400" dirty="0" smtClean="0"/>
              <a:t> thích </a:t>
            </a:r>
            <a:r>
              <a:rPr lang="vi-VN" sz="1400" dirty="0"/>
              <a:t>với tất cả các trình duyệt (Chrome, Firefox, </a:t>
            </a:r>
            <a:r>
              <a:rPr lang="en-US" sz="1400" dirty="0"/>
              <a:t>&gt;IE9</a:t>
            </a:r>
            <a:r>
              <a:rPr lang="vi-VN" sz="1400" dirty="0"/>
              <a:t>, Safari, and Opera)</a:t>
            </a:r>
            <a:endParaRPr lang="en-US" sz="1400" dirty="0"/>
          </a:p>
          <a:p>
            <a:pPr marL="457200" lvl="2">
              <a:spcBef>
                <a:spcPts val="600"/>
              </a:spcBef>
              <a:buFont typeface="Inconsolata"/>
              <a:buChar char="◍"/>
            </a:pP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Tốc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độ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thiết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kế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nhanh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: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Để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thiết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kế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1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giao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diện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website,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nếu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bạn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sử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dụng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Boostrap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thì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thời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gian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bạn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hoàn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thành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rất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nhanh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so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với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việc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bạn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tự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code HTML – CSS !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Nhanh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như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cách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NYC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trở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mặt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  <a:sym typeface="Wingdings" pitchFamily="2" charset="2"/>
              </a:rPr>
              <a:t></a:t>
            </a:r>
            <a:endParaRPr sz="1200" dirty="0">
              <a:solidFill>
                <a:srgbClr val="00B050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221329670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Tổng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quan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về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Boostrap</a:t>
            </a:r>
            <a:endParaRPr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219200" y="1276350"/>
            <a:ext cx="6752325" cy="3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 smtClean="0">
                <a:solidFill>
                  <a:srgbClr val="5FBBF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CÁCH DÙNG BOOTSTRAP</a:t>
            </a:r>
            <a:endParaRPr lang="en-US" sz="1400" b="1" dirty="0">
              <a:solidFill>
                <a:srgbClr val="5FBBF9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6D9EEB"/>
              </a:solidFill>
            </a:endParaRPr>
          </a:p>
          <a:p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Download Bootstrap </a:t>
            </a:r>
            <a:r>
              <a:rPr lang="en-US" sz="1400" b="1" u="sng" dirty="0">
                <a:solidFill>
                  <a:srgbClr val="00B050"/>
                </a:solidFill>
                <a:latin typeface="Calibri" pitchFamily="34" charset="0"/>
                <a:ea typeface="Tahoma" pitchFamily="34" charset="0"/>
                <a:cs typeface="Calibri" pitchFamily="34" charset="0"/>
                <a:hlinkClick r:id="rId3"/>
              </a:rPr>
              <a:t>https://getbootstrap.com/</a:t>
            </a:r>
            <a:endParaRPr lang="en-US" sz="1400" dirty="0"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Nhúng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CSS, JS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vào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HTML </a:t>
            </a:r>
          </a:p>
          <a:p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Nhúng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  <a:ea typeface="Tahoma" pitchFamily="34" charset="0"/>
                <a:cs typeface="Calibri" pitchFamily="34" charset="0"/>
              </a:rPr>
              <a:t>Jquery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</a:rPr>
              <a:t> (</a:t>
            </a:r>
            <a:r>
              <a:rPr lang="en-US" sz="1400" dirty="0">
                <a:latin typeface="Calibri" pitchFamily="34" charset="0"/>
                <a:ea typeface="Tahoma" pitchFamily="34" charset="0"/>
                <a:cs typeface="Calibri" pitchFamily="34" charset="0"/>
                <a:hlinkClick r:id="rId4"/>
              </a:rPr>
              <a:t>Download</a:t>
            </a:r>
            <a:r>
              <a:rPr lang="en-US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)</a:t>
            </a:r>
          </a:p>
          <a:p>
            <a:r>
              <a:rPr lang="en-US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Bắt</a:t>
            </a:r>
            <a:r>
              <a:rPr lang="en-US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đầu</a:t>
            </a:r>
            <a:r>
              <a:rPr lang="en-US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code</a:t>
            </a:r>
            <a:endParaRPr lang="en-US" sz="1400" dirty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904887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/>
          </p:nvPr>
        </p:nvSpPr>
        <p:spPr>
          <a:xfrm>
            <a:off x="1143000" y="2038350"/>
            <a:ext cx="6705600" cy="7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6D9EEB"/>
                </a:solidFill>
                <a:latin typeface="FS Harabara" pitchFamily="34" charset="0"/>
                <a:ea typeface="Open Sans" pitchFamily="34" charset="0"/>
                <a:cs typeface="Open Sans" pitchFamily="34" charset="0"/>
              </a:rPr>
              <a:t>II. CSS Cơ bản trong Bootstrap</a:t>
            </a:r>
          </a:p>
        </p:txBody>
      </p:sp>
    </p:spTree>
    <p:extLst>
      <p:ext uri="{BB962C8B-B14F-4D97-AF65-F5344CB8AC3E}">
        <p14:creationId xmlns:p14="http://schemas.microsoft.com/office/powerpoint/2010/main" val="974159571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ctrTitle" idx="4294967295"/>
          </p:nvPr>
        </p:nvSpPr>
        <p:spPr>
          <a:xfrm>
            <a:off x="2133600" y="2680590"/>
            <a:ext cx="4918500" cy="6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Class Container</a:t>
            </a:r>
            <a:endParaRPr sz="4000" dirty="0"/>
          </a:p>
        </p:txBody>
      </p:sp>
      <p:sp>
        <p:nvSpPr>
          <p:cNvPr id="296" name="Shape 296"/>
          <p:cNvSpPr txBox="1">
            <a:spLocks noGrp="1"/>
          </p:cNvSpPr>
          <p:nvPr>
            <p:ph type="subTitle" idx="4294967295"/>
          </p:nvPr>
        </p:nvSpPr>
        <p:spPr>
          <a:xfrm>
            <a:off x="990600" y="3333750"/>
            <a:ext cx="71628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thiết</a:t>
            </a:r>
            <a:r>
              <a:rPr lang="en-US" sz="1400" dirty="0"/>
              <a:t> </a:t>
            </a:r>
            <a:r>
              <a:rPr lang="en-US" sz="1400" dirty="0" err="1"/>
              <a:t>kế</a:t>
            </a:r>
            <a:r>
              <a:rPr lang="en-US" sz="1400" dirty="0"/>
              <a:t> </a:t>
            </a:r>
            <a:r>
              <a:rPr lang="en-US" sz="1400" dirty="0" err="1"/>
              <a:t>giao</a:t>
            </a:r>
            <a:r>
              <a:rPr lang="en-US" sz="1400" dirty="0"/>
              <a:t> </a:t>
            </a:r>
            <a:r>
              <a:rPr lang="en-US" sz="1400" dirty="0" err="1"/>
              <a:t>diện</a:t>
            </a:r>
            <a:r>
              <a:rPr lang="en-US" sz="1400" dirty="0"/>
              <a:t> HTML – CSS </a:t>
            </a:r>
            <a:r>
              <a:rPr lang="en-US" sz="1400" dirty="0" err="1"/>
              <a:t>thì</a:t>
            </a:r>
            <a:r>
              <a:rPr lang="en-US" sz="1400" dirty="0"/>
              <a:t> </a:t>
            </a:r>
            <a:r>
              <a:rPr lang="en-US" sz="1400" dirty="0" err="1"/>
              <a:t>việc</a:t>
            </a:r>
            <a:r>
              <a:rPr lang="en-US" sz="1400" dirty="0"/>
              <a:t> </a:t>
            </a:r>
            <a:r>
              <a:rPr lang="en-US" sz="1400" dirty="0" err="1"/>
              <a:t>sử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b="1" i="1" dirty="0"/>
              <a:t>container</a:t>
            </a:r>
            <a:r>
              <a:rPr lang="en-US" sz="1400" i="1" dirty="0"/>
              <a:t> </a:t>
            </a:r>
            <a:r>
              <a:rPr lang="en-US" sz="1400" dirty="0" err="1"/>
              <a:t>rất</a:t>
            </a:r>
            <a:r>
              <a:rPr lang="en-US" sz="1400" dirty="0"/>
              <a:t> </a:t>
            </a:r>
            <a:r>
              <a:rPr lang="en-US" sz="1400" dirty="0" err="1"/>
              <a:t>quan</a:t>
            </a:r>
            <a:r>
              <a:rPr lang="en-US" sz="1400" dirty="0"/>
              <a:t> </a:t>
            </a:r>
            <a:r>
              <a:rPr lang="en-US" sz="1400" dirty="0" err="1"/>
              <a:t>trọng</a:t>
            </a:r>
            <a:r>
              <a:rPr lang="en-US" sz="1400" dirty="0"/>
              <a:t>. </a:t>
            </a:r>
            <a:r>
              <a:rPr lang="en-US" sz="1400" dirty="0" err="1"/>
              <a:t>Nó</a:t>
            </a:r>
            <a:r>
              <a:rPr lang="en-US" sz="1400" dirty="0"/>
              <a:t> </a:t>
            </a:r>
            <a:r>
              <a:rPr lang="en-US" sz="1400" dirty="0" err="1"/>
              <a:t>giúp</a:t>
            </a:r>
            <a:r>
              <a:rPr lang="en-US" sz="1400" dirty="0"/>
              <a:t> </a:t>
            </a:r>
            <a:r>
              <a:rPr lang="en-US" sz="1400" dirty="0" err="1"/>
              <a:t>tạo</a:t>
            </a:r>
            <a:r>
              <a:rPr lang="en-US" sz="1400" dirty="0"/>
              <a:t> </a:t>
            </a:r>
            <a:r>
              <a:rPr lang="en-US" sz="1400" dirty="0" err="1"/>
              <a:t>ra</a:t>
            </a:r>
            <a:r>
              <a:rPr lang="en-US" sz="1400" dirty="0"/>
              <a:t> 1 </a:t>
            </a:r>
            <a:r>
              <a:rPr lang="en-US" sz="1400" dirty="0" err="1"/>
              <a:t>khung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chiều</a:t>
            </a:r>
            <a:r>
              <a:rPr lang="en-US" sz="1400" dirty="0"/>
              <a:t> </a:t>
            </a:r>
            <a:r>
              <a:rPr lang="en-US" sz="1400" dirty="0" err="1"/>
              <a:t>rộng</a:t>
            </a:r>
            <a:r>
              <a:rPr lang="en-US" sz="1400" dirty="0"/>
              <a:t> </a:t>
            </a:r>
            <a:r>
              <a:rPr lang="en-US" sz="1400" dirty="0" err="1"/>
              <a:t>cố</a:t>
            </a:r>
            <a:r>
              <a:rPr lang="en-US" sz="1400" dirty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 </a:t>
            </a:r>
            <a:r>
              <a:rPr lang="en-US" sz="1400" dirty="0" err="1"/>
              <a:t>nằm</a:t>
            </a:r>
            <a:r>
              <a:rPr lang="en-US" sz="1400" dirty="0"/>
              <a:t> </a:t>
            </a:r>
            <a:r>
              <a:rPr lang="en-US" sz="1400" dirty="0" err="1"/>
              <a:t>giữa</a:t>
            </a:r>
            <a:r>
              <a:rPr lang="en-US" sz="1400" dirty="0"/>
              <a:t> </a:t>
            </a:r>
            <a:r>
              <a:rPr lang="en-US" sz="1400" dirty="0" err="1"/>
              <a:t>trang</a:t>
            </a:r>
            <a:r>
              <a:rPr lang="en-US" sz="1400" dirty="0"/>
              <a:t> web.</a:t>
            </a:r>
          </a:p>
          <a:p>
            <a:pPr marL="101600" indent="0">
              <a:buNone/>
            </a:pPr>
            <a:r>
              <a:rPr lang="en-US" sz="1400" b="1" dirty="0"/>
              <a:t>.container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chiều</a:t>
            </a:r>
            <a:r>
              <a:rPr lang="en-US" sz="1400" dirty="0"/>
              <a:t> </a:t>
            </a:r>
            <a:r>
              <a:rPr lang="en-US" sz="1400" dirty="0" err="1"/>
              <a:t>dài</a:t>
            </a:r>
            <a:r>
              <a:rPr lang="en-US" sz="1400" dirty="0"/>
              <a:t> </a:t>
            </a:r>
            <a:r>
              <a:rPr lang="en-US" sz="1400" dirty="0" err="1"/>
              <a:t>tối</a:t>
            </a:r>
            <a:r>
              <a:rPr lang="en-US" sz="1400" dirty="0"/>
              <a:t> </a:t>
            </a:r>
            <a:r>
              <a:rPr lang="en-US" sz="1400" dirty="0" err="1"/>
              <a:t>đa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1170px</a:t>
            </a:r>
          </a:p>
          <a:p>
            <a:pPr marL="101600" indent="0">
              <a:buNone/>
            </a:pPr>
            <a:r>
              <a:rPr lang="en-US" sz="1400" b="1" dirty="0"/>
              <a:t>.container-fluid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chiều</a:t>
            </a:r>
            <a:r>
              <a:rPr lang="en-US" sz="1400" dirty="0"/>
              <a:t> </a:t>
            </a:r>
            <a:r>
              <a:rPr lang="en-US" sz="1400" dirty="0" err="1"/>
              <a:t>dài</a:t>
            </a:r>
            <a:r>
              <a:rPr lang="en-US" sz="1400" dirty="0"/>
              <a:t> full </a:t>
            </a:r>
            <a:r>
              <a:rPr lang="en-US" sz="1400" dirty="0" err="1"/>
              <a:t>màn</a:t>
            </a:r>
            <a:r>
              <a:rPr lang="en-US" sz="1400" dirty="0"/>
              <a:t> </a:t>
            </a:r>
            <a:r>
              <a:rPr lang="en-US" sz="1400" dirty="0" err="1"/>
              <a:t>hình</a:t>
            </a:r>
            <a:r>
              <a:rPr lang="en-US" sz="1400" dirty="0"/>
              <a:t>.</a:t>
            </a:r>
            <a:endParaRPr lang="en-US" sz="1400" b="1" dirty="0"/>
          </a:p>
        </p:txBody>
      </p:sp>
      <p:sp>
        <p:nvSpPr>
          <p:cNvPr id="297" name="Shape 297"/>
          <p:cNvSpPr/>
          <p:nvPr/>
        </p:nvSpPr>
        <p:spPr>
          <a:xfrm>
            <a:off x="4810215" y="2408815"/>
            <a:ext cx="264679" cy="25272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Shape 298"/>
          <p:cNvGrpSpPr/>
          <p:nvPr/>
        </p:nvGrpSpPr>
        <p:grpSpPr>
          <a:xfrm>
            <a:off x="4481637" y="989795"/>
            <a:ext cx="1133902" cy="1134217"/>
            <a:chOff x="6654650" y="3665275"/>
            <a:chExt cx="409100" cy="409125"/>
          </a:xfrm>
        </p:grpSpPr>
        <p:sp>
          <p:nvSpPr>
            <p:cNvPr id="299" name="Shape 29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Shape 301"/>
          <p:cNvGrpSpPr/>
          <p:nvPr/>
        </p:nvGrpSpPr>
        <p:grpSpPr>
          <a:xfrm rot="1056884">
            <a:off x="3388861" y="1881222"/>
            <a:ext cx="749149" cy="749220"/>
            <a:chOff x="570875" y="4322250"/>
            <a:chExt cx="443300" cy="443325"/>
          </a:xfrm>
        </p:grpSpPr>
        <p:sp>
          <p:nvSpPr>
            <p:cNvPr id="302" name="Shape 30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Shape 306"/>
          <p:cNvSpPr/>
          <p:nvPr/>
        </p:nvSpPr>
        <p:spPr>
          <a:xfrm rot="2466561">
            <a:off x="3473003" y="1209462"/>
            <a:ext cx="367718" cy="35111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 rot="-1609299">
            <a:off x="4010781" y="1430395"/>
            <a:ext cx="264642" cy="25268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 rot="2926312">
            <a:off x="5615348" y="1630572"/>
            <a:ext cx="198187" cy="18923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 rot="-1609224">
            <a:off x="4790643" y="362885"/>
            <a:ext cx="178561" cy="17049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211401" y="4552950"/>
            <a:ext cx="4163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https://getbootstrap.com/docs/4.3/layout/overview/</a:t>
            </a:r>
            <a:endParaRPr lang="en-US" dirty="0"/>
          </a:p>
        </p:txBody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iet\Desktop\Seminar Bootstrap\contain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16" y="742950"/>
            <a:ext cx="7980784" cy="359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833221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ctrTitle" idx="4294967295"/>
          </p:nvPr>
        </p:nvSpPr>
        <p:spPr>
          <a:xfrm>
            <a:off x="2057400" y="2745280"/>
            <a:ext cx="4918500" cy="6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Grid System</a:t>
            </a:r>
            <a:endParaRPr sz="4000" dirty="0"/>
          </a:p>
        </p:txBody>
      </p:sp>
      <p:sp>
        <p:nvSpPr>
          <p:cNvPr id="296" name="Shape 296"/>
          <p:cNvSpPr txBox="1">
            <a:spLocks noGrp="1"/>
          </p:cNvSpPr>
          <p:nvPr>
            <p:ph type="subTitle" idx="4294967295"/>
          </p:nvPr>
        </p:nvSpPr>
        <p:spPr>
          <a:xfrm>
            <a:off x="990600" y="3409950"/>
            <a:ext cx="7162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sz="1400" smtClean="0"/>
              <a:t>Hệ</a:t>
            </a:r>
            <a:r>
              <a:rPr lang="en-US" sz="1400" dirty="0" smtClean="0"/>
              <a:t> </a:t>
            </a:r>
            <a:r>
              <a:rPr lang="en-US" sz="1400" dirty="0" err="1"/>
              <a:t>thống</a:t>
            </a:r>
            <a:r>
              <a:rPr lang="en-US" sz="1400" dirty="0"/>
              <a:t> </a:t>
            </a:r>
            <a:r>
              <a:rPr lang="en-US" sz="1400" dirty="0" err="1"/>
              <a:t>lưới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Bootstrap </a:t>
            </a:r>
            <a:r>
              <a:rPr lang="en-US" sz="1400" dirty="0" err="1"/>
              <a:t>được</a:t>
            </a:r>
            <a:r>
              <a:rPr lang="en-US" sz="1400" dirty="0"/>
              <a:t> chia </a:t>
            </a:r>
            <a:r>
              <a:rPr lang="en-US" sz="1400" dirty="0" err="1"/>
              <a:t>thành</a:t>
            </a:r>
            <a:r>
              <a:rPr lang="en-US" sz="1400" dirty="0"/>
              <a:t> 12 </a:t>
            </a:r>
            <a:r>
              <a:rPr lang="en-US" sz="1400" dirty="0" err="1"/>
              <a:t>cột</a:t>
            </a:r>
            <a:r>
              <a:rPr lang="en-US" sz="1400" dirty="0"/>
              <a:t>. 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thống</a:t>
            </a:r>
            <a:r>
              <a:rPr lang="en-US" sz="1400" dirty="0"/>
              <a:t> </a:t>
            </a:r>
            <a:r>
              <a:rPr lang="en-US" sz="1400" dirty="0" err="1"/>
              <a:t>lưới</a:t>
            </a:r>
            <a:r>
              <a:rPr lang="en-US" sz="1400" dirty="0"/>
              <a:t> </a:t>
            </a:r>
            <a:r>
              <a:rPr lang="en-US" sz="1400" dirty="0" err="1"/>
              <a:t>hoạt</a:t>
            </a:r>
            <a:r>
              <a:rPr lang="en-US" sz="1400" dirty="0"/>
              <a:t> </a:t>
            </a:r>
            <a:r>
              <a:rPr lang="en-US" sz="1400" dirty="0" err="1"/>
              <a:t>động</a:t>
            </a:r>
            <a:r>
              <a:rPr lang="en-US" sz="1400" dirty="0"/>
              <a:t> </a:t>
            </a:r>
            <a:r>
              <a:rPr lang="en-US" sz="1400" dirty="0" err="1"/>
              <a:t>hiệu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r>
              <a:rPr lang="en-US" sz="1400" dirty="0"/>
              <a:t> </a:t>
            </a:r>
            <a:r>
              <a:rPr lang="en-US" sz="1400" dirty="0" err="1"/>
              <a:t>khi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class </a:t>
            </a:r>
            <a:r>
              <a:rPr lang="en-US" sz="1400" b="1" dirty="0"/>
              <a:t>.container </a:t>
            </a:r>
            <a:r>
              <a:rPr lang="en-US" sz="1400" dirty="0"/>
              <a:t>(</a:t>
            </a:r>
            <a:r>
              <a:rPr lang="en-US" sz="1400" dirty="0" err="1"/>
              <a:t>chiều</a:t>
            </a:r>
            <a:r>
              <a:rPr lang="en-US" sz="1400" dirty="0"/>
              <a:t> </a:t>
            </a:r>
            <a:r>
              <a:rPr lang="en-US" sz="1400" dirty="0" err="1"/>
              <a:t>rộng</a:t>
            </a:r>
            <a:r>
              <a:rPr lang="en-US" sz="1400" dirty="0"/>
              <a:t> </a:t>
            </a:r>
            <a:r>
              <a:rPr lang="en-US" sz="1400" dirty="0" err="1"/>
              <a:t>cố</a:t>
            </a:r>
            <a:r>
              <a:rPr lang="en-US" sz="1400" dirty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 </a:t>
            </a:r>
            <a:r>
              <a:rPr lang="en-US" sz="1400" b="1" dirty="0"/>
              <a:t>1170px</a:t>
            </a:r>
            <a:r>
              <a:rPr lang="en-US" sz="1400" dirty="0"/>
              <a:t>) </a:t>
            </a:r>
            <a:r>
              <a:rPr lang="en-US" sz="1400" dirty="0" err="1"/>
              <a:t>hoặc</a:t>
            </a:r>
            <a:r>
              <a:rPr lang="en-US" sz="1400" dirty="0"/>
              <a:t> </a:t>
            </a:r>
            <a:r>
              <a:rPr lang="en-US" sz="1400" b="1" dirty="0"/>
              <a:t>.container-fluid </a:t>
            </a:r>
            <a:r>
              <a:rPr lang="en-US" sz="1400" dirty="0"/>
              <a:t>(</a:t>
            </a:r>
            <a:r>
              <a:rPr lang="en-US" sz="1400" dirty="0" err="1"/>
              <a:t>chiều</a:t>
            </a:r>
            <a:r>
              <a:rPr lang="en-US" sz="1400" dirty="0"/>
              <a:t> </a:t>
            </a:r>
            <a:r>
              <a:rPr lang="en-US" sz="1400" dirty="0" err="1"/>
              <a:t>rộng</a:t>
            </a:r>
            <a:r>
              <a:rPr lang="en-US" sz="1400" dirty="0"/>
              <a:t> full </a:t>
            </a:r>
            <a:r>
              <a:rPr lang="en-US" sz="1400" dirty="0" err="1"/>
              <a:t>màn</a:t>
            </a:r>
            <a:r>
              <a:rPr lang="en-US" sz="1400" dirty="0"/>
              <a:t> </a:t>
            </a:r>
            <a:r>
              <a:rPr lang="en-US" sz="1400" dirty="0" err="1"/>
              <a:t>hình</a:t>
            </a:r>
            <a:r>
              <a:rPr lang="en-US" sz="1400" dirty="0"/>
              <a:t>)</a:t>
            </a:r>
          </a:p>
          <a:p>
            <a:pPr marL="101600" indent="0">
              <a:buNone/>
            </a:pPr>
            <a:r>
              <a:rPr lang="en-US" sz="1400" b="1" dirty="0" err="1"/>
              <a:t>Hết</a:t>
            </a:r>
            <a:r>
              <a:rPr lang="en-US" sz="1400" b="1" dirty="0"/>
              <a:t> </a:t>
            </a:r>
            <a:r>
              <a:rPr lang="en-US" sz="1400" b="1" dirty="0" err="1"/>
              <a:t>sức</a:t>
            </a:r>
            <a:r>
              <a:rPr lang="en-US" sz="1400" b="1" dirty="0"/>
              <a:t> </a:t>
            </a:r>
            <a:r>
              <a:rPr lang="en-US" sz="1400" b="1" dirty="0" err="1"/>
              <a:t>lưu</a:t>
            </a:r>
            <a:r>
              <a:rPr lang="en-US" sz="1400" b="1" dirty="0"/>
              <a:t> ý: </a:t>
            </a:r>
            <a:r>
              <a:rPr lang="en-US" sz="1400" dirty="0" err="1"/>
              <a:t>Thứ</a:t>
            </a:r>
            <a:r>
              <a:rPr lang="en-US" sz="1400" dirty="0"/>
              <a:t> </a:t>
            </a:r>
            <a:r>
              <a:rPr lang="en-US" sz="1400" dirty="0" err="1"/>
              <a:t>tự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class .container -&gt; .row -&gt; .col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bắt</a:t>
            </a:r>
            <a:r>
              <a:rPr lang="en-US" sz="1400" dirty="0"/>
              <a:t> </a:t>
            </a:r>
            <a:r>
              <a:rPr lang="en-US" sz="1400" dirty="0" err="1"/>
              <a:t>buộc</a:t>
            </a:r>
            <a:endParaRPr lang="en-US" sz="1400" b="1" dirty="0"/>
          </a:p>
          <a:p>
            <a:pPr marL="101600" indent="0" algn="ctr">
              <a:buNone/>
            </a:pPr>
            <a:endParaRPr lang="en-US" sz="1400" dirty="0"/>
          </a:p>
          <a:p>
            <a:pPr marL="101600" indent="0" algn="ctr">
              <a:buNone/>
            </a:pPr>
            <a:r>
              <a:rPr lang="en-US" sz="1400" dirty="0"/>
              <a:t>.</a:t>
            </a:r>
          </a:p>
        </p:txBody>
      </p:sp>
      <p:sp>
        <p:nvSpPr>
          <p:cNvPr id="297" name="Shape 297"/>
          <p:cNvSpPr/>
          <p:nvPr/>
        </p:nvSpPr>
        <p:spPr>
          <a:xfrm>
            <a:off x="4810215" y="2408815"/>
            <a:ext cx="264679" cy="25272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Shape 298"/>
          <p:cNvGrpSpPr/>
          <p:nvPr/>
        </p:nvGrpSpPr>
        <p:grpSpPr>
          <a:xfrm>
            <a:off x="4481637" y="989795"/>
            <a:ext cx="1133902" cy="1134217"/>
            <a:chOff x="6654650" y="3665275"/>
            <a:chExt cx="409100" cy="409125"/>
          </a:xfrm>
        </p:grpSpPr>
        <p:sp>
          <p:nvSpPr>
            <p:cNvPr id="299" name="Shape 29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Shape 301"/>
          <p:cNvGrpSpPr/>
          <p:nvPr/>
        </p:nvGrpSpPr>
        <p:grpSpPr>
          <a:xfrm rot="1056884">
            <a:off x="3388861" y="1881222"/>
            <a:ext cx="749149" cy="749220"/>
            <a:chOff x="570875" y="4322250"/>
            <a:chExt cx="443300" cy="443325"/>
          </a:xfrm>
        </p:grpSpPr>
        <p:sp>
          <p:nvSpPr>
            <p:cNvPr id="302" name="Shape 30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Shape 306"/>
          <p:cNvSpPr/>
          <p:nvPr/>
        </p:nvSpPr>
        <p:spPr>
          <a:xfrm rot="2466561">
            <a:off x="3473003" y="1209462"/>
            <a:ext cx="367718" cy="35111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 rot="-1609299">
            <a:off x="4010781" y="1430395"/>
            <a:ext cx="264642" cy="25268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 rot="2926312">
            <a:off x="5615348" y="1630572"/>
            <a:ext cx="198187" cy="18923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 rot="-1609224">
            <a:off x="4790643" y="362885"/>
            <a:ext cx="178561" cy="17049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079176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Hecat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920</Words>
  <Application>Microsoft Office PowerPoint</Application>
  <PresentationFormat>On-screen Show (16:9)</PresentationFormat>
  <Paragraphs>129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FS Harabara</vt:lpstr>
      <vt:lpstr>Nixie One</vt:lpstr>
      <vt:lpstr>Inconsolata</vt:lpstr>
      <vt:lpstr>Open Sans</vt:lpstr>
      <vt:lpstr>Calibri</vt:lpstr>
      <vt:lpstr>Wingdings</vt:lpstr>
      <vt:lpstr>Tahoma</vt:lpstr>
      <vt:lpstr>Hecate template</vt:lpstr>
      <vt:lpstr>Thiết kế giao diện Website với Bootstrap 4</vt:lpstr>
      <vt:lpstr>I .Tổng quan về Bootstrap</vt:lpstr>
      <vt:lpstr>Tổng quan về Boostrap</vt:lpstr>
      <vt:lpstr>Tổng quan về Boostrap</vt:lpstr>
      <vt:lpstr>Tổng quan về Boostrap</vt:lpstr>
      <vt:lpstr>II. CSS Cơ bản trong Bootstrap</vt:lpstr>
      <vt:lpstr>Class Container</vt:lpstr>
      <vt:lpstr>PowerPoint Presentation</vt:lpstr>
      <vt:lpstr>Grid System</vt:lpstr>
      <vt:lpstr>Grid System</vt:lpstr>
      <vt:lpstr>Grid System</vt:lpstr>
      <vt:lpstr>Grid System</vt:lpstr>
      <vt:lpstr>Atomic-css util classes</vt:lpstr>
      <vt:lpstr>Atomic-css util classes</vt:lpstr>
      <vt:lpstr>Atomic-css util classes</vt:lpstr>
      <vt:lpstr>Atomic-css util classes</vt:lpstr>
      <vt:lpstr>Atomic-css util classes</vt:lpstr>
      <vt:lpstr>Atomic-css util classes</vt:lpstr>
      <vt:lpstr>Atomic-css util classes</vt:lpstr>
      <vt:lpstr>Atomic-css util classes</vt:lpstr>
      <vt:lpstr>Atomic-css util classes</vt:lpstr>
      <vt:lpstr>III. Các component trong Bootstrap</vt:lpstr>
      <vt:lpstr>Các component trong Bootstrap</vt:lpstr>
      <vt:lpstr>Các component trong Bootstrap</vt:lpstr>
      <vt:lpstr>Các component trong Bootstrap</vt:lpstr>
      <vt:lpstr>Các component trong Bootstrap</vt:lpstr>
      <vt:lpstr>Các component trong Bootstrap</vt:lpstr>
      <vt:lpstr>Các component trong Bootstrap</vt:lpstr>
      <vt:lpstr>Các component trong Bootstrap</vt:lpstr>
      <vt:lpstr>Các component trong Bootstrap</vt:lpstr>
      <vt:lpstr>IV. Các plugin trong Sublime Text</vt:lpstr>
      <vt:lpstr>Các plugin hỗ trợ code nhanh trong Sublime Text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3 và những điều cần biết</dc:title>
  <dc:creator>Viet</dc:creator>
  <cp:lastModifiedBy>Viet</cp:lastModifiedBy>
  <cp:revision>67</cp:revision>
  <dcterms:modified xsi:type="dcterms:W3CDTF">2019-06-11T09:26:31Z</dcterms:modified>
</cp:coreProperties>
</file>