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336240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653503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77416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83957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3587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2603938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13028041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208239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1166073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542546A-7C93-48F5-AECB-9C010F331CFF}" type="datetimeFigureOut">
              <a:rPr lang="en-US" smtClean="0"/>
              <a:t>6/7/2019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131947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542546A-7C93-48F5-AECB-9C010F331CFF}"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621459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542546A-7C93-48F5-AECB-9C010F331CFF}" type="datetimeFigureOut">
              <a:rPr lang="en-US" smtClean="0"/>
              <a:t>6/7/2019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318141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542546A-7C93-48F5-AECB-9C010F331CFF}" type="datetimeFigureOut">
              <a:rPr lang="en-US" smtClean="0"/>
              <a:t>6/7/2019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1183245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2546A-7C93-48F5-AECB-9C010F331CFF}" type="datetimeFigureOut">
              <a:rPr lang="en-US" smtClean="0"/>
              <a:t>6/7/2019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102628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542546A-7C93-48F5-AECB-9C010F331CFF}"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280199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542546A-7C93-48F5-AECB-9C010F331CFF}" type="datetimeFigureOut">
              <a:rPr lang="en-US" smtClean="0"/>
              <a:t>6/7/2019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8D4E74-7DCA-4B5E-AD4B-9A9CDAF8347F}" type="slidenum">
              <a:rPr lang="en-US" smtClean="0"/>
              <a:t>‹#›</a:t>
            </a:fld>
            <a:endParaRPr lang="en-US"/>
          </a:p>
        </p:txBody>
      </p:sp>
    </p:spTree>
    <p:extLst>
      <p:ext uri="{BB962C8B-B14F-4D97-AF65-F5344CB8AC3E}">
        <p14:creationId xmlns:p14="http://schemas.microsoft.com/office/powerpoint/2010/main" val="84927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42546A-7C93-48F5-AECB-9C010F331CFF}" type="datetimeFigureOut">
              <a:rPr lang="en-US" smtClean="0"/>
              <a:t>6/7/2019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8D4E74-7DCA-4B5E-AD4B-9A9CDAF8347F}" type="slidenum">
              <a:rPr lang="en-US" smtClean="0"/>
              <a:t>‹#›</a:t>
            </a:fld>
            <a:endParaRPr lang="en-US"/>
          </a:p>
        </p:txBody>
      </p:sp>
    </p:spTree>
    <p:extLst>
      <p:ext uri="{BB962C8B-B14F-4D97-AF65-F5344CB8AC3E}">
        <p14:creationId xmlns:p14="http://schemas.microsoft.com/office/powerpoint/2010/main" val="36593013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latin typeface="Times New Roman" panose="02020603050405020304" pitchFamily="18" charset="0"/>
                <a:cs typeface="Times New Roman" panose="02020603050405020304" pitchFamily="18" charset="0"/>
              </a:rPr>
              <a:t>Tìm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Về</a:t>
            </a:r>
            <a:r>
              <a:rPr lang="en-US" dirty="0" smtClean="0">
                <a:latin typeface="Times New Roman" panose="02020603050405020304" pitchFamily="18" charset="0"/>
                <a:cs typeface="Times New Roman" panose="02020603050405020304" pitchFamily="18" charset="0"/>
              </a:rPr>
              <a:t> Array</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6670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Push()</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chèn 1 hoặc nhiều phần tử vào cuối mảng và làm thay đổi độ dài của </a:t>
            </a:r>
            <a:r>
              <a:rPr lang="vi-VN" sz="1800" dirty="0" smtClean="0">
                <a:latin typeface="Times New Roman" panose="02020603050405020304" pitchFamily="18" charset="0"/>
                <a:cs typeface="Times New Roman" panose="02020603050405020304" pitchFamily="18" charset="0"/>
              </a:rPr>
              <a:t>mảng.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arr.push</a:t>
            </a:r>
            <a:r>
              <a:rPr lang="en-US" sz="1800" dirty="0">
                <a:latin typeface="Times New Roman" panose="02020603050405020304" pitchFamily="18" charset="0"/>
                <a:cs typeface="Times New Roman" panose="02020603050405020304" pitchFamily="18" charset="0"/>
              </a:rPr>
              <a:t>(element1[, ...[, </a:t>
            </a:r>
            <a:r>
              <a:rPr lang="en-US" sz="1800" dirty="0" err="1">
                <a:latin typeface="Times New Roman" panose="02020603050405020304" pitchFamily="18" charset="0"/>
                <a:cs typeface="Times New Roman" panose="02020603050405020304" pitchFamily="18" charset="0"/>
              </a:rPr>
              <a:t>elementN</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sports = ['soccer', 'baseball'];</a:t>
            </a:r>
          </a:p>
          <a:p>
            <a:pPr marL="9144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total = </a:t>
            </a:r>
            <a:r>
              <a:rPr lang="en-US" sz="1800" dirty="0" err="1">
                <a:latin typeface="Times New Roman" panose="02020603050405020304" pitchFamily="18" charset="0"/>
                <a:cs typeface="Times New Roman" panose="02020603050405020304" pitchFamily="18" charset="0"/>
              </a:rPr>
              <a:t>sports.push</a:t>
            </a:r>
            <a:r>
              <a:rPr lang="en-US" sz="1800" dirty="0">
                <a:latin typeface="Times New Roman" panose="02020603050405020304" pitchFamily="18" charset="0"/>
                <a:cs typeface="Times New Roman" panose="02020603050405020304" pitchFamily="18" charset="0"/>
              </a:rPr>
              <a:t>('football', 'swimming');</a:t>
            </a:r>
          </a:p>
          <a:p>
            <a:pPr marL="914400" lvl="2" indent="0">
              <a:buNone/>
            </a:pP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['soccer', 'baseball', 'football', 'swimming'];</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95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Pop()</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xóa </a:t>
            </a:r>
            <a:r>
              <a:rPr lang="vi-VN" sz="1800" dirty="0">
                <a:latin typeface="Times New Roman" panose="02020603050405020304" pitchFamily="18" charset="0"/>
                <a:cs typeface="Times New Roman" panose="02020603050405020304" pitchFamily="18" charset="0"/>
              </a:rPr>
              <a:t>giá trị cuối cùng của mảng.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smtClean="0">
                <a:latin typeface="Times New Roman" panose="02020603050405020304" pitchFamily="18" charset="0"/>
                <a:cs typeface="Times New Roman" panose="02020603050405020304" pitchFamily="18" charset="0"/>
              </a:rPr>
              <a:t>arr.pop</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 = [ 2 , 3 , 5 , 6];</a:t>
            </a:r>
          </a:p>
          <a:p>
            <a:pPr marL="914400" lvl="2" indent="0">
              <a:buNone/>
            </a:pPr>
            <a:r>
              <a:rPr lang="en-US" sz="1800" dirty="0" err="1" smtClean="0">
                <a:latin typeface="Times New Roman" panose="02020603050405020304" pitchFamily="18" charset="0"/>
                <a:cs typeface="Times New Roman" panose="02020603050405020304" pitchFamily="18" charset="0"/>
              </a:rPr>
              <a:t>arr.pop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smtClean="0">
                <a:latin typeface="Times New Roman" panose="02020603050405020304" pitchFamily="18" charset="0"/>
                <a:cs typeface="Times New Roman" panose="02020603050405020304" pitchFamily="18" charset="0"/>
              </a:rPr>
              <a:t>expected: </a:t>
            </a:r>
            <a:r>
              <a:rPr lang="en-US" sz="1800" dirty="0" err="1" smtClean="0">
                <a:latin typeface="Times New Roman" panose="02020603050405020304" pitchFamily="18" charset="0"/>
                <a:cs typeface="Times New Roman" panose="02020603050405020304" pitchFamily="18" charset="0"/>
              </a:rPr>
              <a:t>arr</a:t>
            </a:r>
            <a:r>
              <a:rPr lang="en-US" sz="1800" dirty="0" smtClean="0">
                <a:latin typeface="Times New Roman" panose="02020603050405020304" pitchFamily="18" charset="0"/>
                <a:cs typeface="Times New Roman" panose="02020603050405020304" pitchFamily="18" charset="0"/>
              </a:rPr>
              <a:t> = [ 2 , 3 , 5];</a:t>
            </a:r>
          </a:p>
        </p:txBody>
      </p:sp>
    </p:spTree>
    <p:extLst>
      <p:ext uri="{BB962C8B-B14F-4D97-AF65-F5344CB8AC3E}">
        <p14:creationId xmlns:p14="http://schemas.microsoft.com/office/powerpoint/2010/main" val="3794084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Reduce()</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chèn 1 hoặc nhiều phần tử vào cuối mảng và làm thay đổi độ dài của </a:t>
            </a:r>
            <a:r>
              <a:rPr lang="vi-VN" sz="1800" dirty="0" smtClean="0">
                <a:latin typeface="Times New Roman" panose="02020603050405020304" pitchFamily="18" charset="0"/>
                <a:cs typeface="Times New Roman" panose="02020603050405020304" pitchFamily="18" charset="0"/>
              </a:rPr>
              <a:t>mảng.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arr.reduce</a:t>
            </a:r>
            <a:r>
              <a:rPr lang="en-US" sz="1800" dirty="0">
                <a:latin typeface="Times New Roman" panose="02020603050405020304" pitchFamily="18" charset="0"/>
                <a:cs typeface="Times New Roman" panose="02020603050405020304" pitchFamily="18" charset="0"/>
              </a:rPr>
              <a:t>(callback(accumulator, </a:t>
            </a:r>
            <a:r>
              <a:rPr lang="en-US" sz="1800" dirty="0" err="1">
                <a:latin typeface="Times New Roman" panose="02020603050405020304" pitchFamily="18" charset="0"/>
                <a:cs typeface="Times New Roman" panose="02020603050405020304" pitchFamily="18" charset="0"/>
              </a:rPr>
              <a:t>currentValue</a:t>
            </a:r>
            <a:r>
              <a:rPr lang="en-US" sz="1800" dirty="0">
                <a:latin typeface="Times New Roman" panose="02020603050405020304" pitchFamily="18" charset="0"/>
                <a:cs typeface="Times New Roman" panose="02020603050405020304" pitchFamily="18" charset="0"/>
              </a:rPr>
              <a:t>[, index[, array]]), [, </a:t>
            </a:r>
            <a:r>
              <a:rPr lang="en-US" sz="1800" dirty="0" err="1">
                <a:latin typeface="Times New Roman" panose="02020603050405020304" pitchFamily="18" charset="0"/>
                <a:cs typeface="Times New Roman" panose="02020603050405020304" pitchFamily="18" charset="0"/>
              </a:rPr>
              <a:t>initialValue</a:t>
            </a:r>
            <a:r>
              <a:rPr lang="en-US" sz="1800" dirty="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numbers = [1, 2, 3, 5];</a:t>
            </a:r>
          </a:p>
          <a:p>
            <a:pPr marL="914400" lvl="2" indent="0">
              <a:buNone/>
            </a:pPr>
            <a:r>
              <a:rPr lang="en-US" sz="1800" dirty="0" err="1" smtClean="0">
                <a:latin typeface="Times New Roman" panose="02020603050405020304" pitchFamily="18" charset="0"/>
                <a:cs typeface="Times New Roman" panose="02020603050405020304" pitchFamily="18" charset="0"/>
              </a:rPr>
              <a:t>numbers.reduce</a:t>
            </a:r>
            <a:r>
              <a:rPr lang="en-US" sz="1800" dirty="0" smtClean="0">
                <a:latin typeface="Times New Roman" panose="02020603050405020304" pitchFamily="18" charset="0"/>
                <a:cs typeface="Times New Roman" panose="02020603050405020304" pitchFamily="18" charset="0"/>
              </a:rPr>
              <a:t>(function(a</a:t>
            </a:r>
            <a:r>
              <a:rPr lang="en-US" sz="1800" dirty="0">
                <a:latin typeface="Times New Roman" panose="02020603050405020304" pitchFamily="18" charset="0"/>
                <a:cs typeface="Times New Roman" panose="02020603050405020304" pitchFamily="18" charset="0"/>
              </a:rPr>
              <a:t>, b){</a:t>
            </a:r>
          </a:p>
          <a:p>
            <a:pPr marL="914400" lvl="2" indent="0">
              <a:buNone/>
            </a:pPr>
            <a:r>
              <a:rPr lang="en-US" sz="1800" dirty="0">
                <a:latin typeface="Times New Roman" panose="02020603050405020304" pitchFamily="18" charset="0"/>
                <a:cs typeface="Times New Roman" panose="02020603050405020304" pitchFamily="18" charset="0"/>
              </a:rPr>
              <a:t>    return a + b;</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smtClean="0">
                <a:latin typeface="Times New Roman" panose="02020603050405020304" pitchFamily="18" charset="0"/>
                <a:cs typeface="Times New Roman" panose="02020603050405020304" pitchFamily="18" charset="0"/>
              </a:rPr>
              <a:t>expected: 11</a:t>
            </a:r>
          </a:p>
        </p:txBody>
      </p:sp>
    </p:spTree>
    <p:extLst>
      <p:ext uri="{BB962C8B-B14F-4D97-AF65-F5344CB8AC3E}">
        <p14:creationId xmlns:p14="http://schemas.microsoft.com/office/powerpoint/2010/main" val="5785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Slice()</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trả 1 về bản sao của mảng thành 1 mảng mới được chọn từ begin tới end (không tính end</a:t>
            </a:r>
            <a:r>
              <a:rPr lang="vi-VN" sz="1800" dirty="0" smtClean="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smtClean="0">
                <a:latin typeface="Times New Roman" panose="02020603050405020304" pitchFamily="18" charset="0"/>
                <a:cs typeface="Times New Roman" panose="02020603050405020304" pitchFamily="18" charset="0"/>
              </a:rPr>
              <a:t>arr.slice</a:t>
            </a:r>
            <a:r>
              <a:rPr lang="en-US" sz="1800" dirty="0">
                <a:latin typeface="Times New Roman" panose="02020603050405020304" pitchFamily="18" charset="0"/>
                <a:cs typeface="Times New Roman" panose="02020603050405020304" pitchFamily="18" charset="0"/>
              </a:rPr>
              <a:t>([begin[, end]])</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animals = ['ant', 'bison', 'camel', 'duck', 'elephant'];</a:t>
            </a:r>
          </a:p>
          <a:p>
            <a:pPr marL="914400" lvl="2" indent="0">
              <a:buNone/>
            </a:pPr>
            <a:r>
              <a:rPr lang="en-US" sz="1800" dirty="0" smtClean="0">
                <a:latin typeface="Times New Roman" panose="02020603050405020304" pitchFamily="18" charset="0"/>
                <a:cs typeface="Times New Roman" panose="02020603050405020304" pitchFamily="18" charset="0"/>
              </a:rPr>
              <a:t>console.log(</a:t>
            </a:r>
            <a:r>
              <a:rPr lang="en-US" sz="1800" dirty="0" err="1" smtClean="0">
                <a:latin typeface="Times New Roman" panose="02020603050405020304" pitchFamily="18" charset="0"/>
                <a:cs typeface="Times New Roman" panose="02020603050405020304" pitchFamily="18" charset="0"/>
              </a:rPr>
              <a:t>animals.slice</a:t>
            </a:r>
            <a:r>
              <a:rPr lang="en-US" sz="1800" dirty="0" smtClean="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a:t>
            </a:r>
          </a:p>
          <a:p>
            <a:pPr marL="914400" lvl="2" indent="0">
              <a:buNone/>
            </a:pP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["camel", "duck", "elephant"];</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382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lnSpcReduction="10000"/>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Splice()</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thay đổi 1 mảng bằng cách xóa các phần tử hiện có hoặc thêm 1 phần tử mới.</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arrDeletedItems</a:t>
            </a:r>
            <a:r>
              <a:rPr lang="en-US" sz="1800" dirty="0">
                <a:latin typeface="Times New Roman" panose="02020603050405020304" pitchFamily="18" charset="0"/>
                <a:cs typeface="Times New Roman" panose="02020603050405020304" pitchFamily="18" charset="0"/>
              </a:rPr>
              <a:t> = </a:t>
            </a:r>
            <a:r>
              <a:rPr lang="en-US" sz="1800" dirty="0" err="1">
                <a:latin typeface="Times New Roman" panose="02020603050405020304" pitchFamily="18" charset="0"/>
                <a:cs typeface="Times New Roman" panose="02020603050405020304" pitchFamily="18" charset="0"/>
              </a:rPr>
              <a:t>array.splice</a:t>
            </a:r>
            <a:r>
              <a:rPr lang="en-US" sz="1800" dirty="0">
                <a:latin typeface="Times New Roman" panose="02020603050405020304" pitchFamily="18" charset="0"/>
                <a:cs typeface="Times New Roman" panose="02020603050405020304" pitchFamily="18" charset="0"/>
              </a:rPr>
              <a:t>(start[, </a:t>
            </a:r>
            <a:r>
              <a:rPr lang="en-US" sz="1800" dirty="0" err="1">
                <a:latin typeface="Times New Roman" panose="02020603050405020304" pitchFamily="18" charset="0"/>
                <a:cs typeface="Times New Roman" panose="02020603050405020304" pitchFamily="18" charset="0"/>
              </a:rPr>
              <a:t>deleteCount</a:t>
            </a:r>
            <a:r>
              <a:rPr lang="en-US" sz="1800" dirty="0">
                <a:latin typeface="Times New Roman" panose="02020603050405020304" pitchFamily="18" charset="0"/>
                <a:cs typeface="Times New Roman" panose="02020603050405020304" pitchFamily="18" charset="0"/>
              </a:rPr>
              <a:t>[, item1[, item2[, ...]]]])</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months = ['Jan', 'March', 'April', 'June'];</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months.splice</a:t>
            </a:r>
            <a:r>
              <a:rPr lang="en-US" sz="1800" dirty="0" smtClean="0">
                <a:latin typeface="Times New Roman" panose="02020603050405020304" pitchFamily="18" charset="0"/>
                <a:cs typeface="Times New Roman" panose="02020603050405020304" pitchFamily="18" charset="0"/>
              </a:rPr>
              <a:t>(1</a:t>
            </a:r>
            <a:r>
              <a:rPr lang="en-US" sz="1800" dirty="0">
                <a:latin typeface="Times New Roman" panose="02020603050405020304" pitchFamily="18" charset="0"/>
                <a:cs typeface="Times New Roman" panose="02020603050405020304" pitchFamily="18" charset="0"/>
              </a:rPr>
              <a:t>, 0, 'Feb');</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console.log(months);</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expected: Array ['Jan', 'Feb', 'March', 'April', 'June']</a:t>
            </a:r>
          </a:p>
          <a:p>
            <a:pPr marL="914400" lvl="2" indent="0">
              <a:buNone/>
            </a:pPr>
            <a:endParaRPr lang="en-US" sz="1800" dirty="0" smtClean="0">
              <a:latin typeface="Times New Roman" panose="02020603050405020304" pitchFamily="18" charset="0"/>
              <a:cs typeface="Times New Roman" panose="02020603050405020304" pitchFamily="18" charset="0"/>
            </a:endParaRP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months.splice</a:t>
            </a:r>
            <a:r>
              <a:rPr lang="en-US" sz="1800" dirty="0" smtClean="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1, 'May');</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console.log(months</a:t>
            </a:r>
            <a:r>
              <a:rPr lang="en-US" sz="1800" dirty="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expected </a:t>
            </a:r>
            <a:r>
              <a:rPr lang="en-US" sz="1800" dirty="0">
                <a:latin typeface="Times New Roman" panose="02020603050405020304" pitchFamily="18" charset="0"/>
                <a:cs typeface="Times New Roman" panose="02020603050405020304" pitchFamily="18" charset="0"/>
              </a:rPr>
              <a:t>: Array ['Jan', 'Feb', 'March', 'April', 'May']</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48213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Autofit/>
          </a:bodyPr>
          <a:lstStyle/>
          <a:p>
            <a:pPr>
              <a:buFont typeface="Wingdings" panose="05000000000000000000" pitchFamily="2" charset="2"/>
              <a:buChar char="v"/>
            </a:pPr>
            <a:r>
              <a:rPr lang="en-US" b="1" dirty="0" err="1" smtClean="0">
                <a:latin typeface="Times New Roman" panose="02020603050405020304" pitchFamily="18" charset="0"/>
                <a:cs typeface="Times New Roman" panose="02020603050405020304" pitchFamily="18" charset="0"/>
              </a:rPr>
              <a:t>indexOf</a:t>
            </a:r>
            <a:r>
              <a:rPr lang="en-US" b="1"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Trả về chỉ mục đầu tiên (thấp nhất) của một phần tử trong mảng tương đương với giá trị đã cho, hoặc -1 nếu không được tìm </a:t>
            </a:r>
            <a:r>
              <a:rPr lang="vi-VN" sz="1800" dirty="0" smtClean="0">
                <a:latin typeface="Times New Roman" panose="02020603050405020304" pitchFamily="18" charset="0"/>
                <a:cs typeface="Times New Roman" panose="02020603050405020304" pitchFamily="18" charset="0"/>
              </a:rPr>
              <a:t>thấy.</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indexOf</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searchElement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fromIndex</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beasts = ['ant', 'bison', 'camel', 'duck', 'bison'];</a:t>
            </a:r>
            <a:endParaRPr lang="en-US" sz="1800" dirty="0" smtClean="0">
              <a:latin typeface="Times New Roman" panose="02020603050405020304" pitchFamily="18" charset="0"/>
              <a:cs typeface="Times New Roman" panose="02020603050405020304" pitchFamily="18" charset="0"/>
            </a:endParaRPr>
          </a:p>
          <a:p>
            <a:pPr marL="914400" lvl="2" indent="0">
              <a:buNone/>
            </a:pPr>
            <a:r>
              <a:rPr lang="en-US" sz="1800" dirty="0">
                <a:latin typeface="Times New Roman" panose="02020603050405020304" pitchFamily="18" charset="0"/>
                <a:cs typeface="Times New Roman" panose="02020603050405020304" pitchFamily="18" charset="0"/>
              </a:rPr>
              <a:t> console.log(</a:t>
            </a:r>
            <a:r>
              <a:rPr lang="en-US" sz="1800" dirty="0" err="1">
                <a:latin typeface="Times New Roman" panose="02020603050405020304" pitchFamily="18" charset="0"/>
                <a:cs typeface="Times New Roman" panose="02020603050405020304" pitchFamily="18" charset="0"/>
              </a:rPr>
              <a:t>beasts.indexOf</a:t>
            </a:r>
            <a:r>
              <a:rPr lang="en-US" sz="1800" dirty="0">
                <a:latin typeface="Times New Roman" panose="02020603050405020304" pitchFamily="18" charset="0"/>
                <a:cs typeface="Times New Roman" panose="02020603050405020304" pitchFamily="18" charset="0"/>
              </a:rPr>
              <a:t>('bison</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expected </a:t>
            </a:r>
            <a:r>
              <a:rPr lang="en-US" sz="1800" dirty="0">
                <a:latin typeface="Times New Roman" panose="02020603050405020304" pitchFamily="18" charset="0"/>
                <a:cs typeface="Times New Roman" panose="02020603050405020304" pitchFamily="18" charset="0"/>
              </a:rPr>
              <a:t>output: 1</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991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anose="02020603050405020304" pitchFamily="18" charset="0"/>
                <a:cs typeface="Times New Roman" panose="02020603050405020304" pitchFamily="18" charset="0"/>
              </a:rPr>
              <a:t>Nội</a:t>
            </a:r>
            <a:r>
              <a:rPr lang="en-US" dirty="0" smtClean="0">
                <a:latin typeface="Times New Roman" panose="02020603050405020304" pitchFamily="18" charset="0"/>
                <a:cs typeface="Times New Roman" panose="02020603050405020304" pitchFamily="18" charset="0"/>
              </a:rPr>
              <a:t> dung: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mj-lt"/>
              <a:buAutoNum type="arabicPeriod"/>
            </a:pPr>
            <a:r>
              <a:rPr lang="en-US" sz="2500" dirty="0" smtClean="0">
                <a:latin typeface="Times New Roman" panose="02020603050405020304" pitchFamily="18" charset="0"/>
                <a:cs typeface="Times New Roman" panose="02020603050405020304" pitchFamily="18" charset="0"/>
              </a:rPr>
              <a:t>Array </a:t>
            </a:r>
            <a:r>
              <a:rPr lang="en-US" sz="2500" dirty="0" err="1" smtClean="0">
                <a:latin typeface="Times New Roman" panose="02020603050405020304" pitchFamily="18" charset="0"/>
                <a:cs typeface="Times New Roman" panose="02020603050405020304" pitchFamily="18" charset="0"/>
              </a:rPr>
              <a:t>là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gì</a:t>
            </a:r>
            <a:r>
              <a:rPr lang="en-US" sz="2500" dirty="0" smtClean="0">
                <a:latin typeface="Times New Roman" panose="02020603050405020304" pitchFamily="18" charset="0"/>
                <a:cs typeface="Times New Roman" panose="02020603050405020304" pitchFamily="18" charset="0"/>
              </a:rPr>
              <a:t>?</a:t>
            </a:r>
          </a:p>
          <a:p>
            <a:pPr>
              <a:buFont typeface="+mj-lt"/>
              <a:buAutoNum type="arabicPeriod"/>
            </a:pP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phương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array.</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 Array </a:t>
            </a:r>
            <a:r>
              <a:rPr lang="en-US" dirty="0" err="1" smtClean="0">
                <a:latin typeface="Times New Roman" panose="02020603050405020304" pitchFamily="18" charset="0"/>
                <a:cs typeface="Times New Roman" panose="02020603050405020304" pitchFamily="18" charset="0"/>
              </a:rPr>
              <a:t>là</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gì</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dirty="0">
                <a:latin typeface="Times New Roman" panose="02020603050405020304" pitchFamily="18" charset="0"/>
                <a:cs typeface="Times New Roman" panose="02020603050405020304" pitchFamily="18" charset="0"/>
              </a:rPr>
              <a:t>Đối tượng </a:t>
            </a:r>
            <a:r>
              <a:rPr lang="vi-VN" b="1" dirty="0">
                <a:latin typeface="Times New Roman" panose="02020603050405020304" pitchFamily="18" charset="0"/>
                <a:cs typeface="Times New Roman" panose="02020603050405020304" pitchFamily="18" charset="0"/>
              </a:rPr>
              <a:t>Array - Mảng</a:t>
            </a:r>
            <a:r>
              <a:rPr lang="vi-VN" dirty="0">
                <a:latin typeface="Times New Roman" panose="02020603050405020304" pitchFamily="18" charset="0"/>
                <a:cs typeface="Times New Roman" panose="02020603050405020304" pitchFamily="18" charset="0"/>
              </a:rPr>
              <a:t> giúp bạn lưu giữ nhiều giá trị trong một biến đơn. Nó lưu giữ một tập hợp theo dãy có kích cỡ cố định của các phần tử trong cùng kiểu (type). Một mảng được sử dụng để lưu một tập hợp dữ liệu, nhưng nó thường hữu ích hơn để nghĩ một mảng như là một tập hợp của các biến trong cùng một kiểu</a:t>
            </a:r>
            <a:r>
              <a:rPr lang="vi-VN"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Khai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báo</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mảng</a:t>
            </a:r>
            <a:r>
              <a:rPr lang="en-US" dirty="0" smtClean="0">
                <a:latin typeface="Times New Roman" panose="02020603050405020304" pitchFamily="18" charset="0"/>
                <a:cs typeface="Times New Roman" panose="02020603050405020304" pitchFamily="18" charset="0"/>
              </a:rPr>
              <a:t>:</a:t>
            </a:r>
          </a:p>
          <a:p>
            <a:pPr marL="457200" lvl="1"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arr</a:t>
            </a:r>
            <a:r>
              <a:rPr lang="en-US" sz="1800" dirty="0" smtClean="0">
                <a:latin typeface="Times New Roman" panose="02020603050405020304" pitchFamily="18" charset="0"/>
                <a:cs typeface="Times New Roman" panose="02020603050405020304" pitchFamily="18" charset="0"/>
              </a:rPr>
              <a:t> = [“Son”, “Bui”];</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095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7"/>
            <a:ext cx="8596668" cy="4558926"/>
          </a:xfrm>
        </p:spPr>
        <p:txBody>
          <a:bodyPr/>
          <a:lstStyle/>
          <a:p>
            <a:pPr>
              <a:buFont typeface="Wingdings" panose="05000000000000000000" pitchFamily="2" charset="2"/>
              <a:buChar char="v"/>
            </a:pPr>
            <a:r>
              <a:rPr lang="en-US" sz="2000" b="1" dirty="0" err="1" smtClean="0">
                <a:latin typeface="Times New Roman" panose="02020603050405020304" pitchFamily="18" charset="0"/>
                <a:cs typeface="Times New Roman" panose="02020603050405020304" pitchFamily="18" charset="0"/>
              </a:rPr>
              <a:t>Concat</a:t>
            </a:r>
            <a:r>
              <a:rPr lang="en-US" sz="2000" b="1"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trả</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về</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một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mảng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bao</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gồm</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mảng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này</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kết</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hợp</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với</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mảng</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và</a:t>
            </a:r>
            <a:r>
              <a:rPr lang="en-US" sz="1800" dirty="0" smtClean="0">
                <a:latin typeface="Times New Roman" panose="02020603050405020304" pitchFamily="18" charset="0"/>
                <a:cs typeface="Times New Roman" panose="02020603050405020304" pitchFamily="18" charset="0"/>
              </a:rPr>
              <a:t>/</a:t>
            </a:r>
            <a:r>
              <a:rPr lang="en-US" sz="1800" dirty="0" err="1" smtClean="0">
                <a:latin typeface="Times New Roman" panose="02020603050405020304" pitchFamily="18" charset="0"/>
                <a:cs typeface="Times New Roman" panose="02020603050405020304" pitchFamily="18" charset="0"/>
              </a:rPr>
              <a:t>hoặc</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giá</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trị</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khác</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400050" lvl="1" indent="0">
              <a:buNone/>
            </a:pP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array.concat</a:t>
            </a:r>
            <a:r>
              <a:rPr lang="en-US" sz="1800" dirty="0" smtClean="0">
                <a:latin typeface="Times New Roman" panose="02020603050405020304" pitchFamily="18" charset="0"/>
                <a:cs typeface="Times New Roman" panose="02020603050405020304" pitchFamily="18" charset="0"/>
              </a:rPr>
              <a:t>(value1, value2, ..., </a:t>
            </a:r>
            <a:r>
              <a:rPr lang="en-US" sz="1800" dirty="0" err="1" smtClean="0">
                <a:latin typeface="Times New Roman" panose="02020603050405020304" pitchFamily="18" charset="0"/>
                <a:cs typeface="Times New Roman" panose="02020603050405020304" pitchFamily="18" charset="0"/>
              </a:rPr>
              <a:t>valueN</a:t>
            </a:r>
            <a:r>
              <a:rPr lang="en-US" sz="1800"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2831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Filter()</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một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thỏa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kiểm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array.filter</a:t>
            </a:r>
            <a:r>
              <a:rPr lang="en-US" sz="1800" dirty="0">
                <a:latin typeface="Times New Roman" panose="02020603050405020304" pitchFamily="18" charset="0"/>
                <a:cs typeface="Times New Roman" panose="02020603050405020304" pitchFamily="18" charset="0"/>
              </a:rPr>
              <a:t>(callback[, </a:t>
            </a:r>
            <a:r>
              <a:rPr lang="en-US" sz="1800" dirty="0" err="1">
                <a:latin typeface="Times New Roman" panose="02020603050405020304" pitchFamily="18" charset="0"/>
                <a:cs typeface="Times New Roman" panose="02020603050405020304" pitchFamily="18" charset="0"/>
              </a:rPr>
              <a:t>thisObject</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 = [ 2 , 3 , 5 , 6];</a:t>
            </a:r>
          </a:p>
          <a:p>
            <a:pPr marL="914400" lvl="2" indent="0">
              <a:buNone/>
            </a:pPr>
            <a:r>
              <a:rPr lang="en-US" sz="1800" dirty="0" err="1" smtClean="0">
                <a:latin typeface="Times New Roman" panose="02020603050405020304" pitchFamily="18" charset="0"/>
                <a:cs typeface="Times New Roman" panose="02020603050405020304" pitchFamily="18" charset="0"/>
              </a:rPr>
              <a:t>arr.fill</a:t>
            </a:r>
            <a:r>
              <a:rPr lang="en-US" sz="1800" dirty="0" smtClean="0">
                <a:latin typeface="Times New Roman" panose="02020603050405020304" pitchFamily="18" charset="0"/>
                <a:cs typeface="Times New Roman" panose="02020603050405020304" pitchFamily="18" charset="0"/>
              </a:rPr>
              <a:t>(function(item</a:t>
            </a:r>
            <a:r>
              <a:rPr lang="en-US" sz="1800" dirty="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return item % 2 === 0;</a:t>
            </a:r>
          </a:p>
          <a:p>
            <a:pPr marL="914400" lvl="2" indent="0">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914400" lvl="2" indent="0">
              <a:buNone/>
            </a:pP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[2 , 6];</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6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Find()</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trả về giá trị đầu tiên trong mảng và đúng điều kiện của hàm được cung cấp.</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smtClean="0">
                <a:latin typeface="Times New Roman" panose="02020603050405020304" pitchFamily="18" charset="0"/>
                <a:cs typeface="Times New Roman" panose="02020603050405020304" pitchFamily="18" charset="0"/>
              </a:rPr>
              <a:t>array.find</a:t>
            </a:r>
            <a:r>
              <a:rPr lang="en-US" sz="1800" dirty="0" smtClean="0">
                <a:latin typeface="Times New Roman" panose="02020603050405020304" pitchFamily="18" charset="0"/>
                <a:cs typeface="Times New Roman" panose="02020603050405020304" pitchFamily="18" charset="0"/>
              </a:rPr>
              <a:t>(callback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thisArg</a:t>
            </a:r>
            <a:r>
              <a:rPr lang="en-US" sz="1800"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 = [ 2 , 3 , 5 , 6];</a:t>
            </a:r>
          </a:p>
          <a:p>
            <a:pPr marL="914400" lvl="2" indent="0">
              <a:buNone/>
            </a:pPr>
            <a:r>
              <a:rPr lang="en-US" sz="1800" dirty="0" err="1" smtClean="0">
                <a:latin typeface="Times New Roman" panose="02020603050405020304" pitchFamily="18" charset="0"/>
                <a:cs typeface="Times New Roman" panose="02020603050405020304" pitchFamily="18" charset="0"/>
              </a:rPr>
              <a:t>arr.find</a:t>
            </a:r>
            <a:r>
              <a:rPr lang="en-US" sz="1800" dirty="0" smtClean="0">
                <a:latin typeface="Times New Roman" panose="02020603050405020304" pitchFamily="18" charset="0"/>
                <a:cs typeface="Times New Roman" panose="02020603050405020304" pitchFamily="18" charset="0"/>
              </a:rPr>
              <a:t>(function(item</a:t>
            </a:r>
            <a:r>
              <a:rPr lang="en-US" sz="1800" dirty="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return item % 2 === 0;</a:t>
            </a:r>
          </a:p>
          <a:p>
            <a:pPr marL="914400" lvl="2" indent="0">
              <a:buNone/>
            </a:pP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914400" lvl="2" indent="0">
              <a:buNone/>
            </a:pP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2</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3620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Join()</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nối các phần tử trong mảng thành 1 chuỗi và trả về chuỗi này.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smtClean="0">
                <a:latin typeface="Times New Roman" panose="02020603050405020304" pitchFamily="18" charset="0"/>
                <a:cs typeface="Times New Roman" panose="02020603050405020304" pitchFamily="18" charset="0"/>
              </a:rPr>
              <a:t>array.join</a:t>
            </a:r>
            <a:r>
              <a:rPr lang="en-US" sz="1800" dirty="0">
                <a:latin typeface="Times New Roman" panose="02020603050405020304" pitchFamily="18" charset="0"/>
                <a:cs typeface="Times New Roman" panose="02020603050405020304" pitchFamily="18" charset="0"/>
              </a:rPr>
              <a:t>([separator])</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elements = ['Fire', 'Wind', 'Rain'];</a:t>
            </a:r>
          </a:p>
          <a:p>
            <a:pPr marL="914400" lvl="2" indent="0">
              <a:buNone/>
            </a:pPr>
            <a:r>
              <a:rPr lang="en-US" sz="1800" dirty="0" smtClean="0">
                <a:latin typeface="Times New Roman" panose="02020603050405020304" pitchFamily="18" charset="0"/>
                <a:cs typeface="Times New Roman" panose="02020603050405020304" pitchFamily="18" charset="0"/>
              </a:rPr>
              <a:t>console.log(</a:t>
            </a:r>
            <a:r>
              <a:rPr lang="en-US" sz="1800" dirty="0" err="1" smtClean="0">
                <a:latin typeface="Times New Roman" panose="02020603050405020304" pitchFamily="18" charset="0"/>
                <a:cs typeface="Times New Roman" panose="02020603050405020304" pitchFamily="18" charset="0"/>
              </a:rPr>
              <a:t>elements.join</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Fire,Wind,Rain</a:t>
            </a:r>
            <a:r>
              <a:rPr lang="en-US" sz="1800" dirty="0">
                <a:latin typeface="Times New Roman" panose="02020603050405020304" pitchFamily="18" charset="0"/>
                <a:cs typeface="Times New Roman" panose="02020603050405020304" pitchFamily="18" charset="0"/>
              </a:rPr>
              <a:t> </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124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Map()</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nối các phần tử trong mảng thành 1 chuỗi và trả về chuỗi này.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new_array</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arr.map</a:t>
            </a:r>
            <a:r>
              <a:rPr lang="en-US" sz="1800" dirty="0" smtClean="0">
                <a:latin typeface="Times New Roman" panose="02020603050405020304" pitchFamily="18" charset="0"/>
                <a:cs typeface="Times New Roman" panose="02020603050405020304" pitchFamily="18" charset="0"/>
              </a:rPr>
              <a:t>(function callback(</a:t>
            </a:r>
            <a:r>
              <a:rPr lang="en-US" sz="1800" dirty="0" err="1" smtClean="0">
                <a:latin typeface="Times New Roman" panose="02020603050405020304" pitchFamily="18" charset="0"/>
                <a:cs typeface="Times New Roman" panose="02020603050405020304" pitchFamily="18" charset="0"/>
              </a:rPr>
              <a:t>currentValue</a:t>
            </a:r>
            <a:r>
              <a:rPr lang="en-US" sz="1800" dirty="0" smtClean="0">
                <a:latin typeface="Times New Roman" panose="02020603050405020304" pitchFamily="18" charset="0"/>
                <a:cs typeface="Times New Roman" panose="02020603050405020304" pitchFamily="18" charset="0"/>
              </a:rPr>
              <a:t>[, index[, array]]) {</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Return element for </a:t>
            </a:r>
            <a:r>
              <a:rPr lang="en-US" sz="1800" dirty="0" err="1">
                <a:latin typeface="Times New Roman" panose="02020603050405020304" pitchFamily="18" charset="0"/>
                <a:cs typeface="Times New Roman" panose="02020603050405020304" pitchFamily="18" charset="0"/>
              </a:rPr>
              <a:t>new_array</a:t>
            </a:r>
            <a:endParaRPr lang="en-US" sz="1800" dirty="0">
              <a:latin typeface="Times New Roman" panose="02020603050405020304" pitchFamily="18" charset="0"/>
              <a:cs typeface="Times New Roman" panose="02020603050405020304" pitchFamily="18" charset="0"/>
            </a:endParaRP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thisArg</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 = [ 2 , 3 , 5 , 6];</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arr.map</a:t>
            </a:r>
            <a:r>
              <a:rPr lang="en-US" sz="1800" dirty="0" smtClean="0">
                <a:latin typeface="Times New Roman" panose="02020603050405020304" pitchFamily="18" charset="0"/>
                <a:cs typeface="Times New Roman" panose="02020603050405020304" pitchFamily="18" charset="0"/>
              </a:rPr>
              <a:t>(function(item</a:t>
            </a:r>
            <a:r>
              <a:rPr lang="en-US" sz="1800" dirty="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return item*item;</a:t>
            </a:r>
          </a:p>
          <a:p>
            <a:pPr marL="914400" lvl="2" indent="0">
              <a:buNone/>
            </a:pPr>
            <a:r>
              <a:rPr lang="en-US" sz="1800" dirty="0">
                <a:latin typeface="Times New Roman" panose="02020603050405020304" pitchFamily="18" charset="0"/>
                <a:cs typeface="Times New Roman" panose="02020603050405020304" pitchFamily="18" charset="0"/>
              </a:rPr>
              <a:t>  });</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[4 , 9, 25 , 36];</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6032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2836"/>
          </a:xfrm>
        </p:spPr>
        <p:txBody>
          <a:bodyPr>
            <a:normAutofit fontScale="90000"/>
          </a:bodyPr>
          <a:lstStyle/>
          <a:p>
            <a:r>
              <a:rPr lang="en-US" dirty="0" smtClean="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Các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phương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array.</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482436"/>
            <a:ext cx="8596668" cy="5375563"/>
          </a:xfrm>
        </p:spPr>
        <p:txBody>
          <a:bodyPr>
            <a:normAutofit/>
          </a:bodyPr>
          <a:lstStyle/>
          <a:p>
            <a:pPr>
              <a:buFont typeface="Wingdings" panose="05000000000000000000" pitchFamily="2" charset="2"/>
              <a:buChar char="v"/>
            </a:pPr>
            <a:r>
              <a:rPr lang="en-US" b="1" dirty="0" smtClean="0">
                <a:latin typeface="Times New Roman" panose="02020603050405020304" pitchFamily="18" charset="0"/>
                <a:cs typeface="Times New Roman" panose="02020603050405020304" pitchFamily="18" charset="0"/>
              </a:rPr>
              <a:t>Map()</a:t>
            </a:r>
          </a:p>
          <a:p>
            <a:pPr lvl="1"/>
            <a:r>
              <a:rPr lang="en-US" sz="1800" dirty="0" err="1" smtClean="0">
                <a:latin typeface="Times New Roman" panose="02020603050405020304" pitchFamily="18" charset="0"/>
                <a:cs typeface="Times New Roman" panose="02020603050405020304" pitchFamily="18" charset="0"/>
              </a:rPr>
              <a:t>Định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vi-VN" sz="1800" dirty="0">
                <a:latin typeface="Times New Roman" panose="02020603050405020304" pitchFamily="18" charset="0"/>
                <a:cs typeface="Times New Roman" panose="02020603050405020304" pitchFamily="18" charset="0"/>
              </a:rPr>
              <a:t> nối các phần tử trong mảng thành 1 chuỗi và trả về chuỗi này. </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Cú</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pháp</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smtClean="0">
                <a:latin typeface="Times New Roman" panose="02020603050405020304" pitchFamily="18" charset="0"/>
                <a:cs typeface="Times New Roman" panose="02020603050405020304" pitchFamily="18" charset="0"/>
              </a:rPr>
              <a:t>var</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new_array</a:t>
            </a:r>
            <a:r>
              <a:rPr lang="en-US" sz="1800" dirty="0" smtClean="0">
                <a:latin typeface="Times New Roman" panose="02020603050405020304" pitchFamily="18" charset="0"/>
                <a:cs typeface="Times New Roman" panose="02020603050405020304" pitchFamily="18" charset="0"/>
              </a:rPr>
              <a:t> = </a:t>
            </a:r>
            <a:r>
              <a:rPr lang="en-US" sz="1800" dirty="0" err="1" smtClean="0">
                <a:latin typeface="Times New Roman" panose="02020603050405020304" pitchFamily="18" charset="0"/>
                <a:cs typeface="Times New Roman" panose="02020603050405020304" pitchFamily="18" charset="0"/>
              </a:rPr>
              <a:t>arr.map</a:t>
            </a:r>
            <a:r>
              <a:rPr lang="en-US" sz="1800" dirty="0" smtClean="0">
                <a:latin typeface="Times New Roman" panose="02020603050405020304" pitchFamily="18" charset="0"/>
                <a:cs typeface="Times New Roman" panose="02020603050405020304" pitchFamily="18" charset="0"/>
              </a:rPr>
              <a:t>(function callback(</a:t>
            </a:r>
            <a:r>
              <a:rPr lang="en-US" sz="1800" dirty="0" err="1" smtClean="0">
                <a:latin typeface="Times New Roman" panose="02020603050405020304" pitchFamily="18" charset="0"/>
                <a:cs typeface="Times New Roman" panose="02020603050405020304" pitchFamily="18" charset="0"/>
              </a:rPr>
              <a:t>currentValue</a:t>
            </a:r>
            <a:r>
              <a:rPr lang="en-US" sz="1800" dirty="0" smtClean="0">
                <a:latin typeface="Times New Roman" panose="02020603050405020304" pitchFamily="18" charset="0"/>
                <a:cs typeface="Times New Roman" panose="02020603050405020304" pitchFamily="18" charset="0"/>
              </a:rPr>
              <a:t>[, index[, array]]) {</a:t>
            </a:r>
          </a:p>
          <a:p>
            <a:pPr marL="914400" lvl="2" indent="0">
              <a:buNone/>
            </a:pP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 Return element for </a:t>
            </a:r>
            <a:r>
              <a:rPr lang="en-US" sz="1800" dirty="0" err="1">
                <a:latin typeface="Times New Roman" panose="02020603050405020304" pitchFamily="18" charset="0"/>
                <a:cs typeface="Times New Roman" panose="02020603050405020304" pitchFamily="18" charset="0"/>
              </a:rPr>
              <a:t>new_array</a:t>
            </a:r>
            <a:endParaRPr lang="en-US" sz="1800" dirty="0">
              <a:latin typeface="Times New Roman" panose="02020603050405020304" pitchFamily="18" charset="0"/>
              <a:cs typeface="Times New Roman" panose="02020603050405020304" pitchFamily="18" charset="0"/>
            </a:endParaRP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thisArg</a:t>
            </a:r>
            <a:r>
              <a:rPr lang="en-US" sz="1800" dirty="0">
                <a:latin typeface="Times New Roman" panose="02020603050405020304" pitchFamily="18" charset="0"/>
                <a:cs typeface="Times New Roman" panose="02020603050405020304" pitchFamily="18" charset="0"/>
              </a:rPr>
              <a:t>])</a:t>
            </a:r>
            <a:endParaRPr lang="en-US" sz="1800" dirty="0" smtClean="0">
              <a:latin typeface="Times New Roman" panose="02020603050405020304" pitchFamily="18" charset="0"/>
              <a:cs typeface="Times New Roman" panose="02020603050405020304" pitchFamily="18" charset="0"/>
            </a:endParaRPr>
          </a:p>
          <a:p>
            <a:pPr lvl="1"/>
            <a:r>
              <a:rPr lang="en-US" sz="1800" dirty="0" err="1" smtClean="0">
                <a:latin typeface="Times New Roman" panose="02020603050405020304" pitchFamily="18" charset="0"/>
                <a:cs typeface="Times New Roman" panose="02020603050405020304" pitchFamily="18" charset="0"/>
              </a:rPr>
              <a:t>Ví</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dụ</a:t>
            </a:r>
            <a:r>
              <a:rPr lang="en-US" sz="1800" dirty="0" smtClean="0">
                <a:latin typeface="Times New Roman" panose="02020603050405020304" pitchFamily="18" charset="0"/>
                <a:cs typeface="Times New Roman" panose="02020603050405020304" pitchFamily="18" charset="0"/>
              </a:rPr>
              <a:t>:</a:t>
            </a:r>
          </a:p>
          <a:p>
            <a:pPr marL="914400" lvl="2" indent="0">
              <a:buNone/>
            </a:pPr>
            <a:r>
              <a:rPr lang="en-US" sz="1800" dirty="0" err="1">
                <a:latin typeface="Times New Roman" panose="02020603050405020304" pitchFamily="18" charset="0"/>
                <a:cs typeface="Times New Roman" panose="02020603050405020304" pitchFamily="18" charset="0"/>
              </a:rPr>
              <a:t>var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arr</a:t>
            </a:r>
            <a:r>
              <a:rPr lang="en-US" sz="1800" dirty="0">
                <a:latin typeface="Times New Roman" panose="02020603050405020304" pitchFamily="18" charset="0"/>
                <a:cs typeface="Times New Roman" panose="02020603050405020304" pitchFamily="18" charset="0"/>
              </a:rPr>
              <a:t> = [ 2 , 3 , 5 , 6];</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arr.map</a:t>
            </a:r>
            <a:r>
              <a:rPr lang="en-US" sz="1800" dirty="0" smtClean="0">
                <a:latin typeface="Times New Roman" panose="02020603050405020304" pitchFamily="18" charset="0"/>
                <a:cs typeface="Times New Roman" panose="02020603050405020304" pitchFamily="18" charset="0"/>
              </a:rPr>
              <a:t>(function(item</a:t>
            </a:r>
            <a:r>
              <a:rPr lang="en-US" sz="1800" dirty="0">
                <a:latin typeface="Times New Roman" panose="02020603050405020304" pitchFamily="18" charset="0"/>
                <a:cs typeface="Times New Roman" panose="02020603050405020304" pitchFamily="18" charset="0"/>
              </a:rPr>
              <a:t>){</a:t>
            </a:r>
          </a:p>
          <a:p>
            <a:pPr marL="914400" lvl="2" indent="0">
              <a:buNone/>
            </a:pPr>
            <a:r>
              <a:rPr lang="en-US" sz="1800" dirty="0">
                <a:latin typeface="Times New Roman" panose="02020603050405020304" pitchFamily="18" charset="0"/>
                <a:cs typeface="Times New Roman" panose="02020603050405020304" pitchFamily="18" charset="0"/>
              </a:rPr>
              <a:t>    return item*item;</a:t>
            </a:r>
          </a:p>
          <a:p>
            <a:pPr marL="914400" lvl="2" indent="0">
              <a:buNone/>
            </a:pPr>
            <a:r>
              <a:rPr lang="en-US" sz="1800" dirty="0">
                <a:latin typeface="Times New Roman" panose="02020603050405020304" pitchFamily="18" charset="0"/>
                <a:cs typeface="Times New Roman" panose="02020603050405020304" pitchFamily="18" charset="0"/>
              </a:rPr>
              <a:t>  });</a:t>
            </a:r>
          </a:p>
          <a:p>
            <a:pPr marL="914400" lvl="2"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expected</a:t>
            </a:r>
            <a:r>
              <a:rPr lang="en-US" sz="1800" dirty="0">
                <a:latin typeface="Times New Roman" panose="02020603050405020304" pitchFamily="18" charset="0"/>
                <a:cs typeface="Times New Roman" panose="02020603050405020304" pitchFamily="18" charset="0"/>
              </a:rPr>
              <a:t>: [4 , 9, 25 , 36];</a:t>
            </a:r>
            <a:endParaRPr lang="en-US" sz="1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67939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TotalTime>
  <Words>892</Words>
  <Application>Microsoft Office PowerPoint</Application>
  <PresentationFormat>Widescreen</PresentationFormat>
  <Paragraphs>131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Times New Roman</vt:lpstr>
      <vt:lpstr>Trebuchet MS</vt:lpstr>
      <vt:lpstr>Wingdings</vt:lpstr>
      <vt:lpstr>Wingdings 3</vt:lpstr>
      <vt:lpstr>Facet</vt:lpstr>
      <vt:lpstr>Tìm Hiểu Về Array</vt:lpstr>
      <vt:lpstr>Nội dung:</vt:lpstr>
      <vt:lpstr>1. Array là gì?</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lpstr>2. Các phương thức của array.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Tìm Hiểu Về Array</dc:title>
  <dc:creator>Son Bui</dc:creator>
  <cp:lastModifiedBy>Son Bui</cp:lastModifiedBy>
  <cp:revision>36</cp:revision>
  <dcterms:created xsi:type="dcterms:W3CDTF">2019-06-07T04:29:50Z</dcterms:created>
  <dcterms:modified xsi:type="dcterms:W3CDTF">2019-06-07T06:38:08Z</dcterms:modified>
</cp:coreProperties>
</file>