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3AF320F-1EEF-42AF-8EA4-BEAA84133586}" type="datetimeFigureOut">
              <a:rPr lang="en-US" smtClean="0"/>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2EBC54-5AED-49FE-A013-6515860DE041}" type="slidenum">
              <a:rPr lang="en-US" smtClean="0"/>
              <a:t>‹#›</a:t>
            </a:fld>
            <a:endParaRPr lang="en-US"/>
          </a:p>
        </p:txBody>
      </p:sp>
    </p:spTree>
    <p:extLst>
      <p:ext uri="{BB962C8B-B14F-4D97-AF65-F5344CB8AC3E}">
        <p14:creationId xmlns:p14="http://schemas.microsoft.com/office/powerpoint/2010/main" val="1206239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3AF320F-1EEF-42AF-8EA4-BEAA84133586}" type="datetimeFigureOut">
              <a:rPr lang="en-US" smtClean="0"/>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2EBC54-5AED-49FE-A013-6515860DE041}" type="slidenum">
              <a:rPr lang="en-US" smtClean="0"/>
              <a:t>‹#›</a:t>
            </a:fld>
            <a:endParaRPr lang="en-US"/>
          </a:p>
        </p:txBody>
      </p:sp>
    </p:spTree>
    <p:extLst>
      <p:ext uri="{BB962C8B-B14F-4D97-AF65-F5344CB8AC3E}">
        <p14:creationId xmlns:p14="http://schemas.microsoft.com/office/powerpoint/2010/main" val="1971691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3AF320F-1EEF-42AF-8EA4-BEAA84133586}" type="datetimeFigureOut">
              <a:rPr lang="en-US" smtClean="0"/>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2EBC54-5AED-49FE-A013-6515860DE04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313657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3AF320F-1EEF-42AF-8EA4-BEAA84133586}" type="datetimeFigureOut">
              <a:rPr lang="en-US" smtClean="0"/>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2EBC54-5AED-49FE-A013-6515860DE041}" type="slidenum">
              <a:rPr lang="en-US" smtClean="0"/>
              <a:t>‹#›</a:t>
            </a:fld>
            <a:endParaRPr lang="en-US"/>
          </a:p>
        </p:txBody>
      </p:sp>
    </p:spTree>
    <p:extLst>
      <p:ext uri="{BB962C8B-B14F-4D97-AF65-F5344CB8AC3E}">
        <p14:creationId xmlns:p14="http://schemas.microsoft.com/office/powerpoint/2010/main" val="20675130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3AF320F-1EEF-42AF-8EA4-BEAA84133586}" type="datetimeFigureOut">
              <a:rPr lang="en-US" smtClean="0"/>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2EBC54-5AED-49FE-A013-6515860DE04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616113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3AF320F-1EEF-42AF-8EA4-BEAA84133586}" type="datetimeFigureOut">
              <a:rPr lang="en-US" smtClean="0"/>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2EBC54-5AED-49FE-A013-6515860DE041}" type="slidenum">
              <a:rPr lang="en-US" smtClean="0"/>
              <a:t>‹#›</a:t>
            </a:fld>
            <a:endParaRPr lang="en-US"/>
          </a:p>
        </p:txBody>
      </p:sp>
    </p:spTree>
    <p:extLst>
      <p:ext uri="{BB962C8B-B14F-4D97-AF65-F5344CB8AC3E}">
        <p14:creationId xmlns:p14="http://schemas.microsoft.com/office/powerpoint/2010/main" val="33322216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AF320F-1EEF-42AF-8EA4-BEAA84133586}" type="datetimeFigureOut">
              <a:rPr lang="en-US" smtClean="0"/>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2EBC54-5AED-49FE-A013-6515860DE041}" type="slidenum">
              <a:rPr lang="en-US" smtClean="0"/>
              <a:t>‹#›</a:t>
            </a:fld>
            <a:endParaRPr lang="en-US"/>
          </a:p>
        </p:txBody>
      </p:sp>
    </p:spTree>
    <p:extLst>
      <p:ext uri="{BB962C8B-B14F-4D97-AF65-F5344CB8AC3E}">
        <p14:creationId xmlns:p14="http://schemas.microsoft.com/office/powerpoint/2010/main" val="9907152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AF320F-1EEF-42AF-8EA4-BEAA84133586}" type="datetimeFigureOut">
              <a:rPr lang="en-US" smtClean="0"/>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2EBC54-5AED-49FE-A013-6515860DE041}" type="slidenum">
              <a:rPr lang="en-US" smtClean="0"/>
              <a:t>‹#›</a:t>
            </a:fld>
            <a:endParaRPr lang="en-US"/>
          </a:p>
        </p:txBody>
      </p:sp>
    </p:spTree>
    <p:extLst>
      <p:ext uri="{BB962C8B-B14F-4D97-AF65-F5344CB8AC3E}">
        <p14:creationId xmlns:p14="http://schemas.microsoft.com/office/powerpoint/2010/main" val="1932808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AF320F-1EEF-42AF-8EA4-BEAA84133586}" type="datetimeFigureOut">
              <a:rPr lang="en-US" smtClean="0"/>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2EBC54-5AED-49FE-A013-6515860DE041}" type="slidenum">
              <a:rPr lang="en-US" smtClean="0"/>
              <a:t>‹#›</a:t>
            </a:fld>
            <a:endParaRPr lang="en-US"/>
          </a:p>
        </p:txBody>
      </p:sp>
    </p:spTree>
    <p:extLst>
      <p:ext uri="{BB962C8B-B14F-4D97-AF65-F5344CB8AC3E}">
        <p14:creationId xmlns:p14="http://schemas.microsoft.com/office/powerpoint/2010/main" val="2514993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3AF320F-1EEF-42AF-8EA4-BEAA84133586}" type="datetimeFigureOut">
              <a:rPr lang="en-US" smtClean="0"/>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2EBC54-5AED-49FE-A013-6515860DE041}" type="slidenum">
              <a:rPr lang="en-US" smtClean="0"/>
              <a:t>‹#›</a:t>
            </a:fld>
            <a:endParaRPr lang="en-US"/>
          </a:p>
        </p:txBody>
      </p:sp>
    </p:spTree>
    <p:extLst>
      <p:ext uri="{BB962C8B-B14F-4D97-AF65-F5344CB8AC3E}">
        <p14:creationId xmlns:p14="http://schemas.microsoft.com/office/powerpoint/2010/main" val="2840333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3AF320F-1EEF-42AF-8EA4-BEAA84133586}" type="datetimeFigureOut">
              <a:rPr lang="en-US" smtClean="0"/>
              <a:t>6/5/2019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2EBC54-5AED-49FE-A013-6515860DE041}" type="slidenum">
              <a:rPr lang="en-US" smtClean="0"/>
              <a:t>‹#›</a:t>
            </a:fld>
            <a:endParaRPr lang="en-US"/>
          </a:p>
        </p:txBody>
      </p:sp>
    </p:spTree>
    <p:extLst>
      <p:ext uri="{BB962C8B-B14F-4D97-AF65-F5344CB8AC3E}">
        <p14:creationId xmlns:p14="http://schemas.microsoft.com/office/powerpoint/2010/main" val="1063316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3AF320F-1EEF-42AF-8EA4-BEAA84133586}" type="datetimeFigureOut">
              <a:rPr lang="en-US" smtClean="0"/>
              <a:t>6/5/2019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2EBC54-5AED-49FE-A013-6515860DE041}" type="slidenum">
              <a:rPr lang="en-US" smtClean="0"/>
              <a:t>‹#›</a:t>
            </a:fld>
            <a:endParaRPr lang="en-US"/>
          </a:p>
        </p:txBody>
      </p:sp>
    </p:spTree>
    <p:extLst>
      <p:ext uri="{BB962C8B-B14F-4D97-AF65-F5344CB8AC3E}">
        <p14:creationId xmlns:p14="http://schemas.microsoft.com/office/powerpoint/2010/main" val="3854371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3AF320F-1EEF-42AF-8EA4-BEAA84133586}" type="datetimeFigureOut">
              <a:rPr lang="en-US" smtClean="0"/>
              <a:t>6/5/2019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2EBC54-5AED-49FE-A013-6515860DE041}" type="slidenum">
              <a:rPr lang="en-US" smtClean="0"/>
              <a:t>‹#›</a:t>
            </a:fld>
            <a:endParaRPr lang="en-US"/>
          </a:p>
        </p:txBody>
      </p:sp>
    </p:spTree>
    <p:extLst>
      <p:ext uri="{BB962C8B-B14F-4D97-AF65-F5344CB8AC3E}">
        <p14:creationId xmlns:p14="http://schemas.microsoft.com/office/powerpoint/2010/main" val="2350249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AF320F-1EEF-42AF-8EA4-BEAA84133586}" type="datetimeFigureOut">
              <a:rPr lang="en-US" smtClean="0"/>
              <a:t>6/5/2019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2EBC54-5AED-49FE-A013-6515860DE041}" type="slidenum">
              <a:rPr lang="en-US" smtClean="0"/>
              <a:t>‹#›</a:t>
            </a:fld>
            <a:endParaRPr lang="en-US"/>
          </a:p>
        </p:txBody>
      </p:sp>
    </p:spTree>
    <p:extLst>
      <p:ext uri="{BB962C8B-B14F-4D97-AF65-F5344CB8AC3E}">
        <p14:creationId xmlns:p14="http://schemas.microsoft.com/office/powerpoint/2010/main" val="4230444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AF320F-1EEF-42AF-8EA4-BEAA84133586}" type="datetimeFigureOut">
              <a:rPr lang="en-US" smtClean="0"/>
              <a:t>6/5/2019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2EBC54-5AED-49FE-A013-6515860DE041}" type="slidenum">
              <a:rPr lang="en-US" smtClean="0"/>
              <a:t>‹#›</a:t>
            </a:fld>
            <a:endParaRPr lang="en-US"/>
          </a:p>
        </p:txBody>
      </p:sp>
    </p:spTree>
    <p:extLst>
      <p:ext uri="{BB962C8B-B14F-4D97-AF65-F5344CB8AC3E}">
        <p14:creationId xmlns:p14="http://schemas.microsoft.com/office/powerpoint/2010/main" val="28285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3AF320F-1EEF-42AF-8EA4-BEAA84133586}" type="datetimeFigureOut">
              <a:rPr lang="en-US" smtClean="0"/>
              <a:t>6/5/2019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2EBC54-5AED-49FE-A013-6515860DE041}" type="slidenum">
              <a:rPr lang="en-US" smtClean="0"/>
              <a:t>‹#›</a:t>
            </a:fld>
            <a:endParaRPr lang="en-US"/>
          </a:p>
        </p:txBody>
      </p:sp>
    </p:spTree>
    <p:extLst>
      <p:ext uri="{BB962C8B-B14F-4D97-AF65-F5344CB8AC3E}">
        <p14:creationId xmlns:p14="http://schemas.microsoft.com/office/powerpoint/2010/main" val="1962699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3AF320F-1EEF-42AF-8EA4-BEAA84133586}" type="datetimeFigureOut">
              <a:rPr lang="en-US" smtClean="0"/>
              <a:t>6/5/2019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E2EBC54-5AED-49FE-A013-6515860DE041}" type="slidenum">
              <a:rPr lang="en-US" smtClean="0"/>
              <a:t>‹#›</a:t>
            </a:fld>
            <a:endParaRPr lang="en-US"/>
          </a:p>
        </p:txBody>
      </p:sp>
    </p:spTree>
    <p:extLst>
      <p:ext uri="{BB962C8B-B14F-4D97-AF65-F5344CB8AC3E}">
        <p14:creationId xmlns:p14="http://schemas.microsoft.com/office/powerpoint/2010/main" val="35010834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arch.nodejs.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panose="02020603050405020304" pitchFamily="18" charset="0"/>
                <a:cs typeface="Times New Roman" panose="02020603050405020304" pitchFamily="18" charset="0"/>
              </a:rPr>
              <a:t>TÌM HIỂU VỀ NPM</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578254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Nội</a:t>
            </a:r>
            <a:r>
              <a:rPr lang="en-US" dirty="0" smtClean="0">
                <a:latin typeface="Times New Roman" panose="02020603050405020304" pitchFamily="18" charset="0"/>
                <a:cs typeface="Times New Roman" panose="02020603050405020304" pitchFamily="18" charset="0"/>
              </a:rPr>
              <a:t> Dung</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 typeface="+mj-lt"/>
              <a:buAutoNum type="arabicPeriod"/>
            </a:pPr>
            <a:r>
              <a:rPr lang="en-US" sz="2500" dirty="0" err="1" smtClean="0">
                <a:solidFill>
                  <a:schemeClr val="tx1"/>
                </a:solidFill>
                <a:latin typeface="Times New Roman" panose="02020603050405020304" pitchFamily="18" charset="0"/>
                <a:cs typeface="Times New Roman" panose="02020603050405020304" pitchFamily="18" charset="0"/>
              </a:rPr>
              <a:t>Npm</a:t>
            </a:r>
            <a:r>
              <a:rPr lang="en-US" sz="2500" dirty="0" smtClean="0">
                <a:solidFill>
                  <a:schemeClr val="tx1"/>
                </a:solidFill>
                <a:latin typeface="Times New Roman" panose="02020603050405020304" pitchFamily="18" charset="0"/>
                <a:cs typeface="Times New Roman" panose="02020603050405020304" pitchFamily="18" charset="0"/>
              </a:rPr>
              <a:t> </a:t>
            </a:r>
            <a:r>
              <a:rPr lang="en-US" sz="2500" dirty="0" err="1" smtClean="0">
                <a:solidFill>
                  <a:schemeClr val="tx1"/>
                </a:solidFill>
                <a:latin typeface="Times New Roman" panose="02020603050405020304" pitchFamily="18" charset="0"/>
                <a:cs typeface="Times New Roman" panose="02020603050405020304" pitchFamily="18" charset="0"/>
              </a:rPr>
              <a:t>là</a:t>
            </a:r>
            <a:r>
              <a:rPr lang="en-US" sz="2500" dirty="0" smtClean="0">
                <a:solidFill>
                  <a:schemeClr val="tx1"/>
                </a:solidFill>
                <a:latin typeface="Times New Roman" panose="02020603050405020304" pitchFamily="18" charset="0"/>
                <a:cs typeface="Times New Roman" panose="02020603050405020304" pitchFamily="18" charset="0"/>
              </a:rPr>
              <a:t> </a:t>
            </a:r>
            <a:r>
              <a:rPr lang="en-US" sz="2500" dirty="0" err="1" smtClean="0">
                <a:solidFill>
                  <a:schemeClr val="tx1"/>
                </a:solidFill>
                <a:latin typeface="Times New Roman" panose="02020603050405020304" pitchFamily="18" charset="0"/>
                <a:cs typeface="Times New Roman" panose="02020603050405020304" pitchFamily="18" charset="0"/>
              </a:rPr>
              <a:t>gì</a:t>
            </a:r>
            <a:r>
              <a:rPr lang="en-US" sz="2500" dirty="0" smtClean="0">
                <a:solidFill>
                  <a:schemeClr val="tx1"/>
                </a:solidFill>
                <a:latin typeface="Times New Roman" panose="02020603050405020304" pitchFamily="18" charset="0"/>
                <a:cs typeface="Times New Roman" panose="02020603050405020304" pitchFamily="18" charset="0"/>
              </a:rPr>
              <a:t>?</a:t>
            </a:r>
          </a:p>
          <a:p>
            <a:pPr>
              <a:buFont typeface="+mj-lt"/>
              <a:buAutoNum type="arabicPeriod"/>
            </a:pPr>
            <a:r>
              <a:rPr lang="en-US" sz="2500" dirty="0" err="1">
                <a:solidFill>
                  <a:schemeClr val="tx1"/>
                </a:solidFill>
                <a:latin typeface="Times New Roman" panose="02020603050405020304" pitchFamily="18" charset="0"/>
                <a:cs typeface="Times New Roman" panose="02020603050405020304" pitchFamily="18" charset="0"/>
              </a:rPr>
              <a:t>C</a:t>
            </a:r>
            <a:r>
              <a:rPr lang="en-US" sz="2500" dirty="0" err="1" smtClean="0">
                <a:solidFill>
                  <a:schemeClr val="tx1"/>
                </a:solidFill>
                <a:latin typeface="Times New Roman" panose="02020603050405020304" pitchFamily="18" charset="0"/>
                <a:cs typeface="Times New Roman" panose="02020603050405020304" pitchFamily="18" charset="0"/>
              </a:rPr>
              <a:t>ài</a:t>
            </a:r>
            <a:r>
              <a:rPr lang="en-US" sz="2500" dirty="0" smtClean="0">
                <a:solidFill>
                  <a:schemeClr val="tx1"/>
                </a:solidFill>
                <a:latin typeface="Times New Roman" panose="02020603050405020304" pitchFamily="18" charset="0"/>
                <a:cs typeface="Times New Roman" panose="02020603050405020304" pitchFamily="18" charset="0"/>
              </a:rPr>
              <a:t> </a:t>
            </a:r>
            <a:r>
              <a:rPr lang="en-US" sz="2500" dirty="0" err="1" smtClean="0">
                <a:solidFill>
                  <a:schemeClr val="tx1"/>
                </a:solidFill>
                <a:latin typeface="Times New Roman" panose="02020603050405020304" pitchFamily="18" charset="0"/>
                <a:cs typeface="Times New Roman" panose="02020603050405020304" pitchFamily="18" charset="0"/>
              </a:rPr>
              <a:t>đặt</a:t>
            </a:r>
            <a:r>
              <a:rPr lang="en-US" sz="2500" dirty="0" smtClean="0">
                <a:solidFill>
                  <a:schemeClr val="tx1"/>
                </a:solidFill>
                <a:latin typeface="Times New Roman" panose="02020603050405020304" pitchFamily="18" charset="0"/>
                <a:cs typeface="Times New Roman" panose="02020603050405020304" pitchFamily="18" charset="0"/>
              </a:rPr>
              <a:t> </a:t>
            </a:r>
            <a:r>
              <a:rPr lang="en-US" sz="2500" dirty="0" err="1" smtClean="0">
                <a:solidFill>
                  <a:schemeClr val="tx1"/>
                </a:solidFill>
                <a:latin typeface="Times New Roman" panose="02020603050405020304" pitchFamily="18" charset="0"/>
                <a:cs typeface="Times New Roman" panose="02020603050405020304" pitchFamily="18" charset="0"/>
              </a:rPr>
              <a:t>npm</a:t>
            </a:r>
            <a:endParaRPr lang="en-US" sz="2500" dirty="0" smtClean="0">
              <a:solidFill>
                <a:schemeClr val="tx1"/>
              </a:solidFill>
              <a:latin typeface="Times New Roman" panose="02020603050405020304" pitchFamily="18" charset="0"/>
              <a:cs typeface="Times New Roman" panose="02020603050405020304" pitchFamily="18" charset="0"/>
            </a:endParaRPr>
          </a:p>
          <a:p>
            <a:pPr>
              <a:buFont typeface="+mj-lt"/>
              <a:buAutoNum type="arabicPeriod"/>
            </a:pPr>
            <a:r>
              <a:rPr lang="en-US" sz="2500" dirty="0" err="1" smtClean="0">
                <a:solidFill>
                  <a:schemeClr val="tx1"/>
                </a:solidFill>
                <a:latin typeface="Times New Roman" panose="02020603050405020304" pitchFamily="18" charset="0"/>
                <a:cs typeface="Times New Roman" panose="02020603050405020304" pitchFamily="18" charset="0"/>
              </a:rPr>
              <a:t>Cài</a:t>
            </a:r>
            <a:r>
              <a:rPr lang="en-US" sz="2500" dirty="0" smtClean="0">
                <a:solidFill>
                  <a:schemeClr val="tx1"/>
                </a:solidFill>
                <a:latin typeface="Times New Roman" panose="02020603050405020304" pitchFamily="18" charset="0"/>
                <a:cs typeface="Times New Roman" panose="02020603050405020304" pitchFamily="18" charset="0"/>
              </a:rPr>
              <a:t> </a:t>
            </a:r>
            <a:r>
              <a:rPr lang="en-US" sz="2500" dirty="0" err="1" smtClean="0">
                <a:solidFill>
                  <a:schemeClr val="tx1"/>
                </a:solidFill>
                <a:latin typeface="Times New Roman" panose="02020603050405020304" pitchFamily="18" charset="0"/>
                <a:cs typeface="Times New Roman" panose="02020603050405020304" pitchFamily="18" charset="0"/>
              </a:rPr>
              <a:t>đặt</a:t>
            </a:r>
            <a:r>
              <a:rPr lang="en-US" sz="2500" dirty="0" smtClean="0">
                <a:solidFill>
                  <a:schemeClr val="tx1"/>
                </a:solidFill>
                <a:latin typeface="Times New Roman" panose="02020603050405020304" pitchFamily="18" charset="0"/>
                <a:cs typeface="Times New Roman" panose="02020603050405020304" pitchFamily="18" charset="0"/>
              </a:rPr>
              <a:t> </a:t>
            </a:r>
            <a:r>
              <a:rPr lang="en-US" sz="2500" dirty="0" err="1" smtClean="0">
                <a:solidFill>
                  <a:schemeClr val="tx1"/>
                </a:solidFill>
                <a:latin typeface="Times New Roman" panose="02020603050405020304" pitchFamily="18" charset="0"/>
                <a:cs typeface="Times New Roman" panose="02020603050405020304" pitchFamily="18" charset="0"/>
              </a:rPr>
              <a:t>các</a:t>
            </a:r>
            <a:r>
              <a:rPr lang="en-US" sz="2500" dirty="0" smtClean="0">
                <a:solidFill>
                  <a:schemeClr val="tx1"/>
                </a:solidFill>
                <a:latin typeface="Times New Roman" panose="02020603050405020304" pitchFamily="18" charset="0"/>
                <a:cs typeface="Times New Roman" panose="02020603050405020304" pitchFamily="18" charset="0"/>
              </a:rPr>
              <a:t> package </a:t>
            </a:r>
            <a:r>
              <a:rPr lang="en-US" sz="2500" dirty="0" err="1" smtClean="0">
                <a:solidFill>
                  <a:schemeClr val="tx1"/>
                </a:solidFill>
                <a:latin typeface="Times New Roman" panose="02020603050405020304" pitchFamily="18" charset="0"/>
                <a:cs typeface="Times New Roman" panose="02020603050405020304" pitchFamily="18" charset="0"/>
              </a:rPr>
              <a:t>trong</a:t>
            </a:r>
            <a:r>
              <a:rPr lang="en-US" sz="2500" dirty="0" smtClean="0">
                <a:solidFill>
                  <a:schemeClr val="tx1"/>
                </a:solidFill>
                <a:latin typeface="Times New Roman" panose="02020603050405020304" pitchFamily="18" charset="0"/>
                <a:cs typeface="Times New Roman" panose="02020603050405020304" pitchFamily="18" charset="0"/>
              </a:rPr>
              <a:t> </a:t>
            </a:r>
            <a:r>
              <a:rPr lang="en-US" sz="2500" dirty="0" err="1" smtClean="0">
                <a:solidFill>
                  <a:schemeClr val="tx1"/>
                </a:solidFill>
                <a:latin typeface="Times New Roman" panose="02020603050405020304" pitchFamily="18" charset="0"/>
                <a:cs typeface="Times New Roman" panose="02020603050405020304" pitchFamily="18" charset="0"/>
              </a:rPr>
              <a:t>npm</a:t>
            </a:r>
            <a:endParaRPr lang="en-US" sz="2500" dirty="0" smtClean="0">
              <a:solidFill>
                <a:schemeClr val="tx1"/>
              </a:solidFill>
              <a:latin typeface="Times New Roman" panose="02020603050405020304" pitchFamily="18" charset="0"/>
              <a:cs typeface="Times New Roman" panose="02020603050405020304" pitchFamily="18" charset="0"/>
            </a:endParaRPr>
          </a:p>
          <a:p>
            <a:pPr>
              <a:buFont typeface="+mj-lt"/>
              <a:buAutoNum type="arabicPeriod"/>
            </a:pPr>
            <a:r>
              <a:rPr lang="en-US" sz="2500" dirty="0" err="1" smtClean="0">
                <a:solidFill>
                  <a:schemeClr val="tx1"/>
                </a:solidFill>
                <a:latin typeface="Times New Roman" panose="02020603050405020304" pitchFamily="18" charset="0"/>
                <a:cs typeface="Times New Roman" panose="02020603050405020304" pitchFamily="18" charset="0"/>
              </a:rPr>
              <a:t>Kết</a:t>
            </a:r>
            <a:r>
              <a:rPr lang="en-US" sz="2500" dirty="0" smtClean="0">
                <a:solidFill>
                  <a:schemeClr val="tx1"/>
                </a:solidFill>
                <a:latin typeface="Times New Roman" panose="02020603050405020304" pitchFamily="18" charset="0"/>
                <a:cs typeface="Times New Roman" panose="02020603050405020304" pitchFamily="18" charset="0"/>
              </a:rPr>
              <a:t> </a:t>
            </a:r>
            <a:r>
              <a:rPr lang="en-US" sz="2500" dirty="0" err="1" smtClean="0">
                <a:solidFill>
                  <a:schemeClr val="tx1"/>
                </a:solidFill>
                <a:latin typeface="Times New Roman" panose="02020603050405020304" pitchFamily="18" charset="0"/>
                <a:cs typeface="Times New Roman" panose="02020603050405020304" pitchFamily="18" charset="0"/>
              </a:rPr>
              <a:t>luận</a:t>
            </a:r>
            <a:endParaRPr lang="en-US" sz="25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10592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75855"/>
          </a:xfrm>
        </p:spPr>
        <p:txBody>
          <a:bodyPr/>
          <a:lstStyle/>
          <a:p>
            <a:r>
              <a:rPr lang="en-US" dirty="0" smtClean="0">
                <a:latin typeface="Times New Roman" panose="02020603050405020304" pitchFamily="18" charset="0"/>
                <a:cs typeface="Times New Roman" panose="02020603050405020304" pitchFamily="18" charset="0"/>
              </a:rPr>
              <a:t>1. NPM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gì</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385455"/>
            <a:ext cx="8596668" cy="5043055"/>
          </a:xfrm>
        </p:spPr>
        <p:txBody>
          <a:bodyPr>
            <a:noAutofit/>
          </a:bodyPr>
          <a:lstStyle/>
          <a:p>
            <a:pPr algn="just"/>
            <a:r>
              <a:rPr lang="vi-VN" dirty="0">
                <a:solidFill>
                  <a:schemeClr val="tx1"/>
                </a:solidFill>
                <a:latin typeface="Times New Roman" panose="02020603050405020304" pitchFamily="18" charset="0"/>
                <a:cs typeface="Times New Roman" panose="02020603050405020304" pitchFamily="18" charset="0"/>
              </a:rPr>
              <a:t>Npm </a:t>
            </a:r>
            <a:r>
              <a:rPr lang="vi-VN"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latin typeface="Times New Roman" panose="02020603050405020304" pitchFamily="18" charset="0"/>
                <a:cs typeface="Times New Roman" panose="02020603050405020304" pitchFamily="18" charset="0"/>
              </a:rPr>
              <a:t>Node </a:t>
            </a:r>
            <a:r>
              <a:rPr lang="en-US" dirty="0" err="1" smtClean="0">
                <a:solidFill>
                  <a:schemeClr val="tx1"/>
                </a:solidFill>
                <a:latin typeface="Times New Roman" panose="02020603050405020304" pitchFamily="18" charset="0"/>
                <a:cs typeface="Times New Roman" panose="02020603050405020304" pitchFamily="18" charset="0"/>
              </a:rPr>
              <a:t>Packge</a:t>
            </a:r>
            <a:r>
              <a:rPr lang="en-US" dirty="0" smtClean="0">
                <a:solidFill>
                  <a:schemeClr val="tx1"/>
                </a:solidFill>
                <a:latin typeface="Times New Roman" panose="02020603050405020304" pitchFamily="18" charset="0"/>
                <a:cs typeface="Times New Roman" panose="02020603050405020304" pitchFamily="18" charset="0"/>
              </a:rPr>
              <a:t> Manager</a:t>
            </a:r>
            <a:r>
              <a:rPr lang="vi-VN" dirty="0" smtClean="0">
                <a:solidFill>
                  <a:schemeClr val="tx1"/>
                </a:solidFill>
                <a:latin typeface="Times New Roman" panose="02020603050405020304" pitchFamily="18" charset="0"/>
                <a:cs typeface="Times New Roman" panose="02020603050405020304" pitchFamily="18" charset="0"/>
              </a:rPr>
              <a:t>) </a:t>
            </a:r>
            <a:r>
              <a:rPr lang="vi-VN" dirty="0">
                <a:solidFill>
                  <a:schemeClr val="tx1"/>
                </a:solidFill>
                <a:latin typeface="Times New Roman" panose="02020603050405020304" pitchFamily="18" charset="0"/>
                <a:cs typeface="Times New Roman" panose="02020603050405020304" pitchFamily="18" charset="0"/>
              </a:rPr>
              <a:t>là một chương trình quản lý thư viện, source của node.js nó được tích hợp sẵn vào trong node.js. Nên khi các bạn cài đặt node.js thì cũng đồng nghĩa với việc các bạn đã cài npm</a:t>
            </a:r>
            <a:r>
              <a:rPr lang="vi-VN" dirty="0" smtClean="0">
                <a:solidFill>
                  <a:schemeClr val="tx1"/>
                </a:solidFill>
                <a:latin typeface="Times New Roman" panose="02020603050405020304" pitchFamily="18" charset="0"/>
                <a:cs typeface="Times New Roman" panose="02020603050405020304" pitchFamily="18" charset="0"/>
              </a:rPr>
              <a:t>.</a:t>
            </a:r>
            <a:endParaRPr lang="en-US" dirty="0" smtClean="0">
              <a:solidFill>
                <a:schemeClr val="tx1"/>
              </a:solidFill>
              <a:latin typeface="Times New Roman" panose="02020603050405020304" pitchFamily="18" charset="0"/>
              <a:cs typeface="Times New Roman" panose="02020603050405020304" pitchFamily="18" charset="0"/>
            </a:endParaRPr>
          </a:p>
          <a:p>
            <a:pPr algn="just"/>
            <a:r>
              <a:rPr lang="vi-VN" dirty="0">
                <a:solidFill>
                  <a:schemeClr val="tx1"/>
                </a:solidFill>
                <a:latin typeface="Times New Roman" panose="02020603050405020304" pitchFamily="18" charset="0"/>
                <a:cs typeface="Times New Roman" panose="02020603050405020304" pitchFamily="18" charset="0"/>
              </a:rPr>
              <a:t>Nếu bạn đã biết đến </a:t>
            </a:r>
            <a:r>
              <a:rPr lang="en-US" dirty="0" smtClean="0">
                <a:solidFill>
                  <a:schemeClr val="tx1"/>
                </a:solidFill>
                <a:latin typeface="Times New Roman" panose="02020603050405020304" pitchFamily="18" charset="0"/>
                <a:cs typeface="Times New Roman" panose="02020603050405020304" pitchFamily="18" charset="0"/>
              </a:rPr>
              <a:t>Composer </a:t>
            </a:r>
            <a:r>
              <a:rPr lang="en-US" dirty="0" err="1" smtClean="0">
                <a:solidFill>
                  <a:schemeClr val="tx1"/>
                </a:solidFill>
                <a:latin typeface="Times New Roman" panose="02020603050405020304" pitchFamily="18" charset="0"/>
                <a:cs typeface="Times New Roman" panose="02020603050405020304" pitchFamily="18" charset="0"/>
              </a:rPr>
              <a:t>là</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công</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cụ</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quản</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lý</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thư</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viện</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cho</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PHP</a:t>
            </a:r>
            <a:r>
              <a:rPr lang="vi-VN" dirty="0">
                <a:solidFill>
                  <a:schemeClr val="tx1"/>
                </a:solidFill>
                <a:latin typeface="Times New Roman" panose="02020603050405020304" pitchFamily="18" charset="0"/>
                <a:cs typeface="Times New Roman" panose="02020603050405020304" pitchFamily="18" charset="0"/>
              </a:rPr>
              <a:t> thì NPM chính là công cụ quản lý thư viện cho Javascript</a:t>
            </a:r>
            <a:r>
              <a:rPr lang="vi-VN" dirty="0" smtClean="0">
                <a:solidFill>
                  <a:schemeClr val="tx1"/>
                </a:solidFill>
                <a:latin typeface="Times New Roman" panose="02020603050405020304" pitchFamily="18" charset="0"/>
                <a:cs typeface="Times New Roman" panose="02020603050405020304" pitchFamily="18" charset="0"/>
              </a:rPr>
              <a:t>.</a:t>
            </a:r>
            <a:endParaRPr lang="en-US" dirty="0" smtClean="0">
              <a:solidFill>
                <a:schemeClr val="tx1"/>
              </a:solidFill>
              <a:latin typeface="Times New Roman" panose="02020603050405020304" pitchFamily="18" charset="0"/>
              <a:cs typeface="Times New Roman" panose="02020603050405020304" pitchFamily="18" charset="0"/>
            </a:endParaRPr>
          </a:p>
          <a:p>
            <a:pPr algn="just"/>
            <a:r>
              <a:rPr lang="vi-VN" dirty="0">
                <a:solidFill>
                  <a:schemeClr val="tx1"/>
                </a:solidFill>
                <a:latin typeface="Times New Roman" panose="02020603050405020304" pitchFamily="18" charset="0"/>
                <a:cs typeface="Times New Roman" panose="02020603050405020304" pitchFamily="18" charset="0"/>
              </a:rPr>
              <a:t>Để kiểm tra xem máy của bạn đã cài đặt npm chưa thì các bạn sử dụng lệnh</a:t>
            </a:r>
            <a:r>
              <a:rPr lang="vi-VN" dirty="0" smtClean="0">
                <a:solidFill>
                  <a:schemeClr val="tx1"/>
                </a:solidFill>
                <a:latin typeface="Times New Roman" panose="02020603050405020304" pitchFamily="18" charset="0"/>
                <a:cs typeface="Times New Roman" panose="02020603050405020304" pitchFamily="18" charset="0"/>
              </a:rPr>
              <a:t>.</a:t>
            </a:r>
            <a:endParaRPr lang="en-US" dirty="0" smtClean="0">
              <a:solidFill>
                <a:schemeClr val="tx1"/>
              </a:solidFill>
              <a:latin typeface="Times New Roman" panose="02020603050405020304" pitchFamily="18" charset="0"/>
              <a:cs typeface="Times New Roman" panose="02020603050405020304" pitchFamily="18" charset="0"/>
            </a:endParaRPr>
          </a:p>
          <a:p>
            <a:pPr marL="0" indent="0" algn="just">
              <a:buNone/>
            </a:pP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Npm</a:t>
            </a:r>
            <a:r>
              <a:rPr lang="en-US" dirty="0" smtClean="0">
                <a:solidFill>
                  <a:schemeClr val="tx1"/>
                </a:solidFill>
                <a:latin typeface="Times New Roman" panose="02020603050405020304" pitchFamily="18" charset="0"/>
                <a:cs typeface="Times New Roman" panose="02020603050405020304" pitchFamily="18" charset="0"/>
              </a:rPr>
              <a:t> –v</a:t>
            </a:r>
          </a:p>
          <a:p>
            <a:pPr algn="just"/>
            <a:r>
              <a:rPr lang="en-US" dirty="0" err="1" smtClean="0">
                <a:solidFill>
                  <a:schemeClr val="tx1"/>
                </a:solidFill>
                <a:latin typeface="Times New Roman" panose="02020603050405020304" pitchFamily="18" charset="0"/>
                <a:cs typeface="Times New Roman" panose="02020603050405020304" pitchFamily="18" charset="0"/>
              </a:rPr>
              <a:t>Chức</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năng</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chính</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bao</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gồm</a:t>
            </a:r>
            <a:r>
              <a:rPr lang="en-US" dirty="0" smtClean="0">
                <a:solidFill>
                  <a:schemeClr val="tx1"/>
                </a:solidFill>
                <a:latin typeface="Times New Roman" panose="02020603050405020304" pitchFamily="18" charset="0"/>
                <a:cs typeface="Times New Roman" panose="02020603050405020304" pitchFamily="18" charset="0"/>
              </a:rPr>
              <a:t>:</a:t>
            </a:r>
          </a:p>
          <a:p>
            <a:pPr lvl="1" algn="just">
              <a:buFontTx/>
              <a:buChar char="-"/>
            </a:pPr>
            <a:r>
              <a:rPr lang="vi-VN" sz="1800" dirty="0">
                <a:solidFill>
                  <a:schemeClr val="tx1"/>
                </a:solidFill>
                <a:latin typeface="Times New Roman" panose="02020603050405020304" pitchFamily="18" charset="0"/>
                <a:cs typeface="Times New Roman" panose="02020603050405020304" pitchFamily="18" charset="0"/>
              </a:rPr>
              <a:t>Là kho lưu trữ trực tuyến cho các package/module. Chúng ta có thể tìm kiếm các package trên </a:t>
            </a:r>
            <a:r>
              <a:rPr lang="vi-VN" sz="1800" dirty="0">
                <a:solidFill>
                  <a:schemeClr val="tx1"/>
                </a:solidFill>
                <a:latin typeface="Times New Roman" panose="02020603050405020304" pitchFamily="18" charset="0"/>
                <a:cs typeface="Times New Roman" panose="02020603050405020304" pitchFamily="18" charset="0"/>
                <a:hlinkClick r:id="rId2"/>
              </a:rPr>
              <a:t>search.nodejs.org</a:t>
            </a:r>
            <a:r>
              <a:rPr lang="vi-VN" sz="1800" dirty="0">
                <a:solidFill>
                  <a:schemeClr val="tx1"/>
                </a:solidFill>
                <a:latin typeface="Times New Roman" panose="02020603050405020304" pitchFamily="18" charset="0"/>
                <a:cs typeface="Times New Roman" panose="02020603050405020304" pitchFamily="18" charset="0"/>
              </a:rPr>
              <a:t>.</a:t>
            </a:r>
          </a:p>
          <a:p>
            <a:pPr lvl="1" algn="just">
              <a:buFontTx/>
              <a:buChar char="-"/>
            </a:pPr>
            <a:r>
              <a:rPr lang="vi-VN" sz="1800" dirty="0">
                <a:solidFill>
                  <a:schemeClr val="tx1"/>
                </a:solidFill>
                <a:latin typeface="Times New Roman" panose="02020603050405020304" pitchFamily="18" charset="0"/>
                <a:cs typeface="Times New Roman" panose="02020603050405020304" pitchFamily="18" charset="0"/>
              </a:rPr>
              <a:t>Quản lý các module javascript và phiên bản của chúng trong các dự án của chúng ta đơn giản hơn, dễ dàng hơn, tiết kiệm thời gian hơn.</a:t>
            </a:r>
          </a:p>
          <a:p>
            <a:pPr algn="just"/>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98035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1273"/>
          </a:xfrm>
        </p:spPr>
        <p:txBody>
          <a:bodyPr/>
          <a:lstStyle/>
          <a:p>
            <a:r>
              <a:rPr lang="en-US" dirty="0" smtClean="0">
                <a:latin typeface="Times New Roman" panose="02020603050405020304" pitchFamily="18" charset="0"/>
                <a:cs typeface="Times New Roman" panose="02020603050405020304" pitchFamily="18" charset="0"/>
              </a:rPr>
              <a:t>2. </a:t>
            </a:r>
            <a:r>
              <a:rPr lang="en-US" dirty="0" err="1" smtClean="0">
                <a:latin typeface="Times New Roman" panose="02020603050405020304" pitchFamily="18" charset="0"/>
                <a:cs typeface="Times New Roman" panose="02020603050405020304" pitchFamily="18" charset="0"/>
              </a:rPr>
              <a:t>Cài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đặt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npm</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440873"/>
            <a:ext cx="8596668" cy="5417127"/>
          </a:xfrm>
        </p:spPr>
        <p:txBody>
          <a:bodyPr>
            <a:normAutofit/>
          </a:bodyPr>
          <a:lstStyle/>
          <a:p>
            <a:pPr algn="just" fontAlgn="base"/>
            <a:r>
              <a:rPr lang="en-US" dirty="0" err="1">
                <a:solidFill>
                  <a:schemeClr val="tx1"/>
                </a:solidFill>
                <a:latin typeface="Times New Roman" panose="02020603050405020304" pitchFamily="18" charset="0"/>
                <a:cs typeface="Times New Roman" panose="02020603050405020304" pitchFamily="18" charset="0"/>
              </a:rPr>
              <a:t>Để</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khởi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tạo</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một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dự</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án</a:t>
            </a:r>
            <a:r>
              <a:rPr lang="en-US" dirty="0">
                <a:solidFill>
                  <a:schemeClr val="tx1"/>
                </a:solidFill>
                <a:latin typeface="Times New Roman" panose="02020603050405020304" pitchFamily="18" charset="0"/>
                <a:cs typeface="Times New Roman" panose="02020603050405020304" pitchFamily="18" charset="0"/>
              </a:rPr>
              <a:t> node.js </a:t>
            </a:r>
            <a:r>
              <a:rPr lang="en-US" dirty="0" err="1">
                <a:solidFill>
                  <a:schemeClr val="tx1"/>
                </a:solidFill>
                <a:latin typeface="Times New Roman" panose="02020603050405020304" pitchFamily="18" charset="0"/>
                <a:cs typeface="Times New Roman" panose="02020603050405020304" pitchFamily="18" charset="0"/>
              </a:rPr>
              <a:t>với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npm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chúng</a:t>
            </a:r>
            <a:r>
              <a:rPr lang="en-US" dirty="0">
                <a:solidFill>
                  <a:schemeClr val="tx1"/>
                </a:solidFill>
                <a:latin typeface="Times New Roman" panose="02020603050405020304" pitchFamily="18" charset="0"/>
                <a:cs typeface="Times New Roman" panose="02020603050405020304" pitchFamily="18" charset="0"/>
              </a:rPr>
              <a:t> ta </a:t>
            </a:r>
            <a:r>
              <a:rPr lang="en-US" dirty="0" err="1">
                <a:solidFill>
                  <a:schemeClr val="tx1"/>
                </a:solidFill>
                <a:latin typeface="Times New Roman" panose="02020603050405020304" pitchFamily="18" charset="0"/>
                <a:cs typeface="Times New Roman" panose="02020603050405020304" pitchFamily="18" charset="0"/>
              </a:rPr>
              <a:t>sử</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dụng</a:t>
            </a:r>
            <a:r>
              <a:rPr lang="en-US" dirty="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lệnh</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npm</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init</a:t>
            </a:r>
            <a:r>
              <a:rPr lang="en-US" dirty="0" smtClean="0">
                <a:solidFill>
                  <a:srgbClr val="FF0000"/>
                </a:solidFill>
                <a:latin typeface="Times New Roman" panose="02020603050405020304" pitchFamily="18" charset="0"/>
                <a:cs typeface="Times New Roman" panose="02020603050405020304" pitchFamily="18" charset="0"/>
              </a:rPr>
              <a:t> </a:t>
            </a:r>
            <a:r>
              <a:rPr lang="vi-VN" dirty="0">
                <a:solidFill>
                  <a:schemeClr val="tx1"/>
                </a:solidFill>
                <a:latin typeface="Times New Roman" panose="02020603050405020304" pitchFamily="18" charset="0"/>
                <a:cs typeface="Times New Roman" panose="02020603050405020304" pitchFamily="18" charset="0"/>
              </a:rPr>
              <a:t>và điền các thông số như nó yêu cầu (có thể bỏ qua sau này chỉnh sau).</a:t>
            </a:r>
          </a:p>
          <a:p>
            <a:pPr algn="just"/>
            <a:r>
              <a:rPr lang="vi-VN" dirty="0">
                <a:solidFill>
                  <a:schemeClr val="tx1"/>
                </a:solidFill>
                <a:latin typeface="Times New Roman" panose="02020603050405020304" pitchFamily="18" charset="0"/>
                <a:cs typeface="Times New Roman" panose="02020603050405020304" pitchFamily="18" charset="0"/>
              </a:rPr>
              <a:t>Sau khi chạy xong các bạn sẽ thấy một file package.json vừa được sinh ra và có các thông số như các thông số các bạn vừa </a:t>
            </a:r>
            <a:r>
              <a:rPr lang="vi-VN" dirty="0" smtClean="0">
                <a:solidFill>
                  <a:schemeClr val="tx1"/>
                </a:solidFill>
                <a:latin typeface="Times New Roman" panose="02020603050405020304" pitchFamily="18" charset="0"/>
                <a:cs typeface="Times New Roman" panose="02020603050405020304" pitchFamily="18" charset="0"/>
              </a:rPr>
              <a:t>điền</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Ví</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dụ</a:t>
            </a:r>
            <a:endParaRPr lang="en-US" dirty="0" smtClean="0">
              <a:solidFill>
                <a:schemeClr val="tx1"/>
              </a:solidFill>
              <a:latin typeface="Times New Roman" panose="02020603050405020304" pitchFamily="18" charset="0"/>
              <a:cs typeface="Times New Roman" panose="02020603050405020304" pitchFamily="18" charset="0"/>
            </a:endParaRPr>
          </a:p>
          <a:p>
            <a:pPr algn="just"/>
            <a:endParaRPr lang="en-US" dirty="0" smtClean="0">
              <a:solidFill>
                <a:schemeClr val="tx1"/>
              </a:solidFill>
              <a:latin typeface="Times New Roman" panose="02020603050405020304" pitchFamily="18" charset="0"/>
              <a:cs typeface="Times New Roman" panose="02020603050405020304" pitchFamily="18" charset="0"/>
            </a:endParaRPr>
          </a:p>
          <a:p>
            <a:pPr marL="0" indent="0" algn="just">
              <a:buNone/>
            </a:pPr>
            <a:endParaRPr lang="en-US"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US" dirty="0" smtClean="0">
              <a:solidFill>
                <a:schemeClr val="tx1"/>
              </a:solidFill>
              <a:latin typeface="Times New Roman" panose="02020603050405020304" pitchFamily="18" charset="0"/>
              <a:cs typeface="Times New Roman" panose="02020603050405020304" pitchFamily="18" charset="0"/>
            </a:endParaRPr>
          </a:p>
          <a:p>
            <a:pPr marL="0" indent="0" algn="just">
              <a:buNone/>
            </a:pPr>
            <a:endParaRPr lang="en-US"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US" dirty="0" smtClean="0">
              <a:solidFill>
                <a:schemeClr val="tx1"/>
              </a:solidFill>
              <a:latin typeface="Times New Roman" panose="02020603050405020304" pitchFamily="18" charset="0"/>
              <a:cs typeface="Times New Roman" panose="02020603050405020304" pitchFamily="18" charset="0"/>
            </a:endParaRPr>
          </a:p>
          <a:p>
            <a:pPr marL="0" indent="0" algn="just">
              <a:buNone/>
            </a:pPr>
            <a:endParaRPr lang="en-US"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US" dirty="0" smtClean="0">
              <a:solidFill>
                <a:schemeClr val="tx1"/>
              </a:solidFill>
              <a:latin typeface="Times New Roman" panose="02020603050405020304" pitchFamily="18" charset="0"/>
              <a:cs typeface="Times New Roman" panose="02020603050405020304" pitchFamily="18" charset="0"/>
            </a:endParaRPr>
          </a:p>
          <a:p>
            <a:pPr algn="just"/>
            <a:r>
              <a:rPr lang="vi-VN" dirty="0">
                <a:solidFill>
                  <a:schemeClr val="tx1"/>
                </a:solidFill>
                <a:latin typeface="Times New Roman" panose="02020603050405020304" pitchFamily="18" charset="0"/>
                <a:cs typeface="Times New Roman" panose="02020603050405020304" pitchFamily="18" charset="0"/>
              </a:rPr>
              <a:t>File này sẽ lưu trữ các thông tin của dự án nếu sau này các bạn up lên npm package, hoặc nó sẽ là file chứa các thông số package liên quan cần thiết trong dự án của bạn.</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8322" y="2839729"/>
            <a:ext cx="5134692" cy="2619741"/>
          </a:xfrm>
          <a:prstGeom prst="rect">
            <a:avLst/>
          </a:prstGeom>
        </p:spPr>
      </p:pic>
    </p:spTree>
    <p:extLst>
      <p:ext uri="{BB962C8B-B14F-4D97-AF65-F5344CB8AC3E}">
        <p14:creationId xmlns:p14="http://schemas.microsoft.com/office/powerpoint/2010/main" val="33505210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75855"/>
          </a:xfrm>
        </p:spPr>
        <p:txBody>
          <a:bodyPr/>
          <a:lstStyle/>
          <a:p>
            <a:r>
              <a:rPr lang="en-US" dirty="0" smtClean="0">
                <a:latin typeface="Times New Roman" panose="02020603050405020304" pitchFamily="18" charset="0"/>
                <a:cs typeface="Times New Roman" panose="02020603050405020304" pitchFamily="18" charset="0"/>
              </a:rPr>
              <a:t>3. </a:t>
            </a:r>
            <a:r>
              <a:rPr lang="en-US" dirty="0" err="1" smtClean="0">
                <a:latin typeface="Times New Roman" panose="02020603050405020304" pitchFamily="18" charset="0"/>
                <a:cs typeface="Times New Roman" panose="02020603050405020304" pitchFamily="18" charset="0"/>
              </a:rPr>
              <a:t>Cài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đặt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pakage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npm</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385455"/>
            <a:ext cx="8596668" cy="5472545"/>
          </a:xfrm>
        </p:spPr>
        <p:txBody>
          <a:bodyPr>
            <a:noAutofit/>
          </a:bodyPr>
          <a:lstStyle/>
          <a:p>
            <a:r>
              <a:rPr lang="en-US" dirty="0" err="1">
                <a:solidFill>
                  <a:schemeClr val="tx1"/>
                </a:solidFill>
                <a:latin typeface="Times New Roman" panose="02020603050405020304" pitchFamily="18" charset="0"/>
                <a:cs typeface="Times New Roman" panose="02020603050405020304" pitchFamily="18" charset="0"/>
              </a:rPr>
              <a:t>Để</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cài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đặt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một</a:t>
            </a:r>
            <a:r>
              <a:rPr lang="en-US" dirty="0">
                <a:solidFill>
                  <a:schemeClr val="tx1"/>
                </a:solidFill>
                <a:latin typeface="Times New Roman" panose="02020603050405020304" pitchFamily="18" charset="0"/>
                <a:cs typeface="Times New Roman" panose="02020603050405020304" pitchFamily="18" charset="0"/>
              </a:rPr>
              <a:t> package </a:t>
            </a:r>
            <a:r>
              <a:rPr lang="en-US" dirty="0" err="1">
                <a:solidFill>
                  <a:schemeClr val="tx1"/>
                </a:solidFill>
                <a:latin typeface="Times New Roman" panose="02020603050405020304" pitchFamily="18" charset="0"/>
                <a:cs typeface="Times New Roman" panose="02020603050405020304" pitchFamily="18" charset="0"/>
              </a:rPr>
              <a:t>mới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trong</a:t>
            </a:r>
            <a:r>
              <a:rPr lang="en-US" dirty="0">
                <a:solidFill>
                  <a:schemeClr val="tx1"/>
                </a:solidFill>
                <a:latin typeface="Times New Roman" panose="02020603050405020304" pitchFamily="18" charset="0"/>
                <a:cs typeface="Times New Roman" panose="02020603050405020304" pitchFamily="18" charset="0"/>
              </a:rPr>
              <a:t> NPM </a:t>
            </a:r>
            <a:r>
              <a:rPr lang="en-US" dirty="0" err="1">
                <a:solidFill>
                  <a:schemeClr val="tx1"/>
                </a:solidFill>
                <a:latin typeface="Times New Roman" panose="02020603050405020304" pitchFamily="18" charset="0"/>
                <a:cs typeface="Times New Roman" panose="02020603050405020304" pitchFamily="18" charset="0"/>
              </a:rPr>
              <a:t>chúng</a:t>
            </a:r>
            <a:r>
              <a:rPr lang="en-US" dirty="0">
                <a:solidFill>
                  <a:schemeClr val="tx1"/>
                </a:solidFill>
                <a:latin typeface="Times New Roman" panose="02020603050405020304" pitchFamily="18" charset="0"/>
                <a:cs typeface="Times New Roman" panose="02020603050405020304" pitchFamily="18" charset="0"/>
              </a:rPr>
              <a:t> ta </a:t>
            </a:r>
            <a:r>
              <a:rPr lang="en-US" dirty="0" err="1">
                <a:solidFill>
                  <a:schemeClr val="tx1"/>
                </a:solidFill>
                <a:latin typeface="Times New Roman" panose="02020603050405020304" pitchFamily="18" charset="0"/>
                <a:cs typeface="Times New Roman" panose="02020603050405020304" pitchFamily="18" charset="0"/>
              </a:rPr>
              <a:t>sử</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dụng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câu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lệnh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npm</a:t>
            </a:r>
            <a:r>
              <a:rPr lang="en-US" dirty="0">
                <a:solidFill>
                  <a:srgbClr val="FF0000"/>
                </a:solidFill>
                <a:latin typeface="Times New Roman" panose="02020603050405020304" pitchFamily="18" charset="0"/>
                <a:cs typeface="Times New Roman" panose="02020603050405020304" pitchFamily="18" charset="0"/>
              </a:rPr>
              <a:t> install </a:t>
            </a:r>
            <a:r>
              <a:rPr lang="en-US" dirty="0" err="1">
                <a:solidFill>
                  <a:schemeClr val="tx1"/>
                </a:solidFill>
                <a:latin typeface="Times New Roman" panose="02020603050405020304" pitchFamily="18" charset="0"/>
                <a:cs typeface="Times New Roman" panose="02020603050405020304" pitchFamily="18" charset="0"/>
              </a:rPr>
              <a:t>với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cú</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pháp</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sau</a:t>
            </a:r>
            <a:r>
              <a:rPr lang="en-US" dirty="0" smtClean="0">
                <a:solidFill>
                  <a:schemeClr val="tx1"/>
                </a:solidFill>
                <a:latin typeface="Times New Roman" panose="02020603050405020304" pitchFamily="18" charset="0"/>
                <a:cs typeface="Times New Roman" panose="02020603050405020304" pitchFamily="18" charset="0"/>
              </a:rPr>
              <a:t>:</a:t>
            </a:r>
          </a:p>
          <a:p>
            <a:pPr marL="0" indent="0" algn="ctr">
              <a:buNone/>
            </a:pPr>
            <a:r>
              <a:rPr lang="en-US" dirty="0" err="1">
                <a:solidFill>
                  <a:srgbClr val="FF0000"/>
                </a:solidFill>
                <a:latin typeface="Times New Roman" panose="02020603050405020304" pitchFamily="18" charset="0"/>
                <a:cs typeface="Times New Roman" panose="02020603050405020304" pitchFamily="18" charset="0"/>
              </a:rPr>
              <a:t>npm</a:t>
            </a:r>
            <a:r>
              <a:rPr lang="en-US" dirty="0">
                <a:solidFill>
                  <a:srgbClr val="FF0000"/>
                </a:solidFill>
                <a:latin typeface="Times New Roman" panose="02020603050405020304" pitchFamily="18" charset="0"/>
                <a:cs typeface="Times New Roman" panose="02020603050405020304" pitchFamily="18" charset="0"/>
              </a:rPr>
              <a:t> install </a:t>
            </a:r>
            <a:r>
              <a:rPr lang="en-US" dirty="0" err="1">
                <a:solidFill>
                  <a:srgbClr val="FF0000"/>
                </a:solidFill>
                <a:latin typeface="Times New Roman" panose="02020603050405020304" pitchFamily="18" charset="0"/>
                <a:cs typeface="Times New Roman" panose="02020603050405020304" pitchFamily="18" charset="0"/>
              </a:rPr>
              <a:t>tenPackge@version</a:t>
            </a:r>
            <a:r>
              <a:rPr lang="en-US" dirty="0">
                <a:solidFill>
                  <a:srgbClr val="FF0000"/>
                </a:solidFill>
                <a:latin typeface="Times New Roman" panose="02020603050405020304" pitchFamily="18" charset="0"/>
                <a:cs typeface="Times New Roman" panose="02020603050405020304" pitchFamily="18" charset="0"/>
              </a:rPr>
              <a:t> </a:t>
            </a:r>
            <a:r>
              <a:rPr lang="en-US" dirty="0" smtClean="0">
                <a:solidFill>
                  <a:srgbClr val="FF0000"/>
                </a:solidFill>
                <a:latin typeface="Times New Roman" panose="02020603050405020304" pitchFamily="18" charset="0"/>
                <a:cs typeface="Times New Roman" panose="02020603050405020304" pitchFamily="18" charset="0"/>
              </a:rPr>
              <a:t>option</a:t>
            </a:r>
          </a:p>
          <a:p>
            <a:r>
              <a:rPr lang="vi-VN" dirty="0">
                <a:solidFill>
                  <a:schemeClr val="tx1"/>
                </a:solidFill>
                <a:latin typeface="Times New Roman" panose="02020603050405020304" pitchFamily="18" charset="0"/>
                <a:cs typeface="Times New Roman" panose="02020603050405020304" pitchFamily="18" charset="0"/>
              </a:rPr>
              <a:t>Trong đó</a:t>
            </a:r>
            <a:r>
              <a:rPr lang="vi-VN" dirty="0" smtClean="0">
                <a:solidFill>
                  <a:schemeClr val="tx1"/>
                </a:solidFill>
                <a:latin typeface="Times New Roman" panose="02020603050405020304" pitchFamily="18" charset="0"/>
                <a:cs typeface="Times New Roman" panose="02020603050405020304" pitchFamily="18" charset="0"/>
              </a:rPr>
              <a:t>:</a:t>
            </a:r>
            <a:endParaRPr lang="vi-VN" dirty="0">
              <a:solidFill>
                <a:schemeClr val="tx1"/>
              </a:solidFill>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vi-VN" sz="1800" dirty="0">
                <a:solidFill>
                  <a:schemeClr val="tx1"/>
                </a:solidFill>
                <a:latin typeface="Times New Roman" panose="02020603050405020304" pitchFamily="18" charset="0"/>
                <a:cs typeface="Times New Roman" panose="02020603050405020304" pitchFamily="18" charset="0"/>
              </a:rPr>
              <a:t>tenPackge là tên của package mà các bạn cần cài.</a:t>
            </a:r>
          </a:p>
          <a:p>
            <a:pPr lvl="1">
              <a:buFont typeface="Arial" panose="020B0604020202020204" pitchFamily="34" charset="0"/>
              <a:buChar char="•"/>
            </a:pPr>
            <a:r>
              <a:rPr lang="vi-VN" sz="1800" dirty="0">
                <a:solidFill>
                  <a:schemeClr val="tx1"/>
                </a:solidFill>
                <a:latin typeface="Times New Roman" panose="02020603050405020304" pitchFamily="18" charset="0"/>
                <a:cs typeface="Times New Roman" panose="02020603050405020304" pitchFamily="18" charset="0"/>
              </a:rPr>
              <a:t>@version là version của package mà các bạn muốn cài (nếu để trống nó sẽ tải bản mới nhất)</a:t>
            </a:r>
          </a:p>
          <a:p>
            <a:pPr lvl="1">
              <a:buFont typeface="Arial" panose="020B0604020202020204" pitchFamily="34" charset="0"/>
              <a:buChar char="•"/>
            </a:pPr>
            <a:r>
              <a:rPr lang="vi-VN" sz="1800" dirty="0">
                <a:solidFill>
                  <a:schemeClr val="tx1"/>
                </a:solidFill>
                <a:latin typeface="Times New Roman" panose="02020603050405020304" pitchFamily="18" charset="0"/>
                <a:cs typeface="Times New Roman" panose="02020603050405020304" pitchFamily="18" charset="0"/>
              </a:rPr>
              <a:t>option là các thông số thêm:</a:t>
            </a:r>
          </a:p>
          <a:p>
            <a:pPr lvl="2">
              <a:buFont typeface="Arial" panose="020B0604020202020204" pitchFamily="34" charset="0"/>
              <a:buChar char="•"/>
            </a:pPr>
            <a:r>
              <a:rPr lang="vi-VN" sz="1800" dirty="0">
                <a:solidFill>
                  <a:schemeClr val="tx1"/>
                </a:solidFill>
                <a:latin typeface="Times New Roman" panose="02020603050405020304" pitchFamily="18" charset="0"/>
                <a:cs typeface="Times New Roman" panose="02020603050405020304" pitchFamily="18" charset="0"/>
              </a:rPr>
              <a:t>-S, --save: Package sẽ được thêm vào dependencies trong file package.json</a:t>
            </a:r>
            <a:r>
              <a:rPr lang="vi-VN" sz="1800" dirty="0" smtClean="0">
                <a:solidFill>
                  <a:schemeClr val="tx1"/>
                </a:solidFill>
                <a:latin typeface="Times New Roman" panose="02020603050405020304" pitchFamily="18" charset="0"/>
                <a:cs typeface="Times New Roman" panose="02020603050405020304" pitchFamily="18" charset="0"/>
              </a:rPr>
              <a:t>.</a:t>
            </a:r>
            <a:endParaRPr lang="vi-VN" sz="1800" dirty="0">
              <a:solidFill>
                <a:schemeClr val="tx1"/>
              </a:solidFill>
              <a:latin typeface="Times New Roman" panose="02020603050405020304" pitchFamily="18" charset="0"/>
              <a:cs typeface="Times New Roman" panose="02020603050405020304" pitchFamily="18" charset="0"/>
            </a:endParaRPr>
          </a:p>
          <a:p>
            <a:pPr lvl="2">
              <a:buFont typeface="Arial" panose="020B0604020202020204" pitchFamily="34" charset="0"/>
              <a:buChar char="•"/>
            </a:pPr>
            <a:r>
              <a:rPr lang="vi-VN" sz="1800" dirty="0">
                <a:solidFill>
                  <a:schemeClr val="tx1"/>
                </a:solidFill>
                <a:latin typeface="Times New Roman" panose="02020603050405020304" pitchFamily="18" charset="0"/>
                <a:cs typeface="Times New Roman" panose="02020603050405020304" pitchFamily="18" charset="0"/>
              </a:rPr>
              <a:t>-D, --save-dev: Package sẽ được thêm vào devDependencies trong file package.json</a:t>
            </a:r>
            <a:r>
              <a:rPr lang="vi-VN" sz="1800" dirty="0" smtClean="0">
                <a:solidFill>
                  <a:schemeClr val="tx1"/>
                </a:solidFill>
                <a:latin typeface="Times New Roman" panose="02020603050405020304" pitchFamily="18" charset="0"/>
                <a:cs typeface="Times New Roman" panose="02020603050405020304" pitchFamily="18" charset="0"/>
              </a:rPr>
              <a:t>.</a:t>
            </a:r>
            <a:endParaRPr lang="vi-VN" sz="1800" dirty="0">
              <a:solidFill>
                <a:schemeClr val="tx1"/>
              </a:solidFill>
              <a:latin typeface="Times New Roman" panose="02020603050405020304" pitchFamily="18" charset="0"/>
              <a:cs typeface="Times New Roman" panose="02020603050405020304" pitchFamily="18" charset="0"/>
            </a:endParaRPr>
          </a:p>
          <a:p>
            <a:pPr lvl="2">
              <a:buFont typeface="Arial" panose="020B0604020202020204" pitchFamily="34" charset="0"/>
              <a:buChar char="•"/>
            </a:pPr>
            <a:r>
              <a:rPr lang="vi-VN" sz="1800" dirty="0">
                <a:solidFill>
                  <a:schemeClr val="tx1"/>
                </a:solidFill>
                <a:latin typeface="Times New Roman" panose="02020603050405020304" pitchFamily="18" charset="0"/>
                <a:cs typeface="Times New Roman" panose="02020603050405020304" pitchFamily="18" charset="0"/>
              </a:rPr>
              <a:t>-O, --save-optional: Package sẽ được thêm vào optionalDependencies trong file package.json.</a:t>
            </a:r>
            <a:endParaRPr lang="en-US"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34102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2000"/>
          </a:xfrm>
        </p:spPr>
        <p:txBody>
          <a:bodyPr/>
          <a:lstStyle/>
          <a:p>
            <a:r>
              <a:rPr lang="en-US" dirty="0" smtClean="0">
                <a:latin typeface="Times New Roman" panose="02020603050405020304" pitchFamily="18" charset="0"/>
                <a:cs typeface="Times New Roman" panose="02020603050405020304" pitchFamily="18" charset="0"/>
              </a:rPr>
              <a:t>4. </a:t>
            </a:r>
            <a:r>
              <a:rPr lang="en-US" dirty="0" err="1" smtClean="0">
                <a:latin typeface="Times New Roman" panose="02020603050405020304" pitchFamily="18" charset="0"/>
                <a:cs typeface="Times New Roman" panose="02020603050405020304" pitchFamily="18" charset="0"/>
              </a:rPr>
              <a:t>Kết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luận</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371601"/>
            <a:ext cx="8596668" cy="4669762"/>
          </a:xfrm>
        </p:spPr>
        <p:txBody>
          <a:bodyPr/>
          <a:lstStyle/>
          <a:p>
            <a:pPr marL="0" indent="0" algn="just">
              <a:buNone/>
            </a:pPr>
            <a:r>
              <a:rPr lang="vi-VN" dirty="0">
                <a:solidFill>
                  <a:schemeClr val="tx1"/>
                </a:solidFill>
                <a:latin typeface="Times New Roman" panose="02020603050405020304" pitchFamily="18" charset="0"/>
                <a:cs typeface="Times New Roman" panose="02020603050405020304" pitchFamily="18" charset="0"/>
              </a:rPr>
              <a:t>Như vậy npm giúp chúng ta quản lý các thư viện javascript đơn giản hơn, dễ dàng hơn, nhanh chóng hơn, giúp chúng ta tiết kiệm được rất nhiều thời gian trong việc xây dựng nền móng của dự án. Giúp chúng ta tập trung trong việc phát triển những phần chính của dự án. Qua đây các bạn có thể hiểu rõ hơn về npm là gì và hoạt động như thế nào</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172995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87</TotalTime>
  <Words>370</Words>
  <Application>Microsoft Office PowerPoint</Application>
  <PresentationFormat>Widescreen</PresentationFormat>
  <Paragraphs>37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Times New Roman</vt:lpstr>
      <vt:lpstr>Trebuchet MS</vt:lpstr>
      <vt:lpstr>Wingdings 3</vt:lpstr>
      <vt:lpstr>Facet</vt:lpstr>
      <vt:lpstr>TÌM HIỂU VỀ NPM</vt:lpstr>
      <vt:lpstr>Nội Dung</vt:lpstr>
      <vt:lpstr>1. NPM là gì?</vt:lpstr>
      <vt:lpstr>2. Cài đặt npm:</vt:lpstr>
      <vt:lpstr>3. Cài đặt các pakage trong npm:</vt:lpstr>
      <vt:lpstr>4. Kết luận: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hiểu về npm</dc:title>
  <dc:creator>Son Bui</dc:creator>
  <cp:lastModifiedBy>Son Bui</cp:lastModifiedBy>
  <cp:revision>11</cp:revision>
  <dcterms:created xsi:type="dcterms:W3CDTF">2019-06-05T06:29:29Z</dcterms:created>
  <dcterms:modified xsi:type="dcterms:W3CDTF">2019-06-05T07:57:26Z</dcterms:modified>
</cp:coreProperties>
</file>