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36" autoAdjust="0"/>
  </p:normalViewPr>
  <p:slideViewPr>
    <p:cSldViewPr snapToGrid="0">
      <p:cViewPr varScale="1">
        <p:scale>
          <a:sx n="52" d="100"/>
          <a:sy n="52" d="100"/>
        </p:scale>
        <p:origin x="14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CB4EF-2CD0-4115-BD24-16571CB9C433}" type="datetimeFigureOut">
              <a:rPr lang="en-US" smtClean="0"/>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2F6A-4217-499A-88D2-158FC4D5B2D4}" type="slidenum">
              <a:rPr lang="en-US" smtClean="0"/>
              <a:t>‹#›</a:t>
            </a:fld>
            <a:endParaRPr lang="en-US"/>
          </a:p>
        </p:txBody>
      </p:sp>
    </p:spTree>
    <p:extLst>
      <p:ext uri="{BB962C8B-B14F-4D97-AF65-F5344CB8AC3E}">
        <p14:creationId xmlns:p14="http://schemas.microsoft.com/office/powerpoint/2010/main" val="346346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22F6A-4217-499A-88D2-158FC4D5B2D4}" type="slidenum">
              <a:rPr lang="en-US" smtClean="0"/>
              <a:t>1</a:t>
            </a:fld>
            <a:endParaRPr lang="en-US"/>
          </a:p>
        </p:txBody>
      </p:sp>
    </p:spTree>
    <p:extLst>
      <p:ext uri="{BB962C8B-B14F-4D97-AF65-F5344CB8AC3E}">
        <p14:creationId xmlns:p14="http://schemas.microsoft.com/office/powerpoint/2010/main" val="51280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ES7:</a:t>
            </a:r>
          </a:p>
          <a:p>
            <a:r>
              <a:rPr lang="vi-VN" sz="1200" b="0" i="0" kern="1200" dirty="0" smtClean="0">
                <a:solidFill>
                  <a:schemeClr val="tx1"/>
                </a:solidFill>
                <a:effectLst/>
                <a:latin typeface="+mn-lt"/>
                <a:ea typeface="+mn-ea"/>
                <a:cs typeface="+mn-cs"/>
              </a:rPr>
              <a:t>ES7 hay ES2016 ra đời vào tháng 9, năm 2016, ES7 bổ sung thêm 2 cú pháp mới (cũng không có gì đặc biệt lắm ) đó là: Array.prototype.includes() và phép toán lũy thừa (kí hiệu là **).</a:t>
            </a:r>
          </a:p>
          <a:p>
            <a:r>
              <a:rPr lang="vi-VN" sz="1200" b="0" i="0" kern="1200" dirty="0" smtClean="0">
                <a:solidFill>
                  <a:schemeClr val="tx1"/>
                </a:solidFill>
                <a:effectLst/>
                <a:latin typeface="+mn-lt"/>
                <a:ea typeface="+mn-ea"/>
                <a:cs typeface="+mn-cs"/>
              </a:rPr>
              <a:t>ES8:</a:t>
            </a:r>
          </a:p>
          <a:p>
            <a:r>
              <a:rPr lang="vi-VN" sz="1200" b="0" i="0" kern="1200" dirty="0" smtClean="0">
                <a:solidFill>
                  <a:schemeClr val="tx1"/>
                </a:solidFill>
                <a:effectLst/>
                <a:latin typeface="+mn-lt"/>
                <a:ea typeface="+mn-ea"/>
                <a:cs typeface="+mn-cs"/>
              </a:rPr>
              <a:t>ES8 hay ES2017 bổ sung một cú pháp cực kì bá đạo trong xử lí bất đồng bộ: </a:t>
            </a:r>
            <a:r>
              <a:rPr lang="vi-VN" sz="1200" b="1" i="0" kern="1200" dirty="0" smtClean="0">
                <a:solidFill>
                  <a:schemeClr val="tx1"/>
                </a:solidFill>
                <a:effectLst/>
                <a:latin typeface="+mn-lt"/>
                <a:ea typeface="+mn-ea"/>
                <a:cs typeface="+mn-cs"/>
              </a:rPr>
              <a:t>Async</a:t>
            </a:r>
            <a:r>
              <a:rPr lang="vi-VN" sz="1200" b="0" i="0" kern="1200" dirty="0" smtClean="0">
                <a:solidFill>
                  <a:schemeClr val="tx1"/>
                </a:solidFill>
                <a:effectLst/>
                <a:latin typeface="+mn-lt"/>
                <a:ea typeface="+mn-ea"/>
                <a:cs typeface="+mn-cs"/>
              </a:rPr>
              <a:t>. Async là cách để viết code rõ ràng hơn so với cách xử lí truyền thống là callback (hàm trả về).</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ECMAScript</a:t>
            </a:r>
            <a:r>
              <a:rPr lang="vi-VN" sz="1200" b="0" i="0" kern="1200" dirty="0" smtClean="0">
                <a:solidFill>
                  <a:schemeClr val="tx1"/>
                </a:solidFill>
                <a:effectLst/>
                <a:latin typeface="+mn-lt"/>
                <a:ea typeface="+mn-ea"/>
                <a:cs typeface="+mn-cs"/>
              </a:rPr>
              <a:t> là tên của một tiêu chuẩn ngôn ngữ lập trình. Javascript là một trong các ngôn ngữ áp dụng tiêu chuẩn này.</a:t>
            </a:r>
          </a:p>
          <a:p>
            <a:r>
              <a:rPr lang="vi-VN" sz="1200" b="0" i="0" kern="1200" dirty="0" smtClean="0">
                <a:solidFill>
                  <a:schemeClr val="tx1"/>
                </a:solidFill>
                <a:effectLst/>
                <a:latin typeface="+mn-lt"/>
                <a:ea typeface="+mn-ea"/>
                <a:cs typeface="+mn-cs"/>
              </a:rPr>
              <a:t>Các phiên bản của ES được đánh số tăng thêm 1, cụ thể: ES1, ES2, ES3, ES4, ES5.</a:t>
            </a:r>
          </a:p>
          <a:p>
            <a:r>
              <a:rPr lang="vi-VN" sz="1200" b="0" i="0" kern="1200" dirty="0" smtClean="0">
                <a:solidFill>
                  <a:schemeClr val="tx1"/>
                </a:solidFill>
                <a:effectLst/>
                <a:latin typeface="+mn-lt"/>
                <a:ea typeface="+mn-ea"/>
                <a:cs typeface="+mn-cs"/>
              </a:rPr>
              <a:t>Những phiên bản tiếp từ năm 2015, cụ thể ES6, ES7 và ES8 còn được đánh số theo năm phát hành: ES2015, ES2016, ES2017.</a:t>
            </a: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4022F6A-4217-499A-88D2-158FC4D5B2D4}" type="slidenum">
              <a:rPr lang="en-US" smtClean="0"/>
              <a:t>3</a:t>
            </a:fld>
            <a:endParaRPr lang="en-US"/>
          </a:p>
        </p:txBody>
      </p:sp>
    </p:spTree>
    <p:extLst>
      <p:ext uri="{BB962C8B-B14F-4D97-AF65-F5344CB8AC3E}">
        <p14:creationId xmlns:p14="http://schemas.microsoft.com/office/powerpoint/2010/main" val="1898226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22F6A-4217-499A-88D2-158FC4D5B2D4}" type="slidenum">
              <a:rPr lang="en-US" smtClean="0"/>
              <a:t>4</a:t>
            </a:fld>
            <a:endParaRPr lang="en-US"/>
          </a:p>
        </p:txBody>
      </p:sp>
    </p:spTree>
    <p:extLst>
      <p:ext uri="{BB962C8B-B14F-4D97-AF65-F5344CB8AC3E}">
        <p14:creationId xmlns:p14="http://schemas.microsoft.com/office/powerpoint/2010/main" val="74223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AA5666-1DA7-4462-B441-0AD9AAB9C48F}"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292470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A5666-1DA7-4462-B441-0AD9AAB9C48F}"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167058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A5666-1DA7-4462-B441-0AD9AAB9C48F}"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CE7AA-6B94-4727-BB90-EDFE802460C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0895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A5666-1DA7-4462-B441-0AD9AAB9C48F}"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64212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A5666-1DA7-4462-B441-0AD9AAB9C48F}"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CE7AA-6B94-4727-BB90-EDFE802460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385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A5666-1DA7-4462-B441-0AD9AAB9C48F}"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2356815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A5666-1DA7-4462-B441-0AD9AAB9C48F}"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2766840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A5666-1DA7-4462-B441-0AD9AAB9C48F}"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59343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A5666-1DA7-4462-B441-0AD9AAB9C48F}"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368627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A5666-1DA7-4462-B441-0AD9AAB9C48F}"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354217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AA5666-1DA7-4462-B441-0AD9AAB9C48F}"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375668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AA5666-1DA7-4462-B441-0AD9AAB9C48F}"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176271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AA5666-1DA7-4462-B441-0AD9AAB9C48F}"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282837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A5666-1DA7-4462-B441-0AD9AAB9C48F}" type="datetimeFigureOut">
              <a:rPr lang="en-US" smtClean="0"/>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7420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AA5666-1DA7-4462-B441-0AD9AAB9C48F}"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416521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AA5666-1DA7-4462-B441-0AD9AAB9C48F}"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CE7AA-6B94-4727-BB90-EDFE802460CF}" type="slidenum">
              <a:rPr lang="en-US" smtClean="0"/>
              <a:t>‹#›</a:t>
            </a:fld>
            <a:endParaRPr lang="en-US"/>
          </a:p>
        </p:txBody>
      </p:sp>
    </p:spTree>
    <p:extLst>
      <p:ext uri="{BB962C8B-B14F-4D97-AF65-F5344CB8AC3E}">
        <p14:creationId xmlns:p14="http://schemas.microsoft.com/office/powerpoint/2010/main" val="218023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AA5666-1DA7-4462-B441-0AD9AAB9C48F}" type="datetimeFigureOut">
              <a:rPr lang="en-US" smtClean="0"/>
              <a:t>6/5/2019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2CE7AA-6B94-4727-BB90-EDFE802460CF}" type="slidenum">
              <a:rPr lang="en-US" smtClean="0"/>
              <a:t>‹#›</a:t>
            </a:fld>
            <a:endParaRPr lang="en-US"/>
          </a:p>
        </p:txBody>
      </p:sp>
    </p:spTree>
    <p:extLst>
      <p:ext uri="{BB962C8B-B14F-4D97-AF65-F5344CB8AC3E}">
        <p14:creationId xmlns:p14="http://schemas.microsoft.com/office/powerpoint/2010/main" val="4119582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ECMAScript</a:t>
            </a:r>
            <a:r>
              <a:rPr lang="en-US" dirty="0" smtClean="0">
                <a:latin typeface="Times New Roman" panose="02020603050405020304" pitchFamily="18" charset="0"/>
                <a:cs typeface="Times New Roman" panose="02020603050405020304" pitchFamily="18" charset="0"/>
              </a:rPr>
              <a:t>. So </a:t>
            </a:r>
            <a:r>
              <a:rPr lang="en-US" dirty="0" err="1" smtClean="0">
                <a:latin typeface="Times New Roman" panose="02020603050405020304" pitchFamily="18" charset="0"/>
                <a:cs typeface="Times New Roman" panose="02020603050405020304" pitchFamily="18" charset="0"/>
              </a:rPr>
              <a:t>sánh</a:t>
            </a:r>
            <a:r>
              <a:rPr lang="en-US" dirty="0" smtClean="0">
                <a:latin typeface="Times New Roman" panose="02020603050405020304" pitchFamily="18" charset="0"/>
                <a:cs typeface="Times New Roman" panose="02020603050405020304" pitchFamily="18" charset="0"/>
              </a:rPr>
              <a:t> ES5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ES6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3228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mj-lt"/>
              <a:buAutoNum type="arabicPeriod"/>
            </a:pPr>
            <a:r>
              <a:rPr lang="en-US" sz="2500" dirty="0" smtClean="0">
                <a:latin typeface="Times New Roman" panose="02020603050405020304" pitchFamily="18" charset="0"/>
                <a:cs typeface="Times New Roman" panose="02020603050405020304" pitchFamily="18" charset="0"/>
              </a:rPr>
              <a:t>ECMAScript </a:t>
            </a:r>
            <a:r>
              <a:rPr lang="en-US" sz="2500" dirty="0" err="1" smtClean="0">
                <a:latin typeface="Times New Roman" panose="02020603050405020304" pitchFamily="18" charset="0"/>
                <a:cs typeface="Times New Roman" panose="02020603050405020304" pitchFamily="18" charset="0"/>
              </a:rPr>
              <a:t>là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gì</a:t>
            </a:r>
            <a:r>
              <a:rPr lang="en-US" sz="2500" dirty="0" smtClean="0">
                <a:latin typeface="Times New Roman" panose="02020603050405020304" pitchFamily="18" charset="0"/>
                <a:cs typeface="Times New Roman" panose="02020603050405020304" pitchFamily="18" charset="0"/>
              </a:rPr>
              <a:t>?</a:t>
            </a:r>
          </a:p>
          <a:p>
            <a:pPr>
              <a:buFont typeface="+mj-lt"/>
              <a:buAutoNum type="arabicPeriod"/>
            </a:pPr>
            <a:r>
              <a:rPr lang="en-US" sz="2500" dirty="0" smtClean="0">
                <a:latin typeface="Times New Roman" panose="02020603050405020304" pitchFamily="18" charset="0"/>
                <a:cs typeface="Times New Roman" panose="02020603050405020304" pitchFamily="18" charset="0"/>
              </a:rPr>
              <a:t>So </a:t>
            </a:r>
            <a:r>
              <a:rPr lang="en-US" sz="2500" dirty="0" err="1" smtClean="0">
                <a:latin typeface="Times New Roman" panose="02020603050405020304" pitchFamily="18" charset="0"/>
                <a:cs typeface="Times New Roman" panose="02020603050405020304" pitchFamily="18" charset="0"/>
              </a:rPr>
              <a:t>sánh</a:t>
            </a:r>
            <a:r>
              <a:rPr lang="en-US" sz="2500" dirty="0" smtClean="0">
                <a:latin typeface="Times New Roman" panose="02020603050405020304" pitchFamily="18" charset="0"/>
                <a:cs typeface="Times New Roman" panose="02020603050405020304" pitchFamily="18" charset="0"/>
              </a:rPr>
              <a:t> ES5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ES6</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824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855"/>
          </a:xfrm>
        </p:spPr>
        <p:txBody>
          <a:bodyPr/>
          <a:lstStyle/>
          <a:p>
            <a:r>
              <a:rPr lang="en-US" dirty="0" smtClean="0">
                <a:latin typeface="Times New Roman" panose="02020603050405020304" pitchFamily="18" charset="0"/>
                <a:cs typeface="Times New Roman" panose="02020603050405020304" pitchFamily="18" charset="0"/>
              </a:rPr>
              <a:t>1. ECMAScript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85455"/>
            <a:ext cx="8596668" cy="5472545"/>
          </a:xfrm>
        </p:spPr>
        <p:txBody>
          <a:bodyPr>
            <a:noAutofit/>
          </a:bodyPr>
          <a:lstStyle/>
          <a:p>
            <a:pPr algn="just"/>
            <a:r>
              <a:rPr lang="vi-VN" dirty="0">
                <a:latin typeface="Times New Roman" panose="02020603050405020304" pitchFamily="18" charset="0"/>
                <a:cs typeface="Times New Roman" panose="02020603050405020304" pitchFamily="18" charset="0"/>
              </a:rPr>
              <a:t>ES (ECMAScript) là một ngôn ngữ được chuẩn hóa bởi tổ chức ECMA và được giám sát bởi hội đồng TC39. Và Javascript là cài đặt cụ thể của chuẩn ECMAScript này và trở thành một ngôn ngữ thông dụng trong lập trình web hiện này. ES trải qua rất nhiều phiên bản khác nhau và nó dần được cải tiến để mạnh mẽ và phù hợp hơn. Javascript là cài đặt cụ thể của ES, tuy nhiên nó không gắn liền với một phiên bản ES cụ thể mà có thể bao gồm các phiên bản ES từ cũ đến phiên bản hiện </a:t>
            </a:r>
            <a:r>
              <a:rPr lang="vi-VN" dirty="0" smtClean="0">
                <a:latin typeface="Times New Roman" panose="02020603050405020304" pitchFamily="18" charset="0"/>
                <a:cs typeface="Times New Roman" panose="02020603050405020304" pitchFamily="18" charset="0"/>
              </a:rPr>
              <a:t>tại</a:t>
            </a:r>
            <a:endParaRPr lang="en-US" dirty="0" smtClean="0">
              <a:latin typeface="Times New Roman" panose="02020603050405020304" pitchFamily="18" charset="0"/>
              <a:cs typeface="Times New Roman" panose="02020603050405020304" pitchFamily="18" charset="0"/>
            </a:endParaRPr>
          </a:p>
          <a:p>
            <a:pPr algn="just"/>
            <a:r>
              <a:rPr lang="vi-VN" dirty="0">
                <a:latin typeface="Times New Roman" panose="02020603050405020304" pitchFamily="18" charset="0"/>
                <a:cs typeface="Times New Roman" panose="02020603050405020304" pitchFamily="18" charset="0"/>
              </a:rPr>
              <a:t>Dưới đây là các mốc thời gian của </a:t>
            </a:r>
            <a:r>
              <a:rPr lang="vi-VN" dirty="0" smtClean="0">
                <a:latin typeface="Times New Roman" panose="02020603050405020304" pitchFamily="18" charset="0"/>
                <a:cs typeface="Times New Roman" panose="02020603050405020304" pitchFamily="18" charset="0"/>
              </a:rPr>
              <a:t>ECMAScript</a:t>
            </a:r>
            <a:r>
              <a:rPr lang="en-US" dirty="0" smtClean="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ECMAScript 1:(ES1) ra đời </a:t>
            </a:r>
            <a:r>
              <a:rPr lang="vi-VN" sz="1800" dirty="0" smtClean="0">
                <a:latin typeface="Times New Roman" panose="02020603050405020304" pitchFamily="18" charset="0"/>
                <a:cs typeface="Times New Roman" panose="02020603050405020304" pitchFamily="18" charset="0"/>
              </a:rPr>
              <a:t>năm</a:t>
            </a:r>
            <a:r>
              <a:rPr lang="en-US" sz="1800" dirty="0" smtClean="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1997</a:t>
            </a:r>
            <a:endParaRPr lang="vi-VN" sz="18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ECMAScript 2:(ES2) được giới thiệu năm </a:t>
            </a:r>
            <a:r>
              <a:rPr lang="vi-VN" sz="1800" b="1" dirty="0">
                <a:latin typeface="Times New Roman" panose="02020603050405020304" pitchFamily="18" charset="0"/>
                <a:cs typeface="Times New Roman" panose="02020603050405020304" pitchFamily="18" charset="0"/>
              </a:rPr>
              <a:t>1998</a:t>
            </a:r>
            <a:endParaRPr lang="vi-VN" sz="1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ECMAScript 3:(ES3) được giới thiệu năm </a:t>
            </a:r>
            <a:r>
              <a:rPr lang="vi-VN" sz="1800" b="1" dirty="0">
                <a:latin typeface="Times New Roman" panose="02020603050405020304" pitchFamily="18" charset="0"/>
                <a:cs typeface="Times New Roman" panose="02020603050405020304" pitchFamily="18" charset="0"/>
              </a:rPr>
              <a:t>1999</a:t>
            </a:r>
            <a:endParaRPr lang="vi-VN" sz="1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ECMAScript 4:(ES4) được giới thiệu năm </a:t>
            </a:r>
            <a:r>
              <a:rPr lang="vi-VN" sz="1800" b="1" dirty="0">
                <a:latin typeface="Times New Roman" panose="02020603050405020304" pitchFamily="18" charset="0"/>
                <a:cs typeface="Times New Roman" panose="02020603050405020304" pitchFamily="18" charset="0"/>
              </a:rPr>
              <a:t>2000</a:t>
            </a:r>
            <a:endParaRPr lang="vi-VN" sz="1800" dirty="0">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jQuery ra đời năm </a:t>
            </a:r>
            <a:r>
              <a:rPr lang="vi-VN" sz="1800" b="1" dirty="0">
                <a:latin typeface="Times New Roman" panose="02020603050405020304" pitchFamily="18" charset="0"/>
                <a:cs typeface="Times New Roman" panose="02020603050405020304" pitchFamily="18" charset="0"/>
              </a:rPr>
              <a:t>2006</a:t>
            </a:r>
            <a:endParaRPr lang="vi-VN" sz="1800" dirty="0">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NodeJS ra đời năm </a:t>
            </a:r>
            <a:r>
              <a:rPr lang="vi-VN" sz="1800" b="1" dirty="0">
                <a:latin typeface="Times New Roman" panose="02020603050405020304" pitchFamily="18" charset="0"/>
                <a:cs typeface="Times New Roman" panose="02020603050405020304" pitchFamily="18" charset="0"/>
              </a:rPr>
              <a:t>2009</a:t>
            </a:r>
            <a:endParaRPr lang="vi-VN" sz="1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ECMAScript 5:(ES5) ra đời năm </a:t>
            </a:r>
            <a:r>
              <a:rPr lang="vi-VN" sz="1800" b="1" dirty="0">
                <a:latin typeface="Times New Roman" panose="02020603050405020304" pitchFamily="18" charset="0"/>
                <a:cs typeface="Times New Roman" panose="02020603050405020304" pitchFamily="18" charset="0"/>
              </a:rPr>
              <a:t>2011</a:t>
            </a:r>
            <a:endParaRPr lang="vi-VN" sz="1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ECMAScript 6:(ES6) </a:t>
            </a:r>
            <a:r>
              <a:rPr lang="vi-VN" sz="1800" b="1" dirty="0">
                <a:latin typeface="Times New Roman" panose="02020603050405020304" pitchFamily="18" charset="0"/>
                <a:cs typeface="Times New Roman" panose="02020603050405020304" pitchFamily="18" charset="0"/>
              </a:rPr>
              <a:t>tháng 6 năm 2015</a:t>
            </a:r>
            <a:endParaRPr lang="vi-VN" sz="18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670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smtClean="0">
                <a:latin typeface="Times New Roman" panose="02020603050405020304" pitchFamily="18" charset="0"/>
                <a:cs typeface="Times New Roman" panose="02020603050405020304" pitchFamily="18" charset="0"/>
              </a:rPr>
              <a:t>2. So </a:t>
            </a:r>
            <a:r>
              <a:rPr lang="en-US" dirty="0" err="1" smtClean="0">
                <a:latin typeface="Times New Roman" panose="02020603050405020304" pitchFamily="18" charset="0"/>
                <a:cs typeface="Times New Roman" panose="02020603050405020304" pitchFamily="18" charset="0"/>
              </a:rPr>
              <a:t>sánh</a:t>
            </a:r>
            <a:r>
              <a:rPr lang="en-US" dirty="0" smtClean="0">
                <a:latin typeface="Times New Roman" panose="02020603050405020304" pitchFamily="18" charset="0"/>
                <a:cs typeface="Times New Roman" panose="02020603050405020304" pitchFamily="18" charset="0"/>
              </a:rPr>
              <a:t> ES5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ES6:</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99309"/>
            <a:ext cx="4144048" cy="4642053"/>
          </a:xfrm>
        </p:spPr>
        <p:txBody>
          <a:bodyPr>
            <a:normAutofit/>
          </a:bodyPr>
          <a:lstStyle/>
          <a:p>
            <a:r>
              <a:rPr lang="en-US" dirty="0" smtClean="0">
                <a:latin typeface="Times New Roman" panose="02020603050405020304" pitchFamily="18" charset="0"/>
                <a:cs typeface="Times New Roman" panose="02020603050405020304" pitchFamily="18" charset="0"/>
              </a:rPr>
              <a:t>Function:</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ES5: </a:t>
            </a:r>
          </a:p>
          <a:p>
            <a:pPr marL="800100" lvl="2" indent="0">
              <a:buNone/>
            </a:pPr>
            <a:r>
              <a:rPr lang="en-US" sz="1800" dirty="0">
                <a:latin typeface="Times New Roman" panose="02020603050405020304" pitchFamily="18" charset="0"/>
                <a:cs typeface="Times New Roman" panose="02020603050405020304" pitchFamily="18" charset="0"/>
              </a:rPr>
              <a:t>function greetings (name) {</a:t>
            </a:r>
          </a:p>
          <a:p>
            <a:pPr marL="800100" lvl="2" indent="0">
              <a:buNone/>
            </a:pPr>
            <a:r>
              <a:rPr lang="en-US" sz="1800" dirty="0">
                <a:latin typeface="Times New Roman" panose="02020603050405020304" pitchFamily="18" charset="0"/>
                <a:cs typeface="Times New Roman" panose="02020603050405020304" pitchFamily="18" charset="0"/>
              </a:rPr>
              <a:t> return 'hello ' + name</a:t>
            </a:r>
          </a:p>
          <a:p>
            <a:pPr marL="800100" lvl="2" indent="0">
              <a:buNone/>
            </a:pPr>
            <a:r>
              <a:rPr lang="en-US" sz="1800" dirty="0" smtClean="0">
                <a:latin typeface="Times New Roman" panose="02020603050405020304" pitchFamily="18" charset="0"/>
                <a:cs typeface="Times New Roman" panose="02020603050405020304" pitchFamily="18" charset="0"/>
              </a:rPr>
              <a:t>}</a:t>
            </a:r>
          </a:p>
        </p:txBody>
      </p:sp>
      <p:sp>
        <p:nvSpPr>
          <p:cNvPr id="6" name="Content Placeholder 2"/>
          <p:cNvSpPr txBox="1">
            <a:spLocks/>
          </p:cNvSpPr>
          <p:nvPr/>
        </p:nvSpPr>
        <p:spPr>
          <a:xfrm>
            <a:off x="4681297" y="1399308"/>
            <a:ext cx="4144048" cy="46420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ES6:</a:t>
            </a:r>
          </a:p>
          <a:p>
            <a:pPr marL="857250" lvl="2" indent="0">
              <a:buFont typeface="Wingdings 3" charset="2"/>
              <a:buNone/>
            </a:pPr>
            <a:r>
              <a:rPr lang="en-US" sz="1800" dirty="0" err="1" smtClean="0">
                <a:latin typeface="Times New Roman" panose="02020603050405020304" pitchFamily="18" charset="0"/>
                <a:cs typeface="Times New Roman" panose="02020603050405020304" pitchFamily="18" charset="0"/>
              </a:rPr>
              <a:t>const</a:t>
            </a:r>
            <a:r>
              <a:rPr lang="en-US" sz="1800" dirty="0" smtClean="0">
                <a:latin typeface="Times New Roman" panose="02020603050405020304" pitchFamily="18" charset="0"/>
                <a:cs typeface="Times New Roman" panose="02020603050405020304" pitchFamily="18" charset="0"/>
              </a:rPr>
              <a:t> greetings = (name) =&gt; {</a:t>
            </a:r>
          </a:p>
          <a:p>
            <a:pPr marL="857250" lvl="2" indent="0">
              <a:buFont typeface="Wingdings 3" charset="2"/>
              <a:buNone/>
            </a:pPr>
            <a:r>
              <a:rPr lang="en-US" sz="1800" dirty="0" smtClean="0">
                <a:latin typeface="Times New Roman" panose="02020603050405020304" pitchFamily="18" charset="0"/>
                <a:cs typeface="Times New Roman" panose="02020603050405020304" pitchFamily="18" charset="0"/>
              </a:rPr>
              <a:t> return `hello ${name}`;</a:t>
            </a:r>
          </a:p>
          <a:p>
            <a:pPr marL="857250" lvl="2" indent="0">
              <a:buFont typeface="Wingdings 3" charset="2"/>
              <a:buNone/>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138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smtClean="0">
                <a:latin typeface="Times New Roman" panose="02020603050405020304" pitchFamily="18" charset="0"/>
                <a:cs typeface="Times New Roman" panose="02020603050405020304" pitchFamily="18" charset="0"/>
              </a:rPr>
              <a:t>2. So </a:t>
            </a:r>
            <a:r>
              <a:rPr lang="en-US" dirty="0" err="1" smtClean="0">
                <a:latin typeface="Times New Roman" panose="02020603050405020304" pitchFamily="18" charset="0"/>
                <a:cs typeface="Times New Roman" panose="02020603050405020304" pitchFamily="18" charset="0"/>
              </a:rPr>
              <a:t>sánh</a:t>
            </a:r>
            <a:r>
              <a:rPr lang="en-US" dirty="0" smtClean="0">
                <a:latin typeface="Times New Roman" panose="02020603050405020304" pitchFamily="18" charset="0"/>
                <a:cs typeface="Times New Roman" panose="02020603050405020304" pitchFamily="18" charset="0"/>
              </a:rPr>
              <a:t> ES5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ES6:</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99309"/>
            <a:ext cx="4144048" cy="4642053"/>
          </a:xfrm>
        </p:spPr>
        <p:txBody>
          <a:bodyPr>
            <a:normAutofit/>
          </a:bodyPr>
          <a:lstStyle/>
          <a:p>
            <a:r>
              <a:rPr lang="en-US" dirty="0" smtClean="0">
                <a:latin typeface="Times New Roman" panose="02020603050405020304" pitchFamily="18" charset="0"/>
                <a:cs typeface="Times New Roman" panose="02020603050405020304" pitchFamily="18" charset="0"/>
              </a:rPr>
              <a:t>Function:</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ES5: </a:t>
            </a:r>
          </a:p>
          <a:p>
            <a:pPr marL="800100" lvl="2" indent="0">
              <a:buNone/>
            </a:pPr>
            <a:r>
              <a:rPr lang="en-US" sz="1800" dirty="0">
                <a:latin typeface="Times New Roman" panose="02020603050405020304" pitchFamily="18" charset="0"/>
                <a:cs typeface="Times New Roman" panose="02020603050405020304" pitchFamily="18" charset="0"/>
              </a:rPr>
              <a:t>function greetings (name) {</a:t>
            </a:r>
          </a:p>
          <a:p>
            <a:pPr marL="800100" lvl="2" indent="0">
              <a:buNone/>
            </a:pPr>
            <a:r>
              <a:rPr lang="en-US" sz="1800" dirty="0">
                <a:latin typeface="Times New Roman" panose="02020603050405020304" pitchFamily="18" charset="0"/>
                <a:cs typeface="Times New Roman" panose="02020603050405020304" pitchFamily="18" charset="0"/>
              </a:rPr>
              <a:t> return 'hello ' + name</a:t>
            </a:r>
          </a:p>
          <a:p>
            <a:pPr marL="800100" lvl="2" indent="0">
              <a:buNone/>
            </a:pPr>
            <a:r>
              <a:rPr lang="en-US" sz="1800" dirty="0" smtClean="0">
                <a:latin typeface="Times New Roman" panose="02020603050405020304" pitchFamily="18" charset="0"/>
                <a:cs typeface="Times New Roman" panose="02020603050405020304" pitchFamily="18" charset="0"/>
              </a:rPr>
              <a:t>}</a:t>
            </a:r>
          </a:p>
        </p:txBody>
      </p:sp>
      <p:sp>
        <p:nvSpPr>
          <p:cNvPr id="6" name="Content Placeholder 2"/>
          <p:cNvSpPr txBox="1">
            <a:spLocks/>
          </p:cNvSpPr>
          <p:nvPr/>
        </p:nvSpPr>
        <p:spPr>
          <a:xfrm>
            <a:off x="4681297" y="1399308"/>
            <a:ext cx="4144048" cy="46420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ES6</a:t>
            </a:r>
            <a:r>
              <a:rPr lang="en-US" sz="1800" dirty="0" smtClean="0">
                <a:latin typeface="Times New Roman" panose="02020603050405020304" pitchFamily="18" charset="0"/>
                <a:cs typeface="Times New Roman" panose="02020603050405020304" pitchFamily="18" charset="0"/>
              </a:rPr>
              <a:t>:</a:t>
            </a:r>
          </a:p>
          <a:p>
            <a:pPr marL="857250" lvl="2" indent="0">
              <a:buFont typeface="Wingdings 3" charset="2"/>
              <a:buNone/>
            </a:pPr>
            <a:r>
              <a:rPr lang="en-US" sz="1800" dirty="0" err="1" smtClean="0">
                <a:latin typeface="Times New Roman" panose="02020603050405020304" pitchFamily="18" charset="0"/>
                <a:cs typeface="Times New Roman" panose="02020603050405020304" pitchFamily="18" charset="0"/>
              </a:rPr>
              <a:t>const</a:t>
            </a:r>
            <a:r>
              <a:rPr lang="en-US" sz="1800" dirty="0" smtClean="0">
                <a:latin typeface="Times New Roman" panose="02020603050405020304" pitchFamily="18" charset="0"/>
                <a:cs typeface="Times New Roman" panose="02020603050405020304" pitchFamily="18" charset="0"/>
              </a:rPr>
              <a:t> greetings = (name) =&gt; {</a:t>
            </a:r>
          </a:p>
          <a:p>
            <a:pPr marL="857250" lvl="2" indent="0">
              <a:buFont typeface="Wingdings 3" charset="2"/>
              <a:buNone/>
            </a:pPr>
            <a:r>
              <a:rPr lang="en-US" sz="1800" dirty="0" smtClean="0">
                <a:latin typeface="Times New Roman" panose="02020603050405020304" pitchFamily="18" charset="0"/>
                <a:cs typeface="Times New Roman" panose="02020603050405020304" pitchFamily="18" charset="0"/>
              </a:rPr>
              <a:t> return `hello ${name}`;</a:t>
            </a:r>
          </a:p>
          <a:p>
            <a:pPr marL="857250" lvl="2" indent="0">
              <a:buFont typeface="Wingdings 3" charset="2"/>
              <a:buNone/>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116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smtClean="0">
                <a:latin typeface="Times New Roman" panose="02020603050405020304" pitchFamily="18" charset="0"/>
                <a:cs typeface="Times New Roman" panose="02020603050405020304" pitchFamily="18" charset="0"/>
              </a:rPr>
              <a:t>2. So </a:t>
            </a:r>
            <a:r>
              <a:rPr lang="en-US" dirty="0" err="1" smtClean="0">
                <a:latin typeface="Times New Roman" panose="02020603050405020304" pitchFamily="18" charset="0"/>
                <a:cs typeface="Times New Roman" panose="02020603050405020304" pitchFamily="18" charset="0"/>
              </a:rPr>
              <a:t>sánh</a:t>
            </a:r>
            <a:r>
              <a:rPr lang="en-US" dirty="0" smtClean="0">
                <a:latin typeface="Times New Roman" panose="02020603050405020304" pitchFamily="18" charset="0"/>
                <a:cs typeface="Times New Roman" panose="02020603050405020304" pitchFamily="18" charset="0"/>
              </a:rPr>
              <a:t> ES5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ES6:</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99309"/>
            <a:ext cx="4144048" cy="5458691"/>
          </a:xfrm>
        </p:spPr>
        <p:txBody>
          <a:bodyPr>
            <a:normAutofit/>
          </a:bodyPr>
          <a:lstStyle/>
          <a:p>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Object:</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ES5: </a:t>
            </a:r>
            <a:endParaRPr lang="en-US" sz="1800" dirty="0" smtClean="0">
              <a:latin typeface="Times New Roman" panose="02020603050405020304" pitchFamily="18" charset="0"/>
              <a:cs typeface="Times New Roman" panose="02020603050405020304" pitchFamily="18" charset="0"/>
            </a:endParaRPr>
          </a:p>
          <a:p>
            <a:pPr marL="800100" lvl="2"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name = “Son”;</a:t>
            </a:r>
          </a:p>
          <a:p>
            <a:pPr marL="800100" lvl="2"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age = 22;</a:t>
            </a:r>
          </a:p>
          <a:p>
            <a:pPr marL="800100" lvl="2"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adress</a:t>
            </a:r>
            <a:r>
              <a:rPr lang="en-US" sz="1800" dirty="0" smtClean="0">
                <a:latin typeface="Times New Roman" panose="02020603050405020304" pitchFamily="18" charset="0"/>
                <a:cs typeface="Times New Roman" panose="02020603050405020304" pitchFamily="18" charset="0"/>
              </a:rPr>
              <a:t> = “Da Nang”;</a:t>
            </a:r>
          </a:p>
          <a:p>
            <a:pPr lvl="1">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800100" lvl="2"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obj</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8001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name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Son“, </a:t>
            </a:r>
          </a:p>
          <a:p>
            <a:pPr marL="800100" lvl="2" indent="0">
              <a:buNone/>
            </a:pPr>
            <a:r>
              <a:rPr lang="en-US" sz="1800" dirty="0" smtClean="0">
                <a:latin typeface="Times New Roman" panose="02020603050405020304" pitchFamily="18" charset="0"/>
                <a:cs typeface="Times New Roman" panose="02020603050405020304" pitchFamily="18" charset="0"/>
              </a:rPr>
              <a:t>	age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22, </a:t>
            </a:r>
          </a:p>
          <a:p>
            <a:pPr marL="800100" lvl="2"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adress</a:t>
            </a:r>
            <a:r>
              <a:rPr lang="en-US" sz="1800" dirty="0">
                <a:latin typeface="Times New Roman" panose="02020603050405020304" pitchFamily="18" charset="0"/>
                <a:cs typeface="Times New Roman" panose="02020603050405020304" pitchFamily="18" charset="0"/>
              </a:rPr>
              <a:t>: "Da Nang" </a:t>
            </a:r>
            <a:endParaRPr lang="en-US" sz="1800" dirty="0" smtClean="0">
              <a:latin typeface="Times New Roman" panose="02020603050405020304" pitchFamily="18" charset="0"/>
              <a:cs typeface="Times New Roman" panose="02020603050405020304" pitchFamily="18" charset="0"/>
            </a:endParaRPr>
          </a:p>
          <a:p>
            <a:pPr marL="800100" lvl="2" indent="0">
              <a:buNone/>
            </a:pPr>
            <a:r>
              <a:rPr lang="en-US" sz="1800" dirty="0" smtClean="0">
                <a:latin typeface="Times New Roman" panose="02020603050405020304" pitchFamily="18" charset="0"/>
                <a:cs typeface="Times New Roman" panose="02020603050405020304" pitchFamily="18" charset="0"/>
              </a:rPr>
              <a:t>};</a:t>
            </a:r>
          </a:p>
          <a:p>
            <a:pPr marL="800100" lvl="2" indent="0">
              <a:buNone/>
            </a:pPr>
            <a:endParaRPr lang="en-US" sz="1800" dirty="0" smtClean="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4681297" y="1399308"/>
            <a:ext cx="4144048" cy="5458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ES6:</a:t>
            </a:r>
          </a:p>
          <a:p>
            <a:pPr marL="8001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name = “Son”;</a:t>
            </a:r>
          </a:p>
          <a:p>
            <a:pPr marL="8001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age = 22;</a:t>
            </a:r>
          </a:p>
          <a:p>
            <a:pPr marL="8001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adress</a:t>
            </a:r>
            <a:r>
              <a:rPr lang="en-US" sz="1800" dirty="0">
                <a:latin typeface="Times New Roman" panose="02020603050405020304" pitchFamily="18" charset="0"/>
                <a:cs typeface="Times New Roman" panose="02020603050405020304" pitchFamily="18" charset="0"/>
              </a:rPr>
              <a:t> = “Da Nang”;</a:t>
            </a:r>
          </a:p>
          <a:p>
            <a:pPr lvl="1">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857250" lvl="2" indent="0">
              <a:buNone/>
            </a:pPr>
            <a:r>
              <a:rPr lang="en-US" sz="1800" dirty="0" err="1">
                <a:latin typeface="Times New Roman" panose="02020603050405020304" pitchFamily="18" charset="0"/>
                <a:cs typeface="Times New Roman" panose="02020603050405020304" pitchFamily="18" charset="0"/>
              </a:rPr>
              <a:t>const</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obj</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800100" lvl="2" indent="0">
              <a:buNone/>
            </a:pPr>
            <a:r>
              <a:rPr lang="en-US" sz="1800" dirty="0" smtClean="0">
                <a:latin typeface="Times New Roman" panose="02020603050405020304" pitchFamily="18" charset="0"/>
                <a:cs typeface="Times New Roman" panose="02020603050405020304" pitchFamily="18" charset="0"/>
              </a:rPr>
              <a:t>	name,</a:t>
            </a:r>
            <a:endParaRPr lang="en-US" sz="1800" dirty="0">
              <a:latin typeface="Times New Roman" panose="02020603050405020304" pitchFamily="18" charset="0"/>
              <a:cs typeface="Times New Roman" panose="02020603050405020304" pitchFamily="18" charset="0"/>
            </a:endParaRPr>
          </a:p>
          <a:p>
            <a:pPr marL="8001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age, </a:t>
            </a:r>
            <a:endParaRPr lang="en-US" sz="1800" dirty="0">
              <a:latin typeface="Times New Roman" panose="02020603050405020304" pitchFamily="18" charset="0"/>
              <a:cs typeface="Times New Roman" panose="02020603050405020304" pitchFamily="18" charset="0"/>
            </a:endParaRPr>
          </a:p>
          <a:p>
            <a:pPr marL="8001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address</a:t>
            </a:r>
          </a:p>
          <a:p>
            <a:pPr marL="800100" lvl="2" indent="0">
              <a:buNone/>
            </a:pPr>
            <a:r>
              <a:rPr lang="en-US" sz="1800" dirty="0" smtClean="0">
                <a:latin typeface="Times New Roman" panose="02020603050405020304" pitchFamily="18" charset="0"/>
                <a:cs typeface="Times New Roman" panose="02020603050405020304" pitchFamily="18" charset="0"/>
              </a:rPr>
              <a:t>};</a:t>
            </a:r>
          </a:p>
          <a:p>
            <a:pPr marL="857250" lvl="2"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85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smtClean="0">
                <a:latin typeface="Times New Roman" panose="02020603050405020304" pitchFamily="18" charset="0"/>
                <a:cs typeface="Times New Roman" panose="02020603050405020304" pitchFamily="18" charset="0"/>
              </a:rPr>
              <a:t>2. So </a:t>
            </a:r>
            <a:r>
              <a:rPr lang="en-US" dirty="0" err="1" smtClean="0">
                <a:latin typeface="Times New Roman" panose="02020603050405020304" pitchFamily="18" charset="0"/>
                <a:cs typeface="Times New Roman" panose="02020603050405020304" pitchFamily="18" charset="0"/>
              </a:rPr>
              <a:t>sánh</a:t>
            </a:r>
            <a:r>
              <a:rPr lang="en-US" dirty="0" smtClean="0">
                <a:latin typeface="Times New Roman" panose="02020603050405020304" pitchFamily="18" charset="0"/>
                <a:cs typeface="Times New Roman" panose="02020603050405020304" pitchFamily="18" charset="0"/>
              </a:rPr>
              <a:t> ES5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ES6:</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99309"/>
            <a:ext cx="4144048" cy="5458691"/>
          </a:xfrm>
        </p:spPr>
        <p:txBody>
          <a:bodyPr>
            <a:normAutofit/>
          </a:bodyPr>
          <a:lstStyle/>
          <a:p>
            <a:r>
              <a:rPr lang="en-US" dirty="0" smtClean="0">
                <a:latin typeface="Times New Roman" panose="02020603050405020304" pitchFamily="18" charset="0"/>
                <a:cs typeface="Times New Roman" panose="02020603050405020304" pitchFamily="18" charset="0"/>
              </a:rPr>
              <a:t>Thao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Object:</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ES5: </a:t>
            </a:r>
          </a:p>
          <a:p>
            <a:pPr marL="800100" lvl="2"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obj</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8001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name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Son“, </a:t>
            </a:r>
          </a:p>
          <a:p>
            <a:pPr marL="800100" lvl="2" indent="0">
              <a:buNone/>
            </a:pPr>
            <a:r>
              <a:rPr lang="en-US" sz="1800" dirty="0" smtClean="0">
                <a:latin typeface="Times New Roman" panose="02020603050405020304" pitchFamily="18" charset="0"/>
                <a:cs typeface="Times New Roman" panose="02020603050405020304" pitchFamily="18" charset="0"/>
              </a:rPr>
              <a:t>	age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22, </a:t>
            </a:r>
          </a:p>
          <a:p>
            <a:pPr marL="800100" lvl="2"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adress</a:t>
            </a:r>
            <a:r>
              <a:rPr lang="en-US" sz="1800" dirty="0">
                <a:latin typeface="Times New Roman" panose="02020603050405020304" pitchFamily="18" charset="0"/>
                <a:cs typeface="Times New Roman" panose="02020603050405020304" pitchFamily="18" charset="0"/>
              </a:rPr>
              <a:t>: "Da Nang" </a:t>
            </a:r>
            <a:endParaRPr lang="en-US" sz="1800" dirty="0" smtClean="0">
              <a:latin typeface="Times New Roman" panose="02020603050405020304" pitchFamily="18" charset="0"/>
              <a:cs typeface="Times New Roman" panose="02020603050405020304" pitchFamily="18" charset="0"/>
            </a:endParaRPr>
          </a:p>
          <a:p>
            <a:pPr marL="800100" lvl="2" indent="0">
              <a:buNone/>
            </a:pPr>
            <a:r>
              <a:rPr lang="en-US" sz="1800" dirty="0" smtClean="0">
                <a:latin typeface="Times New Roman" panose="02020603050405020304" pitchFamily="18" charset="0"/>
                <a:cs typeface="Times New Roman" panose="02020603050405020304" pitchFamily="18" charset="0"/>
              </a:rPr>
              <a:t>};</a:t>
            </a:r>
          </a:p>
          <a:p>
            <a:pPr marL="800100" lvl="2" indent="0">
              <a:buNone/>
            </a:pPr>
            <a:endParaRPr lang="en-US" sz="1800" dirty="0" smtClean="0">
              <a:latin typeface="Times New Roman" panose="02020603050405020304" pitchFamily="18" charset="0"/>
              <a:cs typeface="Times New Roman" panose="02020603050405020304" pitchFamily="18" charset="0"/>
            </a:endParaRPr>
          </a:p>
          <a:p>
            <a:pPr marL="800100" lvl="2"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name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obj.name</a:t>
            </a:r>
            <a:endParaRPr lang="en-US" sz="1800" dirty="0">
              <a:latin typeface="Times New Roman" panose="02020603050405020304" pitchFamily="18" charset="0"/>
              <a:cs typeface="Times New Roman" panose="02020603050405020304" pitchFamily="18" charset="0"/>
            </a:endParaRPr>
          </a:p>
          <a:p>
            <a:pPr marL="8001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age </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obj.age</a:t>
            </a:r>
            <a:endParaRPr lang="en-US" sz="1800" dirty="0">
              <a:latin typeface="Times New Roman" panose="02020603050405020304" pitchFamily="18" charset="0"/>
              <a:cs typeface="Times New Roman" panose="02020603050405020304" pitchFamily="18" charset="0"/>
            </a:endParaRPr>
          </a:p>
          <a:p>
            <a:pPr marL="8001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adress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obj.adress</a:t>
            </a:r>
            <a:endParaRPr lang="en-US" sz="18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4681297" y="1399308"/>
            <a:ext cx="4144048" cy="5458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ES6</a:t>
            </a:r>
            <a:r>
              <a:rPr lang="en-US" sz="1800" dirty="0" smtClean="0">
                <a:latin typeface="Times New Roman" panose="02020603050405020304" pitchFamily="18" charset="0"/>
                <a:cs typeface="Times New Roman" panose="02020603050405020304" pitchFamily="18" charset="0"/>
              </a:rPr>
              <a:t>:</a:t>
            </a:r>
          </a:p>
          <a:p>
            <a:pPr marL="857250" lvl="2" indent="0">
              <a:buNone/>
            </a:pPr>
            <a:r>
              <a:rPr lang="en-US" sz="1800" dirty="0" err="1">
                <a:latin typeface="Times New Roman" panose="02020603050405020304" pitchFamily="18" charset="0"/>
                <a:cs typeface="Times New Roman" panose="02020603050405020304" pitchFamily="18" charset="0"/>
              </a:rPr>
              <a:t>const</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obj</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800100" lvl="2" indent="0">
              <a:buNone/>
            </a:pPr>
            <a:r>
              <a:rPr lang="en-US" sz="1800" dirty="0" smtClean="0">
                <a:latin typeface="Times New Roman" panose="02020603050405020304" pitchFamily="18" charset="0"/>
                <a:cs typeface="Times New Roman" panose="02020603050405020304" pitchFamily="18" charset="0"/>
              </a:rPr>
              <a:t>	name</a:t>
            </a:r>
            <a:r>
              <a:rPr lang="en-US" sz="1800" dirty="0">
                <a:latin typeface="Times New Roman" panose="02020603050405020304" pitchFamily="18" charset="0"/>
                <a:cs typeface="Times New Roman" panose="02020603050405020304" pitchFamily="18" charset="0"/>
              </a:rPr>
              <a:t>: "Son“, </a:t>
            </a:r>
          </a:p>
          <a:p>
            <a:pPr marL="800100" lvl="2" indent="0">
              <a:buNone/>
            </a:pPr>
            <a:r>
              <a:rPr lang="en-US" sz="1800" dirty="0">
                <a:latin typeface="Times New Roman" panose="02020603050405020304" pitchFamily="18" charset="0"/>
                <a:cs typeface="Times New Roman" panose="02020603050405020304" pitchFamily="18" charset="0"/>
              </a:rPr>
              <a:t>	age: 22, </a:t>
            </a:r>
          </a:p>
          <a:p>
            <a:pPr marL="800100" lvl="2"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adress</a:t>
            </a:r>
            <a:r>
              <a:rPr lang="en-US" sz="1800" dirty="0">
                <a:latin typeface="Times New Roman" panose="02020603050405020304" pitchFamily="18" charset="0"/>
                <a:cs typeface="Times New Roman" panose="02020603050405020304" pitchFamily="18" charset="0"/>
              </a:rPr>
              <a:t>: "Da Nang" </a:t>
            </a:r>
            <a:endParaRPr lang="en-US" sz="1800" dirty="0" smtClean="0">
              <a:latin typeface="Times New Roman" panose="02020603050405020304" pitchFamily="18" charset="0"/>
              <a:cs typeface="Times New Roman" panose="02020603050405020304" pitchFamily="18" charset="0"/>
            </a:endParaRPr>
          </a:p>
          <a:p>
            <a:pPr marL="857250" lvl="2" indent="0">
              <a:buNone/>
            </a:pPr>
            <a:r>
              <a:rPr lang="en-US" sz="1800" dirty="0" smtClean="0">
                <a:latin typeface="Times New Roman" panose="02020603050405020304" pitchFamily="18" charset="0"/>
                <a:cs typeface="Times New Roman" panose="02020603050405020304" pitchFamily="18" charset="0"/>
              </a:rPr>
              <a:t>};</a:t>
            </a:r>
          </a:p>
          <a:p>
            <a:pPr marL="857250" lvl="2" indent="0">
              <a:buNone/>
            </a:pPr>
            <a:endParaRPr lang="en-US" sz="1800" dirty="0">
              <a:latin typeface="Times New Roman" panose="02020603050405020304" pitchFamily="18" charset="0"/>
              <a:cs typeface="Times New Roman" panose="02020603050405020304" pitchFamily="18" charset="0"/>
            </a:endParaRPr>
          </a:p>
          <a:p>
            <a:pPr marL="857250" lvl="2" indent="0">
              <a:buNone/>
            </a:pPr>
            <a:r>
              <a:rPr lang="en-US" sz="1800" dirty="0" err="1">
                <a:latin typeface="Times New Roman" panose="02020603050405020304" pitchFamily="18" charset="0"/>
                <a:cs typeface="Times New Roman" panose="02020603050405020304" pitchFamily="18" charset="0"/>
              </a:rPr>
              <a:t>const</a:t>
            </a:r>
            <a:r>
              <a:rPr lang="en-US" sz="1800" dirty="0">
                <a:latin typeface="Times New Roman" panose="02020603050405020304" pitchFamily="18" charset="0"/>
                <a:cs typeface="Times New Roman" panose="02020603050405020304" pitchFamily="18" charset="0"/>
              </a:rPr>
              <a:t> {</a:t>
            </a:r>
          </a:p>
          <a:p>
            <a:pPr marL="857250" lvl="2" indent="0">
              <a:buNone/>
            </a:pPr>
            <a:r>
              <a:rPr lang="en-US" sz="1800" dirty="0">
                <a:latin typeface="Times New Roman" panose="02020603050405020304" pitchFamily="18" charset="0"/>
                <a:cs typeface="Times New Roman" panose="02020603050405020304" pitchFamily="18" charset="0"/>
              </a:rPr>
              <a:t>  name,</a:t>
            </a:r>
          </a:p>
          <a:p>
            <a:pPr marL="857250" lvl="2" indent="0">
              <a:buNone/>
            </a:pPr>
            <a:r>
              <a:rPr lang="en-US" sz="1800" dirty="0">
                <a:latin typeface="Times New Roman" panose="02020603050405020304" pitchFamily="18" charset="0"/>
                <a:cs typeface="Times New Roman" panose="02020603050405020304" pitchFamily="18" charset="0"/>
              </a:rPr>
              <a:t>  age,</a:t>
            </a:r>
          </a:p>
          <a:p>
            <a:pPr marL="857250" lvl="2"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adress</a:t>
            </a:r>
            <a:endParaRPr lang="en-US" sz="1800" dirty="0">
              <a:latin typeface="Times New Roman" panose="02020603050405020304" pitchFamily="18" charset="0"/>
              <a:cs typeface="Times New Roman" panose="02020603050405020304" pitchFamily="18" charset="0"/>
            </a:endParaRPr>
          </a:p>
          <a:p>
            <a:pPr marL="857250" lvl="2" indent="0">
              <a:buNone/>
            </a:pPr>
            <a:r>
              <a:rPr lang="en-US" sz="1800" dirty="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obj</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196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smtClean="0">
                <a:latin typeface="Times New Roman" panose="02020603050405020304" pitchFamily="18" charset="0"/>
                <a:cs typeface="Times New Roman" panose="02020603050405020304" pitchFamily="18" charset="0"/>
              </a:rPr>
              <a:t>2. So </a:t>
            </a:r>
            <a:r>
              <a:rPr lang="en-US" dirty="0" err="1" smtClean="0">
                <a:latin typeface="Times New Roman" panose="02020603050405020304" pitchFamily="18" charset="0"/>
                <a:cs typeface="Times New Roman" panose="02020603050405020304" pitchFamily="18" charset="0"/>
              </a:rPr>
              <a:t>sánh</a:t>
            </a:r>
            <a:r>
              <a:rPr lang="en-US" dirty="0" smtClean="0">
                <a:latin typeface="Times New Roman" panose="02020603050405020304" pitchFamily="18" charset="0"/>
                <a:cs typeface="Times New Roman" panose="02020603050405020304" pitchFamily="18" charset="0"/>
              </a:rPr>
              <a:t> ES5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ES6:</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99309"/>
            <a:ext cx="4144048" cy="5458691"/>
          </a:xfrm>
        </p:spPr>
        <p:txBody>
          <a:bodyPr>
            <a:normAutofit/>
          </a:bodyPr>
          <a:lstStyle/>
          <a:p>
            <a:r>
              <a:rPr lang="en-US" dirty="0" smtClean="0">
                <a:latin typeface="Times New Roman" panose="02020603050405020304" pitchFamily="18" charset="0"/>
                <a:cs typeface="Times New Roman" panose="02020603050405020304" pitchFamily="18" charset="0"/>
              </a:rPr>
              <a:t>Export</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ES5: </a:t>
            </a:r>
          </a:p>
          <a:p>
            <a:pPr marL="800100" lvl="2" indent="0">
              <a:buNone/>
            </a:pPr>
            <a:r>
              <a:rPr lang="en-US" sz="1800" dirty="0" err="1">
                <a:latin typeface="Times New Roman" panose="02020603050405020304" pitchFamily="18" charset="0"/>
                <a:cs typeface="Times New Roman" panose="02020603050405020304" pitchFamily="18" charset="0"/>
              </a:rPr>
              <a:t>v</a:t>
            </a:r>
            <a:r>
              <a:rPr lang="en-US" sz="1800" dirty="0" err="1" smtClean="0">
                <a:latin typeface="Times New Roman" panose="02020603050405020304" pitchFamily="18" charset="0"/>
                <a:cs typeface="Times New Roman" panose="02020603050405020304" pitchFamily="18" charset="0"/>
              </a:rPr>
              <a:t>ar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myFunction</a:t>
            </a:r>
            <a:r>
              <a:rPr lang="en-US" sz="1800" dirty="0" smtClean="0">
                <a:latin typeface="Times New Roman" panose="02020603050405020304" pitchFamily="18" charset="0"/>
                <a:cs typeface="Times New Roman" panose="02020603050405020304" pitchFamily="18" charset="0"/>
              </a:rPr>
              <a:t> = function() {</a:t>
            </a:r>
          </a:p>
          <a:p>
            <a:pPr marL="800100" lvl="2" indent="0">
              <a:buNone/>
            </a:pPr>
            <a:r>
              <a:rPr lang="en-US" sz="1800" dirty="0" smtClean="0">
                <a:latin typeface="Times New Roman" panose="02020603050405020304" pitchFamily="18" charset="0"/>
                <a:cs typeface="Times New Roman" panose="02020603050405020304" pitchFamily="18" charset="0"/>
              </a:rPr>
              <a:t>	console.log(‘hello word’)l</a:t>
            </a:r>
            <a:endParaRPr lang="en-US" sz="1800" dirty="0">
              <a:latin typeface="Times New Roman" panose="02020603050405020304" pitchFamily="18" charset="0"/>
              <a:cs typeface="Times New Roman" panose="02020603050405020304" pitchFamily="18" charset="0"/>
            </a:endParaRPr>
          </a:p>
          <a:p>
            <a:pPr marL="800100" lvl="2" indent="0">
              <a:buNone/>
            </a:pPr>
            <a:r>
              <a:rPr lang="en-US" sz="1800" dirty="0" smtClean="0">
                <a:latin typeface="Times New Roman" panose="02020603050405020304" pitchFamily="18" charset="0"/>
                <a:cs typeface="Times New Roman" panose="02020603050405020304" pitchFamily="18" charset="0"/>
              </a:rPr>
              <a:t>}</a:t>
            </a:r>
          </a:p>
          <a:p>
            <a:pPr marL="800100" lvl="2" indent="0">
              <a:buNone/>
            </a:pPr>
            <a:endParaRPr lang="en-US" sz="1800" dirty="0" smtClean="0">
              <a:latin typeface="Times New Roman" panose="02020603050405020304" pitchFamily="18" charset="0"/>
              <a:cs typeface="Times New Roman" panose="02020603050405020304" pitchFamily="18" charset="0"/>
            </a:endParaRPr>
          </a:p>
          <a:p>
            <a:pPr marL="800100" lvl="2" indent="0">
              <a:buNone/>
            </a:pPr>
            <a:r>
              <a:rPr lang="en-US" sz="1800" dirty="0" err="1">
                <a:latin typeface="Times New Roman" panose="02020603050405020304" pitchFamily="18" charset="0"/>
                <a:cs typeface="Times New Roman" panose="02020603050405020304" pitchFamily="18" charset="0"/>
              </a:rPr>
              <a:t>module.exports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myFunction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4681297" y="1399308"/>
            <a:ext cx="4144048" cy="5458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ES6</a:t>
            </a:r>
            <a:r>
              <a:rPr lang="en-US" sz="1800" dirty="0" smtClean="0">
                <a:latin typeface="Times New Roman" panose="02020603050405020304" pitchFamily="18" charset="0"/>
                <a:cs typeface="Times New Roman" panose="02020603050405020304" pitchFamily="18" charset="0"/>
              </a:rPr>
              <a:t>:</a:t>
            </a:r>
          </a:p>
          <a:p>
            <a:pPr marL="8001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myFunction</a:t>
            </a:r>
            <a:r>
              <a:rPr lang="en-US" sz="1800" dirty="0">
                <a:latin typeface="Times New Roman" panose="02020603050405020304" pitchFamily="18" charset="0"/>
                <a:cs typeface="Times New Roman" panose="02020603050405020304" pitchFamily="18" charset="0"/>
              </a:rPr>
              <a:t> = function() {</a:t>
            </a:r>
          </a:p>
          <a:p>
            <a:pPr marL="800100" lvl="2" indent="0">
              <a:buNone/>
            </a:pPr>
            <a:r>
              <a:rPr lang="en-US" sz="1800" dirty="0">
                <a:latin typeface="Times New Roman" panose="02020603050405020304" pitchFamily="18" charset="0"/>
                <a:cs typeface="Times New Roman" panose="02020603050405020304" pitchFamily="18" charset="0"/>
              </a:rPr>
              <a:t>	console.log(‘hello word’)l</a:t>
            </a:r>
          </a:p>
          <a:p>
            <a:pPr marL="800100" lvl="2" indent="0">
              <a:buNone/>
            </a:pPr>
            <a:r>
              <a:rPr lang="en-US" sz="1800" dirty="0">
                <a:latin typeface="Times New Roman" panose="02020603050405020304" pitchFamily="18" charset="0"/>
                <a:cs typeface="Times New Roman" panose="02020603050405020304" pitchFamily="18" charset="0"/>
              </a:rPr>
              <a:t>}</a:t>
            </a:r>
          </a:p>
          <a:p>
            <a:pPr marL="857250" lvl="2" indent="0">
              <a:buNone/>
            </a:pPr>
            <a:endParaRPr lang="en-US" sz="1800" dirty="0">
              <a:latin typeface="Times New Roman" panose="02020603050405020304" pitchFamily="18" charset="0"/>
              <a:cs typeface="Times New Roman" panose="02020603050405020304" pitchFamily="18" charset="0"/>
            </a:endParaRPr>
          </a:p>
          <a:p>
            <a:pPr marL="857250" lvl="2" indent="0">
              <a:buNone/>
            </a:pPr>
            <a:r>
              <a:rPr lang="en-US" sz="1800" dirty="0">
                <a:latin typeface="Times New Roman" panose="02020603050405020304" pitchFamily="18" charset="0"/>
                <a:cs typeface="Times New Roman" panose="02020603050405020304" pitchFamily="18" charset="0"/>
              </a:rPr>
              <a:t>export default </a:t>
            </a:r>
            <a:r>
              <a:rPr lang="en-US" sz="1800" dirty="0" err="1" smtClean="0">
                <a:latin typeface="Times New Roman" panose="02020603050405020304" pitchFamily="18" charset="0"/>
                <a:cs typeface="Times New Roman" panose="02020603050405020304" pitchFamily="18" charset="0"/>
              </a:rPr>
              <a:t>myFunction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017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smtClean="0">
                <a:latin typeface="Times New Roman" panose="02020603050405020304" pitchFamily="18" charset="0"/>
                <a:cs typeface="Times New Roman" panose="02020603050405020304" pitchFamily="18" charset="0"/>
              </a:rPr>
              <a:t>2. So </a:t>
            </a:r>
            <a:r>
              <a:rPr lang="en-US" dirty="0" err="1" smtClean="0">
                <a:latin typeface="Times New Roman" panose="02020603050405020304" pitchFamily="18" charset="0"/>
                <a:cs typeface="Times New Roman" panose="02020603050405020304" pitchFamily="18" charset="0"/>
              </a:rPr>
              <a:t>sánh</a:t>
            </a:r>
            <a:r>
              <a:rPr lang="en-US" dirty="0" smtClean="0">
                <a:latin typeface="Times New Roman" panose="02020603050405020304" pitchFamily="18" charset="0"/>
                <a:cs typeface="Times New Roman" panose="02020603050405020304" pitchFamily="18" charset="0"/>
              </a:rPr>
              <a:t> ES5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ES6:</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399309"/>
            <a:ext cx="4531975" cy="5458691"/>
          </a:xfrm>
        </p:spPr>
        <p:txBody>
          <a:bodyPr>
            <a:normAutofit/>
          </a:bodyPr>
          <a:lstStyle/>
          <a:p>
            <a:r>
              <a:rPr lang="en-US" dirty="0" smtClean="0">
                <a:latin typeface="Times New Roman" panose="02020603050405020304" pitchFamily="18" charset="0"/>
                <a:cs typeface="Times New Roman" panose="02020603050405020304" pitchFamily="18" charset="0"/>
              </a:rPr>
              <a:t>Import:</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ES5: </a:t>
            </a:r>
            <a:endParaRPr lang="en-US" sz="1800" dirty="0" smtClean="0">
              <a:latin typeface="Times New Roman" panose="02020603050405020304" pitchFamily="18" charset="0"/>
              <a:cs typeface="Times New Roman" panose="02020603050405020304" pitchFamily="18" charset="0"/>
            </a:endParaRPr>
          </a:p>
          <a:p>
            <a:pPr marL="457200" lvl="1"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myFunction</a:t>
            </a:r>
            <a:r>
              <a:rPr lang="en-US" sz="1800" dirty="0" smtClean="0">
                <a:latin typeface="Times New Roman" panose="02020603050405020304" pitchFamily="18" charset="0"/>
                <a:cs typeface="Times New Roman" panose="02020603050405020304" pitchFamily="18" charset="0"/>
              </a:rPr>
              <a:t> = require('./</a:t>
            </a:r>
            <a:r>
              <a:rPr lang="en-US" sz="1800" dirty="0" err="1" smtClean="0">
                <a:latin typeface="Times New Roman" panose="02020603050405020304" pitchFamily="18" charset="0"/>
                <a:cs typeface="Times New Roman" panose="02020603050405020304" pitchFamily="18" charset="0"/>
              </a:rPr>
              <a:t>myFunction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5209309" y="1399308"/>
            <a:ext cx="4821382" cy="5458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ES6</a:t>
            </a:r>
            <a:r>
              <a:rPr lang="en-US" sz="1800" dirty="0" smtClean="0">
                <a:latin typeface="Times New Roman" panose="02020603050405020304" pitchFamily="18" charset="0"/>
                <a:cs typeface="Times New Roman" panose="02020603050405020304" pitchFamily="18" charset="0"/>
              </a:rPr>
              <a:t>:</a:t>
            </a:r>
          </a:p>
          <a:p>
            <a:pPr marL="800100" lvl="2"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myFunction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from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myFunction</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202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164</TotalTime>
  <Words>422</Words>
  <Application>Microsoft Office PowerPoint</Application>
  <PresentationFormat>Widescreen</PresentationFormat>
  <Paragraphs>118</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Wingdings 3</vt:lpstr>
      <vt:lpstr>Facet</vt:lpstr>
      <vt:lpstr>Tìm hiểu về ECMAScript. So sánh ES5 và ES6 </vt:lpstr>
      <vt:lpstr>Nội dung:</vt:lpstr>
      <vt:lpstr>1. ECMAScript là gì?</vt:lpstr>
      <vt:lpstr>2. So sánh ES5 và ES6:</vt:lpstr>
      <vt:lpstr>2. So sánh ES5 và ES6:</vt:lpstr>
      <vt:lpstr>2. So sánh ES5 và ES6:</vt:lpstr>
      <vt:lpstr>2. So sánh ES5 và ES6:</vt:lpstr>
      <vt:lpstr>2. So sánh ES5 và ES6:</vt:lpstr>
      <vt:lpstr>2. So sánh ES5 và ES6: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ECMAScipt. So sánh ES5 và ES6 </dc:title>
  <dc:creator>Son Bui</dc:creator>
  <cp:lastModifiedBy>Son Bui</cp:lastModifiedBy>
  <cp:revision>24</cp:revision>
  <dcterms:created xsi:type="dcterms:W3CDTF">2019-06-05T08:08:33Z</dcterms:created>
  <dcterms:modified xsi:type="dcterms:W3CDTF">2019-06-05T14:24:23Z</dcterms:modified>
</cp:coreProperties>
</file>