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22" autoAdjust="0"/>
  </p:normalViewPr>
  <p:slideViewPr>
    <p:cSldViewPr snapToGrid="0">
      <p:cViewPr>
        <p:scale>
          <a:sx n="66" d="100"/>
          <a:sy n="66" d="100"/>
        </p:scale>
        <p:origin x="86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47438-AB47-4ADC-91D9-3CC79C414201}" type="datetimeFigureOut">
              <a:rPr lang="en-US" smtClean="0"/>
              <a:t>6/9/2019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BAAB6-9839-4031-A544-588228460D86}" type="slidenum">
              <a:rPr lang="en-US" smtClean="0"/>
              <a:t>‹#›</a:t>
            </a:fld>
            <a:endParaRPr lang="en-US"/>
          </a:p>
        </p:txBody>
      </p:sp>
    </p:spTree>
    <p:extLst>
      <p:ext uri="{BB962C8B-B14F-4D97-AF65-F5344CB8AC3E}">
        <p14:creationId xmlns:p14="http://schemas.microsoft.com/office/powerpoint/2010/main" val="3566966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j-lt"/>
                <a:ea typeface="+mn-ea"/>
                <a:cs typeface="+mn-cs"/>
              </a:rPr>
              <a:t>Nắm rõ </a:t>
            </a:r>
            <a:r>
              <a:rPr lang="vi-VN" dirty="0" smtClean="0">
                <a:latin typeface="+mj-lt"/>
              </a:rPr>
              <a:t>scope</a:t>
            </a:r>
            <a:r>
              <a:rPr lang="vi-VN" sz="1200" b="0" i="0" kern="1200" dirty="0" smtClean="0">
                <a:solidFill>
                  <a:schemeClr val="tx1"/>
                </a:solidFill>
                <a:effectLst/>
                <a:latin typeface="+mj-lt"/>
                <a:ea typeface="+mn-ea"/>
                <a:cs typeface="+mn-cs"/>
              </a:rPr>
              <a:t>trong Javascrip là chía khóa để viết những đoạn code rõ ràng, </a:t>
            </a:r>
            <a:r>
              <a:rPr lang="vi-VN" dirty="0" smtClean="0">
                <a:latin typeface="+mj-lt"/>
              </a:rPr>
              <a:t>sạch sẽ</a:t>
            </a:r>
            <a:r>
              <a:rPr lang="vi-VN" sz="1200" b="0" i="0" kern="1200" dirty="0" smtClean="0">
                <a:solidFill>
                  <a:schemeClr val="tx1"/>
                </a:solidFill>
                <a:effectLst/>
                <a:latin typeface="+mj-lt"/>
                <a:ea typeface="+mn-ea"/>
                <a:cs typeface="+mn-cs"/>
              </a:rPr>
              <a:t>, hiểu được các biến/hàm này có thể truy cập đến không hay giúp cho đoạn code của bạn dễ manitain, dễ debug hơn. Khi xét scope của variable/function, ta thường đặt câu hỏi: nó thuộc scope A hay scope B ???</a:t>
            </a:r>
            <a:endParaRPr lang="en-US" dirty="0">
              <a:latin typeface="+mj-lt"/>
            </a:endParaRPr>
          </a:p>
        </p:txBody>
      </p:sp>
      <p:sp>
        <p:nvSpPr>
          <p:cNvPr id="4" name="Slide Number Placeholder 3"/>
          <p:cNvSpPr>
            <a:spLocks noGrp="1"/>
          </p:cNvSpPr>
          <p:nvPr>
            <p:ph type="sldNum" sz="quarter" idx="10"/>
          </p:nvPr>
        </p:nvSpPr>
        <p:spPr/>
        <p:txBody>
          <a:bodyPr/>
          <a:lstStyle/>
          <a:p>
            <a:fld id="{4E2BAAB6-9839-4031-A544-588228460D86}" type="slidenum">
              <a:rPr lang="en-US" smtClean="0"/>
              <a:t>3</a:t>
            </a:fld>
            <a:endParaRPr lang="en-US"/>
          </a:p>
        </p:txBody>
      </p:sp>
    </p:spTree>
    <p:extLst>
      <p:ext uri="{BB962C8B-B14F-4D97-AF65-F5344CB8AC3E}">
        <p14:creationId xmlns:p14="http://schemas.microsoft.com/office/powerpoint/2010/main" val="2658499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j-lt"/>
            </a:endParaRPr>
          </a:p>
        </p:txBody>
      </p:sp>
      <p:sp>
        <p:nvSpPr>
          <p:cNvPr id="4" name="Slide Number Placeholder 3"/>
          <p:cNvSpPr>
            <a:spLocks noGrp="1"/>
          </p:cNvSpPr>
          <p:nvPr>
            <p:ph type="sldNum" sz="quarter" idx="10"/>
          </p:nvPr>
        </p:nvSpPr>
        <p:spPr/>
        <p:txBody>
          <a:bodyPr/>
          <a:lstStyle/>
          <a:p>
            <a:fld id="{4E2BAAB6-9839-4031-A544-588228460D86}" type="slidenum">
              <a:rPr lang="en-US" smtClean="0"/>
              <a:t>12</a:t>
            </a:fld>
            <a:endParaRPr lang="en-US"/>
          </a:p>
        </p:txBody>
      </p:sp>
    </p:spTree>
    <p:extLst>
      <p:ext uri="{BB962C8B-B14F-4D97-AF65-F5344CB8AC3E}">
        <p14:creationId xmlns:p14="http://schemas.microsoft.com/office/powerpoint/2010/main" val="1504687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j-lt"/>
            </a:endParaRPr>
          </a:p>
        </p:txBody>
      </p:sp>
      <p:sp>
        <p:nvSpPr>
          <p:cNvPr id="4" name="Slide Number Placeholder 3"/>
          <p:cNvSpPr>
            <a:spLocks noGrp="1"/>
          </p:cNvSpPr>
          <p:nvPr>
            <p:ph type="sldNum" sz="quarter" idx="10"/>
          </p:nvPr>
        </p:nvSpPr>
        <p:spPr/>
        <p:txBody>
          <a:bodyPr/>
          <a:lstStyle/>
          <a:p>
            <a:fld id="{4E2BAAB6-9839-4031-A544-588228460D86}" type="slidenum">
              <a:rPr lang="en-US" smtClean="0"/>
              <a:t>13</a:t>
            </a:fld>
            <a:endParaRPr lang="en-US"/>
          </a:p>
        </p:txBody>
      </p:sp>
    </p:spTree>
    <p:extLst>
      <p:ext uri="{BB962C8B-B14F-4D97-AF65-F5344CB8AC3E}">
        <p14:creationId xmlns:p14="http://schemas.microsoft.com/office/powerpoint/2010/main" val="1567088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j-lt"/>
            </a:endParaRPr>
          </a:p>
        </p:txBody>
      </p:sp>
      <p:sp>
        <p:nvSpPr>
          <p:cNvPr id="4" name="Slide Number Placeholder 3"/>
          <p:cNvSpPr>
            <a:spLocks noGrp="1"/>
          </p:cNvSpPr>
          <p:nvPr>
            <p:ph type="sldNum" sz="quarter" idx="10"/>
          </p:nvPr>
        </p:nvSpPr>
        <p:spPr/>
        <p:txBody>
          <a:bodyPr/>
          <a:lstStyle/>
          <a:p>
            <a:fld id="{4E2BAAB6-9839-4031-A544-588228460D86}" type="slidenum">
              <a:rPr lang="en-US" smtClean="0"/>
              <a:t>14</a:t>
            </a:fld>
            <a:endParaRPr lang="en-US"/>
          </a:p>
        </p:txBody>
      </p:sp>
    </p:spTree>
    <p:extLst>
      <p:ext uri="{BB962C8B-B14F-4D97-AF65-F5344CB8AC3E}">
        <p14:creationId xmlns:p14="http://schemas.microsoft.com/office/powerpoint/2010/main" val="2363949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j-lt"/>
            </a:endParaRPr>
          </a:p>
        </p:txBody>
      </p:sp>
      <p:sp>
        <p:nvSpPr>
          <p:cNvPr id="4" name="Slide Number Placeholder 3"/>
          <p:cNvSpPr>
            <a:spLocks noGrp="1"/>
          </p:cNvSpPr>
          <p:nvPr>
            <p:ph type="sldNum" sz="quarter" idx="10"/>
          </p:nvPr>
        </p:nvSpPr>
        <p:spPr/>
        <p:txBody>
          <a:bodyPr/>
          <a:lstStyle/>
          <a:p>
            <a:fld id="{4E2BAAB6-9839-4031-A544-588228460D86}" type="slidenum">
              <a:rPr lang="en-US" smtClean="0"/>
              <a:t>15</a:t>
            </a:fld>
            <a:endParaRPr lang="en-US"/>
          </a:p>
        </p:txBody>
      </p:sp>
    </p:spTree>
    <p:extLst>
      <p:ext uri="{BB962C8B-B14F-4D97-AF65-F5344CB8AC3E}">
        <p14:creationId xmlns:p14="http://schemas.microsoft.com/office/powerpoint/2010/main" val="382620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Global scope là bạn tốt nhất và cũng là cơn ác mộng tồi tệ nhất!!! Nếu không nắm rõ mình đang nằm trong scope nào, chắc chắn ta sẽ gặp vấn đề với global scope (thường là xung đột namespace). Người ta cứ nói rằng việc dùng Global scope là rất dở, nhưng không phải trong mọi trường hợp. Ta cần sử dụng nó để tạo ra các Modules/APIs được truy cập bởi các scope khác</a:t>
            </a:r>
            <a:endParaRPr lang="en-US" dirty="0">
              <a:latin typeface="+mj-lt"/>
            </a:endParaRPr>
          </a:p>
        </p:txBody>
      </p:sp>
      <p:sp>
        <p:nvSpPr>
          <p:cNvPr id="4" name="Slide Number Placeholder 3"/>
          <p:cNvSpPr>
            <a:spLocks noGrp="1"/>
          </p:cNvSpPr>
          <p:nvPr>
            <p:ph type="sldNum" sz="quarter" idx="10"/>
          </p:nvPr>
        </p:nvSpPr>
        <p:spPr/>
        <p:txBody>
          <a:bodyPr/>
          <a:lstStyle/>
          <a:p>
            <a:fld id="{4E2BAAB6-9839-4031-A544-588228460D86}" type="slidenum">
              <a:rPr lang="en-US" smtClean="0"/>
              <a:t>4</a:t>
            </a:fld>
            <a:endParaRPr lang="en-US"/>
          </a:p>
        </p:txBody>
      </p:sp>
    </p:spTree>
    <p:extLst>
      <p:ext uri="{BB962C8B-B14F-4D97-AF65-F5344CB8AC3E}">
        <p14:creationId xmlns:p14="http://schemas.microsoft.com/office/powerpoint/2010/main" val="216119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j-lt"/>
            </a:endParaRPr>
          </a:p>
        </p:txBody>
      </p:sp>
      <p:sp>
        <p:nvSpPr>
          <p:cNvPr id="4" name="Slide Number Placeholder 3"/>
          <p:cNvSpPr>
            <a:spLocks noGrp="1"/>
          </p:cNvSpPr>
          <p:nvPr>
            <p:ph type="sldNum" sz="quarter" idx="10"/>
          </p:nvPr>
        </p:nvSpPr>
        <p:spPr/>
        <p:txBody>
          <a:bodyPr/>
          <a:lstStyle/>
          <a:p>
            <a:fld id="{4E2BAAB6-9839-4031-A544-588228460D86}" type="slidenum">
              <a:rPr lang="en-US" smtClean="0"/>
              <a:t>5</a:t>
            </a:fld>
            <a:endParaRPr lang="en-US"/>
          </a:p>
        </p:txBody>
      </p:sp>
    </p:spTree>
    <p:extLst>
      <p:ext uri="{BB962C8B-B14F-4D97-AF65-F5344CB8AC3E}">
        <p14:creationId xmlns:p14="http://schemas.microsoft.com/office/powerpoint/2010/main" val="1463640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j-lt"/>
            </a:endParaRPr>
          </a:p>
        </p:txBody>
      </p:sp>
      <p:sp>
        <p:nvSpPr>
          <p:cNvPr id="4" name="Slide Number Placeholder 3"/>
          <p:cNvSpPr>
            <a:spLocks noGrp="1"/>
          </p:cNvSpPr>
          <p:nvPr>
            <p:ph type="sldNum" sz="quarter" idx="10"/>
          </p:nvPr>
        </p:nvSpPr>
        <p:spPr/>
        <p:txBody>
          <a:bodyPr/>
          <a:lstStyle/>
          <a:p>
            <a:fld id="{4E2BAAB6-9839-4031-A544-588228460D86}" type="slidenum">
              <a:rPr lang="en-US" smtClean="0"/>
              <a:t>6</a:t>
            </a:fld>
            <a:endParaRPr lang="en-US"/>
          </a:p>
        </p:txBody>
      </p:sp>
    </p:spTree>
    <p:extLst>
      <p:ext uri="{BB962C8B-B14F-4D97-AF65-F5344CB8AC3E}">
        <p14:creationId xmlns:p14="http://schemas.microsoft.com/office/powerpoint/2010/main" val="84311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Làm việc với Lexical scope cũng khá là dễ dàng, bật cứ biến/object/ function được định nghĩa trong parent scope, đều có thể được truy cập bởi các scope con nhỏ hơn</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Chú ý, Lexical scope không hoạt động theo chiều ngược lại, tức là biến/object/function định nghĩa trong scope con thì ko thể truy cập bởi scope cha.</a:t>
            </a:r>
            <a:endParaRPr lang="en-US" sz="1200" b="0" i="0" kern="1200" dirty="0" smtClean="0">
              <a:solidFill>
                <a:schemeClr val="tx1"/>
              </a:solidFill>
              <a:effectLst/>
              <a:latin typeface="+mn-lt"/>
              <a:ea typeface="+mn-ea"/>
              <a:cs typeface="+mn-cs"/>
            </a:endParaRPr>
          </a:p>
          <a:p>
            <a:endParaRPr lang="en-US" dirty="0">
              <a:latin typeface="+mj-lt"/>
            </a:endParaRPr>
          </a:p>
        </p:txBody>
      </p:sp>
      <p:sp>
        <p:nvSpPr>
          <p:cNvPr id="4" name="Slide Number Placeholder 3"/>
          <p:cNvSpPr>
            <a:spLocks noGrp="1"/>
          </p:cNvSpPr>
          <p:nvPr>
            <p:ph type="sldNum" sz="quarter" idx="10"/>
          </p:nvPr>
        </p:nvSpPr>
        <p:spPr/>
        <p:txBody>
          <a:bodyPr/>
          <a:lstStyle/>
          <a:p>
            <a:fld id="{4E2BAAB6-9839-4031-A544-588228460D86}" type="slidenum">
              <a:rPr lang="en-US" smtClean="0"/>
              <a:t>7</a:t>
            </a:fld>
            <a:endParaRPr lang="en-US"/>
          </a:p>
        </p:txBody>
      </p:sp>
    </p:spTree>
    <p:extLst>
      <p:ext uri="{BB962C8B-B14F-4D97-AF65-F5344CB8AC3E}">
        <p14:creationId xmlns:p14="http://schemas.microsoft.com/office/powerpoint/2010/main" val="3859163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Theo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đoạn</a:t>
            </a:r>
            <a:r>
              <a:rPr lang="en-US" sz="1200" b="0" i="0" kern="1200" dirty="0" smtClean="0">
                <a:solidFill>
                  <a:schemeClr val="tx1"/>
                </a:solidFill>
                <a:effectLst/>
                <a:latin typeface="+mn-lt"/>
                <a:ea typeface="+mn-ea"/>
                <a:cs typeface="+mn-cs"/>
              </a:rPr>
              <a:t> code </a:t>
            </a:r>
            <a:r>
              <a:rPr lang="en-US" sz="1200" b="0" i="0" kern="1200" dirty="0" err="1" smtClean="0">
                <a:solidFill>
                  <a:schemeClr val="tx1"/>
                </a:solidFill>
                <a:effectLst/>
                <a:latin typeface="+mn-lt"/>
                <a:ea typeface="+mn-ea"/>
                <a:cs typeface="+mn-cs"/>
              </a:rPr>
              <a:t>trên</a:t>
            </a:r>
            <a:r>
              <a:rPr lang="en-US" sz="1200" b="0" i="0" kern="1200" dirty="0" smtClean="0">
                <a:solidFill>
                  <a:schemeClr val="tx1"/>
                </a:solidFill>
                <a:effectLst/>
                <a:latin typeface="+mn-lt"/>
                <a:ea typeface="+mn-ea"/>
                <a:cs typeface="+mn-cs"/>
              </a:rPr>
              <a:t> in </a:t>
            </a:r>
            <a:r>
              <a:rPr lang="en-US" sz="1200" b="0" i="0" kern="1200" dirty="0" err="1" smtClean="0">
                <a:solidFill>
                  <a:schemeClr val="tx1"/>
                </a:solidFill>
                <a:effectLst/>
                <a:latin typeface="+mn-lt"/>
                <a:ea typeface="+mn-ea"/>
                <a:cs typeface="+mn-cs"/>
              </a:rPr>
              <a:t>ra</a:t>
            </a:r>
            <a:r>
              <a:rPr lang="en-US" sz="1200" b="0" i="0" kern="1200" dirty="0" smtClean="0">
                <a:solidFill>
                  <a:schemeClr val="tx1"/>
                </a:solidFill>
                <a:effectLst/>
                <a:latin typeface="+mn-lt"/>
                <a:ea typeface="+mn-ea"/>
                <a:cs typeface="+mn-cs"/>
              </a:rPr>
              <a:t> </a:t>
            </a:r>
            <a:r>
              <a:rPr lang="en-US" dirty="0" smtClean="0"/>
              <a:t>in a</a:t>
            </a:r>
            <a:r>
              <a:rPr lang="en-US" sz="1200" b="0" i="0" kern="1200" dirty="0" smtClean="0">
                <a:solidFill>
                  <a:schemeClr val="tx1"/>
                </a:solidFill>
                <a:effectLst/>
                <a:latin typeface="+mn-lt"/>
                <a:ea typeface="+mn-ea"/>
                <a:cs typeface="+mn-cs"/>
              </a:rPr>
              <a:t> hay </a:t>
            </a:r>
            <a:r>
              <a:rPr lang="en-US" dirty="0" smtClean="0"/>
              <a:t>in global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Đáp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dirty="0" smtClean="0"/>
              <a:t>undefined</a:t>
            </a:r>
            <a:endParaRPr lang="en-US" dirty="0">
              <a:latin typeface="+mj-lt"/>
            </a:endParaRPr>
          </a:p>
        </p:txBody>
      </p:sp>
      <p:sp>
        <p:nvSpPr>
          <p:cNvPr id="4" name="Slide Number Placeholder 3"/>
          <p:cNvSpPr>
            <a:spLocks noGrp="1"/>
          </p:cNvSpPr>
          <p:nvPr>
            <p:ph type="sldNum" sz="quarter" idx="10"/>
          </p:nvPr>
        </p:nvSpPr>
        <p:spPr/>
        <p:txBody>
          <a:bodyPr/>
          <a:lstStyle/>
          <a:p>
            <a:fld id="{4E2BAAB6-9839-4031-A544-588228460D86}" type="slidenum">
              <a:rPr lang="en-US" smtClean="0"/>
              <a:t>8</a:t>
            </a:fld>
            <a:endParaRPr lang="en-US"/>
          </a:p>
        </p:txBody>
      </p:sp>
    </p:spTree>
    <p:extLst>
      <p:ext uri="{BB962C8B-B14F-4D97-AF65-F5344CB8AC3E}">
        <p14:creationId xmlns:p14="http://schemas.microsoft.com/office/powerpoint/2010/main" val="2236087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Trong </a:t>
            </a:r>
            <a:r>
              <a:rPr lang="vi-VN" dirty="0" smtClean="0"/>
              <a:t>function b</a:t>
            </a:r>
            <a:r>
              <a:rPr lang="vi-VN" sz="1200" b="0" i="0" kern="1200" dirty="0" smtClean="0">
                <a:solidFill>
                  <a:schemeClr val="tx1"/>
                </a:solidFill>
                <a:effectLst/>
                <a:latin typeface="+mn-lt"/>
                <a:ea typeface="+mn-ea"/>
                <a:cs typeface="+mn-cs"/>
              </a:rPr>
              <a:t> không có biến </a:t>
            </a:r>
            <a:r>
              <a:rPr lang="vi-VN" dirty="0" smtClean="0"/>
              <a:t>text</a:t>
            </a:r>
            <a:r>
              <a:rPr lang="vi-VN" sz="1200" b="0" i="0" kern="1200" dirty="0" smtClean="0">
                <a:solidFill>
                  <a:schemeClr val="tx1"/>
                </a:solidFill>
                <a:effectLst/>
                <a:latin typeface="+mn-lt"/>
                <a:ea typeface="+mn-ea"/>
                <a:cs typeface="+mn-cs"/>
              </a:rPr>
              <a:t>, do vậy nó sẽ ngược lên scope cha để tìm biến text. Tuy dòng khai báo </a:t>
            </a:r>
            <a:r>
              <a:rPr lang="vi-VN" dirty="0" smtClean="0"/>
              <a:t>text</a:t>
            </a:r>
            <a:r>
              <a:rPr lang="vi-VN" sz="1200" b="0" i="0" kern="1200" dirty="0" smtClean="0">
                <a:solidFill>
                  <a:schemeClr val="tx1"/>
                </a:solidFill>
                <a:effectLst/>
                <a:latin typeface="+mn-lt"/>
                <a:ea typeface="+mn-ea"/>
                <a:cs typeface="+mn-cs"/>
              </a:rPr>
              <a:t> nằm ở cuối cùng, tuy nhiên do </a:t>
            </a:r>
            <a:r>
              <a:rPr lang="vi-VN" dirty="0" smtClean="0"/>
              <a:t>hoisting</a:t>
            </a:r>
            <a:r>
              <a:rPr lang="vi-VN" sz="1200" b="0" i="0" kern="1200" dirty="0" smtClean="0">
                <a:solidFill>
                  <a:schemeClr val="tx1"/>
                </a:solidFill>
                <a:effectLst/>
                <a:latin typeface="+mn-lt"/>
                <a:ea typeface="+mn-ea"/>
                <a:cs typeface="+mn-cs"/>
              </a:rPr>
              <a:t> trong J</a:t>
            </a:r>
            <a:r>
              <a:rPr lang="en-US" sz="1200" b="0" i="0" kern="1200" dirty="0" smtClean="0">
                <a:solidFill>
                  <a:schemeClr val="tx1"/>
                </a:solidFill>
                <a:effectLst/>
                <a:latin typeface="+mn-lt"/>
                <a:ea typeface="+mn-ea"/>
                <a:cs typeface="+mn-cs"/>
              </a:rPr>
              <a: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khóa</a:t>
            </a:r>
            <a:r>
              <a:rPr lang="en-US" sz="1200" b="0" i="0" kern="1200" dirty="0" smtClean="0">
                <a:solidFill>
                  <a:schemeClr val="tx1"/>
                </a:solidFill>
                <a:effectLst/>
                <a:latin typeface="+mn-lt"/>
                <a:ea typeface="+mn-ea"/>
                <a:cs typeface="+mn-cs"/>
              </a:rPr>
              <a:t> this </a:t>
            </a:r>
            <a:r>
              <a:rPr lang="en-US" sz="1200" b="0" i="0" kern="1200" dirty="0" err="1" smtClean="0">
                <a:solidFill>
                  <a:schemeClr val="tx1"/>
                </a:solidFill>
                <a:effectLst/>
                <a:latin typeface="+mn-lt"/>
                <a:ea typeface="+mn-ea"/>
                <a:cs typeface="+mn-cs"/>
              </a:rPr>
              <a:t>dùng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trỏ</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chính</a:t>
            </a:r>
            <a:r>
              <a:rPr lang="en-US" sz="1200" b="0" i="0" kern="1200" dirty="0" smtClean="0">
                <a:solidFill>
                  <a:schemeClr val="tx1"/>
                </a:solidFill>
                <a:effectLst/>
                <a:latin typeface="+mn-lt"/>
                <a:ea typeface="+mn-ea"/>
                <a:cs typeface="+mn-cs"/>
              </a:rPr>
              <a:t> object </a:t>
            </a:r>
            <a:r>
              <a:rPr lang="en-US" sz="1200" b="0" i="0" kern="1200" dirty="0" err="1" smtClean="0">
                <a:solidFill>
                  <a:schemeClr val="tx1"/>
                </a:solidFill>
                <a:effectLst/>
                <a:latin typeface="+mn-lt"/>
                <a:ea typeface="+mn-ea"/>
                <a:cs typeface="+mn-cs"/>
              </a:rPr>
              <a:t>gọi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hàm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đó</a:t>
            </a:r>
            <a:r>
              <a:rPr lang="en-US" sz="1200" b="0" i="0" kern="1200" dirty="0" smtClean="0">
                <a:solidFill>
                  <a:schemeClr val="tx1"/>
                </a:solidFill>
                <a:effectLst/>
                <a:latin typeface="+mn-lt"/>
                <a:ea typeface="+mn-ea"/>
                <a:cs typeface="+mn-cs"/>
              </a:rPr>
              <a:t>.</a:t>
            </a:r>
          </a:p>
          <a:p>
            <a:r>
              <a:rPr lang="vi-VN" sz="1200" b="0" i="0" kern="1200" dirty="0" smtClean="0">
                <a:solidFill>
                  <a:schemeClr val="tx1"/>
                </a:solidFill>
                <a:effectLst/>
                <a:latin typeface="+mn-lt"/>
                <a:ea typeface="+mn-ea"/>
                <a:cs typeface="+mn-cs"/>
              </a:rPr>
              <a:t>Mỗi scope lại bind giá trị khác nhau cho </a:t>
            </a:r>
            <a:r>
              <a:rPr lang="vi-VN" dirty="0" smtClean="0"/>
              <a:t>this</a:t>
            </a:r>
            <a:r>
              <a:rPr lang="vi-VN" sz="1200" b="0" i="0" kern="1200" dirty="0" smtClean="0">
                <a:solidFill>
                  <a:schemeClr val="tx1"/>
                </a:solidFill>
                <a:effectLst/>
                <a:latin typeface="+mn-lt"/>
                <a:ea typeface="+mn-ea"/>
                <a:cs typeface="+mn-cs"/>
              </a:rPr>
              <a:t> tùy thuộc vào vị trí nó được gọi tới. Mặc định thì </a:t>
            </a:r>
            <a:r>
              <a:rPr lang="vi-VN" dirty="0" smtClean="0"/>
              <a:t>this</a:t>
            </a:r>
            <a:r>
              <a:rPr lang="vi-VN" sz="1200" b="0" i="0" kern="1200" dirty="0" smtClean="0">
                <a:solidFill>
                  <a:schemeClr val="tx1"/>
                </a:solidFill>
                <a:effectLst/>
                <a:latin typeface="+mn-lt"/>
                <a:ea typeface="+mn-ea"/>
                <a:cs typeface="+mn-cs"/>
              </a:rPr>
              <a:t> bind đến object toàn cục nhất </a:t>
            </a:r>
            <a:r>
              <a:rPr lang="vi-VN" dirty="0" smtClean="0"/>
              <a:t>window</a:t>
            </a:r>
            <a:r>
              <a:rPr lang="vi-VN" sz="1200" b="0" i="0" kern="1200" dirty="0" smtClean="0">
                <a:solidFill>
                  <a:schemeClr val="tx1"/>
                </a:solidFill>
                <a:effectLst/>
                <a:latin typeface="+mn-lt"/>
                <a:ea typeface="+mn-ea"/>
                <a:cs typeface="+mn-cs"/>
              </a:rPr>
              <a:t>.</a:t>
            </a:r>
            <a:endParaRPr lang="en-US" dirty="0">
              <a:latin typeface="+mj-lt"/>
            </a:endParaRPr>
          </a:p>
        </p:txBody>
      </p:sp>
      <p:sp>
        <p:nvSpPr>
          <p:cNvPr id="4" name="Slide Number Placeholder 3"/>
          <p:cNvSpPr>
            <a:spLocks noGrp="1"/>
          </p:cNvSpPr>
          <p:nvPr>
            <p:ph type="sldNum" sz="quarter" idx="10"/>
          </p:nvPr>
        </p:nvSpPr>
        <p:spPr/>
        <p:txBody>
          <a:bodyPr/>
          <a:lstStyle/>
          <a:p>
            <a:fld id="{4E2BAAB6-9839-4031-A544-588228460D86}" type="slidenum">
              <a:rPr lang="en-US" smtClean="0"/>
              <a:t>9</a:t>
            </a:fld>
            <a:endParaRPr lang="en-US"/>
          </a:p>
        </p:txBody>
      </p:sp>
    </p:spTree>
    <p:extLst>
      <p:ext uri="{BB962C8B-B14F-4D97-AF65-F5344CB8AC3E}">
        <p14:creationId xmlns:p14="http://schemas.microsoft.com/office/powerpoint/2010/main" val="900883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j-lt"/>
            </a:endParaRPr>
          </a:p>
        </p:txBody>
      </p:sp>
      <p:sp>
        <p:nvSpPr>
          <p:cNvPr id="4" name="Slide Number Placeholder 3"/>
          <p:cNvSpPr>
            <a:spLocks noGrp="1"/>
          </p:cNvSpPr>
          <p:nvPr>
            <p:ph type="sldNum" sz="quarter" idx="10"/>
          </p:nvPr>
        </p:nvSpPr>
        <p:spPr/>
        <p:txBody>
          <a:bodyPr/>
          <a:lstStyle/>
          <a:p>
            <a:fld id="{4E2BAAB6-9839-4031-A544-588228460D86}" type="slidenum">
              <a:rPr lang="en-US" smtClean="0"/>
              <a:t>10</a:t>
            </a:fld>
            <a:endParaRPr lang="en-US"/>
          </a:p>
        </p:txBody>
      </p:sp>
    </p:spTree>
    <p:extLst>
      <p:ext uri="{BB962C8B-B14F-4D97-AF65-F5344CB8AC3E}">
        <p14:creationId xmlns:p14="http://schemas.microsoft.com/office/powerpoint/2010/main" val="830014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Nó làm 2 nhiêm vụ: 1, Tạo global object - gọi là window object ( Trong trường hợp là browsers ) và thứ 2 là gắn </a:t>
            </a:r>
            <a:r>
              <a:rPr lang="vi-VN" sz="1200" b="0" i="1" kern="1200" dirty="0" smtClean="0">
                <a:solidFill>
                  <a:schemeClr val="tx1"/>
                </a:solidFill>
                <a:effectLst/>
                <a:latin typeface="+mn-lt"/>
                <a:ea typeface="+mn-ea"/>
                <a:cs typeface="+mn-cs"/>
              </a:rPr>
              <a:t>value</a:t>
            </a:r>
            <a:r>
              <a:rPr lang="vi-VN" sz="1200" b="0" i="0" kern="1200" dirty="0" smtClean="0">
                <a:solidFill>
                  <a:schemeClr val="tx1"/>
                </a:solidFill>
                <a:effectLst/>
                <a:latin typeface="+mn-lt"/>
                <a:ea typeface="+mn-ea"/>
                <a:cs typeface="+mn-cs"/>
              </a:rPr>
              <a:t> của </a:t>
            </a:r>
            <a:r>
              <a:rPr lang="vi-VN" dirty="0" smtClean="0"/>
              <a:t>this</a:t>
            </a:r>
            <a:r>
              <a:rPr lang="vi-VN" sz="1200" b="0" i="0" kern="1200" dirty="0" smtClean="0">
                <a:solidFill>
                  <a:schemeClr val="tx1"/>
                </a:solidFill>
                <a:effectLst/>
                <a:latin typeface="+mn-lt"/>
                <a:ea typeface="+mn-ea"/>
                <a:cs typeface="+mn-cs"/>
              </a:rPr>
              <a:t> với global object này. Điều cuối cùng là chỉ có </a:t>
            </a:r>
            <a:r>
              <a:rPr lang="vi-VN" sz="1200" b="1" i="0" kern="1200" dirty="0" smtClean="0">
                <a:solidFill>
                  <a:schemeClr val="tx1"/>
                </a:solidFill>
                <a:effectLst/>
                <a:latin typeface="+mn-lt"/>
                <a:ea typeface="+mn-ea"/>
                <a:cs typeface="+mn-cs"/>
              </a:rPr>
              <a:t>duy nhất</a:t>
            </a:r>
            <a:r>
              <a:rPr lang="vi-VN" sz="1200" b="0" i="0" kern="1200" dirty="0" smtClean="0">
                <a:solidFill>
                  <a:schemeClr val="tx1"/>
                </a:solidFill>
                <a:effectLst/>
                <a:latin typeface="+mn-lt"/>
                <a:ea typeface="+mn-ea"/>
                <a:cs typeface="+mn-cs"/>
              </a:rPr>
              <a:t> 1 global </a:t>
            </a:r>
            <a:r>
              <a:rPr lang="vi-VN" sz="1200" b="1" i="0" kern="1200" dirty="0" smtClean="0">
                <a:solidFill>
                  <a:schemeClr val="tx1"/>
                </a:solidFill>
                <a:effectLst/>
                <a:latin typeface="+mn-lt"/>
                <a:ea typeface="+mn-ea"/>
                <a:cs typeface="+mn-cs"/>
              </a:rPr>
              <a:t>execution context</a:t>
            </a:r>
            <a:r>
              <a:rPr lang="vi-VN" sz="1200" b="0" i="0" kern="1200" dirty="0" smtClean="0">
                <a:solidFill>
                  <a:schemeClr val="tx1"/>
                </a:solidFill>
                <a:effectLst/>
                <a:latin typeface="+mn-lt"/>
                <a:ea typeface="+mn-ea"/>
                <a:cs typeface="+mn-cs"/>
              </a:rPr>
              <a:t> trong 1 chương trình.</a:t>
            </a:r>
            <a:endParaRPr lang="en-US" dirty="0">
              <a:latin typeface="+mj-lt"/>
            </a:endParaRPr>
          </a:p>
        </p:txBody>
      </p:sp>
      <p:sp>
        <p:nvSpPr>
          <p:cNvPr id="4" name="Slide Number Placeholder 3"/>
          <p:cNvSpPr>
            <a:spLocks noGrp="1"/>
          </p:cNvSpPr>
          <p:nvPr>
            <p:ph type="sldNum" sz="quarter" idx="10"/>
          </p:nvPr>
        </p:nvSpPr>
        <p:spPr/>
        <p:txBody>
          <a:bodyPr/>
          <a:lstStyle/>
          <a:p>
            <a:fld id="{4E2BAAB6-9839-4031-A544-588228460D86}" type="slidenum">
              <a:rPr lang="en-US" smtClean="0"/>
              <a:t>11</a:t>
            </a:fld>
            <a:endParaRPr lang="en-US"/>
          </a:p>
        </p:txBody>
      </p:sp>
    </p:spTree>
    <p:extLst>
      <p:ext uri="{BB962C8B-B14F-4D97-AF65-F5344CB8AC3E}">
        <p14:creationId xmlns:p14="http://schemas.microsoft.com/office/powerpoint/2010/main" val="2198170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63AC19-3A2E-44E1-A31E-0FB97CAE1ED1}"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2183-A1E9-4337-8990-C42BBBB40479}" type="slidenum">
              <a:rPr lang="en-US" smtClean="0"/>
              <a:t>‹#›</a:t>
            </a:fld>
            <a:endParaRPr lang="en-US"/>
          </a:p>
        </p:txBody>
      </p:sp>
    </p:spTree>
    <p:extLst>
      <p:ext uri="{BB962C8B-B14F-4D97-AF65-F5344CB8AC3E}">
        <p14:creationId xmlns:p14="http://schemas.microsoft.com/office/powerpoint/2010/main" val="2887682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63AC19-3A2E-44E1-A31E-0FB97CAE1ED1}"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2183-A1E9-4337-8990-C42BBBB40479}" type="slidenum">
              <a:rPr lang="en-US" smtClean="0"/>
              <a:t>‹#›</a:t>
            </a:fld>
            <a:endParaRPr lang="en-US"/>
          </a:p>
        </p:txBody>
      </p:sp>
    </p:spTree>
    <p:extLst>
      <p:ext uri="{BB962C8B-B14F-4D97-AF65-F5344CB8AC3E}">
        <p14:creationId xmlns:p14="http://schemas.microsoft.com/office/powerpoint/2010/main" val="267168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63AC19-3A2E-44E1-A31E-0FB97CAE1ED1}"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2183-A1E9-4337-8990-C42BBBB4047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35861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63AC19-3A2E-44E1-A31E-0FB97CAE1ED1}"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2183-A1E9-4337-8990-C42BBBB40479}" type="slidenum">
              <a:rPr lang="en-US" smtClean="0"/>
              <a:t>‹#›</a:t>
            </a:fld>
            <a:endParaRPr lang="en-US"/>
          </a:p>
        </p:txBody>
      </p:sp>
    </p:spTree>
    <p:extLst>
      <p:ext uri="{BB962C8B-B14F-4D97-AF65-F5344CB8AC3E}">
        <p14:creationId xmlns:p14="http://schemas.microsoft.com/office/powerpoint/2010/main" val="3786963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63AC19-3A2E-44E1-A31E-0FB97CAE1ED1}"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2183-A1E9-4337-8990-C42BBBB4047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6514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63AC19-3A2E-44E1-A31E-0FB97CAE1ED1}"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2183-A1E9-4337-8990-C42BBBB40479}" type="slidenum">
              <a:rPr lang="en-US" smtClean="0"/>
              <a:t>‹#›</a:t>
            </a:fld>
            <a:endParaRPr lang="en-US"/>
          </a:p>
        </p:txBody>
      </p:sp>
    </p:spTree>
    <p:extLst>
      <p:ext uri="{BB962C8B-B14F-4D97-AF65-F5344CB8AC3E}">
        <p14:creationId xmlns:p14="http://schemas.microsoft.com/office/powerpoint/2010/main" val="2125763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63AC19-3A2E-44E1-A31E-0FB97CAE1ED1}"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2183-A1E9-4337-8990-C42BBBB40479}" type="slidenum">
              <a:rPr lang="en-US" smtClean="0"/>
              <a:t>‹#›</a:t>
            </a:fld>
            <a:endParaRPr lang="en-US"/>
          </a:p>
        </p:txBody>
      </p:sp>
    </p:spTree>
    <p:extLst>
      <p:ext uri="{BB962C8B-B14F-4D97-AF65-F5344CB8AC3E}">
        <p14:creationId xmlns:p14="http://schemas.microsoft.com/office/powerpoint/2010/main" val="2037330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63AC19-3A2E-44E1-A31E-0FB97CAE1ED1}"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2183-A1E9-4337-8990-C42BBBB40479}" type="slidenum">
              <a:rPr lang="en-US" smtClean="0"/>
              <a:t>‹#›</a:t>
            </a:fld>
            <a:endParaRPr lang="en-US"/>
          </a:p>
        </p:txBody>
      </p:sp>
    </p:spTree>
    <p:extLst>
      <p:ext uri="{BB962C8B-B14F-4D97-AF65-F5344CB8AC3E}">
        <p14:creationId xmlns:p14="http://schemas.microsoft.com/office/powerpoint/2010/main" val="350894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63AC19-3A2E-44E1-A31E-0FB97CAE1ED1}"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2183-A1E9-4337-8990-C42BBBB40479}" type="slidenum">
              <a:rPr lang="en-US" smtClean="0"/>
              <a:t>‹#›</a:t>
            </a:fld>
            <a:endParaRPr lang="en-US"/>
          </a:p>
        </p:txBody>
      </p:sp>
    </p:spTree>
    <p:extLst>
      <p:ext uri="{BB962C8B-B14F-4D97-AF65-F5344CB8AC3E}">
        <p14:creationId xmlns:p14="http://schemas.microsoft.com/office/powerpoint/2010/main" val="34981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63AC19-3A2E-44E1-A31E-0FB97CAE1ED1}"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2183-A1E9-4337-8990-C42BBBB40479}" type="slidenum">
              <a:rPr lang="en-US" smtClean="0"/>
              <a:t>‹#›</a:t>
            </a:fld>
            <a:endParaRPr lang="en-US"/>
          </a:p>
        </p:txBody>
      </p:sp>
    </p:spTree>
    <p:extLst>
      <p:ext uri="{BB962C8B-B14F-4D97-AF65-F5344CB8AC3E}">
        <p14:creationId xmlns:p14="http://schemas.microsoft.com/office/powerpoint/2010/main" val="395589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63AC19-3A2E-44E1-A31E-0FB97CAE1ED1}"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F2183-A1E9-4337-8990-C42BBBB40479}" type="slidenum">
              <a:rPr lang="en-US" smtClean="0"/>
              <a:t>‹#›</a:t>
            </a:fld>
            <a:endParaRPr lang="en-US"/>
          </a:p>
        </p:txBody>
      </p:sp>
    </p:spTree>
    <p:extLst>
      <p:ext uri="{BB962C8B-B14F-4D97-AF65-F5344CB8AC3E}">
        <p14:creationId xmlns:p14="http://schemas.microsoft.com/office/powerpoint/2010/main" val="2313429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63AC19-3A2E-44E1-A31E-0FB97CAE1ED1}" type="datetimeFigureOut">
              <a:rPr lang="en-US" smtClean="0"/>
              <a:t>6/9/2019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FF2183-A1E9-4337-8990-C42BBBB40479}" type="slidenum">
              <a:rPr lang="en-US" smtClean="0"/>
              <a:t>‹#›</a:t>
            </a:fld>
            <a:endParaRPr lang="en-US"/>
          </a:p>
        </p:txBody>
      </p:sp>
    </p:spTree>
    <p:extLst>
      <p:ext uri="{BB962C8B-B14F-4D97-AF65-F5344CB8AC3E}">
        <p14:creationId xmlns:p14="http://schemas.microsoft.com/office/powerpoint/2010/main" val="2849085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63AC19-3A2E-44E1-A31E-0FB97CAE1ED1}" type="datetimeFigureOut">
              <a:rPr lang="en-US" smtClean="0"/>
              <a:t>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F2183-A1E9-4337-8990-C42BBBB40479}" type="slidenum">
              <a:rPr lang="en-US" smtClean="0"/>
              <a:t>‹#›</a:t>
            </a:fld>
            <a:endParaRPr lang="en-US"/>
          </a:p>
        </p:txBody>
      </p:sp>
    </p:spTree>
    <p:extLst>
      <p:ext uri="{BB962C8B-B14F-4D97-AF65-F5344CB8AC3E}">
        <p14:creationId xmlns:p14="http://schemas.microsoft.com/office/powerpoint/2010/main" val="1035911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3AC19-3A2E-44E1-A31E-0FB97CAE1ED1}" type="datetimeFigureOut">
              <a:rPr lang="en-US" smtClean="0"/>
              <a:t>6/9/2019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FF2183-A1E9-4337-8990-C42BBBB40479}" type="slidenum">
              <a:rPr lang="en-US" smtClean="0"/>
              <a:t>‹#›</a:t>
            </a:fld>
            <a:endParaRPr lang="en-US"/>
          </a:p>
        </p:txBody>
      </p:sp>
    </p:spTree>
    <p:extLst>
      <p:ext uri="{BB962C8B-B14F-4D97-AF65-F5344CB8AC3E}">
        <p14:creationId xmlns:p14="http://schemas.microsoft.com/office/powerpoint/2010/main" val="126612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63AC19-3A2E-44E1-A31E-0FB97CAE1ED1}"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F2183-A1E9-4337-8990-C42BBBB40479}" type="slidenum">
              <a:rPr lang="en-US" smtClean="0"/>
              <a:t>‹#›</a:t>
            </a:fld>
            <a:endParaRPr lang="en-US"/>
          </a:p>
        </p:txBody>
      </p:sp>
    </p:spTree>
    <p:extLst>
      <p:ext uri="{BB962C8B-B14F-4D97-AF65-F5344CB8AC3E}">
        <p14:creationId xmlns:p14="http://schemas.microsoft.com/office/powerpoint/2010/main" val="3023182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163AC19-3A2E-44E1-A31E-0FB97CAE1ED1}"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F2183-A1E9-4337-8990-C42BBBB40479}" type="slidenum">
              <a:rPr lang="en-US" smtClean="0"/>
              <a:t>‹#›</a:t>
            </a:fld>
            <a:endParaRPr lang="en-US"/>
          </a:p>
        </p:txBody>
      </p:sp>
    </p:spTree>
    <p:extLst>
      <p:ext uri="{BB962C8B-B14F-4D97-AF65-F5344CB8AC3E}">
        <p14:creationId xmlns:p14="http://schemas.microsoft.com/office/powerpoint/2010/main" val="12273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63AC19-3A2E-44E1-A31E-0FB97CAE1ED1}" type="datetimeFigureOut">
              <a:rPr lang="en-US" smtClean="0"/>
              <a:t>6/9/2019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FF2183-A1E9-4337-8990-C42BBBB40479}" type="slidenum">
              <a:rPr lang="en-US" smtClean="0"/>
              <a:t>‹#›</a:t>
            </a:fld>
            <a:endParaRPr lang="en-US"/>
          </a:p>
        </p:txBody>
      </p:sp>
    </p:spTree>
    <p:extLst>
      <p:ext uri="{BB962C8B-B14F-4D97-AF65-F5344CB8AC3E}">
        <p14:creationId xmlns:p14="http://schemas.microsoft.com/office/powerpoint/2010/main" val="23588608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Scope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Execution context</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5760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418"/>
          </a:xfrm>
        </p:spPr>
        <p:txBody>
          <a:bodyPr/>
          <a:lstStyle/>
          <a:p>
            <a:r>
              <a:rPr lang="en-US" dirty="0" smtClean="0">
                <a:latin typeface="Times New Roman" panose="02020603050405020304" pitchFamily="18" charset="0"/>
                <a:cs typeface="Times New Roman" panose="02020603050405020304" pitchFamily="18" charset="0"/>
              </a:rPr>
              <a:t>2. Execution context: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050473"/>
            <a:ext cx="8596668" cy="4807526"/>
          </a:xfrm>
        </p:spPr>
        <p:txBody>
          <a:bodyPr>
            <a:normAutofit/>
          </a:bodyPr>
          <a:lstStyle/>
          <a:p>
            <a:r>
              <a:rPr lang="en-US" dirty="0" smtClean="0">
                <a:solidFill>
                  <a:schemeClr val="tx1"/>
                </a:solidFill>
                <a:latin typeface="Times New Roman" panose="02020603050405020304" pitchFamily="18" charset="0"/>
                <a:cs typeface="Times New Roman" panose="02020603050405020304" pitchFamily="18" charset="0"/>
              </a:rPr>
              <a:t>L</a:t>
            </a:r>
            <a:r>
              <a:rPr lang="vi-VN" dirty="0" smtClean="0">
                <a:solidFill>
                  <a:schemeClr val="tx1"/>
                </a:solidFill>
                <a:latin typeface="Times New Roman" panose="02020603050405020304" pitchFamily="18" charset="0"/>
                <a:cs typeface="Times New Roman" panose="02020603050405020304" pitchFamily="18" charset="0"/>
              </a:rPr>
              <a:t>à </a:t>
            </a:r>
            <a:r>
              <a:rPr lang="vi-VN" dirty="0">
                <a:solidFill>
                  <a:schemeClr val="tx1"/>
                </a:solidFill>
                <a:latin typeface="Times New Roman" panose="02020603050405020304" pitchFamily="18" charset="0"/>
                <a:cs typeface="Times New Roman" panose="02020603050405020304" pitchFamily="18" charset="0"/>
              </a:rPr>
              <a:t>1 khái niệm trừu tượng của môi trường. Nơi mà các đoạn mã JavaScript được </a:t>
            </a:r>
            <a:r>
              <a:rPr lang="en-US" dirty="0" err="1" smtClean="0">
                <a:solidFill>
                  <a:schemeClr val="tx1"/>
                </a:solidFill>
                <a:latin typeface="Times New Roman" panose="02020603050405020304" pitchFamily="18" charset="0"/>
                <a:cs typeface="Times New Roman" panose="02020603050405020304" pitchFamily="18" charset="0"/>
              </a:rPr>
              <a:t>thực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thi</a:t>
            </a:r>
            <a:r>
              <a:rPr lang="vi-VN" dirty="0" smtClean="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Bất kì đoạn mã nào </a:t>
            </a:r>
            <a:r>
              <a:rPr lang="en-US" dirty="0" err="1" smtClean="0">
                <a:solidFill>
                  <a:schemeClr val="tx1"/>
                </a:solidFill>
                <a:latin typeface="Times New Roman" panose="02020603050405020304" pitchFamily="18" charset="0"/>
                <a:cs typeface="Times New Roman" panose="02020603050405020304" pitchFamily="18" charset="0"/>
              </a:rPr>
              <a:t>chạy</a:t>
            </a:r>
            <a:r>
              <a:rPr lang="vi-VN" dirty="0" smtClean="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trong JavaScript, nó sẽ chạy bên trong </a:t>
            </a:r>
            <a:r>
              <a:rPr lang="vi-VN" dirty="0" smtClean="0">
                <a:solidFill>
                  <a:schemeClr val="tx1"/>
                </a:solidFill>
                <a:latin typeface="Times New Roman" panose="02020603050405020304" pitchFamily="18" charset="0"/>
                <a:cs typeface="Times New Roman" panose="02020603050405020304" pitchFamily="18" charset="0"/>
              </a:rPr>
              <a:t>exec</a:t>
            </a:r>
            <a:r>
              <a:rPr lang="en-US" dirty="0" err="1" smtClean="0">
                <a:solidFill>
                  <a:schemeClr val="tx1"/>
                </a:solidFill>
                <a:latin typeface="Times New Roman" panose="02020603050405020304" pitchFamily="18" charset="0"/>
                <a:cs typeface="Times New Roman" panose="02020603050405020304" pitchFamily="18" charset="0"/>
              </a:rPr>
              <a:t>ution</a:t>
            </a:r>
            <a:r>
              <a:rPr lang="vi-VN" dirty="0" smtClean="0">
                <a:solidFill>
                  <a:schemeClr val="tx1"/>
                </a:solidFill>
                <a:latin typeface="Times New Roman" panose="02020603050405020304" pitchFamily="18" charset="0"/>
                <a:cs typeface="Times New Roman" panose="02020603050405020304" pitchFamily="18" charset="0"/>
              </a:rPr>
              <a:t> context.</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Execution context </a:t>
            </a:r>
            <a:r>
              <a:rPr lang="en-US" dirty="0" err="1">
                <a:solidFill>
                  <a:schemeClr val="tx1"/>
                </a:solidFill>
                <a:latin typeface="Times New Roman" panose="02020603050405020304" pitchFamily="18" charset="0"/>
                <a:cs typeface="Times New Roman" panose="02020603050405020304" pitchFamily="18" charset="0"/>
              </a:rPr>
              <a:t>trong</a:t>
            </a:r>
            <a:r>
              <a:rPr lang="en-US" dirty="0">
                <a:solidFill>
                  <a:schemeClr val="tx1"/>
                </a:solidFill>
                <a:latin typeface="Times New Roman" panose="02020603050405020304" pitchFamily="18" charset="0"/>
                <a:cs typeface="Times New Roman" panose="02020603050405020304" pitchFamily="18" charset="0"/>
              </a:rPr>
              <a:t> JavaScript </a:t>
            </a:r>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chia </a:t>
            </a:r>
            <a:r>
              <a:rPr lang="en-US" dirty="0" err="1">
                <a:solidFill>
                  <a:schemeClr val="tx1"/>
                </a:solidFill>
                <a:latin typeface="Times New Roman" panose="02020603050405020304" pitchFamily="18" charset="0"/>
                <a:cs typeface="Times New Roman" panose="02020603050405020304" pitchFamily="18" charset="0"/>
              </a:rPr>
              <a:t>thành</a:t>
            </a:r>
            <a:r>
              <a:rPr lang="en-US" dirty="0">
                <a:solidFill>
                  <a:schemeClr val="tx1"/>
                </a:solidFill>
                <a:latin typeface="Times New Roman" panose="02020603050405020304" pitchFamily="18" charset="0"/>
                <a:cs typeface="Times New Roman" panose="02020603050405020304" pitchFamily="18" charset="0"/>
              </a:rPr>
              <a:t> 3 </a:t>
            </a:r>
            <a:r>
              <a:rPr lang="en-US" dirty="0" err="1">
                <a:solidFill>
                  <a:schemeClr val="tx1"/>
                </a:solidFill>
                <a:latin typeface="Times New Roman" panose="02020603050405020304" pitchFamily="18" charset="0"/>
                <a:cs typeface="Times New Roman" panose="02020603050405020304" pitchFamily="18" charset="0"/>
              </a:rPr>
              <a:t>loại</a:t>
            </a:r>
            <a:r>
              <a:rPr lang="en-US" dirty="0" smtClean="0">
                <a:solidFill>
                  <a:schemeClr val="tx1"/>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Global Execution Context</a:t>
            </a:r>
          </a:p>
          <a:p>
            <a:pPr lvl="1">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Function </a:t>
            </a:r>
            <a:r>
              <a:rPr lang="en-US" sz="1800" dirty="0">
                <a:solidFill>
                  <a:schemeClr val="tx1"/>
                </a:solidFill>
                <a:latin typeface="Times New Roman" panose="02020603050405020304" pitchFamily="18" charset="0"/>
                <a:cs typeface="Times New Roman" panose="02020603050405020304" pitchFamily="18" charset="0"/>
              </a:rPr>
              <a:t>Execution Context</a:t>
            </a:r>
          </a:p>
          <a:p>
            <a:pPr lvl="1">
              <a:buFont typeface="Wingdings" panose="05000000000000000000" pitchFamily="2" charset="2"/>
              <a:buChar char="Ø"/>
            </a:pPr>
            <a:r>
              <a:rPr lang="en-US" sz="1800" dirty="0" err="1">
                <a:solidFill>
                  <a:schemeClr val="tx1"/>
                </a:solidFill>
                <a:latin typeface="Times New Roman" panose="02020603050405020304" pitchFamily="18" charset="0"/>
                <a:cs typeface="Times New Roman" panose="02020603050405020304" pitchFamily="18" charset="0"/>
              </a:rPr>
              <a:t>Eval</a:t>
            </a:r>
            <a:r>
              <a:rPr lang="en-US" sz="1800" dirty="0">
                <a:solidFill>
                  <a:schemeClr val="tx1"/>
                </a:solidFill>
                <a:latin typeface="Times New Roman" panose="02020603050405020304" pitchFamily="18" charset="0"/>
                <a:cs typeface="Times New Roman" panose="02020603050405020304" pitchFamily="18" charset="0"/>
              </a:rPr>
              <a:t> Function Execution Context</a:t>
            </a:r>
          </a:p>
          <a:p>
            <a:pPr marL="0" indent="0">
              <a:buNone/>
            </a:pPr>
            <a:endParaRPr lang="en-US" dirty="0" smtClean="0">
              <a:solidFill>
                <a:schemeClr val="tx1"/>
              </a:solidFill>
              <a:latin typeface="Times New Roman" panose="02020603050405020304" pitchFamily="18" charset="0"/>
              <a:cs typeface="Times New Roman" panose="02020603050405020304" pitchFamily="18" charset="0"/>
            </a:endParaRPr>
          </a:p>
          <a:p>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427018"/>
            <a:ext cx="8596668"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Execution context </a:t>
            </a:r>
            <a:r>
              <a:rPr lang="en-US" sz="2200" dirty="0" err="1" smtClean="0">
                <a:latin typeface="Times New Roman" panose="02020603050405020304" pitchFamily="18" charset="0"/>
                <a:cs typeface="Times New Roman" panose="02020603050405020304" pitchFamily="18" charset="0"/>
              </a:rPr>
              <a:t>là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gì</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084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418"/>
          </a:xfrm>
        </p:spPr>
        <p:txBody>
          <a:bodyPr/>
          <a:lstStyle/>
          <a:p>
            <a:r>
              <a:rPr lang="en-US" dirty="0" smtClean="0">
                <a:latin typeface="Times New Roman" panose="02020603050405020304" pitchFamily="18" charset="0"/>
                <a:cs typeface="Times New Roman" panose="02020603050405020304" pitchFamily="18" charset="0"/>
              </a:rPr>
              <a:t>2. Execution context: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050473"/>
            <a:ext cx="8596668" cy="4807526"/>
          </a:xfrm>
        </p:spPr>
        <p:txBody>
          <a:bodyPr>
            <a:normAutofit/>
          </a:bodyPr>
          <a:lstStyle/>
          <a:p>
            <a:r>
              <a:rPr lang="fr-FR" dirty="0" err="1">
                <a:solidFill>
                  <a:schemeClr val="tx1"/>
                </a:solidFill>
                <a:latin typeface="Times New Roman" panose="02020603050405020304" pitchFamily="18" charset="0"/>
                <a:cs typeface="Times New Roman" panose="02020603050405020304" pitchFamily="18" charset="0"/>
              </a:rPr>
              <a:t>Đây</a:t>
            </a:r>
            <a:r>
              <a:rPr lang="fr-FR" dirty="0">
                <a:solidFill>
                  <a:schemeClr val="tx1"/>
                </a:solidFill>
                <a:latin typeface="Times New Roman" panose="02020603050405020304" pitchFamily="18" charset="0"/>
                <a:cs typeface="Times New Roman" panose="02020603050405020304" pitchFamily="18" charset="0"/>
              </a:rPr>
              <a:t> là </a:t>
            </a:r>
            <a:r>
              <a:rPr lang="fr-FR" dirty="0" err="1">
                <a:solidFill>
                  <a:schemeClr val="tx1"/>
                </a:solidFill>
                <a:latin typeface="Times New Roman" panose="02020603050405020304" pitchFamily="18" charset="0"/>
                <a:cs typeface="Times New Roman" panose="02020603050405020304" pitchFamily="18" charset="0"/>
              </a:rPr>
              <a:t>execution</a:t>
            </a:r>
            <a:r>
              <a:rPr lang="fr-FR" dirty="0">
                <a:solidFill>
                  <a:schemeClr val="tx1"/>
                </a:solidFill>
                <a:latin typeface="Times New Roman" panose="02020603050405020304" pitchFamily="18" charset="0"/>
                <a:cs typeface="Times New Roman" panose="02020603050405020304" pitchFamily="18" charset="0"/>
              </a:rPr>
              <a:t> </a:t>
            </a:r>
            <a:r>
              <a:rPr lang="fr-FR" dirty="0" err="1">
                <a:solidFill>
                  <a:schemeClr val="tx1"/>
                </a:solidFill>
                <a:latin typeface="Times New Roman" panose="02020603050405020304" pitchFamily="18" charset="0"/>
                <a:cs typeface="Times New Roman" panose="02020603050405020304" pitchFamily="18" charset="0"/>
              </a:rPr>
              <a:t>context</a:t>
            </a:r>
            <a:r>
              <a:rPr lang="fr-FR" dirty="0">
                <a:solidFill>
                  <a:schemeClr val="tx1"/>
                </a:solidFill>
                <a:latin typeface="Times New Roman" panose="02020603050405020304" pitchFamily="18" charset="0"/>
                <a:cs typeface="Times New Roman" panose="02020603050405020304" pitchFamily="18" charset="0"/>
              </a:rPr>
              <a:t> </a:t>
            </a:r>
            <a:r>
              <a:rPr lang="fr-FR" dirty="0" err="1">
                <a:solidFill>
                  <a:schemeClr val="tx1"/>
                </a:solidFill>
                <a:latin typeface="Times New Roman" panose="02020603050405020304" pitchFamily="18" charset="0"/>
                <a:cs typeface="Times New Roman" panose="02020603050405020304" pitchFamily="18" charset="0"/>
              </a:rPr>
              <a:t>mặc</a:t>
            </a:r>
            <a:r>
              <a:rPr lang="fr-FR" dirty="0">
                <a:solidFill>
                  <a:schemeClr val="tx1"/>
                </a:solidFill>
                <a:latin typeface="Times New Roman" panose="02020603050405020304" pitchFamily="18" charset="0"/>
                <a:cs typeface="Times New Roman" panose="02020603050405020304" pitchFamily="18" charset="0"/>
              </a:rPr>
              <a:t> </a:t>
            </a:r>
            <a:r>
              <a:rPr lang="fr-FR" dirty="0" err="1">
                <a:solidFill>
                  <a:schemeClr val="tx1"/>
                </a:solidFill>
                <a:latin typeface="Times New Roman" panose="02020603050405020304" pitchFamily="18" charset="0"/>
                <a:cs typeface="Times New Roman" panose="02020603050405020304" pitchFamily="18" charset="0"/>
              </a:rPr>
              <a:t>định</a:t>
            </a:r>
            <a:r>
              <a:rPr lang="fr-FR" dirty="0">
                <a:solidFill>
                  <a:schemeClr val="tx1"/>
                </a:solidFill>
                <a:latin typeface="Times New Roman" panose="02020603050405020304" pitchFamily="18" charset="0"/>
                <a:cs typeface="Times New Roman" panose="02020603050405020304" pitchFamily="18" charset="0"/>
              </a:rPr>
              <a:t> </a:t>
            </a:r>
            <a:r>
              <a:rPr lang="fr-FR" dirty="0" err="1">
                <a:solidFill>
                  <a:schemeClr val="tx1"/>
                </a:solidFill>
                <a:latin typeface="Times New Roman" panose="02020603050405020304" pitchFamily="18" charset="0"/>
                <a:cs typeface="Times New Roman" panose="02020603050405020304" pitchFamily="18" charset="0"/>
              </a:rPr>
              <a:t>hay</a:t>
            </a:r>
            <a:r>
              <a:rPr lang="fr-FR" dirty="0">
                <a:solidFill>
                  <a:schemeClr val="tx1"/>
                </a:solidFill>
                <a:latin typeface="Times New Roman" panose="02020603050405020304" pitchFamily="18" charset="0"/>
                <a:cs typeface="Times New Roman" panose="02020603050405020304" pitchFamily="18" charset="0"/>
              </a:rPr>
              <a:t> </a:t>
            </a:r>
            <a:r>
              <a:rPr lang="fr-FR" dirty="0" err="1">
                <a:solidFill>
                  <a:schemeClr val="tx1"/>
                </a:solidFill>
                <a:latin typeface="Times New Roman" panose="02020603050405020304" pitchFamily="18" charset="0"/>
                <a:cs typeface="Times New Roman" panose="02020603050405020304" pitchFamily="18" charset="0"/>
              </a:rPr>
              <a:t>còn</a:t>
            </a:r>
            <a:r>
              <a:rPr lang="fr-FR" dirty="0">
                <a:solidFill>
                  <a:schemeClr val="tx1"/>
                </a:solidFill>
                <a:latin typeface="Times New Roman" panose="02020603050405020304" pitchFamily="18" charset="0"/>
                <a:cs typeface="Times New Roman" panose="02020603050405020304" pitchFamily="18" charset="0"/>
              </a:rPr>
              <a:t> là base </a:t>
            </a:r>
            <a:r>
              <a:rPr lang="fr-FR" dirty="0" err="1">
                <a:solidFill>
                  <a:schemeClr val="tx1"/>
                </a:solidFill>
                <a:latin typeface="Times New Roman" panose="02020603050405020304" pitchFamily="18" charset="0"/>
                <a:cs typeface="Times New Roman" panose="02020603050405020304" pitchFamily="18" charset="0"/>
              </a:rPr>
              <a:t>execution</a:t>
            </a:r>
            <a:r>
              <a:rPr lang="fr-FR" dirty="0">
                <a:solidFill>
                  <a:schemeClr val="tx1"/>
                </a:solidFill>
                <a:latin typeface="Times New Roman" panose="02020603050405020304" pitchFamily="18" charset="0"/>
                <a:cs typeface="Times New Roman" panose="02020603050405020304" pitchFamily="18" charset="0"/>
              </a:rPr>
              <a:t> </a:t>
            </a:r>
            <a:r>
              <a:rPr lang="fr-FR" dirty="0" err="1">
                <a:solidFill>
                  <a:schemeClr val="tx1"/>
                </a:solidFill>
                <a:latin typeface="Times New Roman" panose="02020603050405020304" pitchFamily="18" charset="0"/>
                <a:cs typeface="Times New Roman" panose="02020603050405020304" pitchFamily="18" charset="0"/>
              </a:rPr>
              <a:t>context</a:t>
            </a:r>
            <a:r>
              <a:rPr lang="fr-FR" dirty="0" smtClean="0">
                <a:solidFill>
                  <a:schemeClr val="tx1"/>
                </a:solidFill>
                <a:latin typeface="Times New Roman" panose="02020603050405020304" pitchFamily="18" charset="0"/>
                <a:cs typeface="Times New Roman" panose="02020603050405020304" pitchFamily="18" charset="0"/>
              </a:rPr>
              <a:t>.</a:t>
            </a:r>
          </a:p>
          <a:p>
            <a:r>
              <a:rPr lang="vi-VN" dirty="0">
                <a:solidFill>
                  <a:schemeClr val="tx1"/>
                </a:solidFill>
                <a:latin typeface="Times New Roman" panose="02020603050405020304" pitchFamily="18" charset="0"/>
                <a:cs typeface="Times New Roman" panose="02020603050405020304" pitchFamily="18" charset="0"/>
              </a:rPr>
              <a:t>Những đoạn code không trong bất cứ function nào sẽ được </a:t>
            </a:r>
            <a:r>
              <a:rPr lang="vi-VN" dirty="0" smtClean="0">
                <a:solidFill>
                  <a:schemeClr val="tx1"/>
                </a:solidFill>
                <a:latin typeface="Times New Roman" panose="02020603050405020304" pitchFamily="18" charset="0"/>
                <a:cs typeface="Times New Roman" panose="02020603050405020304" pitchFamily="18" charset="0"/>
              </a:rPr>
              <a:t>executed</a:t>
            </a:r>
            <a:r>
              <a:rPr lang="en-US" dirty="0" smtClean="0">
                <a:solidFill>
                  <a:schemeClr val="tx1"/>
                </a:solidFill>
                <a:latin typeface="Times New Roman" panose="02020603050405020304" pitchFamily="18" charset="0"/>
                <a:cs typeface="Times New Roman" panose="02020603050405020304" pitchFamily="18" charset="0"/>
              </a:rPr>
              <a:t> </a:t>
            </a:r>
            <a:r>
              <a:rPr lang="vi-VN" dirty="0" smtClean="0">
                <a:solidFill>
                  <a:schemeClr val="tx1"/>
                </a:solidFill>
                <a:latin typeface="Times New Roman" panose="02020603050405020304" pitchFamily="18" charset="0"/>
                <a:cs typeface="Times New Roman" panose="02020603050405020304" pitchFamily="18" charset="0"/>
              </a:rPr>
              <a:t>trong </a:t>
            </a:r>
            <a:r>
              <a:rPr lang="vi-VN" dirty="0">
                <a:solidFill>
                  <a:schemeClr val="tx1"/>
                </a:solidFill>
                <a:latin typeface="Times New Roman" panose="02020603050405020304" pitchFamily="18" charset="0"/>
                <a:cs typeface="Times New Roman" panose="02020603050405020304" pitchFamily="18" charset="0"/>
              </a:rPr>
              <a:t>global execution context.</a:t>
            </a:r>
            <a:r>
              <a:rPr lang="fr-FR" dirty="0" smtClean="0">
                <a:solidFill>
                  <a:schemeClr val="tx1"/>
                </a:solidFill>
                <a:latin typeface="Times New Roman" panose="02020603050405020304" pitchFamily="18" charset="0"/>
                <a:cs typeface="Times New Roman" panose="02020603050405020304" pitchFamily="18" charset="0"/>
              </a:rPr>
              <a:t> </a:t>
            </a:r>
            <a:endParaRPr lang="en-US" dirty="0" smtClean="0">
              <a:solidFill>
                <a:schemeClr val="tx1"/>
              </a:solidFill>
              <a:latin typeface="Times New Roman" panose="02020603050405020304" pitchFamily="18" charset="0"/>
              <a:cs typeface="Times New Roman" panose="02020603050405020304" pitchFamily="18" charset="0"/>
            </a:endParaRPr>
          </a:p>
          <a:p>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427018"/>
            <a:ext cx="8596668"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Global Execution Context</a:t>
            </a:r>
          </a:p>
        </p:txBody>
      </p:sp>
    </p:spTree>
    <p:extLst>
      <p:ext uri="{BB962C8B-B14F-4D97-AF65-F5344CB8AC3E}">
        <p14:creationId xmlns:p14="http://schemas.microsoft.com/office/powerpoint/2010/main" val="1724603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418"/>
          </a:xfrm>
        </p:spPr>
        <p:txBody>
          <a:bodyPr/>
          <a:lstStyle/>
          <a:p>
            <a:r>
              <a:rPr lang="en-US" dirty="0" smtClean="0">
                <a:latin typeface="Times New Roman" panose="02020603050405020304" pitchFamily="18" charset="0"/>
                <a:cs typeface="Times New Roman" panose="02020603050405020304" pitchFamily="18" charset="0"/>
              </a:rPr>
              <a:t>2. Execution context: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050473"/>
            <a:ext cx="8596668" cy="4807526"/>
          </a:xfrm>
        </p:spPr>
        <p:txBody>
          <a:bodyPr>
            <a:normAutofit/>
          </a:bodyPr>
          <a:lstStyle/>
          <a:p>
            <a:r>
              <a:rPr lang="vi-VN" dirty="0">
                <a:solidFill>
                  <a:schemeClr val="tx1"/>
                </a:solidFill>
                <a:latin typeface="Times New Roman" panose="02020603050405020304" pitchFamily="18" charset="0"/>
                <a:cs typeface="Times New Roman" panose="02020603050405020304" pitchFamily="18" charset="0"/>
              </a:rPr>
              <a:t>Mỗi lần 1 function được invoked, sẽ có 1 excution context mới được tạo ra cho function đó. Mỗi function sẽ có execution context riêng của nó. Nhưng chỉ được tạo ra khi function được invoked hoặc được called</a:t>
            </a:r>
            <a:r>
              <a:rPr lang="vi-VN"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r>
              <a:rPr lang="vi-VN" dirty="0">
                <a:solidFill>
                  <a:schemeClr val="tx1"/>
                </a:solidFill>
                <a:latin typeface="Times New Roman" panose="02020603050405020304" pitchFamily="18" charset="0"/>
                <a:cs typeface="Times New Roman" panose="02020603050405020304" pitchFamily="18" charset="0"/>
              </a:rPr>
              <a:t>Và có thể có rất nhiều </a:t>
            </a:r>
            <a:r>
              <a:rPr lang="vi-VN" dirty="0" smtClean="0">
                <a:solidFill>
                  <a:schemeClr val="tx1"/>
                </a:solidFill>
                <a:latin typeface="Times New Roman" panose="02020603050405020304" pitchFamily="18" charset="0"/>
                <a:cs typeface="Times New Roman" panose="02020603050405020304" pitchFamily="18" charset="0"/>
              </a:rPr>
              <a:t>function</a:t>
            </a:r>
            <a:r>
              <a:rPr lang="vi-VN" dirty="0">
                <a:solidFill>
                  <a:schemeClr val="tx1"/>
                </a:solidFill>
                <a:latin typeface="Times New Roman" panose="02020603050405020304" pitchFamily="18" charset="0"/>
                <a:cs typeface="Times New Roman" panose="02020603050405020304" pitchFamily="18" charset="0"/>
              </a:rPr>
              <a:t> execution </a:t>
            </a:r>
            <a:r>
              <a:rPr lang="vi-VN" dirty="0" smtClean="0">
                <a:solidFill>
                  <a:schemeClr val="tx1"/>
                </a:solidFill>
                <a:latin typeface="Times New Roman" panose="02020603050405020304" pitchFamily="18" charset="0"/>
                <a:cs typeface="Times New Roman" panose="02020603050405020304" pitchFamily="18" charset="0"/>
              </a:rPr>
              <a:t>context. </a:t>
            </a:r>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427018"/>
            <a:ext cx="8596668"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Function Execution Context</a:t>
            </a:r>
          </a:p>
        </p:txBody>
      </p:sp>
    </p:spTree>
    <p:extLst>
      <p:ext uri="{BB962C8B-B14F-4D97-AF65-F5344CB8AC3E}">
        <p14:creationId xmlns:p14="http://schemas.microsoft.com/office/powerpoint/2010/main" val="312771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418"/>
          </a:xfrm>
        </p:spPr>
        <p:txBody>
          <a:bodyPr/>
          <a:lstStyle/>
          <a:p>
            <a:r>
              <a:rPr lang="en-US" dirty="0" smtClean="0">
                <a:latin typeface="Times New Roman" panose="02020603050405020304" pitchFamily="18" charset="0"/>
                <a:cs typeface="Times New Roman" panose="02020603050405020304" pitchFamily="18" charset="0"/>
              </a:rPr>
              <a:t>2. Execution context: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050473"/>
            <a:ext cx="8596668" cy="4807526"/>
          </a:xfrm>
        </p:spPr>
        <p:txBody>
          <a:bodyPr>
            <a:normAutofit/>
          </a:bodyPr>
          <a:lstStyle/>
          <a:p>
            <a:r>
              <a:rPr lang="vi-VN" dirty="0">
                <a:solidFill>
                  <a:schemeClr val="tx1"/>
                </a:solidFill>
                <a:latin typeface="Times New Roman" panose="02020603050405020304" pitchFamily="18" charset="0"/>
                <a:cs typeface="Times New Roman" panose="02020603050405020304" pitchFamily="18" charset="0"/>
              </a:rPr>
              <a:t>Code mà được executed bên trong 1 eval function cũng có những execution context riêng của nó, nhưng vì eval không được sử dụng nhiều bởi các developers </a:t>
            </a:r>
            <a:r>
              <a:rPr lang="vi-VN" dirty="0" smtClean="0">
                <a:solidFill>
                  <a:schemeClr val="tx1"/>
                </a:solidFill>
                <a:latin typeface="Times New Roman" panose="02020603050405020304" pitchFamily="18" charset="0"/>
                <a:cs typeface="Times New Roman" panose="02020603050405020304" pitchFamily="18" charset="0"/>
              </a:rPr>
              <a:t>JavaScript</a:t>
            </a:r>
            <a:r>
              <a:rPr lang="en-US"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427018"/>
            <a:ext cx="8596668" cy="430887"/>
          </a:xfrm>
          <a:prstGeom prst="rect">
            <a:avLst/>
          </a:prstGeom>
          <a:noFill/>
        </p:spPr>
        <p:txBody>
          <a:bodyPr wrap="square" rtlCol="0">
            <a:spAutoFit/>
          </a:bodyPr>
          <a:lstStyle/>
          <a:p>
            <a:r>
              <a:rPr lang="en-US" sz="2200" dirty="0" err="1" smtClean="0">
                <a:latin typeface="Times New Roman" panose="02020603050405020304" pitchFamily="18" charset="0"/>
                <a:cs typeface="Times New Roman" panose="02020603050405020304" pitchFamily="18" charset="0"/>
              </a:rPr>
              <a:t>Eval</a:t>
            </a:r>
            <a:r>
              <a:rPr lang="en-US" sz="2200" dirty="0" smtClean="0">
                <a:latin typeface="Times New Roman" panose="02020603050405020304" pitchFamily="18" charset="0"/>
                <a:cs typeface="Times New Roman" panose="02020603050405020304" pitchFamily="18" charset="0"/>
              </a:rPr>
              <a:t> Function Execution Context</a:t>
            </a:r>
          </a:p>
        </p:txBody>
      </p:sp>
    </p:spTree>
    <p:extLst>
      <p:ext uri="{BB962C8B-B14F-4D97-AF65-F5344CB8AC3E}">
        <p14:creationId xmlns:p14="http://schemas.microsoft.com/office/powerpoint/2010/main" val="1374096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418"/>
          </a:xfrm>
        </p:spPr>
        <p:txBody>
          <a:bodyPr/>
          <a:lstStyle/>
          <a:p>
            <a:r>
              <a:rPr lang="en-US" dirty="0" smtClean="0">
                <a:latin typeface="Times New Roman" panose="02020603050405020304" pitchFamily="18" charset="0"/>
                <a:cs typeface="Times New Roman" panose="02020603050405020304" pitchFamily="18" charset="0"/>
              </a:rPr>
              <a:t>2. Execution context: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050473"/>
            <a:ext cx="8596668" cy="4807526"/>
          </a:xfrm>
        </p:spPr>
        <p:txBody>
          <a:bodyPr>
            <a:normAutofit/>
          </a:bodyPr>
          <a:lstStyle/>
          <a:p>
            <a:r>
              <a:rPr lang="vi-VN" dirty="0">
                <a:solidFill>
                  <a:schemeClr val="tx1"/>
                </a:solidFill>
                <a:latin typeface="Times New Roman" panose="02020603050405020304" pitchFamily="18" charset="0"/>
                <a:cs typeface="Times New Roman" panose="02020603050405020304" pitchFamily="18" charset="0"/>
              </a:rPr>
              <a:t>Execution stack còn được biết đến là “calling stack” trong các ngôn ngữ lập trình khác</a:t>
            </a:r>
            <a:r>
              <a:rPr lang="vi-VN"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Được sử dụng để lưu giữ tất cả exec context đã được tạo ra trong suốt chương trình</a:t>
            </a:r>
            <a:r>
              <a:rPr lang="vi-VN"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r>
              <a:rPr lang="vi-VN" dirty="0">
                <a:solidFill>
                  <a:schemeClr val="tx1"/>
                </a:solidFill>
                <a:latin typeface="Times New Roman" panose="02020603050405020304" pitchFamily="18" charset="0"/>
                <a:cs typeface="Times New Roman" panose="02020603050405020304" pitchFamily="18" charset="0"/>
              </a:rPr>
              <a:t>Khi JavaScript Engine encounter những đoạn script của bạn lần đầu tiên. Nó sẽ tạo ra global </a:t>
            </a:r>
            <a:r>
              <a:rPr lang="vi-VN" dirty="0" smtClean="0">
                <a:solidFill>
                  <a:schemeClr val="tx1"/>
                </a:solidFill>
                <a:latin typeface="Times New Roman" panose="02020603050405020304" pitchFamily="18" charset="0"/>
                <a:cs typeface="Times New Roman" panose="02020603050405020304" pitchFamily="18" charset="0"/>
              </a:rPr>
              <a:t>exec</a:t>
            </a:r>
            <a:r>
              <a:rPr lang="en-US" dirty="0" err="1" smtClean="0">
                <a:solidFill>
                  <a:schemeClr val="tx1"/>
                </a:solidFill>
                <a:latin typeface="Times New Roman" panose="02020603050405020304" pitchFamily="18" charset="0"/>
                <a:cs typeface="Times New Roman" panose="02020603050405020304" pitchFamily="18" charset="0"/>
              </a:rPr>
              <a:t>ution</a:t>
            </a:r>
            <a:r>
              <a:rPr lang="vi-VN" dirty="0" smtClean="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context và đẩy nó vào trong execution stack hiện tại. Mỗi khi mà engine tìm được 1 function invocation, nó sẽ tạo ra 1 exec</a:t>
            </a:r>
            <a:r>
              <a:rPr lang="en-US" dirty="0" err="1">
                <a:solidFill>
                  <a:schemeClr val="tx1"/>
                </a:solidFill>
                <a:latin typeface="Times New Roman" panose="02020603050405020304" pitchFamily="18" charset="0"/>
                <a:cs typeface="Times New Roman" panose="02020603050405020304" pitchFamily="18" charset="0"/>
              </a:rPr>
              <a:t>ution</a:t>
            </a:r>
            <a:r>
              <a:rPr lang="vi-VN" dirty="0" smtClean="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context mới cho function đó. Sau đó đẩy nó lên trên đỉnh của stack</a:t>
            </a:r>
            <a:r>
              <a:rPr lang="vi-VN" dirty="0" smtClean="0">
                <a:solidFill>
                  <a:schemeClr val="tx1"/>
                </a:solidFill>
                <a:latin typeface="Times New Roman" panose="02020603050405020304" pitchFamily="18" charset="0"/>
                <a:cs typeface="Times New Roman" panose="02020603050405020304" pitchFamily="18" charset="0"/>
              </a:rPr>
              <a:t>.</a:t>
            </a:r>
            <a:endParaRPr lang="vi-VN" dirty="0">
              <a:solidFill>
                <a:schemeClr val="tx1"/>
              </a:solidFill>
              <a:latin typeface="Times New Roman" panose="02020603050405020304" pitchFamily="18" charset="0"/>
              <a:cs typeface="Times New Roman" panose="02020603050405020304" pitchFamily="18" charset="0"/>
            </a:endParaRPr>
          </a:p>
          <a:p>
            <a:r>
              <a:rPr lang="vi-VN" dirty="0">
                <a:solidFill>
                  <a:schemeClr val="tx1"/>
                </a:solidFill>
                <a:latin typeface="Times New Roman" panose="02020603050405020304" pitchFamily="18" charset="0"/>
                <a:cs typeface="Times New Roman" panose="02020603050405020304" pitchFamily="18" charset="0"/>
              </a:rPr>
              <a:t>Engine sẽ thực thi function mà exec context ở trên đỉnh của stack trước. Sau khi function này complete nó sẽ bị đẩy ra khỏi stack. Và </a:t>
            </a:r>
            <a:r>
              <a:rPr lang="vi-VN" dirty="0" smtClean="0">
                <a:solidFill>
                  <a:schemeClr val="tx1"/>
                </a:solidFill>
                <a:latin typeface="Times New Roman" panose="02020603050405020304" pitchFamily="18" charset="0"/>
                <a:cs typeface="Times New Roman" panose="02020603050405020304" pitchFamily="18" charset="0"/>
              </a:rPr>
              <a:t>sẽ </a:t>
            </a:r>
            <a:r>
              <a:rPr lang="en-US" dirty="0" err="1" smtClean="0">
                <a:solidFill>
                  <a:schemeClr val="tx1"/>
                </a:solidFill>
                <a:latin typeface="Times New Roman" panose="02020603050405020304" pitchFamily="18" charset="0"/>
                <a:cs typeface="Times New Roman" panose="02020603050405020304" pitchFamily="18" charset="0"/>
              </a:rPr>
              <a:t>được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chuyển</a:t>
            </a:r>
            <a:r>
              <a:rPr lang="vi-VN" dirty="0" smtClean="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tới context phía dưới trong stack.</a:t>
            </a:r>
            <a:endParaRPr lang="en-US" dirty="0" smtClean="0">
              <a:solidFill>
                <a:schemeClr val="tx1"/>
              </a:solidFill>
              <a:latin typeface="Times New Roman" panose="02020603050405020304" pitchFamily="18" charset="0"/>
              <a:cs typeface="Times New Roman" panose="02020603050405020304" pitchFamily="18" charset="0"/>
            </a:endParaRPr>
          </a:p>
          <a:p>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427018"/>
            <a:ext cx="8596668"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Execution Stack</a:t>
            </a:r>
          </a:p>
        </p:txBody>
      </p:sp>
    </p:spTree>
    <p:extLst>
      <p:ext uri="{BB962C8B-B14F-4D97-AF65-F5344CB8AC3E}">
        <p14:creationId xmlns:p14="http://schemas.microsoft.com/office/powerpoint/2010/main" val="2611065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418"/>
          </a:xfrm>
        </p:spPr>
        <p:txBody>
          <a:bodyPr/>
          <a:lstStyle/>
          <a:p>
            <a:r>
              <a:rPr lang="en-US" dirty="0" smtClean="0">
                <a:latin typeface="Times New Roman" panose="02020603050405020304" pitchFamily="18" charset="0"/>
                <a:cs typeface="Times New Roman" panose="02020603050405020304" pitchFamily="18" charset="0"/>
              </a:rPr>
              <a:t>2. Execution context: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050473"/>
            <a:ext cx="8596668" cy="4807526"/>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Execution context </a:t>
            </a:r>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tạo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ra</a:t>
            </a:r>
            <a:r>
              <a:rPr lang="en-US" dirty="0">
                <a:solidFill>
                  <a:schemeClr val="tx1"/>
                </a:solidFill>
                <a:latin typeface="Times New Roman" panose="02020603050405020304" pitchFamily="18" charset="0"/>
                <a:cs typeface="Times New Roman" panose="02020603050405020304" pitchFamily="18" charset="0"/>
              </a:rPr>
              <a:t> qua 2 </a:t>
            </a:r>
            <a:r>
              <a:rPr lang="en-US" dirty="0" err="1">
                <a:solidFill>
                  <a:schemeClr val="tx1"/>
                </a:solidFill>
                <a:latin typeface="Times New Roman" panose="02020603050405020304" pitchFamily="18" charset="0"/>
                <a:cs typeface="Times New Roman" panose="02020603050405020304" pitchFamily="18" charset="0"/>
              </a:rPr>
              <a:t>giai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đoạn</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1. </a:t>
            </a:r>
            <a:r>
              <a:rPr lang="en-US" dirty="0">
                <a:solidFill>
                  <a:schemeClr val="tx1"/>
                </a:solidFill>
                <a:latin typeface="Times New Roman" panose="02020603050405020304" pitchFamily="18" charset="0"/>
                <a:cs typeface="Times New Roman" panose="02020603050405020304" pitchFamily="18" charset="0"/>
              </a:rPr>
              <a:t>Create Phase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2. </a:t>
            </a:r>
            <a:r>
              <a:rPr lang="en-US" dirty="0">
                <a:solidFill>
                  <a:schemeClr val="tx1"/>
                </a:solidFill>
                <a:latin typeface="Times New Roman" panose="02020603050405020304" pitchFamily="18" charset="0"/>
                <a:cs typeface="Times New Roman" panose="02020603050405020304" pitchFamily="18" charset="0"/>
              </a:rPr>
              <a:t>Execution </a:t>
            </a:r>
            <a:r>
              <a:rPr lang="en-US" dirty="0" smtClean="0">
                <a:solidFill>
                  <a:schemeClr val="tx1"/>
                </a:solidFill>
                <a:latin typeface="Times New Roman" panose="02020603050405020304" pitchFamily="18" charset="0"/>
                <a:cs typeface="Times New Roman" panose="02020603050405020304" pitchFamily="18" charset="0"/>
              </a:rPr>
              <a:t>Phase</a:t>
            </a:r>
          </a:p>
          <a:p>
            <a:r>
              <a:rPr lang="en-US" dirty="0" smtClean="0">
                <a:solidFill>
                  <a:schemeClr val="tx1"/>
                </a:solidFill>
                <a:latin typeface="Times New Roman" panose="02020603050405020304" pitchFamily="18" charset="0"/>
                <a:cs typeface="Times New Roman" panose="02020603050405020304" pitchFamily="18" charset="0"/>
              </a:rPr>
              <a:t>1. </a:t>
            </a:r>
            <a:r>
              <a:rPr lang="en-US" dirty="0">
                <a:solidFill>
                  <a:schemeClr val="tx1"/>
                </a:solidFill>
                <a:latin typeface="Times New Roman" panose="02020603050405020304" pitchFamily="18" charset="0"/>
                <a:cs typeface="Times New Roman" panose="02020603050405020304" pitchFamily="18" charset="0"/>
              </a:rPr>
              <a:t>Create Phase </a:t>
            </a:r>
            <a:endParaRPr lang="en-US" dirty="0" smtClean="0">
              <a:solidFill>
                <a:schemeClr val="tx1"/>
              </a:solidFill>
              <a:latin typeface="Times New Roman" panose="02020603050405020304" pitchFamily="18" charset="0"/>
              <a:cs typeface="Times New Roman" panose="02020603050405020304" pitchFamily="18" charset="0"/>
            </a:endParaRPr>
          </a:p>
          <a:p>
            <a:pPr marL="457200" lvl="1" indent="0">
              <a:buNone/>
            </a:pPr>
            <a:r>
              <a:rPr lang="vi-VN" sz="1800" dirty="0">
                <a:solidFill>
                  <a:schemeClr val="tx1"/>
                </a:solidFill>
                <a:latin typeface="Times New Roman" panose="02020603050405020304" pitchFamily="18" charset="0"/>
                <a:cs typeface="Times New Roman" panose="02020603050405020304" pitchFamily="18" charset="0"/>
              </a:rPr>
              <a:t>Trước khi code JavaScript được executed, execution context đi qua giai đoạn creation phase. 3 điều xảy ra </a:t>
            </a:r>
            <a:r>
              <a:rPr lang="vi-VN" sz="1800" dirty="0" smtClean="0">
                <a:solidFill>
                  <a:schemeClr val="tx1"/>
                </a:solidFill>
                <a:latin typeface="Times New Roman" panose="02020603050405020304" pitchFamily="18" charset="0"/>
                <a:cs typeface="Times New Roman" panose="02020603050405020304" pitchFamily="18" charset="0"/>
              </a:rPr>
              <a:t>trong </a:t>
            </a:r>
            <a:r>
              <a:rPr lang="vi-VN" sz="1800" dirty="0">
                <a:solidFill>
                  <a:schemeClr val="tx1"/>
                </a:solidFill>
                <a:latin typeface="Times New Roman" panose="02020603050405020304" pitchFamily="18" charset="0"/>
                <a:cs typeface="Times New Roman" panose="02020603050405020304" pitchFamily="18" charset="0"/>
              </a:rPr>
              <a:t>suốt giai đoạn creation phase là</a:t>
            </a:r>
            <a:r>
              <a:rPr lang="vi-VN"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vi-VN" sz="1800" dirty="0">
                <a:solidFill>
                  <a:schemeClr val="tx1"/>
                </a:solidFill>
                <a:latin typeface="Times New Roman" panose="02020603050405020304" pitchFamily="18" charset="0"/>
                <a:cs typeface="Times New Roman" panose="02020603050405020304" pitchFamily="18" charset="0"/>
              </a:rPr>
              <a:t>Value of this được xác định, còn được gọi là This Binding.</a:t>
            </a:r>
          </a:p>
          <a:p>
            <a:pPr lvl="2">
              <a:buFont typeface="Wingdings" panose="05000000000000000000" pitchFamily="2" charset="2"/>
              <a:buChar char="Ø"/>
            </a:pPr>
            <a:r>
              <a:rPr lang="vi-VN" sz="1800" dirty="0">
                <a:solidFill>
                  <a:schemeClr val="tx1"/>
                </a:solidFill>
                <a:latin typeface="Times New Roman" panose="02020603050405020304" pitchFamily="18" charset="0"/>
                <a:cs typeface="Times New Roman" panose="02020603050405020304" pitchFamily="18" charset="0"/>
              </a:rPr>
              <a:t>LexicalEnvironment component được khởi tạo</a:t>
            </a:r>
          </a:p>
          <a:p>
            <a:pPr lvl="2">
              <a:buFont typeface="Wingdings" panose="05000000000000000000" pitchFamily="2" charset="2"/>
              <a:buChar char="Ø"/>
            </a:pPr>
            <a:r>
              <a:rPr lang="vi-VN" sz="1800" dirty="0">
                <a:solidFill>
                  <a:schemeClr val="tx1"/>
                </a:solidFill>
                <a:latin typeface="Times New Roman" panose="02020603050405020304" pitchFamily="18" charset="0"/>
                <a:cs typeface="Times New Roman" panose="02020603050405020304" pitchFamily="18" charset="0"/>
              </a:rPr>
              <a:t>VariableEnvironment component được khởi </a:t>
            </a:r>
            <a:r>
              <a:rPr lang="vi-VN" sz="1800" dirty="0" smtClean="0">
                <a:solidFill>
                  <a:schemeClr val="tx1"/>
                </a:solidFill>
                <a:latin typeface="Times New Roman" panose="02020603050405020304" pitchFamily="18" charset="0"/>
                <a:cs typeface="Times New Roman" panose="02020603050405020304" pitchFamily="18" charset="0"/>
              </a:rPr>
              <a:t>tạo</a:t>
            </a: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2. </a:t>
            </a:r>
            <a:r>
              <a:rPr lang="en-US" dirty="0">
                <a:solidFill>
                  <a:schemeClr val="tx1"/>
                </a:solidFill>
                <a:latin typeface="Times New Roman" panose="02020603050405020304" pitchFamily="18" charset="0"/>
                <a:cs typeface="Times New Roman" panose="02020603050405020304" pitchFamily="18" charset="0"/>
              </a:rPr>
              <a:t>Execution Phase</a:t>
            </a:r>
          </a:p>
          <a:p>
            <a:pPr marL="457200" lvl="1" indent="0">
              <a:buNone/>
            </a:pPr>
            <a:r>
              <a:rPr lang="vi-VN" sz="1800" dirty="0">
                <a:solidFill>
                  <a:schemeClr val="tx1"/>
                </a:solidFill>
                <a:latin typeface="Times New Roman" panose="02020603050405020304" pitchFamily="18" charset="0"/>
                <a:cs typeface="Times New Roman" panose="02020603050405020304" pitchFamily="18" charset="0"/>
              </a:rPr>
              <a:t>Trong giai đoạn này, khi các assignments tới tất cả các variables đã xong. Lúc đó, mã code của chúng ta sẽ được executed.</a:t>
            </a:r>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427018"/>
            <a:ext cx="8596668"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Execution Context </a:t>
            </a:r>
            <a:r>
              <a:rPr lang="en-US" sz="2200" dirty="0" err="1" smtClean="0">
                <a:latin typeface="Times New Roman" panose="02020603050405020304" pitchFamily="18" charset="0"/>
                <a:cs typeface="Times New Roman" panose="02020603050405020304" pitchFamily="18" charset="0"/>
              </a:rPr>
              <a:t>được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ra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như</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thế</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nào</a:t>
            </a:r>
            <a:r>
              <a:rPr lang="en-US" sz="22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04686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500" dirty="0" smtClean="0">
                <a:latin typeface="Times New Roman" panose="02020603050405020304" pitchFamily="18" charset="0"/>
                <a:cs typeface="Times New Roman" panose="02020603050405020304" pitchFamily="18" charset="0"/>
              </a:rPr>
              <a:t>Scope </a:t>
            </a:r>
            <a:endParaRPr lang="en-US" sz="25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smtClean="0">
                <a:latin typeface="Times New Roman" panose="02020603050405020304" pitchFamily="18" charset="0"/>
                <a:cs typeface="Times New Roman" panose="02020603050405020304" pitchFamily="18" charset="0"/>
              </a:rPr>
              <a:t>Execution context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4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418"/>
          </a:xfrm>
        </p:spPr>
        <p:txBody>
          <a:bodyPr/>
          <a:lstStyle/>
          <a:p>
            <a:r>
              <a:rPr lang="en-US" dirty="0" smtClean="0">
                <a:latin typeface="Times New Roman" panose="02020603050405020304" pitchFamily="18" charset="0"/>
                <a:cs typeface="Times New Roman" panose="02020603050405020304" pitchFamily="18" charset="0"/>
              </a:rPr>
              <a:t>1. Scope: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050473"/>
            <a:ext cx="8596668" cy="4807526"/>
          </a:xfrm>
        </p:spPr>
        <p:txBody>
          <a:bodyPr/>
          <a:lstStyle/>
          <a:p>
            <a:r>
              <a:rPr lang="en-US" dirty="0" err="1">
                <a:solidFill>
                  <a:schemeClr val="tx1"/>
                </a:solidFill>
                <a:latin typeface="Times New Roman" panose="02020603050405020304" pitchFamily="18" charset="0"/>
                <a:cs typeface="Times New Roman" panose="02020603050405020304" pitchFamily="18" charset="0"/>
              </a:rPr>
              <a:t>Trong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Javascript</a:t>
            </a:r>
            <a:r>
              <a:rPr lang="en-US" dirty="0">
                <a:solidFill>
                  <a:schemeClr val="tx1"/>
                </a:solidFill>
                <a:latin typeface="Times New Roman" panose="02020603050405020304" pitchFamily="18" charset="0"/>
                <a:cs typeface="Times New Roman" panose="02020603050405020304" pitchFamily="18" charset="0"/>
              </a:rPr>
              <a:t>, scope hay </a:t>
            </a:r>
            <a:r>
              <a:rPr lang="en-US" dirty="0" err="1">
                <a:solidFill>
                  <a:schemeClr val="tx1"/>
                </a:solidFill>
                <a:latin typeface="Times New Roman" panose="02020603050405020304" pitchFamily="18" charset="0"/>
                <a:cs typeface="Times New Roman" panose="02020603050405020304" pitchFamily="18" charset="0"/>
              </a:rPr>
              <a:t>phạm</a:t>
            </a:r>
            <a:r>
              <a:rPr lang="en-US" dirty="0">
                <a:solidFill>
                  <a:schemeClr val="tx1"/>
                </a:solidFill>
                <a:latin typeface="Times New Roman" panose="02020603050405020304" pitchFamily="18" charset="0"/>
                <a:cs typeface="Times New Roman" panose="02020603050405020304" pitchFamily="18" charset="0"/>
              </a:rPr>
              <a:t> vi </a:t>
            </a:r>
            <a:r>
              <a:rPr lang="en-US" dirty="0" err="1">
                <a:solidFill>
                  <a:schemeClr val="tx1"/>
                </a:solidFill>
                <a:latin typeface="Times New Roman" panose="02020603050405020304" pitchFamily="18" charset="0"/>
                <a:cs typeface="Times New Roman" panose="02020603050405020304" pitchFamily="18" charset="0"/>
              </a:rPr>
              <a:t>truy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cập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đề</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cập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cảnh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đoạn</a:t>
            </a:r>
            <a:r>
              <a:rPr lang="en-US" dirty="0">
                <a:solidFill>
                  <a:schemeClr val="tx1"/>
                </a:solidFill>
                <a:latin typeface="Times New Roman" panose="02020603050405020304" pitchFamily="18" charset="0"/>
                <a:cs typeface="Times New Roman" panose="02020603050405020304" pitchFamily="18" charset="0"/>
              </a:rPr>
              <a:t> code. Scope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định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nghĩa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toàn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cục</a:t>
            </a:r>
            <a:r>
              <a:rPr lang="en-US" dirty="0">
                <a:solidFill>
                  <a:schemeClr val="tx1"/>
                </a:solidFill>
                <a:latin typeface="Times New Roman" panose="02020603050405020304" pitchFamily="18" charset="0"/>
                <a:cs typeface="Times New Roman" panose="02020603050405020304" pitchFamily="18" charset="0"/>
              </a:rPr>
              <a:t> (globally) </a:t>
            </a:r>
            <a:r>
              <a:rPr lang="en-US" dirty="0" err="1">
                <a:solidFill>
                  <a:schemeClr val="tx1"/>
                </a:solidFill>
                <a:latin typeface="Times New Roman" panose="02020603050405020304" pitchFamily="18" charset="0"/>
                <a:cs typeface="Times New Roman" panose="02020603050405020304" pitchFamily="18" charset="0"/>
              </a:rPr>
              <a:t>hoặc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cục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bộ</a:t>
            </a:r>
            <a:r>
              <a:rPr lang="en-US" dirty="0">
                <a:solidFill>
                  <a:schemeClr val="tx1"/>
                </a:solidFill>
                <a:latin typeface="Times New Roman" panose="02020603050405020304" pitchFamily="18" charset="0"/>
                <a:cs typeface="Times New Roman" panose="02020603050405020304" pitchFamily="18" charset="0"/>
              </a:rPr>
              <a:t> (locally</a:t>
            </a:r>
            <a:r>
              <a:rPr lang="en-US" dirty="0" smtClean="0">
                <a:solidFill>
                  <a:schemeClr val="tx1"/>
                </a:solidFill>
                <a:latin typeface="Times New Roman" panose="02020603050405020304" pitchFamily="18" charset="0"/>
                <a:cs typeface="Times New Roman" panose="02020603050405020304" pitchFamily="18" charset="0"/>
              </a:rPr>
              <a:t>).</a:t>
            </a: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427018"/>
            <a:ext cx="8596668"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Scope </a:t>
            </a:r>
            <a:r>
              <a:rPr lang="en-US" sz="2200" dirty="0" err="1" smtClean="0">
                <a:latin typeface="Times New Roman" panose="02020603050405020304" pitchFamily="18" charset="0"/>
                <a:cs typeface="Times New Roman" panose="02020603050405020304" pitchFamily="18" charset="0"/>
              </a:rPr>
              <a:t>là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gì</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8870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418"/>
          </a:xfrm>
        </p:spPr>
        <p:txBody>
          <a:bodyPr/>
          <a:lstStyle/>
          <a:p>
            <a:r>
              <a:rPr lang="en-US" dirty="0" smtClean="0">
                <a:latin typeface="Times New Roman" panose="02020603050405020304" pitchFamily="18" charset="0"/>
                <a:cs typeface="Times New Roman" panose="02020603050405020304" pitchFamily="18" charset="0"/>
              </a:rPr>
              <a:t>1. Scope: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050473"/>
            <a:ext cx="8596668" cy="4807526"/>
          </a:xfrm>
        </p:spPr>
        <p:txBody>
          <a:bodyPr>
            <a:normAutofit/>
          </a:bodyPr>
          <a:lstStyle/>
          <a:p>
            <a:r>
              <a:rPr lang="vi-VN" dirty="0">
                <a:solidFill>
                  <a:schemeClr val="tx1"/>
                </a:solidFill>
                <a:latin typeface="Times New Roman" panose="02020603050405020304" pitchFamily="18" charset="0"/>
                <a:cs typeface="Times New Roman" panose="02020603050405020304" pitchFamily="18" charset="0"/>
              </a:rPr>
              <a:t>Trước khi bắt đầu viết một dòng code, chúng ta đang nằm trong cái mà được gọi là phạm vi truy cập toàn cục(global scope</a:t>
            </a:r>
            <a:r>
              <a:rPr lang="vi-VN"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err="1">
                <a:solidFill>
                  <a:schemeClr val="tx1"/>
                </a:solidFill>
                <a:latin typeface="Times New Roman" panose="02020603050405020304" pitchFamily="18" charset="0"/>
                <a:cs typeface="Times New Roman" panose="02020603050405020304" pitchFamily="18" charset="0"/>
              </a:rPr>
              <a:t>Nếu</a:t>
            </a:r>
            <a:r>
              <a:rPr lang="en-US" dirty="0">
                <a:solidFill>
                  <a:schemeClr val="tx1"/>
                </a:solidFill>
                <a:latin typeface="Times New Roman" panose="02020603050405020304" pitchFamily="18" charset="0"/>
                <a:cs typeface="Times New Roman" panose="02020603050405020304" pitchFamily="18" charset="0"/>
              </a:rPr>
              <a:t> ta </a:t>
            </a:r>
            <a:r>
              <a:rPr lang="en-US" dirty="0" err="1">
                <a:solidFill>
                  <a:schemeClr val="tx1"/>
                </a:solidFill>
                <a:latin typeface="Times New Roman" panose="02020603050405020304" pitchFamily="18" charset="0"/>
                <a:cs typeface="Times New Roman" panose="02020603050405020304" pitchFamily="18" charset="0"/>
              </a:rPr>
              <a:t>định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nghĩa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toàn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cục</a:t>
            </a:r>
            <a:r>
              <a:rPr lang="en-US" dirty="0" smtClean="0">
                <a:solidFill>
                  <a:schemeClr val="tx1"/>
                </a:solidFill>
                <a:latin typeface="Times New Roman" panose="02020603050405020304" pitchFamily="18" charset="0"/>
                <a:cs typeface="Times New Roman" panose="02020603050405020304" pitchFamily="18" charset="0"/>
              </a:rPr>
              <a:t>:</a:t>
            </a: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global scope</a:t>
            </a:r>
          </a:p>
          <a:p>
            <a:pPr marL="457200" lvl="1" indent="0">
              <a:buNone/>
            </a:pPr>
            <a:r>
              <a:rPr lang="en-US" sz="1800" dirty="0" err="1">
                <a:solidFill>
                  <a:schemeClr val="tx1"/>
                </a:solidFill>
                <a:latin typeface="Times New Roman" panose="02020603050405020304" pitchFamily="18" charset="0"/>
                <a:cs typeface="Times New Roman" panose="02020603050405020304" pitchFamily="18" charset="0"/>
              </a:rPr>
              <a:t>Var</a:t>
            </a:r>
            <a:r>
              <a:rPr lang="en-US" sz="1800" dirty="0">
                <a:solidFill>
                  <a:schemeClr val="tx1"/>
                </a:solidFill>
                <a:latin typeface="Times New Roman" panose="02020603050405020304" pitchFamily="18" charset="0"/>
                <a:cs typeface="Times New Roman" panose="02020603050405020304" pitchFamily="18" charset="0"/>
              </a:rPr>
              <a:t> name = ‘</a:t>
            </a:r>
            <a:r>
              <a:rPr lang="en-US" sz="1800" dirty="0" err="1">
                <a:solidFill>
                  <a:schemeClr val="tx1"/>
                </a:solidFill>
                <a:latin typeface="Times New Roman" panose="02020603050405020304" pitchFamily="18" charset="0"/>
                <a:cs typeface="Times New Roman" panose="02020603050405020304" pitchFamily="18" charset="0"/>
              </a:rPr>
              <a:t>Yamaa</a:t>
            </a:r>
            <a:r>
              <a:rPr lang="en-US" sz="1800" dirty="0">
                <a:solidFill>
                  <a:schemeClr val="tx1"/>
                </a:solidFill>
                <a:latin typeface="Times New Roman" panose="02020603050405020304" pitchFamily="18" charset="0"/>
                <a:cs typeface="Times New Roman" panose="02020603050405020304" pitchFamily="18" charset="0"/>
              </a:rPr>
              <a:t>’ // </a:t>
            </a:r>
            <a:r>
              <a:rPr lang="en-US" sz="1800" dirty="0" err="1">
                <a:solidFill>
                  <a:schemeClr val="tx1"/>
                </a:solidFill>
                <a:latin typeface="Times New Roman" panose="02020603050405020304" pitchFamily="18" charset="0"/>
                <a:cs typeface="Times New Roman" panose="02020603050405020304" pitchFamily="18" charset="0"/>
              </a:rPr>
              <a:t>đây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là</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biến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toàn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cục</a:t>
            </a:r>
            <a:r>
              <a:rPr lang="en-US" sz="1800" dirty="0">
                <a:solidFill>
                  <a:schemeClr val="tx1"/>
                </a:solidFill>
                <a:latin typeface="Times New Roman" panose="02020603050405020304" pitchFamily="18" charset="0"/>
                <a:cs typeface="Times New Roman" panose="02020603050405020304" pitchFamily="18" charset="0"/>
              </a:rPr>
              <a:t> </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427018"/>
            <a:ext cx="8596668"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Global Scope: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60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418"/>
          </a:xfrm>
        </p:spPr>
        <p:txBody>
          <a:bodyPr/>
          <a:lstStyle/>
          <a:p>
            <a:r>
              <a:rPr lang="en-US" dirty="0" smtClean="0">
                <a:latin typeface="Times New Roman" panose="02020603050405020304" pitchFamily="18" charset="0"/>
                <a:cs typeface="Times New Roman" panose="02020603050405020304" pitchFamily="18" charset="0"/>
              </a:rPr>
              <a:t>1. Scope: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050473"/>
            <a:ext cx="8596668" cy="4807526"/>
          </a:xfrm>
        </p:spPr>
        <p:txBody>
          <a:bodyPr>
            <a:normAutofit/>
          </a:bodyPr>
          <a:lstStyle/>
          <a:p>
            <a:r>
              <a:rPr lang="vi-VN" dirty="0">
                <a:solidFill>
                  <a:schemeClr val="tx1"/>
                </a:solidFill>
                <a:latin typeface="Times New Roman" panose="02020603050405020304" pitchFamily="18" charset="0"/>
                <a:cs typeface="Times New Roman" panose="02020603050405020304" pitchFamily="18" charset="0"/>
              </a:rPr>
              <a:t>Local scope đề cập tới bất kỳ scope nào được xác định qua global scope. Thường có một phạm vi truy cập toàn cục (global scope) duy nhất và mối function lại định nghĩa phạm vi truy cập cục bộ (local scope) của riêng nó. Nếu định nghĩa một function và tạo các biến bên trong nó, các biến này được gọi là biến cục bộ.</a:t>
            </a:r>
            <a:r>
              <a:rPr lang="en-US" dirty="0" err="1" smtClean="0">
                <a:solidFill>
                  <a:schemeClr val="tx1"/>
                </a:solidFill>
                <a:latin typeface="Times New Roman" panose="02020603050405020304" pitchFamily="18" charset="0"/>
                <a:cs typeface="Times New Roman" panose="02020603050405020304" pitchFamily="18" charset="0"/>
              </a:rPr>
              <a:t>Nếu</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ta </a:t>
            </a:r>
            <a:r>
              <a:rPr lang="en-US" dirty="0" err="1">
                <a:solidFill>
                  <a:schemeClr val="tx1"/>
                </a:solidFill>
                <a:latin typeface="Times New Roman" panose="02020603050405020304" pitchFamily="18" charset="0"/>
                <a:cs typeface="Times New Roman" panose="02020603050405020304" pitchFamily="18" charset="0"/>
              </a:rPr>
              <a:t>định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nghĩa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toàn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cục</a:t>
            </a:r>
            <a:r>
              <a:rPr lang="en-US" dirty="0" smtClean="0">
                <a:solidFill>
                  <a:schemeClr val="tx1"/>
                </a:solidFill>
                <a:latin typeface="Times New Roman" panose="02020603050405020304" pitchFamily="18" charset="0"/>
                <a:cs typeface="Times New Roman" panose="02020603050405020304" pitchFamily="18" charset="0"/>
              </a:rPr>
              <a:t>:</a:t>
            </a:r>
          </a:p>
          <a:p>
            <a:r>
              <a:rPr lang="en-US" dirty="0" err="1" smtClean="0">
                <a:solidFill>
                  <a:schemeClr val="tx1"/>
                </a:solidFill>
                <a:latin typeface="Times New Roman" panose="02020603050405020304" pitchFamily="18" charset="0"/>
                <a:cs typeface="Times New Roman" panose="02020603050405020304" pitchFamily="18" charset="0"/>
              </a:rPr>
              <a:t>Ví</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dụ</a:t>
            </a:r>
            <a:r>
              <a:rPr lang="en-US" dirty="0" smtClean="0">
                <a:solidFill>
                  <a:schemeClr val="tx1"/>
                </a:solidFill>
                <a:latin typeface="Times New Roman" panose="02020603050405020304" pitchFamily="18" charset="0"/>
                <a:cs typeface="Times New Roman" panose="02020603050405020304" pitchFamily="18" charset="0"/>
              </a:rPr>
              <a:t>: </a:t>
            </a: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Scope A: Global scope </a:t>
            </a:r>
            <a:endParaRPr lang="en-US" sz="1800" dirty="0" smtClean="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1800" dirty="0" err="1" smtClean="0">
                <a:solidFill>
                  <a:schemeClr val="tx1"/>
                </a:solidFill>
                <a:latin typeface="Times New Roman" panose="02020603050405020304" pitchFamily="18" charset="0"/>
                <a:cs typeface="Times New Roman" panose="02020603050405020304" pitchFamily="18" charset="0"/>
              </a:rPr>
              <a:t>var</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myFunction</a:t>
            </a:r>
            <a:r>
              <a:rPr lang="en-US" sz="1800" dirty="0">
                <a:solidFill>
                  <a:schemeClr val="tx1"/>
                </a:solidFill>
                <a:latin typeface="Times New Roman" panose="02020603050405020304" pitchFamily="18" charset="0"/>
                <a:cs typeface="Times New Roman" panose="02020603050405020304" pitchFamily="18" charset="0"/>
              </a:rPr>
              <a:t> = function () {</a:t>
            </a: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 Scope B: Local </a:t>
            </a:r>
            <a:r>
              <a:rPr lang="en-US" sz="1800" dirty="0" smtClean="0">
                <a:solidFill>
                  <a:schemeClr val="tx1"/>
                </a:solidFill>
                <a:latin typeface="Times New Roman" panose="02020603050405020304" pitchFamily="18" charset="0"/>
                <a:cs typeface="Times New Roman" panose="02020603050405020304" pitchFamily="18" charset="0"/>
              </a:rPr>
              <a:t>scope</a:t>
            </a:r>
          </a:p>
          <a:p>
            <a:pPr marL="457200" lvl="1" indent="0">
              <a:buNone/>
            </a:pP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var</a:t>
            </a:r>
            <a:r>
              <a:rPr lang="en-US" sz="1800" dirty="0">
                <a:solidFill>
                  <a:schemeClr val="tx1"/>
                </a:solidFill>
                <a:latin typeface="Times New Roman" panose="02020603050405020304" pitchFamily="18" charset="0"/>
                <a:cs typeface="Times New Roman" panose="02020603050405020304" pitchFamily="18" charset="0"/>
              </a:rPr>
              <a:t> name = </a:t>
            </a:r>
            <a:r>
              <a:rPr lang="en-US" sz="1800" dirty="0" smtClean="0">
                <a:solidFill>
                  <a:schemeClr val="tx1"/>
                </a:solidFill>
                <a:latin typeface="Times New Roman" panose="02020603050405020304" pitchFamily="18" charset="0"/>
                <a:cs typeface="Times New Roman" panose="02020603050405020304" pitchFamily="18" charset="0"/>
              </a:rPr>
              <a:t>Son';</a:t>
            </a: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console.log(name); // </a:t>
            </a:r>
            <a:r>
              <a:rPr lang="en-US" sz="1800" dirty="0" smtClean="0">
                <a:solidFill>
                  <a:schemeClr val="tx1"/>
                </a:solidFill>
                <a:latin typeface="Times New Roman" panose="02020603050405020304" pitchFamily="18" charset="0"/>
                <a:cs typeface="Times New Roman" panose="02020603050405020304" pitchFamily="18" charset="0"/>
              </a:rPr>
              <a:t>Son</a:t>
            </a: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a:t>
            </a:r>
          </a:p>
          <a:p>
            <a:pPr marL="457200" lvl="1" indent="0">
              <a:buNone/>
            </a:pPr>
            <a:r>
              <a:rPr lang="en-US" sz="1800" dirty="0" smtClean="0">
                <a:solidFill>
                  <a:schemeClr val="tx1"/>
                </a:solidFill>
                <a:latin typeface="Times New Roman" panose="02020603050405020304" pitchFamily="18" charset="0"/>
                <a:cs typeface="Times New Roman" panose="02020603050405020304" pitchFamily="18" charset="0"/>
              </a:rPr>
              <a:t>console.log(name); </a:t>
            </a:r>
            <a:r>
              <a:rPr lang="en-US" sz="1800" dirty="0">
                <a:solidFill>
                  <a:schemeClr val="tx1"/>
                </a:solidFill>
                <a:latin typeface="Times New Roman" panose="02020603050405020304" pitchFamily="18" charset="0"/>
                <a:cs typeface="Times New Roman" panose="02020603050405020304" pitchFamily="18" charset="0"/>
              </a:rPr>
              <a:t>// Uncaught </a:t>
            </a:r>
            <a:r>
              <a:rPr lang="en-US" sz="1800" dirty="0" err="1">
                <a:solidFill>
                  <a:schemeClr val="tx1"/>
                </a:solidFill>
                <a:latin typeface="Times New Roman" panose="02020603050405020304" pitchFamily="18" charset="0"/>
                <a:cs typeface="Times New Roman" panose="02020603050405020304" pitchFamily="18" charset="0"/>
              </a:rPr>
              <a:t>ReferenceError</a:t>
            </a:r>
            <a:r>
              <a:rPr lang="en-US" sz="1800" dirty="0">
                <a:solidFill>
                  <a:schemeClr val="tx1"/>
                </a:solidFill>
                <a:latin typeface="Times New Roman" panose="02020603050405020304" pitchFamily="18" charset="0"/>
                <a:cs typeface="Times New Roman" panose="02020603050405020304" pitchFamily="18" charset="0"/>
              </a:rPr>
              <a:t>: name is not defined</a:t>
            </a: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427018"/>
            <a:ext cx="8596668"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Local Scope: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44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418"/>
          </a:xfrm>
        </p:spPr>
        <p:txBody>
          <a:bodyPr/>
          <a:lstStyle/>
          <a:p>
            <a:r>
              <a:rPr lang="en-US" dirty="0" smtClean="0">
                <a:latin typeface="Times New Roman" panose="02020603050405020304" pitchFamily="18" charset="0"/>
                <a:cs typeface="Times New Roman" panose="02020603050405020304" pitchFamily="18" charset="0"/>
              </a:rPr>
              <a:t>1. Scope: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050473"/>
            <a:ext cx="8596668" cy="4807526"/>
          </a:xfrm>
        </p:spPr>
        <p:txBody>
          <a:bodyPr>
            <a:normAutofit/>
          </a:bodyPr>
          <a:lstStyle/>
          <a:p>
            <a:r>
              <a:rPr lang="vi-VN" dirty="0">
                <a:solidFill>
                  <a:schemeClr val="tx1"/>
                </a:solidFill>
                <a:latin typeface="Times New Roman" panose="02020603050405020304" pitchFamily="18" charset="0"/>
                <a:cs typeface="Times New Roman" panose="02020603050405020304" pitchFamily="18" charset="0"/>
              </a:rPr>
              <a:t>Tất cả các scope trong Js không được tạo bởi vòng lặp for hoặc while, hay các lệnh rẽ nhánh if hoặc switch mà bởi function scope. Công thức là: tạo functions = tạo scope mới. </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err="1" smtClean="0">
                <a:solidFill>
                  <a:schemeClr val="tx1"/>
                </a:solidFill>
                <a:latin typeface="Times New Roman" panose="02020603050405020304" pitchFamily="18" charset="0"/>
                <a:cs typeface="Times New Roman" panose="02020603050405020304" pitchFamily="18" charset="0"/>
              </a:rPr>
              <a:t>Ví</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dụ</a:t>
            </a:r>
            <a:r>
              <a:rPr lang="en-US" dirty="0" smtClean="0">
                <a:solidFill>
                  <a:schemeClr val="tx1"/>
                </a:solidFill>
                <a:latin typeface="Times New Roman" panose="02020603050405020304" pitchFamily="18" charset="0"/>
                <a:cs typeface="Times New Roman" panose="02020603050405020304" pitchFamily="18" charset="0"/>
              </a:rPr>
              <a:t>: </a:t>
            </a:r>
          </a:p>
          <a:p>
            <a:pPr marL="457200" lvl="1" indent="0">
              <a:buNone/>
            </a:pPr>
            <a:r>
              <a:rPr lang="en-US" sz="1800" dirty="0" smtClean="0">
                <a:solidFill>
                  <a:schemeClr val="tx1"/>
                </a:solidFill>
                <a:latin typeface="Times New Roman" panose="02020603050405020304" pitchFamily="18" charset="0"/>
                <a:cs typeface="Times New Roman" panose="02020603050405020304" pitchFamily="18" charset="0"/>
              </a:rPr>
              <a:t>// Scope A</a:t>
            </a:r>
            <a:r>
              <a:rPr lang="en-US" sz="1800" dirty="0">
                <a:solidFill>
                  <a:schemeClr val="tx1"/>
                </a:solidFill>
                <a:latin typeface="Times New Roman" panose="02020603050405020304" pitchFamily="18" charset="0"/>
                <a:cs typeface="Times New Roman" panose="02020603050405020304" pitchFamily="18" charset="0"/>
              </a:rPr>
              <a:t>: Global scope </a:t>
            </a:r>
            <a:endParaRPr lang="en-US" sz="1800" dirty="0" smtClean="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1800" dirty="0" err="1" smtClean="0">
                <a:solidFill>
                  <a:schemeClr val="tx1"/>
                </a:solidFill>
                <a:latin typeface="Times New Roman" panose="02020603050405020304" pitchFamily="18" charset="0"/>
                <a:cs typeface="Times New Roman" panose="02020603050405020304" pitchFamily="18" charset="0"/>
              </a:rPr>
              <a:t>var</a:t>
            </a:r>
            <a:r>
              <a:rPr lang="en-US" sz="1800" dirty="0" smtClean="0">
                <a:solidFill>
                  <a:schemeClr val="tx1"/>
                </a:solidFill>
                <a:latin typeface="Times New Roman" panose="02020603050405020304" pitchFamily="18" charset="0"/>
                <a:cs typeface="Times New Roman" panose="02020603050405020304" pitchFamily="18" charset="0"/>
              </a:rPr>
              <a:t> myFunction1 </a:t>
            </a:r>
            <a:r>
              <a:rPr lang="en-US" sz="1800" dirty="0">
                <a:solidFill>
                  <a:schemeClr val="tx1"/>
                </a:solidFill>
                <a:latin typeface="Times New Roman" panose="02020603050405020304" pitchFamily="18" charset="0"/>
                <a:cs typeface="Times New Roman" panose="02020603050405020304" pitchFamily="18" charset="0"/>
              </a:rPr>
              <a:t>= function () {</a:t>
            </a: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 Scope B</a:t>
            </a: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var</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myFunction2 </a:t>
            </a:r>
            <a:r>
              <a:rPr lang="en-US" sz="1800" dirty="0">
                <a:solidFill>
                  <a:schemeClr val="tx1"/>
                </a:solidFill>
                <a:latin typeface="Times New Roman" panose="02020603050405020304" pitchFamily="18" charset="0"/>
                <a:cs typeface="Times New Roman" panose="02020603050405020304" pitchFamily="18" charset="0"/>
              </a:rPr>
              <a:t>= function () {</a:t>
            </a: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 Scope C</a:t>
            </a: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a:t>
            </a: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a:t>
            </a:r>
          </a:p>
          <a:p>
            <a:endParaRPr lang="en-US" dirty="0" smtClean="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427018"/>
            <a:ext cx="8596668"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Function Scope: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108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418"/>
          </a:xfrm>
        </p:spPr>
        <p:txBody>
          <a:bodyPr/>
          <a:lstStyle/>
          <a:p>
            <a:r>
              <a:rPr lang="en-US" dirty="0" smtClean="0">
                <a:latin typeface="Times New Roman" panose="02020603050405020304" pitchFamily="18" charset="0"/>
                <a:cs typeface="Times New Roman" panose="02020603050405020304" pitchFamily="18" charset="0"/>
              </a:rPr>
              <a:t>1. Scope: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050473"/>
            <a:ext cx="8596668" cy="4807526"/>
          </a:xfrm>
        </p:spPr>
        <p:txBody>
          <a:bodyPr>
            <a:normAutofit/>
          </a:bodyPr>
          <a:lstStyle/>
          <a:p>
            <a:r>
              <a:rPr lang="vi-VN" dirty="0">
                <a:solidFill>
                  <a:schemeClr val="tx1"/>
                </a:solidFill>
                <a:latin typeface="Times New Roman" panose="02020603050405020304" pitchFamily="18" charset="0"/>
                <a:cs typeface="Times New Roman" panose="02020603050405020304" pitchFamily="18" charset="0"/>
              </a:rPr>
              <a:t>Khi </a:t>
            </a:r>
            <a:r>
              <a:rPr lang="vi-VN" dirty="0" smtClean="0">
                <a:solidFill>
                  <a:schemeClr val="tx1"/>
                </a:solidFill>
                <a:latin typeface="Times New Roman" panose="02020603050405020304" pitchFamily="18" charset="0"/>
                <a:cs typeface="Times New Roman" panose="02020603050405020304" pitchFamily="18" charset="0"/>
              </a:rPr>
              <a:t>một </a:t>
            </a:r>
            <a:r>
              <a:rPr lang="vi-VN" dirty="0">
                <a:solidFill>
                  <a:schemeClr val="tx1"/>
                </a:solidFill>
                <a:latin typeface="Times New Roman" panose="02020603050405020304" pitchFamily="18" charset="0"/>
                <a:cs typeface="Times New Roman" panose="02020603050405020304" pitchFamily="18" charset="0"/>
              </a:rPr>
              <a:t>function nằm trong một function khác, function trong có quyền truy cập tới scope của function bên ngoài, đó gọi là </a:t>
            </a:r>
            <a:r>
              <a:rPr lang="vi-VN" dirty="0">
                <a:solidFill>
                  <a:srgbClr val="FF0000"/>
                </a:solidFill>
                <a:latin typeface="Times New Roman" panose="02020603050405020304" pitchFamily="18" charset="0"/>
                <a:cs typeface="Times New Roman" panose="02020603050405020304" pitchFamily="18" charset="0"/>
              </a:rPr>
              <a:t>Lexical Scope </a:t>
            </a:r>
            <a:r>
              <a:rPr lang="vi-VN" dirty="0">
                <a:solidFill>
                  <a:schemeClr val="tx1"/>
                </a:solidFill>
                <a:latin typeface="Times New Roman" panose="02020603050405020304" pitchFamily="18" charset="0"/>
                <a:cs typeface="Times New Roman" panose="02020603050405020304" pitchFamily="18" charset="0"/>
              </a:rPr>
              <a:t>hay </a:t>
            </a:r>
            <a:r>
              <a:rPr lang="vi-VN" dirty="0">
                <a:solidFill>
                  <a:srgbClr val="FF0000"/>
                </a:solidFill>
                <a:latin typeface="Times New Roman" panose="02020603050405020304" pitchFamily="18" charset="0"/>
                <a:cs typeface="Times New Roman" panose="02020603050405020304" pitchFamily="18" charset="0"/>
              </a:rPr>
              <a:t>Closure</a:t>
            </a:r>
            <a:r>
              <a:rPr lang="vi-VN" dirty="0">
                <a:solidFill>
                  <a:schemeClr val="tx1"/>
                </a:solidFill>
                <a:latin typeface="Times New Roman" panose="02020603050405020304" pitchFamily="18" charset="0"/>
                <a:cs typeface="Times New Roman" panose="02020603050405020304" pitchFamily="18" charset="0"/>
              </a:rPr>
              <a:t> - còn được gọi là </a:t>
            </a:r>
            <a:r>
              <a:rPr lang="vi-VN" dirty="0">
                <a:solidFill>
                  <a:srgbClr val="FF0000"/>
                </a:solidFill>
                <a:latin typeface="Times New Roman" panose="02020603050405020304" pitchFamily="18" charset="0"/>
                <a:cs typeface="Times New Roman" panose="02020603050405020304" pitchFamily="18" charset="0"/>
              </a:rPr>
              <a:t>Static Scope</a:t>
            </a:r>
            <a:r>
              <a:rPr lang="vi-VN"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err="1" smtClean="0">
                <a:solidFill>
                  <a:schemeClr val="tx1"/>
                </a:solidFill>
                <a:latin typeface="Times New Roman" panose="02020603050405020304" pitchFamily="18" charset="0"/>
                <a:cs typeface="Times New Roman" panose="02020603050405020304" pitchFamily="18" charset="0"/>
              </a:rPr>
              <a:t>Ví</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dụ</a:t>
            </a:r>
            <a:r>
              <a:rPr lang="en-US" dirty="0" smtClean="0">
                <a:solidFill>
                  <a:schemeClr val="tx1"/>
                </a:solidFill>
                <a:latin typeface="Times New Roman" panose="02020603050405020304" pitchFamily="18" charset="0"/>
                <a:cs typeface="Times New Roman" panose="02020603050405020304" pitchFamily="18" charset="0"/>
              </a:rPr>
              <a:t>: </a:t>
            </a:r>
          </a:p>
          <a:p>
            <a:pPr marL="457200" lvl="1" indent="0">
              <a:buNone/>
            </a:pPr>
            <a:r>
              <a:rPr lang="vi-VN" sz="1800" dirty="0">
                <a:solidFill>
                  <a:schemeClr val="tx1"/>
                </a:solidFill>
                <a:latin typeface="Times New Roman" panose="02020603050405020304" pitchFamily="18" charset="0"/>
                <a:cs typeface="Times New Roman" panose="02020603050405020304" pitchFamily="18" charset="0"/>
              </a:rPr>
              <a:t>// Scope </a:t>
            </a:r>
            <a:r>
              <a:rPr lang="vi-VN" sz="1800" dirty="0" smtClean="0">
                <a:solidFill>
                  <a:schemeClr val="tx1"/>
                </a:solidFill>
                <a:latin typeface="Times New Roman" panose="02020603050405020304" pitchFamily="18" charset="0"/>
                <a:cs typeface="Times New Roman" panose="02020603050405020304" pitchFamily="18" charset="0"/>
              </a:rPr>
              <a:t>A</a:t>
            </a:r>
            <a:r>
              <a:rPr lang="en-US" sz="1800" dirty="0">
                <a:solidFill>
                  <a:schemeClr val="tx1"/>
                </a:solidFill>
                <a:latin typeface="Times New Roman" panose="02020603050405020304" pitchFamily="18" charset="0"/>
                <a:cs typeface="Times New Roman" panose="02020603050405020304" pitchFamily="18" charset="0"/>
              </a:rPr>
              <a:t>: Global scope </a:t>
            </a:r>
            <a:endParaRPr lang="vi-VN" sz="18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vi-VN" sz="1800" dirty="0">
                <a:solidFill>
                  <a:schemeClr val="tx1"/>
                </a:solidFill>
                <a:latin typeface="Times New Roman" panose="02020603050405020304" pitchFamily="18" charset="0"/>
                <a:cs typeface="Times New Roman" panose="02020603050405020304" pitchFamily="18" charset="0"/>
              </a:rPr>
              <a:t>var </a:t>
            </a:r>
            <a:r>
              <a:rPr lang="vi-VN" sz="1800" dirty="0" smtClean="0">
                <a:solidFill>
                  <a:schemeClr val="tx1"/>
                </a:solidFill>
                <a:latin typeface="Times New Roman" panose="02020603050405020304" pitchFamily="18" charset="0"/>
                <a:cs typeface="Times New Roman" panose="02020603050405020304" pitchFamily="18" charset="0"/>
              </a:rPr>
              <a:t>myFunction</a:t>
            </a:r>
            <a:r>
              <a:rPr lang="en-US" sz="1800" dirty="0" smtClean="0">
                <a:solidFill>
                  <a:schemeClr val="tx1"/>
                </a:solidFill>
                <a:latin typeface="Times New Roman" panose="02020603050405020304" pitchFamily="18" charset="0"/>
                <a:cs typeface="Times New Roman" panose="02020603050405020304" pitchFamily="18" charset="0"/>
              </a:rPr>
              <a:t>1</a:t>
            </a:r>
            <a:r>
              <a:rPr lang="vi-VN" sz="1800" dirty="0" smtClean="0">
                <a:solidFill>
                  <a:schemeClr val="tx1"/>
                </a:solidFill>
                <a:latin typeface="Times New Roman" panose="02020603050405020304" pitchFamily="18" charset="0"/>
                <a:cs typeface="Times New Roman" panose="02020603050405020304" pitchFamily="18" charset="0"/>
              </a:rPr>
              <a:t> </a:t>
            </a:r>
            <a:r>
              <a:rPr lang="vi-VN" sz="1800" dirty="0">
                <a:solidFill>
                  <a:schemeClr val="tx1"/>
                </a:solidFill>
                <a:latin typeface="Times New Roman" panose="02020603050405020304" pitchFamily="18" charset="0"/>
                <a:cs typeface="Times New Roman" panose="02020603050405020304" pitchFamily="18" charset="0"/>
              </a:rPr>
              <a:t>= function () {</a:t>
            </a:r>
          </a:p>
          <a:p>
            <a:pPr marL="457200" lvl="1" indent="0">
              <a:buNone/>
            </a:pPr>
            <a:r>
              <a:rPr lang="vi-VN" sz="1800" dirty="0">
                <a:solidFill>
                  <a:schemeClr val="tx1"/>
                </a:solidFill>
                <a:latin typeface="Times New Roman" panose="02020603050405020304" pitchFamily="18" charset="0"/>
                <a:cs typeface="Times New Roman" panose="02020603050405020304" pitchFamily="18" charset="0"/>
              </a:rPr>
              <a:t>  // Scope B</a:t>
            </a:r>
          </a:p>
          <a:p>
            <a:pPr marL="457200" lvl="1" indent="0">
              <a:buNone/>
            </a:pPr>
            <a:r>
              <a:rPr lang="vi-VN" sz="1800" dirty="0">
                <a:solidFill>
                  <a:schemeClr val="tx1"/>
                </a:solidFill>
                <a:latin typeface="Times New Roman" panose="02020603050405020304" pitchFamily="18" charset="0"/>
                <a:cs typeface="Times New Roman" panose="02020603050405020304" pitchFamily="18" charset="0"/>
              </a:rPr>
              <a:t>  var name = </a:t>
            </a:r>
            <a:r>
              <a:rPr lang="en-US" sz="1800" dirty="0" smtClean="0">
                <a:solidFill>
                  <a:schemeClr val="tx1"/>
                </a:solidFill>
                <a:latin typeface="Times New Roman" panose="02020603050405020304" pitchFamily="18" charset="0"/>
                <a:cs typeface="Times New Roman" panose="02020603050405020304" pitchFamily="18" charset="0"/>
              </a:rPr>
              <a:t>Son</a:t>
            </a:r>
            <a:r>
              <a:rPr lang="vi-VN" sz="1800" dirty="0" smtClean="0">
                <a:solidFill>
                  <a:schemeClr val="tx1"/>
                </a:solidFill>
                <a:latin typeface="Times New Roman" panose="02020603050405020304" pitchFamily="18" charset="0"/>
                <a:cs typeface="Times New Roman" panose="02020603050405020304" pitchFamily="18" charset="0"/>
              </a:rPr>
              <a:t>'; </a:t>
            </a:r>
            <a:r>
              <a:rPr lang="vi-VN" sz="1800" dirty="0">
                <a:solidFill>
                  <a:schemeClr val="tx1"/>
                </a:solidFill>
                <a:latin typeface="Times New Roman" panose="02020603050405020304" pitchFamily="18" charset="0"/>
                <a:cs typeface="Times New Roman" panose="02020603050405020304" pitchFamily="18" charset="0"/>
              </a:rPr>
              <a:t>// định nghĩa trong Scope B</a:t>
            </a:r>
          </a:p>
          <a:p>
            <a:pPr marL="457200" lvl="1" indent="0">
              <a:buNone/>
            </a:pPr>
            <a:r>
              <a:rPr lang="vi-VN" sz="1800" dirty="0">
                <a:solidFill>
                  <a:schemeClr val="tx1"/>
                </a:solidFill>
                <a:latin typeface="Times New Roman" panose="02020603050405020304" pitchFamily="18" charset="0"/>
                <a:cs typeface="Times New Roman" panose="02020603050405020304" pitchFamily="18" charset="0"/>
              </a:rPr>
              <a:t>  var </a:t>
            </a:r>
            <a:r>
              <a:rPr lang="vi-VN" sz="1800" dirty="0" smtClean="0">
                <a:solidFill>
                  <a:schemeClr val="tx1"/>
                </a:solidFill>
                <a:latin typeface="Times New Roman" panose="02020603050405020304" pitchFamily="18" charset="0"/>
                <a:cs typeface="Times New Roman" panose="02020603050405020304" pitchFamily="18" charset="0"/>
              </a:rPr>
              <a:t>myFunction</a:t>
            </a:r>
            <a:r>
              <a:rPr lang="en-US" sz="1800" dirty="0" smtClean="0">
                <a:solidFill>
                  <a:schemeClr val="tx1"/>
                </a:solidFill>
                <a:latin typeface="Times New Roman" panose="02020603050405020304" pitchFamily="18" charset="0"/>
                <a:cs typeface="Times New Roman" panose="02020603050405020304" pitchFamily="18" charset="0"/>
              </a:rPr>
              <a:t>2</a:t>
            </a:r>
            <a:r>
              <a:rPr lang="vi-VN" sz="1800" dirty="0" smtClean="0">
                <a:solidFill>
                  <a:schemeClr val="tx1"/>
                </a:solidFill>
                <a:latin typeface="Times New Roman" panose="02020603050405020304" pitchFamily="18" charset="0"/>
                <a:cs typeface="Times New Roman" panose="02020603050405020304" pitchFamily="18" charset="0"/>
              </a:rPr>
              <a:t> </a:t>
            </a:r>
            <a:r>
              <a:rPr lang="vi-VN" sz="1800" dirty="0">
                <a:solidFill>
                  <a:schemeClr val="tx1"/>
                </a:solidFill>
                <a:latin typeface="Times New Roman" panose="02020603050405020304" pitchFamily="18" charset="0"/>
                <a:cs typeface="Times New Roman" panose="02020603050405020304" pitchFamily="18" charset="0"/>
              </a:rPr>
              <a:t>= function () {</a:t>
            </a:r>
          </a:p>
          <a:p>
            <a:pPr marL="457200" lvl="1" indent="0">
              <a:buNone/>
            </a:pPr>
            <a:r>
              <a:rPr lang="vi-VN" sz="1800" dirty="0">
                <a:solidFill>
                  <a:schemeClr val="tx1"/>
                </a:solidFill>
                <a:latin typeface="Times New Roman" panose="02020603050405020304" pitchFamily="18" charset="0"/>
                <a:cs typeface="Times New Roman" panose="02020603050405020304" pitchFamily="18" charset="0"/>
              </a:rPr>
              <a:t>    // Scope C: `name`vẫn có thể được truy cập đến từ đây!!</a:t>
            </a:r>
          </a:p>
          <a:p>
            <a:pPr marL="457200" lvl="1" indent="0">
              <a:buNone/>
            </a:pPr>
            <a:r>
              <a:rPr lang="vi-VN" sz="1800" dirty="0">
                <a:solidFill>
                  <a:schemeClr val="tx1"/>
                </a:solidFill>
                <a:latin typeface="Times New Roman" panose="02020603050405020304" pitchFamily="18" charset="0"/>
                <a:cs typeface="Times New Roman" panose="02020603050405020304" pitchFamily="18" charset="0"/>
              </a:rPr>
              <a:t>  };</a:t>
            </a:r>
          </a:p>
          <a:p>
            <a:pPr marL="457200" lvl="1" indent="0">
              <a:buNone/>
            </a:pPr>
            <a:r>
              <a:rPr lang="vi-VN" sz="1800" dirty="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427018"/>
            <a:ext cx="8596668"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Lexical Scope: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632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418"/>
          </a:xfrm>
        </p:spPr>
        <p:txBody>
          <a:bodyPr/>
          <a:lstStyle/>
          <a:p>
            <a:r>
              <a:rPr lang="en-US" dirty="0" smtClean="0">
                <a:latin typeface="Times New Roman" panose="02020603050405020304" pitchFamily="18" charset="0"/>
                <a:cs typeface="Times New Roman" panose="02020603050405020304" pitchFamily="18" charset="0"/>
              </a:rPr>
              <a:t>1. Scope: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050473"/>
            <a:ext cx="8596668" cy="4807526"/>
          </a:xfrm>
        </p:spPr>
        <p:txBody>
          <a:bodyPr>
            <a:normAutofit/>
          </a:bodyPr>
          <a:lstStyle/>
          <a:p>
            <a:r>
              <a:rPr lang="en-US" dirty="0" smtClean="0">
                <a:solidFill>
                  <a:schemeClr val="tx1"/>
                </a:solidFill>
                <a:latin typeface="Times New Roman" panose="02020603050405020304" pitchFamily="18" charset="0"/>
                <a:cs typeface="Times New Roman" panose="02020603050405020304" pitchFamily="18" charset="0"/>
              </a:rPr>
              <a:t>Vi </a:t>
            </a:r>
            <a:r>
              <a:rPr lang="en-US" dirty="0" err="1" smtClean="0">
                <a:solidFill>
                  <a:schemeClr val="tx1"/>
                </a:solidFill>
                <a:latin typeface="Times New Roman" panose="02020603050405020304" pitchFamily="18" charset="0"/>
                <a:cs typeface="Times New Roman" panose="02020603050405020304" pitchFamily="18" charset="0"/>
              </a:rPr>
              <a:t>dụ</a:t>
            </a:r>
            <a:r>
              <a:rPr lang="en-US" dirty="0" smtClean="0">
                <a:solidFill>
                  <a:schemeClr val="tx1"/>
                </a:solidFill>
                <a:latin typeface="Times New Roman" panose="02020603050405020304" pitchFamily="18" charset="0"/>
                <a:cs typeface="Times New Roman" panose="02020603050405020304" pitchFamily="18" charset="0"/>
              </a:rPr>
              <a:t>: </a:t>
            </a: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function b() {</a:t>
            </a: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console.log(text);</a:t>
            </a:r>
          </a:p>
          <a:p>
            <a:pPr marL="457200" lvl="1" indent="0">
              <a:buNone/>
            </a:pPr>
            <a:r>
              <a:rPr lang="en-US" sz="1800" dirty="0" smtClean="0">
                <a:solidFill>
                  <a:schemeClr val="tx1"/>
                </a:solidFill>
                <a:latin typeface="Times New Roman" panose="02020603050405020304" pitchFamily="18" charset="0"/>
                <a:cs typeface="Times New Roman" panose="02020603050405020304" pitchFamily="18" charset="0"/>
              </a:rPr>
              <a:t>}</a:t>
            </a: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function a() {</a:t>
            </a: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var</a:t>
            </a:r>
            <a:r>
              <a:rPr lang="en-US" sz="1800" dirty="0">
                <a:solidFill>
                  <a:schemeClr val="tx1"/>
                </a:solidFill>
                <a:latin typeface="Times New Roman" panose="02020603050405020304" pitchFamily="18" charset="0"/>
                <a:cs typeface="Times New Roman" panose="02020603050405020304" pitchFamily="18" charset="0"/>
              </a:rPr>
              <a:t> text = </a:t>
            </a:r>
            <a:r>
              <a:rPr lang="en-US" sz="1800" dirty="0" smtClean="0">
                <a:solidFill>
                  <a:schemeClr val="tx1"/>
                </a:solidFill>
                <a:latin typeface="Times New Roman" panose="02020603050405020304" pitchFamily="18" charset="0"/>
                <a:cs typeface="Times New Roman" panose="02020603050405020304" pitchFamily="18" charset="0"/>
              </a:rPr>
              <a:t>“</a:t>
            </a:r>
            <a:r>
              <a:rPr lang="en-US" sz="1800" dirty="0" err="1" smtClean="0">
                <a:solidFill>
                  <a:schemeClr val="tx1"/>
                </a:solidFill>
                <a:latin typeface="Times New Roman" panose="02020603050405020304" pitchFamily="18" charset="0"/>
                <a:cs typeface="Times New Roman" panose="02020603050405020304" pitchFamily="18" charset="0"/>
              </a:rPr>
              <a:t>Biến</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trong</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func</a:t>
            </a:r>
            <a:r>
              <a:rPr lang="en-US" sz="1800" dirty="0" smtClean="0">
                <a:solidFill>
                  <a:schemeClr val="tx1"/>
                </a:solidFill>
                <a:latin typeface="Times New Roman" panose="02020603050405020304" pitchFamily="18" charset="0"/>
                <a:cs typeface="Times New Roman" panose="02020603050405020304" pitchFamily="18" charset="0"/>
              </a:rPr>
              <a:t> a";</a:t>
            </a: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b();</a:t>
            </a:r>
          </a:p>
          <a:p>
            <a:pPr marL="457200" lvl="1" indent="0">
              <a:buNone/>
            </a:pPr>
            <a:r>
              <a:rPr lang="en-US" sz="1800" dirty="0" smtClean="0">
                <a:solidFill>
                  <a:schemeClr val="tx1"/>
                </a:solidFill>
                <a:latin typeface="Times New Roman" panose="02020603050405020304" pitchFamily="18" charset="0"/>
                <a:cs typeface="Times New Roman" panose="02020603050405020304" pitchFamily="18" charset="0"/>
              </a:rPr>
              <a:t>}</a:t>
            </a: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a();</a:t>
            </a:r>
          </a:p>
          <a:p>
            <a:pPr marL="457200" lvl="1" indent="0">
              <a:buNone/>
            </a:pPr>
            <a:r>
              <a:rPr lang="en-US" sz="1800" dirty="0" err="1">
                <a:solidFill>
                  <a:schemeClr val="tx1"/>
                </a:solidFill>
                <a:latin typeface="Times New Roman" panose="02020603050405020304" pitchFamily="18" charset="0"/>
                <a:cs typeface="Times New Roman" panose="02020603050405020304" pitchFamily="18" charset="0"/>
              </a:rPr>
              <a:t>var</a:t>
            </a:r>
            <a:r>
              <a:rPr lang="en-US" sz="1800" dirty="0">
                <a:solidFill>
                  <a:schemeClr val="tx1"/>
                </a:solidFill>
                <a:latin typeface="Times New Roman" panose="02020603050405020304" pitchFamily="18" charset="0"/>
                <a:cs typeface="Times New Roman" panose="02020603050405020304" pitchFamily="18" charset="0"/>
              </a:rPr>
              <a:t> text = </a:t>
            </a:r>
            <a:r>
              <a:rPr lang="en-US" sz="1800" dirty="0" smtClean="0">
                <a:solidFill>
                  <a:schemeClr val="tx1"/>
                </a:solidFill>
                <a:latin typeface="Times New Roman" panose="02020603050405020304" pitchFamily="18" charset="0"/>
                <a:cs typeface="Times New Roman" panose="02020603050405020304" pitchFamily="18" charset="0"/>
              </a:rPr>
              <a:t>“</a:t>
            </a:r>
            <a:r>
              <a:rPr lang="en-US" sz="1800" dirty="0" err="1" smtClean="0">
                <a:solidFill>
                  <a:schemeClr val="tx1"/>
                </a:solidFill>
                <a:latin typeface="Times New Roman" panose="02020603050405020304" pitchFamily="18" charset="0"/>
                <a:cs typeface="Times New Roman" panose="02020603050405020304" pitchFamily="18" charset="0"/>
              </a:rPr>
              <a:t>Biến</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trong</a:t>
            </a:r>
            <a:r>
              <a:rPr lang="en-US" sz="1800" dirty="0" smtClean="0">
                <a:solidFill>
                  <a:schemeClr val="tx1"/>
                </a:solidFill>
                <a:latin typeface="Times New Roman" panose="02020603050405020304" pitchFamily="18" charset="0"/>
                <a:cs typeface="Times New Roman" panose="02020603050405020304" pitchFamily="18" charset="0"/>
              </a:rPr>
              <a:t> global";</a:t>
            </a:r>
          </a:p>
        </p:txBody>
      </p:sp>
      <p:sp>
        <p:nvSpPr>
          <p:cNvPr id="4" name="TextBox 3"/>
          <p:cNvSpPr txBox="1"/>
          <p:nvPr/>
        </p:nvSpPr>
        <p:spPr>
          <a:xfrm>
            <a:off x="677334" y="1427018"/>
            <a:ext cx="8596668"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Scope Chain:</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096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418"/>
          </a:xfrm>
        </p:spPr>
        <p:txBody>
          <a:bodyPr/>
          <a:lstStyle/>
          <a:p>
            <a:r>
              <a:rPr lang="en-US" dirty="0" smtClean="0">
                <a:latin typeface="Times New Roman" panose="02020603050405020304" pitchFamily="18" charset="0"/>
                <a:cs typeface="Times New Roman" panose="02020603050405020304" pitchFamily="18" charset="0"/>
              </a:rPr>
              <a:t>1. Scope: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050473"/>
            <a:ext cx="8596668" cy="4807526"/>
          </a:xfrm>
        </p:spPr>
        <p:txBody>
          <a:bodyPr>
            <a:normAutofit/>
          </a:bodyPr>
          <a:lstStyle/>
          <a:p>
            <a:r>
              <a:rPr lang="en-US" dirty="0" err="1" smtClean="0">
                <a:solidFill>
                  <a:schemeClr val="tx1"/>
                </a:solidFill>
                <a:latin typeface="Times New Roman" panose="02020603050405020304" pitchFamily="18" charset="0"/>
                <a:cs typeface="Times New Roman" panose="02020603050405020304" pitchFamily="18" charset="0"/>
              </a:rPr>
              <a:t>Trong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scope, </a:t>
            </a:r>
            <a:r>
              <a:rPr lang="en-US" dirty="0" err="1">
                <a:solidFill>
                  <a:schemeClr val="tx1"/>
                </a:solidFill>
                <a:latin typeface="Times New Roman" panose="02020603050405020304" pitchFamily="18" charset="0"/>
                <a:cs typeface="Times New Roman" panose="02020603050405020304" pitchFamily="18" charset="0"/>
              </a:rPr>
              <a:t>nếu</a:t>
            </a:r>
            <a:r>
              <a:rPr lang="en-US" dirty="0">
                <a:solidFill>
                  <a:schemeClr val="tx1"/>
                </a:solidFill>
                <a:latin typeface="Times New Roman" panose="02020603050405020304" pitchFamily="18" charset="0"/>
                <a:cs typeface="Times New Roman" panose="02020603050405020304" pitchFamily="18" charset="0"/>
              </a:rPr>
              <a:t> ta </a:t>
            </a:r>
            <a:r>
              <a:rPr lang="en-US" dirty="0" err="1">
                <a:solidFill>
                  <a:schemeClr val="tx1"/>
                </a:solidFill>
                <a:latin typeface="Times New Roman" panose="02020603050405020304" pitchFamily="18" charset="0"/>
                <a:cs typeface="Times New Roman" panose="02020603050405020304" pitchFamily="18" charset="0"/>
              </a:rPr>
              <a:t>truy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cập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trị</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tìm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thấy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trong</a:t>
            </a:r>
            <a:r>
              <a:rPr lang="en-US" dirty="0">
                <a:solidFill>
                  <a:schemeClr val="tx1"/>
                </a:solidFill>
                <a:latin typeface="Times New Roman" panose="02020603050405020304" pitchFamily="18" charset="0"/>
                <a:cs typeface="Times New Roman" panose="02020603050405020304" pitchFamily="18" charset="0"/>
              </a:rPr>
              <a:t> scope </a:t>
            </a:r>
            <a:r>
              <a:rPr lang="en-US" dirty="0" err="1">
                <a:solidFill>
                  <a:schemeClr val="tx1"/>
                </a:solidFill>
                <a:latin typeface="Times New Roman" panose="02020603050405020304" pitchFamily="18" charset="0"/>
                <a:cs typeface="Times New Roman" panose="02020603050405020304" pitchFamily="18" charset="0"/>
              </a:rPr>
              <a:t>hiện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thì</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sẽ</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tìm</a:t>
            </a:r>
            <a:r>
              <a:rPr lang="en-US" dirty="0">
                <a:solidFill>
                  <a:schemeClr val="tx1"/>
                </a:solidFill>
                <a:latin typeface="Times New Roman" panose="02020603050405020304" pitchFamily="18" charset="0"/>
                <a:cs typeface="Times New Roman" panose="02020603050405020304" pitchFamily="18" charset="0"/>
              </a:rPr>
              <a:t> ở scope </a:t>
            </a:r>
            <a:r>
              <a:rPr lang="en-US" dirty="0" smtClean="0">
                <a:solidFill>
                  <a:schemeClr val="tx1"/>
                </a:solidFill>
                <a:latin typeface="Times New Roman" panose="02020603050405020304" pitchFamily="18" charset="0"/>
                <a:cs typeface="Times New Roman" panose="02020603050405020304" pitchFamily="18" charset="0"/>
              </a:rPr>
              <a:t>cha.</a:t>
            </a:r>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427018"/>
            <a:ext cx="8596668"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Scope Chain:</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260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136</TotalTime>
  <Words>1189</Words>
  <Application>Microsoft Office PowerPoint</Application>
  <PresentationFormat>Widescreen</PresentationFormat>
  <Paragraphs>122</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Times New Roman</vt:lpstr>
      <vt:lpstr>Trebuchet MS</vt:lpstr>
      <vt:lpstr>Wingdings</vt:lpstr>
      <vt:lpstr>Wingdings 3</vt:lpstr>
      <vt:lpstr>Facet</vt:lpstr>
      <vt:lpstr>Scope Execution context</vt:lpstr>
      <vt:lpstr>Nội dung:</vt:lpstr>
      <vt:lpstr>1. Scope:</vt:lpstr>
      <vt:lpstr>1. Scope:</vt:lpstr>
      <vt:lpstr>1. Scope:</vt:lpstr>
      <vt:lpstr>1. Scope:</vt:lpstr>
      <vt:lpstr>1. Scope:</vt:lpstr>
      <vt:lpstr>1. Scope:</vt:lpstr>
      <vt:lpstr>1. Scope:</vt:lpstr>
      <vt:lpstr>2. Execution context:</vt:lpstr>
      <vt:lpstr>2. Execution context:</vt:lpstr>
      <vt:lpstr>2. Execution context:</vt:lpstr>
      <vt:lpstr>2. Execution context:</vt:lpstr>
      <vt:lpstr>2. Execution context:</vt:lpstr>
      <vt:lpstr>2. Execution context: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Scope Execution context</dc:title>
  <dc:creator>Son Bui</dc:creator>
  <cp:lastModifiedBy>Son Bui</cp:lastModifiedBy>
  <cp:revision>43</cp:revision>
  <dcterms:created xsi:type="dcterms:W3CDTF">2019-06-09T12:34:56Z</dcterms:created>
  <dcterms:modified xsi:type="dcterms:W3CDTF">2019-06-09T14:51:09Z</dcterms:modified>
</cp:coreProperties>
</file>