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5"/>
  </p:notesMasterIdLst>
  <p:sldIdLst>
    <p:sldId id="256" r:id="rId2"/>
    <p:sldId id="268" r:id="rId3"/>
    <p:sldId id="279" r:id="rId4"/>
    <p:sldId id="263" r:id="rId5"/>
    <p:sldId id="270" r:id="rId6"/>
    <p:sldId id="269" r:id="rId7"/>
    <p:sldId id="271" r:id="rId8"/>
    <p:sldId id="273" r:id="rId9"/>
    <p:sldId id="275" r:id="rId10"/>
    <p:sldId id="274" r:id="rId11"/>
    <p:sldId id="276" r:id="rId12"/>
    <p:sldId id="277"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3815"/>
    <a:srgbClr val="612110"/>
    <a:srgbClr val="FFFFFF"/>
    <a:srgbClr val="DADF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4" d="100"/>
          <a:sy n="64" d="100"/>
        </p:scale>
        <p:origin x="87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508FD-1FF0-479E-B1C3-4CB1B45310DD}" type="datetimeFigureOut">
              <a:rPr lang="en-US" smtClean="0"/>
              <a:t>10/24/2020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E73550-EBAF-4A18-98EC-C3DAC2D69BC5}" type="slidenum">
              <a:rPr lang="en-US" smtClean="0"/>
              <a:t>‹#›</a:t>
            </a:fld>
            <a:endParaRPr lang="en-US"/>
          </a:p>
        </p:txBody>
      </p:sp>
    </p:spTree>
    <p:extLst>
      <p:ext uri="{BB962C8B-B14F-4D97-AF65-F5344CB8AC3E}">
        <p14:creationId xmlns:p14="http://schemas.microsoft.com/office/powerpoint/2010/main" val="3606928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87F963-DE33-434A-8416-076235097004}" type="datetimeFigureOut">
              <a:rPr lang="en-US" smtClean="0"/>
              <a:t>10/24/2020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ABD80-2994-4D00-AF03-5728E004AFB9}" type="slidenum">
              <a:rPr lang="en-US" smtClean="0"/>
              <a:t>‹#›</a:t>
            </a:fld>
            <a:endParaRPr lang="en-US"/>
          </a:p>
        </p:txBody>
      </p:sp>
    </p:spTree>
    <p:extLst>
      <p:ext uri="{BB962C8B-B14F-4D97-AF65-F5344CB8AC3E}">
        <p14:creationId xmlns:p14="http://schemas.microsoft.com/office/powerpoint/2010/main" val="2778474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87F963-DE33-434A-8416-076235097004}" type="datetimeFigureOut">
              <a:rPr lang="en-US" smtClean="0"/>
              <a:t>10/24/2020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ABD80-2994-4D00-AF03-5728E004AFB9}" type="slidenum">
              <a:rPr lang="en-US" smtClean="0"/>
              <a:t>‹#›</a:t>
            </a:fld>
            <a:endParaRPr lang="en-US"/>
          </a:p>
        </p:txBody>
      </p:sp>
    </p:spTree>
    <p:extLst>
      <p:ext uri="{BB962C8B-B14F-4D97-AF65-F5344CB8AC3E}">
        <p14:creationId xmlns:p14="http://schemas.microsoft.com/office/powerpoint/2010/main" val="609101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387F963-DE33-434A-8416-076235097004}" type="datetimeFigureOut">
              <a:rPr lang="en-US" smtClean="0"/>
              <a:t>10/24/2020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ABD80-2994-4D00-AF03-5728E004AFB9}" type="slidenum">
              <a:rPr lang="en-US" smtClean="0"/>
              <a:t>‹#›</a:t>
            </a:fld>
            <a:endParaRPr lang="en-US"/>
          </a:p>
        </p:txBody>
      </p:sp>
    </p:spTree>
    <p:extLst>
      <p:ext uri="{BB962C8B-B14F-4D97-AF65-F5344CB8AC3E}">
        <p14:creationId xmlns:p14="http://schemas.microsoft.com/office/powerpoint/2010/main" val="4238449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387F963-DE33-434A-8416-076235097004}" type="datetimeFigureOut">
              <a:rPr lang="en-US" smtClean="0"/>
              <a:t>10/24/2020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ABD80-2994-4D00-AF03-5728E004AFB9}" type="slidenum">
              <a:rPr lang="en-US" smtClean="0"/>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83604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7F963-DE33-434A-8416-076235097004}" type="datetimeFigureOut">
              <a:rPr lang="en-US" smtClean="0"/>
              <a:t>10/24/2020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ABD80-2994-4D00-AF03-5728E004AFB9}" type="slidenum">
              <a:rPr lang="en-US" smtClean="0"/>
              <a:t>‹#›</a:t>
            </a:fld>
            <a:endParaRPr lang="en-US"/>
          </a:p>
        </p:txBody>
      </p:sp>
    </p:spTree>
    <p:extLst>
      <p:ext uri="{BB962C8B-B14F-4D97-AF65-F5344CB8AC3E}">
        <p14:creationId xmlns:p14="http://schemas.microsoft.com/office/powerpoint/2010/main" val="2398150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87F963-DE33-434A-8416-076235097004}" type="datetimeFigureOut">
              <a:rPr lang="en-US" smtClean="0"/>
              <a:t>10/24/2020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ABD80-2994-4D00-AF03-5728E004AFB9}" type="slidenum">
              <a:rPr lang="en-US" smtClean="0"/>
              <a:t>‹#›</a:t>
            </a:fld>
            <a:endParaRPr lang="en-US"/>
          </a:p>
        </p:txBody>
      </p:sp>
    </p:spTree>
    <p:extLst>
      <p:ext uri="{BB962C8B-B14F-4D97-AF65-F5344CB8AC3E}">
        <p14:creationId xmlns:p14="http://schemas.microsoft.com/office/powerpoint/2010/main" val="3548443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87F963-DE33-434A-8416-076235097004}" type="datetimeFigureOut">
              <a:rPr lang="en-US" smtClean="0"/>
              <a:t>10/24/2020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ABD80-2994-4D00-AF03-5728E004AFB9}" type="slidenum">
              <a:rPr lang="en-US" smtClean="0"/>
              <a:t>‹#›</a:t>
            </a:fld>
            <a:endParaRPr lang="en-US"/>
          </a:p>
        </p:txBody>
      </p:sp>
    </p:spTree>
    <p:extLst>
      <p:ext uri="{BB962C8B-B14F-4D97-AF65-F5344CB8AC3E}">
        <p14:creationId xmlns:p14="http://schemas.microsoft.com/office/powerpoint/2010/main" val="1173893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87F963-DE33-434A-8416-076235097004}" type="datetimeFigureOut">
              <a:rPr lang="en-US" smtClean="0"/>
              <a:t>10/24/2020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ABD80-2994-4D00-AF03-5728E004AFB9}" type="slidenum">
              <a:rPr lang="en-US" smtClean="0"/>
              <a:t>‹#›</a:t>
            </a:fld>
            <a:endParaRPr lang="en-US"/>
          </a:p>
        </p:txBody>
      </p:sp>
    </p:spTree>
    <p:extLst>
      <p:ext uri="{BB962C8B-B14F-4D97-AF65-F5344CB8AC3E}">
        <p14:creationId xmlns:p14="http://schemas.microsoft.com/office/powerpoint/2010/main" val="4085698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87F963-DE33-434A-8416-076235097004}" type="datetimeFigureOut">
              <a:rPr lang="en-US" smtClean="0"/>
              <a:t>10/24/2020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ABD80-2994-4D00-AF03-5728E004AFB9}" type="slidenum">
              <a:rPr lang="en-US" smtClean="0"/>
              <a:t>‹#›</a:t>
            </a:fld>
            <a:endParaRPr lang="en-US"/>
          </a:p>
        </p:txBody>
      </p:sp>
    </p:spTree>
    <p:extLst>
      <p:ext uri="{BB962C8B-B14F-4D97-AF65-F5344CB8AC3E}">
        <p14:creationId xmlns:p14="http://schemas.microsoft.com/office/powerpoint/2010/main" val="258589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87F963-DE33-434A-8416-076235097004}" type="datetimeFigureOut">
              <a:rPr lang="en-US" smtClean="0"/>
              <a:t>10/24/2020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ABD80-2994-4D00-AF03-5728E004AFB9}" type="slidenum">
              <a:rPr lang="en-US" smtClean="0"/>
              <a:t>‹#›</a:t>
            </a:fld>
            <a:endParaRPr lang="en-US"/>
          </a:p>
        </p:txBody>
      </p:sp>
    </p:spTree>
    <p:extLst>
      <p:ext uri="{BB962C8B-B14F-4D97-AF65-F5344CB8AC3E}">
        <p14:creationId xmlns:p14="http://schemas.microsoft.com/office/powerpoint/2010/main" val="422004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7F963-DE33-434A-8416-076235097004}" type="datetimeFigureOut">
              <a:rPr lang="en-US" smtClean="0"/>
              <a:t>10/24/2020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ABD80-2994-4D00-AF03-5728E004AFB9}" type="slidenum">
              <a:rPr lang="en-US" smtClean="0"/>
              <a:t>‹#›</a:t>
            </a:fld>
            <a:endParaRPr lang="en-US"/>
          </a:p>
        </p:txBody>
      </p:sp>
    </p:spTree>
    <p:extLst>
      <p:ext uri="{BB962C8B-B14F-4D97-AF65-F5344CB8AC3E}">
        <p14:creationId xmlns:p14="http://schemas.microsoft.com/office/powerpoint/2010/main" val="3128279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87F963-DE33-434A-8416-076235097004}" type="datetimeFigureOut">
              <a:rPr lang="en-US" smtClean="0"/>
              <a:t>10/24/2020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ABD80-2994-4D00-AF03-5728E004AFB9}" type="slidenum">
              <a:rPr lang="en-US" smtClean="0"/>
              <a:t>‹#›</a:t>
            </a:fld>
            <a:endParaRPr lang="en-US"/>
          </a:p>
        </p:txBody>
      </p:sp>
    </p:spTree>
    <p:extLst>
      <p:ext uri="{BB962C8B-B14F-4D97-AF65-F5344CB8AC3E}">
        <p14:creationId xmlns:p14="http://schemas.microsoft.com/office/powerpoint/2010/main" val="1408766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87F963-DE33-434A-8416-076235097004}" type="datetimeFigureOut">
              <a:rPr lang="en-US" smtClean="0"/>
              <a:t>10/24/2020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0ABD80-2994-4D00-AF03-5728E004AFB9}" type="slidenum">
              <a:rPr lang="en-US" smtClean="0"/>
              <a:t>‹#›</a:t>
            </a:fld>
            <a:endParaRPr lang="en-US"/>
          </a:p>
        </p:txBody>
      </p:sp>
    </p:spTree>
    <p:extLst>
      <p:ext uri="{BB962C8B-B14F-4D97-AF65-F5344CB8AC3E}">
        <p14:creationId xmlns:p14="http://schemas.microsoft.com/office/powerpoint/2010/main" val="469393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387F963-DE33-434A-8416-076235097004}" type="datetimeFigureOut">
              <a:rPr lang="en-US" smtClean="0"/>
              <a:t>10/24/2020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50ABD80-2994-4D00-AF03-5728E004AFB9}" type="slidenum">
              <a:rPr lang="en-US" smtClean="0"/>
              <a:t>‹#›</a:t>
            </a:fld>
            <a:endParaRPr lang="en-US"/>
          </a:p>
        </p:txBody>
      </p:sp>
    </p:spTree>
    <p:extLst>
      <p:ext uri="{BB962C8B-B14F-4D97-AF65-F5344CB8AC3E}">
        <p14:creationId xmlns:p14="http://schemas.microsoft.com/office/powerpoint/2010/main" val="1332813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87F963-DE33-434A-8416-076235097004}" type="datetimeFigureOut">
              <a:rPr lang="en-US" smtClean="0"/>
              <a:t>10/24/2020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50ABD80-2994-4D00-AF03-5728E004AFB9}" type="slidenum">
              <a:rPr lang="en-US" smtClean="0"/>
              <a:t>‹#›</a:t>
            </a:fld>
            <a:endParaRPr lang="en-US"/>
          </a:p>
        </p:txBody>
      </p:sp>
    </p:spTree>
    <p:extLst>
      <p:ext uri="{BB962C8B-B14F-4D97-AF65-F5344CB8AC3E}">
        <p14:creationId xmlns:p14="http://schemas.microsoft.com/office/powerpoint/2010/main" val="1975858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387F963-DE33-434A-8416-076235097004}" type="datetimeFigureOut">
              <a:rPr lang="en-US" smtClean="0"/>
              <a:t>10/24/2020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50ABD80-2994-4D00-AF03-5728E004AFB9}" type="slidenum">
              <a:rPr lang="en-US" smtClean="0"/>
              <a:t>‹#›</a:t>
            </a:fld>
            <a:endParaRPr lang="en-US"/>
          </a:p>
        </p:txBody>
      </p:sp>
    </p:spTree>
    <p:extLst>
      <p:ext uri="{BB962C8B-B14F-4D97-AF65-F5344CB8AC3E}">
        <p14:creationId xmlns:p14="http://schemas.microsoft.com/office/powerpoint/2010/main" val="2382622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87F963-DE33-434A-8416-076235097004}" type="datetimeFigureOut">
              <a:rPr lang="en-US" smtClean="0"/>
              <a:t>10/24/2020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ABD80-2994-4D00-AF03-5728E004AFB9}" type="slidenum">
              <a:rPr lang="en-US" smtClean="0"/>
              <a:t>‹#›</a:t>
            </a:fld>
            <a:endParaRPr lang="en-US"/>
          </a:p>
        </p:txBody>
      </p:sp>
    </p:spTree>
    <p:extLst>
      <p:ext uri="{BB962C8B-B14F-4D97-AF65-F5344CB8AC3E}">
        <p14:creationId xmlns:p14="http://schemas.microsoft.com/office/powerpoint/2010/main" val="3074032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387F963-DE33-434A-8416-076235097004}" type="datetimeFigureOut">
              <a:rPr lang="en-US" smtClean="0"/>
              <a:t>10/24/2020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50ABD80-2994-4D00-AF03-5728E004AFB9}" type="slidenum">
              <a:rPr lang="en-US" smtClean="0"/>
              <a:t>‹#›</a:t>
            </a:fld>
            <a:endParaRPr lang="en-US"/>
          </a:p>
        </p:txBody>
      </p:sp>
    </p:spTree>
    <p:extLst>
      <p:ext uri="{BB962C8B-B14F-4D97-AF65-F5344CB8AC3E}">
        <p14:creationId xmlns:p14="http://schemas.microsoft.com/office/powerpoint/2010/main" val="270964313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jp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jpg"/><Relationship Id="rId10" Type="http://schemas.openxmlformats.org/officeDocument/2006/relationships/image" Target="../media/image14.jpg"/><Relationship Id="rId4" Type="http://schemas.microsoft.com/office/2007/relationships/hdphoto" Target="../media/hdphoto1.wdp"/><Relationship Id="rId9" Type="http://schemas.openxmlformats.org/officeDocument/2006/relationships/image" Target="../media/image13.jp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7755BB3-839E-4F9E-9998-D0F0A6A7D3BE}"/>
              </a:ext>
            </a:extLst>
          </p:cNvPr>
          <p:cNvSpPr/>
          <p:nvPr/>
        </p:nvSpPr>
        <p:spPr>
          <a:xfrm>
            <a:off x="-119921" y="-179882"/>
            <a:ext cx="12456826" cy="2759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EB67798-9F8A-42C7-8AA2-63F1E97E2E18}"/>
              </a:ext>
            </a:extLst>
          </p:cNvPr>
          <p:cNvSpPr/>
          <p:nvPr/>
        </p:nvSpPr>
        <p:spPr>
          <a:xfrm>
            <a:off x="1079214" y="1334125"/>
            <a:ext cx="929391" cy="1111538"/>
          </a:xfrm>
          <a:prstGeom prst="rect">
            <a:avLst/>
          </a:prstGeom>
          <a:solidFill>
            <a:srgbClr val="C438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2">
            <a:extLst>
              <a:ext uri="{FF2B5EF4-FFF2-40B4-BE49-F238E27FC236}">
                <a16:creationId xmlns:a16="http://schemas.microsoft.com/office/drawing/2014/main" id="{C521E574-0040-4371-B545-ADCBCD09B8D9}"/>
              </a:ext>
            </a:extLst>
          </p:cNvPr>
          <p:cNvSpPr>
            <a:spLocks noGrp="1"/>
          </p:cNvSpPr>
          <p:nvPr>
            <p:ph type="subTitle" idx="1"/>
          </p:nvPr>
        </p:nvSpPr>
        <p:spPr>
          <a:xfrm>
            <a:off x="1079214" y="4777380"/>
            <a:ext cx="5618811" cy="626808"/>
          </a:xfrm>
        </p:spPr>
        <p:txBody>
          <a:bodyPr>
            <a:normAutofit/>
          </a:bodyPr>
          <a:lstStyle/>
          <a:p>
            <a:r>
              <a:rPr lang="en-US" sz="2800" spc="300" dirty="0">
                <a:solidFill>
                  <a:schemeClr val="bg1"/>
                </a:solidFill>
                <a:effectLst>
                  <a:outerShdw blurRad="38100" dist="38100" dir="2700000" algn="tl">
                    <a:srgbClr val="000000">
                      <a:alpha val="43137"/>
                    </a:srgbClr>
                  </a:outerShdw>
                </a:effectLst>
              </a:rPr>
              <a:t>By Shenica r. Graham</a:t>
            </a:r>
          </a:p>
        </p:txBody>
      </p:sp>
      <p:sp>
        <p:nvSpPr>
          <p:cNvPr id="17" name="Title 1">
            <a:extLst>
              <a:ext uri="{FF2B5EF4-FFF2-40B4-BE49-F238E27FC236}">
                <a16:creationId xmlns:a16="http://schemas.microsoft.com/office/drawing/2014/main" id="{8CC7F81F-7554-4D1A-A480-184C076BFBF8}"/>
              </a:ext>
            </a:extLst>
          </p:cNvPr>
          <p:cNvSpPr txBox="1">
            <a:spLocks/>
          </p:cNvSpPr>
          <p:nvPr/>
        </p:nvSpPr>
        <p:spPr>
          <a:xfrm>
            <a:off x="1194139" y="2579739"/>
            <a:ext cx="9026574" cy="100624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1"/>
                </a:solidFill>
                <a:effectLst>
                  <a:outerShdw blurRad="38100" dist="38100" dir="2700000" algn="tl">
                    <a:srgbClr val="000000">
                      <a:alpha val="43137"/>
                    </a:srgbClr>
                  </a:outerShdw>
                </a:effectLst>
              </a:rPr>
              <a:t>Shark Tank Demo</a:t>
            </a:r>
          </a:p>
        </p:txBody>
      </p:sp>
      <p:sp>
        <p:nvSpPr>
          <p:cNvPr id="19" name="TextBox 18">
            <a:extLst>
              <a:ext uri="{FF2B5EF4-FFF2-40B4-BE49-F238E27FC236}">
                <a16:creationId xmlns:a16="http://schemas.microsoft.com/office/drawing/2014/main" id="{57216A64-D4AC-4FE7-81D8-DD667AFE4E8E}"/>
              </a:ext>
            </a:extLst>
          </p:cNvPr>
          <p:cNvSpPr txBox="1"/>
          <p:nvPr/>
        </p:nvSpPr>
        <p:spPr>
          <a:xfrm>
            <a:off x="1094205" y="5347006"/>
            <a:ext cx="9383842" cy="830997"/>
          </a:xfrm>
          <a:prstGeom prst="rect">
            <a:avLst/>
          </a:prstGeom>
          <a:noFill/>
        </p:spPr>
        <p:txBody>
          <a:bodyPr wrap="square" rtlCol="0">
            <a:spAutoFit/>
          </a:bodyPr>
          <a:lstStyle/>
          <a:p>
            <a:r>
              <a:rPr lang="en-US" sz="2400" dirty="0">
                <a:solidFill>
                  <a:schemeClr val="bg1">
                    <a:lumMod val="65000"/>
                    <a:lumOff val="35000"/>
                  </a:schemeClr>
                </a:solidFill>
              </a:rPr>
              <a:t>Lambda School Student, WEBPT23</a:t>
            </a:r>
          </a:p>
          <a:p>
            <a:r>
              <a:rPr lang="en-US" sz="2400" dirty="0">
                <a:solidFill>
                  <a:schemeClr val="bg1">
                    <a:lumMod val="65000"/>
                    <a:lumOff val="35000"/>
                  </a:schemeClr>
                </a:solidFill>
              </a:rPr>
              <a:t>WEB Unit 1 Build,  October 24, 2020</a:t>
            </a:r>
          </a:p>
        </p:txBody>
      </p:sp>
      <p:sp>
        <p:nvSpPr>
          <p:cNvPr id="20" name="Title 1">
            <a:extLst>
              <a:ext uri="{FF2B5EF4-FFF2-40B4-BE49-F238E27FC236}">
                <a16:creationId xmlns:a16="http://schemas.microsoft.com/office/drawing/2014/main" id="{5F09A290-271D-479B-B9F6-799411E44126}"/>
              </a:ext>
            </a:extLst>
          </p:cNvPr>
          <p:cNvSpPr>
            <a:spLocks noGrp="1"/>
          </p:cNvSpPr>
          <p:nvPr>
            <p:ph type="ctrTitle"/>
          </p:nvPr>
        </p:nvSpPr>
        <p:spPr>
          <a:xfrm>
            <a:off x="1194139" y="1453812"/>
            <a:ext cx="9283908" cy="1006240"/>
          </a:xfrm>
        </p:spPr>
        <p:txBody>
          <a:bodyPr/>
          <a:lstStyle/>
          <a:p>
            <a:r>
              <a:rPr lang="en-US" b="1" dirty="0">
                <a:solidFill>
                  <a:schemeClr val="bg1">
                    <a:lumMod val="95000"/>
                    <a:lumOff val="5000"/>
                  </a:schemeClr>
                </a:solidFill>
                <a:effectLst>
                  <a:outerShdw blurRad="38100" dist="38100" dir="2700000" algn="tl">
                    <a:srgbClr val="000000">
                      <a:alpha val="43137"/>
                    </a:srgbClr>
                  </a:outerShdw>
                </a:effectLst>
              </a:rPr>
              <a:t>K</a:t>
            </a:r>
            <a:r>
              <a:rPr lang="en-US" b="1" dirty="0">
                <a:effectLst>
                  <a:outerShdw blurRad="38100" dist="38100" dir="2700000" algn="tl">
                    <a:srgbClr val="000000">
                      <a:alpha val="43137"/>
                    </a:srgbClr>
                  </a:outerShdw>
                </a:effectLst>
              </a:rPr>
              <a:t> ickstarter Success</a:t>
            </a:r>
          </a:p>
        </p:txBody>
      </p:sp>
      <p:pic>
        <p:nvPicPr>
          <p:cNvPr id="21" name="Picture 20" descr="Icon&#10;&#10;Description automatically generated">
            <a:extLst>
              <a:ext uri="{FF2B5EF4-FFF2-40B4-BE49-F238E27FC236}">
                <a16:creationId xmlns:a16="http://schemas.microsoft.com/office/drawing/2014/main" id="{24FEE5A0-2C3D-474A-AF0B-A67DBE140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3202" y="1435189"/>
            <a:ext cx="939540" cy="835147"/>
          </a:xfrm>
          <a:prstGeom prst="rect">
            <a:avLst/>
          </a:prstGeom>
        </p:spPr>
      </p:pic>
    </p:spTree>
    <p:extLst>
      <p:ext uri="{BB962C8B-B14F-4D97-AF65-F5344CB8AC3E}">
        <p14:creationId xmlns:p14="http://schemas.microsoft.com/office/powerpoint/2010/main" val="3028111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FD83D83-0CDF-4D0D-B70B-E82036D6A239}"/>
              </a:ext>
            </a:extLst>
          </p:cNvPr>
          <p:cNvPicPr>
            <a:picLocks noChangeAspect="1"/>
          </p:cNvPicPr>
          <p:nvPr/>
        </p:nvPicPr>
        <p:blipFill rotWithShape="1">
          <a:blip r:embed="rId2">
            <a:extLst>
              <a:ext uri="{28A0092B-C50C-407E-A947-70E740481C1C}">
                <a14:useLocalDpi xmlns:a14="http://schemas.microsoft.com/office/drawing/2010/main" val="0"/>
              </a:ext>
            </a:extLst>
          </a:blip>
          <a:srcRect l="49656"/>
          <a:stretch/>
        </p:blipFill>
        <p:spPr>
          <a:xfrm flipV="1">
            <a:off x="1" y="6113973"/>
            <a:ext cx="12192000" cy="767966"/>
          </a:xfrm>
          <a:prstGeom prst="rect">
            <a:avLst/>
          </a:prstGeom>
        </p:spPr>
      </p:pic>
      <p:pic>
        <p:nvPicPr>
          <p:cNvPr id="16" name="Picture 15">
            <a:extLst>
              <a:ext uri="{FF2B5EF4-FFF2-40B4-BE49-F238E27FC236}">
                <a16:creationId xmlns:a16="http://schemas.microsoft.com/office/drawing/2014/main" id="{D8B21D7E-D44A-404B-8C30-C44D606C1AD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6993629" cy="767966"/>
          </a:xfrm>
          <a:prstGeom prst="rect">
            <a:avLst/>
          </a:prstGeom>
        </p:spPr>
      </p:pic>
      <p:pic>
        <p:nvPicPr>
          <p:cNvPr id="17" name="Picture 16">
            <a:extLst>
              <a:ext uri="{FF2B5EF4-FFF2-40B4-BE49-F238E27FC236}">
                <a16:creationId xmlns:a16="http://schemas.microsoft.com/office/drawing/2014/main" id="{F1B11599-7FB4-420B-A5CD-D80BEBAC3E86}"/>
              </a:ext>
            </a:extLst>
          </p:cNvPr>
          <p:cNvPicPr>
            <a:picLocks noChangeAspect="1"/>
          </p:cNvPicPr>
          <p:nvPr/>
        </p:nvPicPr>
        <p:blipFill rotWithShape="1">
          <a:blip r:embed="rId2">
            <a:extLst>
              <a:ext uri="{28A0092B-C50C-407E-A947-70E740481C1C}">
                <a14:useLocalDpi xmlns:a14="http://schemas.microsoft.com/office/drawing/2010/main" val="0"/>
              </a:ext>
            </a:extLst>
          </a:blip>
          <a:srcRect l="49656"/>
          <a:stretch/>
        </p:blipFill>
        <p:spPr>
          <a:xfrm>
            <a:off x="6429613" y="3288"/>
            <a:ext cx="5762387" cy="767966"/>
          </a:xfrm>
          <a:prstGeom prst="rect">
            <a:avLst/>
          </a:prstGeom>
        </p:spPr>
      </p:pic>
      <p:sp>
        <p:nvSpPr>
          <p:cNvPr id="4" name="Title 1">
            <a:extLst>
              <a:ext uri="{FF2B5EF4-FFF2-40B4-BE49-F238E27FC236}">
                <a16:creationId xmlns:a16="http://schemas.microsoft.com/office/drawing/2014/main" id="{9BE058A8-8675-4B67-B5D9-33F204963990}"/>
              </a:ext>
            </a:extLst>
          </p:cNvPr>
          <p:cNvSpPr txBox="1">
            <a:spLocks/>
          </p:cNvSpPr>
          <p:nvPr/>
        </p:nvSpPr>
        <p:spPr>
          <a:xfrm>
            <a:off x="3681015" y="954028"/>
            <a:ext cx="8136553" cy="624251"/>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800" dirty="0">
                <a:solidFill>
                  <a:schemeClr val="bg1"/>
                </a:solidFill>
                <a:effectLst>
                  <a:outerShdw blurRad="38100" dist="38100" dir="2700000" algn="tl">
                    <a:srgbClr val="000000">
                      <a:alpha val="43137"/>
                    </a:srgbClr>
                  </a:outerShdw>
                </a:effectLst>
              </a:rPr>
              <a:t>The </a:t>
            </a:r>
            <a:r>
              <a:rPr lang="en-US" sz="4800" b="1" dirty="0">
                <a:solidFill>
                  <a:srgbClr val="C43815"/>
                </a:solidFill>
                <a:effectLst>
                  <a:outerShdw blurRad="38100" dist="38100" dir="2700000" algn="tl">
                    <a:srgbClr val="000000">
                      <a:alpha val="43137"/>
                    </a:srgbClr>
                  </a:outerShdw>
                </a:effectLst>
              </a:rPr>
              <a:t>W</a:t>
            </a:r>
            <a:r>
              <a:rPr lang="en-US" sz="4800" dirty="0">
                <a:solidFill>
                  <a:schemeClr val="bg1"/>
                </a:solidFill>
                <a:effectLst>
                  <a:outerShdw blurRad="38100" dist="38100" dir="2700000" algn="tl">
                    <a:srgbClr val="000000">
                      <a:alpha val="43137"/>
                    </a:srgbClr>
                  </a:outerShdw>
                </a:effectLst>
              </a:rPr>
              <a:t>ebsite: CSS</a:t>
            </a:r>
          </a:p>
        </p:txBody>
      </p:sp>
      <p:sp>
        <p:nvSpPr>
          <p:cNvPr id="52" name="Subtitle 2">
            <a:extLst>
              <a:ext uri="{FF2B5EF4-FFF2-40B4-BE49-F238E27FC236}">
                <a16:creationId xmlns:a16="http://schemas.microsoft.com/office/drawing/2014/main" id="{94BAAF29-168A-47C1-87B8-7861BDF41334}"/>
              </a:ext>
            </a:extLst>
          </p:cNvPr>
          <p:cNvSpPr>
            <a:spLocks noGrp="1"/>
          </p:cNvSpPr>
          <p:nvPr>
            <p:ph type="subTitle" idx="1"/>
          </p:nvPr>
        </p:nvSpPr>
        <p:spPr>
          <a:xfrm>
            <a:off x="7989757" y="6520722"/>
            <a:ext cx="4160222" cy="304009"/>
          </a:xfrm>
        </p:spPr>
        <p:txBody>
          <a:bodyPr>
            <a:normAutofit fontScale="92500" lnSpcReduction="20000"/>
          </a:bodyPr>
          <a:lstStyle/>
          <a:p>
            <a:pPr algn="r"/>
            <a:r>
              <a:rPr lang="en-US" sz="1800" spc="300" dirty="0">
                <a:solidFill>
                  <a:schemeClr val="bg1">
                    <a:lumMod val="65000"/>
                    <a:lumOff val="35000"/>
                  </a:schemeClr>
                </a:solidFill>
                <a:effectLst>
                  <a:outerShdw blurRad="38100" dist="38100" dir="2700000" algn="tl">
                    <a:srgbClr val="000000">
                      <a:alpha val="43137"/>
                    </a:srgbClr>
                  </a:outerShdw>
                </a:effectLst>
              </a:rPr>
              <a:t>By Shenica r. Graham</a:t>
            </a:r>
          </a:p>
        </p:txBody>
      </p:sp>
      <p:sp>
        <p:nvSpPr>
          <p:cNvPr id="2" name="Subtitle 2">
            <a:extLst>
              <a:ext uri="{FF2B5EF4-FFF2-40B4-BE49-F238E27FC236}">
                <a16:creationId xmlns:a16="http://schemas.microsoft.com/office/drawing/2014/main" id="{DD23B3AD-B7D4-4885-AEE9-200D838702C0}"/>
              </a:ext>
            </a:extLst>
          </p:cNvPr>
          <p:cNvSpPr txBox="1">
            <a:spLocks/>
          </p:cNvSpPr>
          <p:nvPr/>
        </p:nvSpPr>
        <p:spPr>
          <a:xfrm>
            <a:off x="3777521" y="1761053"/>
            <a:ext cx="8040047" cy="4142918"/>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gn="just">
              <a:lnSpc>
                <a:spcPct val="120000"/>
              </a:lnSpc>
            </a:pPr>
            <a:r>
              <a:rPr lang="en-US" sz="2800" cap="none" dirty="0">
                <a:solidFill>
                  <a:schemeClr val="bg1"/>
                </a:solidFill>
                <a:effectLst>
                  <a:outerShdw blurRad="38100" dist="38100" dir="2700000" algn="tl">
                    <a:srgbClr val="000000">
                      <a:alpha val="43137"/>
                    </a:srgbClr>
                  </a:outerShdw>
                </a:effectLst>
              </a:rPr>
              <a:t>The Kickstarter Success website includes clean CSS in an external stylesheet matching design files and using flexbox to achieve the layout. A CSS reset is implemented before custom styles. Scalable units are used throughout the style for images and large containers. Comments are added to make to make it easier for the next developer to read. Helper classes are used to avoid repeating styles. CSS matches design files.</a:t>
            </a:r>
          </a:p>
        </p:txBody>
      </p:sp>
      <p:pic>
        <p:nvPicPr>
          <p:cNvPr id="6" name="Picture 5" descr="Graphical user interface, website&#10;&#10;Description automatically generated">
            <a:extLst>
              <a:ext uri="{FF2B5EF4-FFF2-40B4-BE49-F238E27FC236}">
                <a16:creationId xmlns:a16="http://schemas.microsoft.com/office/drawing/2014/main" id="{2A38C8BF-B1C1-4023-84CD-8CC5EFE3ED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814" y="1129000"/>
            <a:ext cx="3200000" cy="4600000"/>
          </a:xfrm>
          <a:prstGeom prst="rect">
            <a:avLst/>
          </a:prstGeom>
        </p:spPr>
      </p:pic>
    </p:spTree>
    <p:extLst>
      <p:ext uri="{BB962C8B-B14F-4D97-AF65-F5344CB8AC3E}">
        <p14:creationId xmlns:p14="http://schemas.microsoft.com/office/powerpoint/2010/main" val="1218819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FD83D83-0CDF-4D0D-B70B-E82036D6A239}"/>
              </a:ext>
            </a:extLst>
          </p:cNvPr>
          <p:cNvPicPr>
            <a:picLocks noChangeAspect="1"/>
          </p:cNvPicPr>
          <p:nvPr/>
        </p:nvPicPr>
        <p:blipFill rotWithShape="1">
          <a:blip r:embed="rId2">
            <a:extLst>
              <a:ext uri="{28A0092B-C50C-407E-A947-70E740481C1C}">
                <a14:useLocalDpi xmlns:a14="http://schemas.microsoft.com/office/drawing/2010/main" val="0"/>
              </a:ext>
            </a:extLst>
          </a:blip>
          <a:srcRect l="49656"/>
          <a:stretch/>
        </p:blipFill>
        <p:spPr>
          <a:xfrm flipV="1">
            <a:off x="1" y="6113973"/>
            <a:ext cx="12192000" cy="767966"/>
          </a:xfrm>
          <a:prstGeom prst="rect">
            <a:avLst/>
          </a:prstGeom>
        </p:spPr>
      </p:pic>
      <p:pic>
        <p:nvPicPr>
          <p:cNvPr id="16" name="Picture 15">
            <a:extLst>
              <a:ext uri="{FF2B5EF4-FFF2-40B4-BE49-F238E27FC236}">
                <a16:creationId xmlns:a16="http://schemas.microsoft.com/office/drawing/2014/main" id="{D8B21D7E-D44A-404B-8C30-C44D606C1AD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6993629" cy="767966"/>
          </a:xfrm>
          <a:prstGeom prst="rect">
            <a:avLst/>
          </a:prstGeom>
        </p:spPr>
      </p:pic>
      <p:pic>
        <p:nvPicPr>
          <p:cNvPr id="17" name="Picture 16">
            <a:extLst>
              <a:ext uri="{FF2B5EF4-FFF2-40B4-BE49-F238E27FC236}">
                <a16:creationId xmlns:a16="http://schemas.microsoft.com/office/drawing/2014/main" id="{F1B11599-7FB4-420B-A5CD-D80BEBAC3E86}"/>
              </a:ext>
            </a:extLst>
          </p:cNvPr>
          <p:cNvPicPr>
            <a:picLocks noChangeAspect="1"/>
          </p:cNvPicPr>
          <p:nvPr/>
        </p:nvPicPr>
        <p:blipFill rotWithShape="1">
          <a:blip r:embed="rId2">
            <a:extLst>
              <a:ext uri="{28A0092B-C50C-407E-A947-70E740481C1C}">
                <a14:useLocalDpi xmlns:a14="http://schemas.microsoft.com/office/drawing/2010/main" val="0"/>
              </a:ext>
            </a:extLst>
          </a:blip>
          <a:srcRect l="49656"/>
          <a:stretch/>
        </p:blipFill>
        <p:spPr>
          <a:xfrm>
            <a:off x="6429613" y="3288"/>
            <a:ext cx="5762387" cy="767966"/>
          </a:xfrm>
          <a:prstGeom prst="rect">
            <a:avLst/>
          </a:prstGeom>
        </p:spPr>
      </p:pic>
      <p:sp>
        <p:nvSpPr>
          <p:cNvPr id="4" name="Title 1">
            <a:extLst>
              <a:ext uri="{FF2B5EF4-FFF2-40B4-BE49-F238E27FC236}">
                <a16:creationId xmlns:a16="http://schemas.microsoft.com/office/drawing/2014/main" id="{9BE058A8-8675-4B67-B5D9-33F204963990}"/>
              </a:ext>
            </a:extLst>
          </p:cNvPr>
          <p:cNvSpPr txBox="1">
            <a:spLocks/>
          </p:cNvSpPr>
          <p:nvPr/>
        </p:nvSpPr>
        <p:spPr>
          <a:xfrm>
            <a:off x="6429613" y="954028"/>
            <a:ext cx="5387955" cy="1369447"/>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800" dirty="0">
                <a:solidFill>
                  <a:schemeClr val="bg1"/>
                </a:solidFill>
                <a:effectLst>
                  <a:outerShdw blurRad="38100" dist="38100" dir="2700000" algn="tl">
                    <a:srgbClr val="000000">
                      <a:alpha val="43137"/>
                    </a:srgbClr>
                  </a:outerShdw>
                </a:effectLst>
              </a:rPr>
              <a:t>The </a:t>
            </a:r>
            <a:r>
              <a:rPr lang="en-US" sz="4800" b="1" dirty="0">
                <a:solidFill>
                  <a:srgbClr val="C43815"/>
                </a:solidFill>
                <a:effectLst>
                  <a:outerShdw blurRad="38100" dist="38100" dir="2700000" algn="tl">
                    <a:srgbClr val="000000">
                      <a:alpha val="43137"/>
                    </a:srgbClr>
                  </a:outerShdw>
                </a:effectLst>
              </a:rPr>
              <a:t>W</a:t>
            </a:r>
            <a:r>
              <a:rPr lang="en-US" sz="4800" dirty="0">
                <a:solidFill>
                  <a:schemeClr val="bg1"/>
                </a:solidFill>
                <a:effectLst>
                  <a:outerShdw blurRad="38100" dist="38100" dir="2700000" algn="tl">
                    <a:srgbClr val="000000">
                      <a:alpha val="43137"/>
                    </a:srgbClr>
                  </a:outerShdw>
                </a:effectLst>
              </a:rPr>
              <a:t>ebsite: Responsiveness</a:t>
            </a:r>
          </a:p>
        </p:txBody>
      </p:sp>
      <p:sp>
        <p:nvSpPr>
          <p:cNvPr id="52" name="Subtitle 2">
            <a:extLst>
              <a:ext uri="{FF2B5EF4-FFF2-40B4-BE49-F238E27FC236}">
                <a16:creationId xmlns:a16="http://schemas.microsoft.com/office/drawing/2014/main" id="{94BAAF29-168A-47C1-87B8-7861BDF41334}"/>
              </a:ext>
            </a:extLst>
          </p:cNvPr>
          <p:cNvSpPr>
            <a:spLocks noGrp="1"/>
          </p:cNvSpPr>
          <p:nvPr>
            <p:ph type="subTitle" idx="1"/>
          </p:nvPr>
        </p:nvSpPr>
        <p:spPr>
          <a:xfrm>
            <a:off x="7989757" y="6520722"/>
            <a:ext cx="4160222" cy="304009"/>
          </a:xfrm>
        </p:spPr>
        <p:txBody>
          <a:bodyPr>
            <a:normAutofit fontScale="92500" lnSpcReduction="20000"/>
          </a:bodyPr>
          <a:lstStyle/>
          <a:p>
            <a:pPr algn="r"/>
            <a:r>
              <a:rPr lang="en-US" sz="1800" spc="300" dirty="0">
                <a:solidFill>
                  <a:schemeClr val="bg1">
                    <a:lumMod val="65000"/>
                    <a:lumOff val="35000"/>
                  </a:schemeClr>
                </a:solidFill>
                <a:effectLst>
                  <a:outerShdw blurRad="38100" dist="38100" dir="2700000" algn="tl">
                    <a:srgbClr val="000000">
                      <a:alpha val="43137"/>
                    </a:srgbClr>
                  </a:outerShdw>
                </a:effectLst>
              </a:rPr>
              <a:t>By Shenica r. Graham</a:t>
            </a:r>
          </a:p>
        </p:txBody>
      </p:sp>
      <p:sp>
        <p:nvSpPr>
          <p:cNvPr id="2" name="Subtitle 2">
            <a:extLst>
              <a:ext uri="{FF2B5EF4-FFF2-40B4-BE49-F238E27FC236}">
                <a16:creationId xmlns:a16="http://schemas.microsoft.com/office/drawing/2014/main" id="{DD23B3AD-B7D4-4885-AEE9-200D838702C0}"/>
              </a:ext>
            </a:extLst>
          </p:cNvPr>
          <p:cNvSpPr txBox="1">
            <a:spLocks/>
          </p:cNvSpPr>
          <p:nvPr/>
        </p:nvSpPr>
        <p:spPr>
          <a:xfrm>
            <a:off x="6565701" y="2580323"/>
            <a:ext cx="5428923" cy="3476441"/>
          </a:xfrm>
          <a:prstGeom prst="rect">
            <a:avLst/>
          </a:prstGeom>
        </p:spPr>
        <p:txBody>
          <a:bodyPr vert="horz" lIns="91440" tIns="45720" rIns="91440" bIns="45720" rtlCol="0" anchor="t">
            <a:normAutofit fontScale="850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gn="just">
              <a:lnSpc>
                <a:spcPct val="120000"/>
              </a:lnSpc>
            </a:pPr>
            <a:r>
              <a:rPr lang="en-US" sz="2800" cap="none" dirty="0">
                <a:solidFill>
                  <a:schemeClr val="bg1"/>
                </a:solidFill>
                <a:effectLst>
                  <a:outerShdw blurRad="38100" dist="38100" dir="2700000" algn="tl">
                    <a:srgbClr val="000000">
                      <a:alpha val="43137"/>
                    </a:srgbClr>
                  </a:outerShdw>
                </a:effectLst>
              </a:rPr>
              <a:t>The Kickstarter Success site is responsive at desktop (1024px), tablet (800px), and mobile (500) breakpoints. The site looks well between breakpoints due to use</a:t>
            </a:r>
            <a:br>
              <a:rPr lang="en-US" sz="2800" cap="none" dirty="0">
                <a:solidFill>
                  <a:schemeClr val="bg1"/>
                </a:solidFill>
                <a:effectLst>
                  <a:outerShdw blurRad="38100" dist="38100" dir="2700000" algn="tl">
                    <a:srgbClr val="000000">
                      <a:alpha val="43137"/>
                    </a:srgbClr>
                  </a:outerShdw>
                </a:effectLst>
              </a:rPr>
            </a:br>
            <a:r>
              <a:rPr lang="en-US" sz="2800" cap="none" dirty="0">
                <a:solidFill>
                  <a:schemeClr val="bg1"/>
                </a:solidFill>
                <a:effectLst>
                  <a:outerShdw blurRad="38100" dist="38100" dir="2700000" algn="tl">
                    <a:srgbClr val="000000">
                      <a:alpha val="43137"/>
                    </a:srgbClr>
                  </a:outerShdw>
                </a:effectLst>
              </a:rPr>
              <a:t>of scalable units. Media queries are added for extra breakpoints when site looks abnormal. Images are optimized for fast loading. </a:t>
            </a:r>
          </a:p>
        </p:txBody>
      </p:sp>
      <p:grpSp>
        <p:nvGrpSpPr>
          <p:cNvPr id="9" name="Group 8">
            <a:extLst>
              <a:ext uri="{FF2B5EF4-FFF2-40B4-BE49-F238E27FC236}">
                <a16:creationId xmlns:a16="http://schemas.microsoft.com/office/drawing/2014/main" id="{BE9D8E56-37DF-439F-A260-ADCD6E34A0B5}"/>
              </a:ext>
            </a:extLst>
          </p:cNvPr>
          <p:cNvGrpSpPr/>
          <p:nvPr/>
        </p:nvGrpSpPr>
        <p:grpSpPr>
          <a:xfrm>
            <a:off x="197376" y="954028"/>
            <a:ext cx="6096000" cy="5658551"/>
            <a:chOff x="5788707" y="1019331"/>
            <a:chExt cx="6096000" cy="5658551"/>
          </a:xfrm>
        </p:grpSpPr>
        <p:pic>
          <p:nvPicPr>
            <p:cNvPr id="10" name="Picture 9">
              <a:extLst>
                <a:ext uri="{FF2B5EF4-FFF2-40B4-BE49-F238E27FC236}">
                  <a16:creationId xmlns:a16="http://schemas.microsoft.com/office/drawing/2014/main" id="{95508977-A356-4C2C-8AA0-4DAAE85AE17C}"/>
                </a:ext>
              </a:extLst>
            </p:cNvPr>
            <p:cNvPicPr>
              <a:picLocks noChangeAspect="1"/>
            </p:cNvPicPr>
            <p:nvPr/>
          </p:nvPicPr>
          <p:blipFill rotWithShape="1">
            <a:blip r:embed="rId3"/>
            <a:srcRect t="9380" r="1885" b="5989"/>
            <a:stretch/>
          </p:blipFill>
          <p:spPr>
            <a:xfrm>
              <a:off x="5788707" y="1019331"/>
              <a:ext cx="6096000" cy="2956331"/>
            </a:xfrm>
            <a:prstGeom prst="rect">
              <a:avLst/>
            </a:prstGeom>
          </p:spPr>
          <p:style>
            <a:lnRef idx="0">
              <a:schemeClr val="dk1"/>
            </a:lnRef>
            <a:fillRef idx="3">
              <a:schemeClr val="dk1"/>
            </a:fillRef>
            <a:effectRef idx="3">
              <a:schemeClr val="dk1"/>
            </a:effectRef>
            <a:fontRef idx="minor">
              <a:schemeClr val="lt1"/>
            </a:fontRef>
          </p:style>
        </p:pic>
        <p:grpSp>
          <p:nvGrpSpPr>
            <p:cNvPr id="11" name="Group 10">
              <a:extLst>
                <a:ext uri="{FF2B5EF4-FFF2-40B4-BE49-F238E27FC236}">
                  <a16:creationId xmlns:a16="http://schemas.microsoft.com/office/drawing/2014/main" id="{0D1C7C4C-AF57-40DA-8410-D93087756B09}"/>
                </a:ext>
              </a:extLst>
            </p:cNvPr>
            <p:cNvGrpSpPr/>
            <p:nvPr/>
          </p:nvGrpSpPr>
          <p:grpSpPr>
            <a:xfrm>
              <a:off x="5788707" y="4205007"/>
              <a:ext cx="6096000" cy="2472875"/>
              <a:chOff x="4557010" y="4261433"/>
              <a:chExt cx="7327696" cy="2986074"/>
            </a:xfrm>
          </p:grpSpPr>
          <p:pic>
            <p:nvPicPr>
              <p:cNvPr id="12" name="Picture 11">
                <a:extLst>
                  <a:ext uri="{FF2B5EF4-FFF2-40B4-BE49-F238E27FC236}">
                    <a16:creationId xmlns:a16="http://schemas.microsoft.com/office/drawing/2014/main" id="{E73DAEAB-2146-4D09-989C-D137A1AE243C}"/>
                  </a:ext>
                </a:extLst>
              </p:cNvPr>
              <p:cNvPicPr>
                <a:picLocks noChangeAspect="1"/>
              </p:cNvPicPr>
              <p:nvPr/>
            </p:nvPicPr>
            <p:blipFill rotWithShape="1">
              <a:blip r:embed="rId4"/>
              <a:srcRect t="9379" r="31271" b="13343"/>
              <a:stretch/>
            </p:blipFill>
            <p:spPr>
              <a:xfrm>
                <a:off x="4557010" y="4261433"/>
                <a:ext cx="4723661" cy="2986074"/>
              </a:xfrm>
              <a:prstGeom prst="rect">
                <a:avLst/>
              </a:prstGeom>
            </p:spPr>
            <p:style>
              <a:lnRef idx="0">
                <a:schemeClr val="dk1"/>
              </a:lnRef>
              <a:fillRef idx="3">
                <a:schemeClr val="dk1"/>
              </a:fillRef>
              <a:effectRef idx="3">
                <a:schemeClr val="dk1"/>
              </a:effectRef>
              <a:fontRef idx="minor">
                <a:schemeClr val="lt1"/>
              </a:fontRef>
            </p:style>
          </p:pic>
          <p:pic>
            <p:nvPicPr>
              <p:cNvPr id="13" name="Picture 12">
                <a:extLst>
                  <a:ext uri="{FF2B5EF4-FFF2-40B4-BE49-F238E27FC236}">
                    <a16:creationId xmlns:a16="http://schemas.microsoft.com/office/drawing/2014/main" id="{81288AC1-0851-4B61-8E49-8CEF6DC46258}"/>
                  </a:ext>
                </a:extLst>
              </p:cNvPr>
              <p:cNvPicPr>
                <a:picLocks noChangeAspect="1"/>
              </p:cNvPicPr>
              <p:nvPr/>
            </p:nvPicPr>
            <p:blipFill rotWithShape="1">
              <a:blip r:embed="rId5"/>
              <a:srcRect l="330" t="9379" r="65328" b="11238"/>
              <a:stretch/>
            </p:blipFill>
            <p:spPr>
              <a:xfrm>
                <a:off x="9599299" y="4263477"/>
                <a:ext cx="2285407" cy="2970172"/>
              </a:xfrm>
              <a:prstGeom prst="rect">
                <a:avLst/>
              </a:prstGeom>
            </p:spPr>
            <p:style>
              <a:lnRef idx="0">
                <a:schemeClr val="dk1"/>
              </a:lnRef>
              <a:fillRef idx="3">
                <a:schemeClr val="dk1"/>
              </a:fillRef>
              <a:effectRef idx="3">
                <a:schemeClr val="dk1"/>
              </a:effectRef>
              <a:fontRef idx="minor">
                <a:schemeClr val="lt1"/>
              </a:fontRef>
            </p:style>
          </p:pic>
        </p:grpSp>
      </p:grpSp>
    </p:spTree>
    <p:extLst>
      <p:ext uri="{BB962C8B-B14F-4D97-AF65-F5344CB8AC3E}">
        <p14:creationId xmlns:p14="http://schemas.microsoft.com/office/powerpoint/2010/main" val="2722046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FD83D83-0CDF-4D0D-B70B-E82036D6A239}"/>
              </a:ext>
            </a:extLst>
          </p:cNvPr>
          <p:cNvPicPr>
            <a:picLocks noChangeAspect="1"/>
          </p:cNvPicPr>
          <p:nvPr/>
        </p:nvPicPr>
        <p:blipFill rotWithShape="1">
          <a:blip r:embed="rId2">
            <a:extLst>
              <a:ext uri="{28A0092B-C50C-407E-A947-70E740481C1C}">
                <a14:useLocalDpi xmlns:a14="http://schemas.microsoft.com/office/drawing/2010/main" val="0"/>
              </a:ext>
            </a:extLst>
          </a:blip>
          <a:srcRect l="49656"/>
          <a:stretch/>
        </p:blipFill>
        <p:spPr>
          <a:xfrm flipV="1">
            <a:off x="1" y="6113973"/>
            <a:ext cx="12192000" cy="767966"/>
          </a:xfrm>
          <a:prstGeom prst="rect">
            <a:avLst/>
          </a:prstGeom>
        </p:spPr>
      </p:pic>
      <p:pic>
        <p:nvPicPr>
          <p:cNvPr id="16" name="Picture 15">
            <a:extLst>
              <a:ext uri="{FF2B5EF4-FFF2-40B4-BE49-F238E27FC236}">
                <a16:creationId xmlns:a16="http://schemas.microsoft.com/office/drawing/2014/main" id="{D8B21D7E-D44A-404B-8C30-C44D606C1AD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6993629" cy="767966"/>
          </a:xfrm>
          <a:prstGeom prst="rect">
            <a:avLst/>
          </a:prstGeom>
        </p:spPr>
      </p:pic>
      <p:pic>
        <p:nvPicPr>
          <p:cNvPr id="17" name="Picture 16">
            <a:extLst>
              <a:ext uri="{FF2B5EF4-FFF2-40B4-BE49-F238E27FC236}">
                <a16:creationId xmlns:a16="http://schemas.microsoft.com/office/drawing/2014/main" id="{F1B11599-7FB4-420B-A5CD-D80BEBAC3E86}"/>
              </a:ext>
            </a:extLst>
          </p:cNvPr>
          <p:cNvPicPr>
            <a:picLocks noChangeAspect="1"/>
          </p:cNvPicPr>
          <p:nvPr/>
        </p:nvPicPr>
        <p:blipFill rotWithShape="1">
          <a:blip r:embed="rId2">
            <a:extLst>
              <a:ext uri="{28A0092B-C50C-407E-A947-70E740481C1C}">
                <a14:useLocalDpi xmlns:a14="http://schemas.microsoft.com/office/drawing/2010/main" val="0"/>
              </a:ext>
            </a:extLst>
          </a:blip>
          <a:srcRect l="49656"/>
          <a:stretch/>
        </p:blipFill>
        <p:spPr>
          <a:xfrm>
            <a:off x="6429613" y="3288"/>
            <a:ext cx="5762387" cy="767966"/>
          </a:xfrm>
          <a:prstGeom prst="rect">
            <a:avLst/>
          </a:prstGeom>
        </p:spPr>
      </p:pic>
      <p:sp>
        <p:nvSpPr>
          <p:cNvPr id="4" name="Title 1">
            <a:extLst>
              <a:ext uri="{FF2B5EF4-FFF2-40B4-BE49-F238E27FC236}">
                <a16:creationId xmlns:a16="http://schemas.microsoft.com/office/drawing/2014/main" id="{9BE058A8-8675-4B67-B5D9-33F204963990}"/>
              </a:ext>
            </a:extLst>
          </p:cNvPr>
          <p:cNvSpPr txBox="1">
            <a:spLocks/>
          </p:cNvSpPr>
          <p:nvPr/>
        </p:nvSpPr>
        <p:spPr>
          <a:xfrm>
            <a:off x="6429613" y="954028"/>
            <a:ext cx="5387955" cy="1369447"/>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800" dirty="0">
                <a:solidFill>
                  <a:schemeClr val="bg1"/>
                </a:solidFill>
                <a:effectLst>
                  <a:outerShdw blurRad="38100" dist="38100" dir="2700000" algn="tl">
                    <a:srgbClr val="000000">
                      <a:alpha val="43137"/>
                    </a:srgbClr>
                  </a:outerShdw>
                </a:effectLst>
              </a:rPr>
              <a:t>The </a:t>
            </a:r>
            <a:r>
              <a:rPr lang="en-US" sz="4800" b="1" dirty="0">
                <a:solidFill>
                  <a:srgbClr val="C43815"/>
                </a:solidFill>
                <a:effectLst>
                  <a:outerShdw blurRad="38100" dist="38100" dir="2700000" algn="tl">
                    <a:srgbClr val="000000">
                      <a:alpha val="43137"/>
                    </a:srgbClr>
                  </a:outerShdw>
                </a:effectLst>
              </a:rPr>
              <a:t>W</a:t>
            </a:r>
            <a:r>
              <a:rPr lang="en-US" sz="4800" dirty="0">
                <a:solidFill>
                  <a:schemeClr val="bg1"/>
                </a:solidFill>
                <a:effectLst>
                  <a:outerShdw blurRad="38100" dist="38100" dir="2700000" algn="tl">
                    <a:srgbClr val="000000">
                      <a:alpha val="43137"/>
                    </a:srgbClr>
                  </a:outerShdw>
                </a:effectLst>
              </a:rPr>
              <a:t>ebsite: Accessibility</a:t>
            </a:r>
          </a:p>
        </p:txBody>
      </p:sp>
      <p:sp>
        <p:nvSpPr>
          <p:cNvPr id="52" name="Subtitle 2">
            <a:extLst>
              <a:ext uri="{FF2B5EF4-FFF2-40B4-BE49-F238E27FC236}">
                <a16:creationId xmlns:a16="http://schemas.microsoft.com/office/drawing/2014/main" id="{94BAAF29-168A-47C1-87B8-7861BDF41334}"/>
              </a:ext>
            </a:extLst>
          </p:cNvPr>
          <p:cNvSpPr>
            <a:spLocks noGrp="1"/>
          </p:cNvSpPr>
          <p:nvPr>
            <p:ph type="subTitle" idx="1"/>
          </p:nvPr>
        </p:nvSpPr>
        <p:spPr>
          <a:xfrm>
            <a:off x="7989757" y="6520722"/>
            <a:ext cx="4160222" cy="304009"/>
          </a:xfrm>
        </p:spPr>
        <p:txBody>
          <a:bodyPr>
            <a:normAutofit fontScale="92500" lnSpcReduction="20000"/>
          </a:bodyPr>
          <a:lstStyle/>
          <a:p>
            <a:pPr algn="r"/>
            <a:r>
              <a:rPr lang="en-US" sz="1800" spc="300" dirty="0">
                <a:solidFill>
                  <a:schemeClr val="bg1">
                    <a:lumMod val="65000"/>
                    <a:lumOff val="35000"/>
                  </a:schemeClr>
                </a:solidFill>
                <a:effectLst>
                  <a:outerShdw blurRad="38100" dist="38100" dir="2700000" algn="tl">
                    <a:srgbClr val="000000">
                      <a:alpha val="43137"/>
                    </a:srgbClr>
                  </a:outerShdw>
                </a:effectLst>
              </a:rPr>
              <a:t>By Shenica r. Graham</a:t>
            </a:r>
          </a:p>
        </p:txBody>
      </p:sp>
      <p:sp>
        <p:nvSpPr>
          <p:cNvPr id="2" name="Subtitle 2">
            <a:extLst>
              <a:ext uri="{FF2B5EF4-FFF2-40B4-BE49-F238E27FC236}">
                <a16:creationId xmlns:a16="http://schemas.microsoft.com/office/drawing/2014/main" id="{DD23B3AD-B7D4-4885-AEE9-200D838702C0}"/>
              </a:ext>
            </a:extLst>
          </p:cNvPr>
          <p:cNvSpPr txBox="1">
            <a:spLocks/>
          </p:cNvSpPr>
          <p:nvPr/>
        </p:nvSpPr>
        <p:spPr>
          <a:xfrm>
            <a:off x="6565701" y="2580323"/>
            <a:ext cx="5428923" cy="3476441"/>
          </a:xfrm>
          <a:prstGeom prst="rect">
            <a:avLst/>
          </a:prstGeom>
        </p:spPr>
        <p:txBody>
          <a:bodyPr vert="horz" lIns="91440" tIns="45720" rIns="91440" bIns="45720" rtlCol="0" anchor="t">
            <a:normAutofit fontScale="85000" lnSpcReduction="10000"/>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gn="just">
              <a:lnSpc>
                <a:spcPct val="120000"/>
              </a:lnSpc>
            </a:pPr>
            <a:r>
              <a:rPr lang="en-US" sz="2800" cap="none" dirty="0">
                <a:solidFill>
                  <a:schemeClr val="bg1"/>
                </a:solidFill>
                <a:effectLst>
                  <a:outerShdw blurRad="38100" dist="38100" dir="2700000" algn="tl">
                    <a:srgbClr val="000000">
                      <a:alpha val="43137"/>
                    </a:srgbClr>
                  </a:outerShdw>
                </a:effectLst>
              </a:rPr>
              <a:t>Semantic elements are used as much as possible. Alt attributes contain an appropriate image description. The contact form has added labels for each input. The “for” attribute in the  label matches the id in the input. ARIA roles are added to elements where needed.</a:t>
            </a:r>
          </a:p>
        </p:txBody>
      </p:sp>
      <p:grpSp>
        <p:nvGrpSpPr>
          <p:cNvPr id="9" name="Group 8">
            <a:extLst>
              <a:ext uri="{FF2B5EF4-FFF2-40B4-BE49-F238E27FC236}">
                <a16:creationId xmlns:a16="http://schemas.microsoft.com/office/drawing/2014/main" id="{BE9D8E56-37DF-439F-A260-ADCD6E34A0B5}"/>
              </a:ext>
            </a:extLst>
          </p:cNvPr>
          <p:cNvGrpSpPr/>
          <p:nvPr/>
        </p:nvGrpSpPr>
        <p:grpSpPr>
          <a:xfrm>
            <a:off x="197376" y="954028"/>
            <a:ext cx="6096000" cy="5658551"/>
            <a:chOff x="5788707" y="1019331"/>
            <a:chExt cx="6096000" cy="5658551"/>
          </a:xfrm>
        </p:grpSpPr>
        <p:pic>
          <p:nvPicPr>
            <p:cNvPr id="10" name="Picture 9">
              <a:extLst>
                <a:ext uri="{FF2B5EF4-FFF2-40B4-BE49-F238E27FC236}">
                  <a16:creationId xmlns:a16="http://schemas.microsoft.com/office/drawing/2014/main" id="{95508977-A356-4C2C-8AA0-4DAAE85AE17C}"/>
                </a:ext>
              </a:extLst>
            </p:cNvPr>
            <p:cNvPicPr>
              <a:picLocks noChangeAspect="1"/>
            </p:cNvPicPr>
            <p:nvPr/>
          </p:nvPicPr>
          <p:blipFill rotWithShape="1">
            <a:blip r:embed="rId3"/>
            <a:srcRect t="9380" r="1885" b="5989"/>
            <a:stretch/>
          </p:blipFill>
          <p:spPr>
            <a:xfrm>
              <a:off x="5788707" y="1019331"/>
              <a:ext cx="6096000" cy="2956331"/>
            </a:xfrm>
            <a:prstGeom prst="rect">
              <a:avLst/>
            </a:prstGeom>
          </p:spPr>
          <p:style>
            <a:lnRef idx="0">
              <a:schemeClr val="dk1"/>
            </a:lnRef>
            <a:fillRef idx="3">
              <a:schemeClr val="dk1"/>
            </a:fillRef>
            <a:effectRef idx="3">
              <a:schemeClr val="dk1"/>
            </a:effectRef>
            <a:fontRef idx="minor">
              <a:schemeClr val="lt1"/>
            </a:fontRef>
          </p:style>
        </p:pic>
        <p:grpSp>
          <p:nvGrpSpPr>
            <p:cNvPr id="11" name="Group 10">
              <a:extLst>
                <a:ext uri="{FF2B5EF4-FFF2-40B4-BE49-F238E27FC236}">
                  <a16:creationId xmlns:a16="http://schemas.microsoft.com/office/drawing/2014/main" id="{0D1C7C4C-AF57-40DA-8410-D93087756B09}"/>
                </a:ext>
              </a:extLst>
            </p:cNvPr>
            <p:cNvGrpSpPr/>
            <p:nvPr/>
          </p:nvGrpSpPr>
          <p:grpSpPr>
            <a:xfrm>
              <a:off x="5788707" y="4205007"/>
              <a:ext cx="6096000" cy="2472875"/>
              <a:chOff x="4557010" y="4261433"/>
              <a:chExt cx="7327696" cy="2986074"/>
            </a:xfrm>
          </p:grpSpPr>
          <p:pic>
            <p:nvPicPr>
              <p:cNvPr id="12" name="Picture 11">
                <a:extLst>
                  <a:ext uri="{FF2B5EF4-FFF2-40B4-BE49-F238E27FC236}">
                    <a16:creationId xmlns:a16="http://schemas.microsoft.com/office/drawing/2014/main" id="{E73DAEAB-2146-4D09-989C-D137A1AE243C}"/>
                  </a:ext>
                </a:extLst>
              </p:cNvPr>
              <p:cNvPicPr>
                <a:picLocks noChangeAspect="1"/>
              </p:cNvPicPr>
              <p:nvPr/>
            </p:nvPicPr>
            <p:blipFill rotWithShape="1">
              <a:blip r:embed="rId4"/>
              <a:srcRect t="9379" r="31271" b="13343"/>
              <a:stretch/>
            </p:blipFill>
            <p:spPr>
              <a:xfrm>
                <a:off x="4557010" y="4261433"/>
                <a:ext cx="4723661" cy="2986074"/>
              </a:xfrm>
              <a:prstGeom prst="rect">
                <a:avLst/>
              </a:prstGeom>
            </p:spPr>
            <p:style>
              <a:lnRef idx="0">
                <a:schemeClr val="dk1"/>
              </a:lnRef>
              <a:fillRef idx="3">
                <a:schemeClr val="dk1"/>
              </a:fillRef>
              <a:effectRef idx="3">
                <a:schemeClr val="dk1"/>
              </a:effectRef>
              <a:fontRef idx="minor">
                <a:schemeClr val="lt1"/>
              </a:fontRef>
            </p:style>
          </p:pic>
          <p:pic>
            <p:nvPicPr>
              <p:cNvPr id="13" name="Picture 12">
                <a:extLst>
                  <a:ext uri="{FF2B5EF4-FFF2-40B4-BE49-F238E27FC236}">
                    <a16:creationId xmlns:a16="http://schemas.microsoft.com/office/drawing/2014/main" id="{81288AC1-0851-4B61-8E49-8CEF6DC46258}"/>
                  </a:ext>
                </a:extLst>
              </p:cNvPr>
              <p:cNvPicPr>
                <a:picLocks noChangeAspect="1"/>
              </p:cNvPicPr>
              <p:nvPr/>
            </p:nvPicPr>
            <p:blipFill rotWithShape="1">
              <a:blip r:embed="rId5"/>
              <a:srcRect l="330" t="9379" r="65328" b="11238"/>
              <a:stretch/>
            </p:blipFill>
            <p:spPr>
              <a:xfrm>
                <a:off x="9599299" y="4263477"/>
                <a:ext cx="2285407" cy="2970172"/>
              </a:xfrm>
              <a:prstGeom prst="rect">
                <a:avLst/>
              </a:prstGeom>
            </p:spPr>
            <p:style>
              <a:lnRef idx="0">
                <a:schemeClr val="dk1"/>
              </a:lnRef>
              <a:fillRef idx="3">
                <a:schemeClr val="dk1"/>
              </a:fillRef>
              <a:effectRef idx="3">
                <a:schemeClr val="dk1"/>
              </a:effectRef>
              <a:fontRef idx="minor">
                <a:schemeClr val="lt1"/>
              </a:fontRef>
            </p:style>
          </p:pic>
        </p:grpSp>
      </p:grpSp>
    </p:spTree>
    <p:extLst>
      <p:ext uri="{BB962C8B-B14F-4D97-AF65-F5344CB8AC3E}">
        <p14:creationId xmlns:p14="http://schemas.microsoft.com/office/powerpoint/2010/main" val="4033685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FD83D83-0CDF-4D0D-B70B-E82036D6A239}"/>
              </a:ext>
            </a:extLst>
          </p:cNvPr>
          <p:cNvPicPr>
            <a:picLocks noChangeAspect="1"/>
          </p:cNvPicPr>
          <p:nvPr/>
        </p:nvPicPr>
        <p:blipFill rotWithShape="1">
          <a:blip r:embed="rId2">
            <a:extLst>
              <a:ext uri="{28A0092B-C50C-407E-A947-70E740481C1C}">
                <a14:useLocalDpi xmlns:a14="http://schemas.microsoft.com/office/drawing/2010/main" val="0"/>
              </a:ext>
            </a:extLst>
          </a:blip>
          <a:srcRect l="49656"/>
          <a:stretch/>
        </p:blipFill>
        <p:spPr>
          <a:xfrm flipV="1">
            <a:off x="1" y="6113973"/>
            <a:ext cx="12192000" cy="767966"/>
          </a:xfrm>
          <a:prstGeom prst="rect">
            <a:avLst/>
          </a:prstGeom>
        </p:spPr>
      </p:pic>
      <p:pic>
        <p:nvPicPr>
          <p:cNvPr id="16" name="Picture 15">
            <a:extLst>
              <a:ext uri="{FF2B5EF4-FFF2-40B4-BE49-F238E27FC236}">
                <a16:creationId xmlns:a16="http://schemas.microsoft.com/office/drawing/2014/main" id="{D8B21D7E-D44A-404B-8C30-C44D606C1AD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6993629" cy="767966"/>
          </a:xfrm>
          <a:prstGeom prst="rect">
            <a:avLst/>
          </a:prstGeom>
        </p:spPr>
      </p:pic>
      <p:pic>
        <p:nvPicPr>
          <p:cNvPr id="17" name="Picture 16">
            <a:extLst>
              <a:ext uri="{FF2B5EF4-FFF2-40B4-BE49-F238E27FC236}">
                <a16:creationId xmlns:a16="http://schemas.microsoft.com/office/drawing/2014/main" id="{F1B11599-7FB4-420B-A5CD-D80BEBAC3E86}"/>
              </a:ext>
            </a:extLst>
          </p:cNvPr>
          <p:cNvPicPr>
            <a:picLocks noChangeAspect="1"/>
          </p:cNvPicPr>
          <p:nvPr/>
        </p:nvPicPr>
        <p:blipFill rotWithShape="1">
          <a:blip r:embed="rId2">
            <a:extLst>
              <a:ext uri="{28A0092B-C50C-407E-A947-70E740481C1C}">
                <a14:useLocalDpi xmlns:a14="http://schemas.microsoft.com/office/drawing/2010/main" val="0"/>
              </a:ext>
            </a:extLst>
          </a:blip>
          <a:srcRect l="49656"/>
          <a:stretch/>
        </p:blipFill>
        <p:spPr>
          <a:xfrm>
            <a:off x="6429613" y="3288"/>
            <a:ext cx="5762387" cy="767966"/>
          </a:xfrm>
          <a:prstGeom prst="rect">
            <a:avLst/>
          </a:prstGeom>
        </p:spPr>
      </p:pic>
      <p:sp>
        <p:nvSpPr>
          <p:cNvPr id="4" name="Title 1">
            <a:extLst>
              <a:ext uri="{FF2B5EF4-FFF2-40B4-BE49-F238E27FC236}">
                <a16:creationId xmlns:a16="http://schemas.microsoft.com/office/drawing/2014/main" id="{9BE058A8-8675-4B67-B5D9-33F204963990}"/>
              </a:ext>
            </a:extLst>
          </p:cNvPr>
          <p:cNvSpPr txBox="1">
            <a:spLocks/>
          </p:cNvSpPr>
          <p:nvPr/>
        </p:nvSpPr>
        <p:spPr>
          <a:xfrm>
            <a:off x="3681015" y="954028"/>
            <a:ext cx="8136553" cy="624251"/>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800" b="1" dirty="0">
                <a:solidFill>
                  <a:srgbClr val="C43815"/>
                </a:solidFill>
                <a:effectLst>
                  <a:outerShdw blurRad="38100" dist="38100" dir="2700000" algn="tl">
                    <a:srgbClr val="000000">
                      <a:alpha val="43137"/>
                    </a:srgbClr>
                  </a:outerShdw>
                </a:effectLst>
              </a:rPr>
              <a:t>S</a:t>
            </a:r>
            <a:r>
              <a:rPr lang="en-US" sz="4800" dirty="0">
                <a:solidFill>
                  <a:schemeClr val="bg1"/>
                </a:solidFill>
                <a:effectLst>
                  <a:outerShdw blurRad="38100" dist="38100" dir="2700000" algn="tl">
                    <a:srgbClr val="000000">
                      <a:alpha val="43137"/>
                    </a:srgbClr>
                  </a:outerShdw>
                </a:effectLst>
              </a:rPr>
              <a:t>ummary</a:t>
            </a:r>
          </a:p>
        </p:txBody>
      </p:sp>
      <p:sp>
        <p:nvSpPr>
          <p:cNvPr id="52" name="Subtitle 2">
            <a:extLst>
              <a:ext uri="{FF2B5EF4-FFF2-40B4-BE49-F238E27FC236}">
                <a16:creationId xmlns:a16="http://schemas.microsoft.com/office/drawing/2014/main" id="{94BAAF29-168A-47C1-87B8-7861BDF41334}"/>
              </a:ext>
            </a:extLst>
          </p:cNvPr>
          <p:cNvSpPr>
            <a:spLocks noGrp="1"/>
          </p:cNvSpPr>
          <p:nvPr>
            <p:ph type="subTitle" idx="1"/>
          </p:nvPr>
        </p:nvSpPr>
        <p:spPr>
          <a:xfrm>
            <a:off x="7989757" y="6520722"/>
            <a:ext cx="4160222" cy="304009"/>
          </a:xfrm>
        </p:spPr>
        <p:txBody>
          <a:bodyPr>
            <a:normAutofit fontScale="92500" lnSpcReduction="20000"/>
          </a:bodyPr>
          <a:lstStyle/>
          <a:p>
            <a:pPr algn="r"/>
            <a:r>
              <a:rPr lang="en-US" sz="1800" spc="300" dirty="0">
                <a:solidFill>
                  <a:schemeClr val="bg1">
                    <a:lumMod val="65000"/>
                    <a:lumOff val="35000"/>
                  </a:schemeClr>
                </a:solidFill>
                <a:effectLst>
                  <a:outerShdw blurRad="38100" dist="38100" dir="2700000" algn="tl">
                    <a:srgbClr val="000000">
                      <a:alpha val="43137"/>
                    </a:srgbClr>
                  </a:outerShdw>
                </a:effectLst>
              </a:rPr>
              <a:t>By Shenica r. Graham</a:t>
            </a:r>
          </a:p>
        </p:txBody>
      </p:sp>
      <p:sp>
        <p:nvSpPr>
          <p:cNvPr id="2" name="Subtitle 2">
            <a:extLst>
              <a:ext uri="{FF2B5EF4-FFF2-40B4-BE49-F238E27FC236}">
                <a16:creationId xmlns:a16="http://schemas.microsoft.com/office/drawing/2014/main" id="{DD23B3AD-B7D4-4885-AEE9-200D838702C0}"/>
              </a:ext>
            </a:extLst>
          </p:cNvPr>
          <p:cNvSpPr txBox="1">
            <a:spLocks/>
          </p:cNvSpPr>
          <p:nvPr/>
        </p:nvSpPr>
        <p:spPr>
          <a:xfrm>
            <a:off x="402241" y="1761053"/>
            <a:ext cx="11415327" cy="4295712"/>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gn="just">
              <a:lnSpc>
                <a:spcPct val="120000"/>
              </a:lnSpc>
            </a:pPr>
            <a:r>
              <a:rPr lang="en-US" sz="2800" cap="none" dirty="0">
                <a:solidFill>
                  <a:schemeClr val="bg1"/>
                </a:solidFill>
                <a:effectLst>
                  <a:outerShdw blurRad="38100" dist="38100" dir="2700000" algn="tl">
                    <a:srgbClr val="000000">
                      <a:alpha val="43137"/>
                    </a:srgbClr>
                  </a:outerShdw>
                </a:effectLst>
              </a:rPr>
              <a:t>The Kickstarter Success Campaign Predictor (KS) App is ideal to predict the likelihood of success of a Kickstarter campaign before you spend time, money, and other resources. Predictions vary based on category, fundraising goal, description, and campaign length in days. This app is available to anyone, free of charge at </a:t>
            </a:r>
            <a:r>
              <a:rPr lang="en-US" sz="2800" cap="none" dirty="0">
                <a:solidFill>
                  <a:srgbClr val="C43815"/>
                </a:solidFill>
                <a:effectLst>
                  <a:outerShdw blurRad="38100" dist="38100" dir="2700000" algn="tl">
                    <a:srgbClr val="000000">
                      <a:alpha val="43137"/>
                    </a:srgbClr>
                  </a:outerShdw>
                </a:effectLst>
              </a:rPr>
              <a:t>https://kickstarter-success-1.vercel.app/</a:t>
            </a:r>
            <a:r>
              <a:rPr lang="en-US" sz="2800" cap="none" dirty="0">
                <a:solidFill>
                  <a:schemeClr val="bg1"/>
                </a:solidFill>
                <a:effectLst>
                  <a:outerShdw blurRad="38100" dist="38100" dir="2700000" algn="tl">
                    <a:srgbClr val="000000">
                      <a:alpha val="43137"/>
                    </a:srgbClr>
                  </a:outerShdw>
                </a:effectLst>
              </a:rPr>
              <a:t>.</a:t>
            </a:r>
            <a:r>
              <a:rPr lang="en-US" sz="2800" cap="none" dirty="0">
                <a:solidFill>
                  <a:srgbClr val="C43815"/>
                </a:solidFill>
                <a:effectLst>
                  <a:outerShdw blurRad="38100" dist="38100" dir="2700000" algn="tl">
                    <a:srgbClr val="000000">
                      <a:alpha val="43137"/>
                    </a:srgbClr>
                  </a:outerShdw>
                </a:effectLst>
              </a:rPr>
              <a:t> </a:t>
            </a:r>
            <a:endParaRPr lang="en-US" sz="2800" cap="none"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7805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FD83D83-0CDF-4D0D-B70B-E82036D6A239}"/>
              </a:ext>
            </a:extLst>
          </p:cNvPr>
          <p:cNvPicPr>
            <a:picLocks noChangeAspect="1"/>
          </p:cNvPicPr>
          <p:nvPr/>
        </p:nvPicPr>
        <p:blipFill rotWithShape="1">
          <a:blip r:embed="rId2">
            <a:extLst>
              <a:ext uri="{28A0092B-C50C-407E-A947-70E740481C1C}">
                <a14:useLocalDpi xmlns:a14="http://schemas.microsoft.com/office/drawing/2010/main" val="0"/>
              </a:ext>
            </a:extLst>
          </a:blip>
          <a:srcRect l="49656"/>
          <a:stretch/>
        </p:blipFill>
        <p:spPr>
          <a:xfrm flipV="1">
            <a:off x="1" y="6113973"/>
            <a:ext cx="12192000" cy="767966"/>
          </a:xfrm>
          <a:prstGeom prst="rect">
            <a:avLst/>
          </a:prstGeom>
        </p:spPr>
      </p:pic>
      <p:pic>
        <p:nvPicPr>
          <p:cNvPr id="16" name="Picture 15">
            <a:extLst>
              <a:ext uri="{FF2B5EF4-FFF2-40B4-BE49-F238E27FC236}">
                <a16:creationId xmlns:a16="http://schemas.microsoft.com/office/drawing/2014/main" id="{D8B21D7E-D44A-404B-8C30-C44D606C1AD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6993629" cy="767966"/>
          </a:xfrm>
          <a:prstGeom prst="rect">
            <a:avLst/>
          </a:prstGeom>
        </p:spPr>
      </p:pic>
      <p:pic>
        <p:nvPicPr>
          <p:cNvPr id="17" name="Picture 16">
            <a:extLst>
              <a:ext uri="{FF2B5EF4-FFF2-40B4-BE49-F238E27FC236}">
                <a16:creationId xmlns:a16="http://schemas.microsoft.com/office/drawing/2014/main" id="{F1B11599-7FB4-420B-A5CD-D80BEBAC3E86}"/>
              </a:ext>
            </a:extLst>
          </p:cNvPr>
          <p:cNvPicPr>
            <a:picLocks noChangeAspect="1"/>
          </p:cNvPicPr>
          <p:nvPr/>
        </p:nvPicPr>
        <p:blipFill rotWithShape="1">
          <a:blip r:embed="rId2">
            <a:extLst>
              <a:ext uri="{28A0092B-C50C-407E-A947-70E740481C1C}">
                <a14:useLocalDpi xmlns:a14="http://schemas.microsoft.com/office/drawing/2010/main" val="0"/>
              </a:ext>
            </a:extLst>
          </a:blip>
          <a:srcRect l="49656"/>
          <a:stretch/>
        </p:blipFill>
        <p:spPr>
          <a:xfrm>
            <a:off x="6429613" y="3288"/>
            <a:ext cx="5762387" cy="767966"/>
          </a:xfrm>
          <a:prstGeom prst="rect">
            <a:avLst/>
          </a:prstGeom>
        </p:spPr>
      </p:pic>
      <p:sp>
        <p:nvSpPr>
          <p:cNvPr id="4" name="Title 1">
            <a:extLst>
              <a:ext uri="{FF2B5EF4-FFF2-40B4-BE49-F238E27FC236}">
                <a16:creationId xmlns:a16="http://schemas.microsoft.com/office/drawing/2014/main" id="{9BE058A8-8675-4B67-B5D9-33F204963990}"/>
              </a:ext>
            </a:extLst>
          </p:cNvPr>
          <p:cNvSpPr txBox="1">
            <a:spLocks/>
          </p:cNvSpPr>
          <p:nvPr/>
        </p:nvSpPr>
        <p:spPr>
          <a:xfrm>
            <a:off x="584617" y="954028"/>
            <a:ext cx="11232952" cy="624251"/>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800" b="1" dirty="0">
                <a:solidFill>
                  <a:srgbClr val="C43815"/>
                </a:solidFill>
                <a:effectLst>
                  <a:outerShdw blurRad="38100" dist="38100" dir="2700000" algn="tl">
                    <a:srgbClr val="000000">
                      <a:alpha val="43137"/>
                    </a:srgbClr>
                  </a:outerShdw>
                </a:effectLst>
              </a:rPr>
              <a:t>I</a:t>
            </a:r>
            <a:r>
              <a:rPr lang="en-US" sz="4800" dirty="0">
                <a:solidFill>
                  <a:schemeClr val="bg1"/>
                </a:solidFill>
                <a:effectLst>
                  <a:outerShdw blurRad="38100" dist="38100" dir="2700000" algn="tl">
                    <a:srgbClr val="000000">
                      <a:alpha val="43137"/>
                    </a:srgbClr>
                  </a:outerShdw>
                </a:effectLst>
              </a:rPr>
              <a:t>ntroduction</a:t>
            </a:r>
          </a:p>
        </p:txBody>
      </p:sp>
      <p:sp>
        <p:nvSpPr>
          <p:cNvPr id="52" name="Subtitle 2">
            <a:extLst>
              <a:ext uri="{FF2B5EF4-FFF2-40B4-BE49-F238E27FC236}">
                <a16:creationId xmlns:a16="http://schemas.microsoft.com/office/drawing/2014/main" id="{94BAAF29-168A-47C1-87B8-7861BDF41334}"/>
              </a:ext>
            </a:extLst>
          </p:cNvPr>
          <p:cNvSpPr>
            <a:spLocks noGrp="1"/>
          </p:cNvSpPr>
          <p:nvPr>
            <p:ph type="subTitle" idx="1"/>
          </p:nvPr>
        </p:nvSpPr>
        <p:spPr>
          <a:xfrm>
            <a:off x="7989757" y="6520722"/>
            <a:ext cx="4160222" cy="304009"/>
          </a:xfrm>
        </p:spPr>
        <p:txBody>
          <a:bodyPr>
            <a:normAutofit fontScale="92500" lnSpcReduction="20000"/>
          </a:bodyPr>
          <a:lstStyle/>
          <a:p>
            <a:pPr algn="r"/>
            <a:r>
              <a:rPr lang="en-US" sz="1800" spc="300" dirty="0">
                <a:solidFill>
                  <a:schemeClr val="bg1">
                    <a:lumMod val="65000"/>
                    <a:lumOff val="35000"/>
                  </a:schemeClr>
                </a:solidFill>
                <a:effectLst>
                  <a:outerShdw blurRad="38100" dist="38100" dir="2700000" algn="tl">
                    <a:srgbClr val="000000">
                      <a:alpha val="43137"/>
                    </a:srgbClr>
                  </a:outerShdw>
                </a:effectLst>
              </a:rPr>
              <a:t>By Shenica r. Graham</a:t>
            </a:r>
          </a:p>
        </p:txBody>
      </p:sp>
      <p:sp>
        <p:nvSpPr>
          <p:cNvPr id="2" name="Subtitle 2">
            <a:extLst>
              <a:ext uri="{FF2B5EF4-FFF2-40B4-BE49-F238E27FC236}">
                <a16:creationId xmlns:a16="http://schemas.microsoft.com/office/drawing/2014/main" id="{DD23B3AD-B7D4-4885-AEE9-200D838702C0}"/>
              </a:ext>
            </a:extLst>
          </p:cNvPr>
          <p:cNvSpPr txBox="1">
            <a:spLocks/>
          </p:cNvSpPr>
          <p:nvPr/>
        </p:nvSpPr>
        <p:spPr>
          <a:xfrm>
            <a:off x="402241" y="1761052"/>
            <a:ext cx="11415327" cy="4356209"/>
          </a:xfrm>
          <a:prstGeom prst="rect">
            <a:avLst/>
          </a:prstGeom>
        </p:spPr>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gn="just">
              <a:lnSpc>
                <a:spcPct val="120000"/>
              </a:lnSpc>
            </a:pPr>
            <a:r>
              <a:rPr lang="en-US" sz="2800" b="1" cap="none" dirty="0">
                <a:solidFill>
                  <a:schemeClr val="bg1"/>
                </a:solidFill>
                <a:effectLst>
                  <a:outerShdw blurRad="38100" dist="38100" dir="2700000" algn="tl">
                    <a:srgbClr val="000000">
                      <a:alpha val="43137"/>
                    </a:srgbClr>
                  </a:outerShdw>
                </a:effectLst>
              </a:rPr>
              <a:t>Hi Sharks. </a:t>
            </a:r>
            <a:r>
              <a:rPr lang="en-US" sz="2800" cap="none" dirty="0">
                <a:solidFill>
                  <a:schemeClr val="bg1"/>
                </a:solidFill>
                <a:effectLst>
                  <a:outerShdw blurRad="38100" dist="38100" dir="2700000" algn="tl">
                    <a:srgbClr val="000000">
                      <a:alpha val="43137"/>
                    </a:srgbClr>
                  </a:outerShdw>
                </a:effectLst>
              </a:rPr>
              <a:t>Have you ever lost time and money on a failed fundraising campaign? Crowdfunding is a growing source for the entrepreneurial minded fundraiser. One of the crowdfunding gurus is Kickstarter. According to statista.com, about 17 million people have pledged monetary support of Kickstarter projects. However, Kickstarter reports that 11% of projects finish without ever receiving a single pledge. How can you know if a campaign is likely to fail before investing? You need an edge – a campaign </a:t>
            </a:r>
            <a:r>
              <a:rPr lang="en-US" sz="2800" cap="none" dirty="0">
                <a:solidFill>
                  <a:srgbClr val="C43815"/>
                </a:solidFill>
                <a:effectLst>
                  <a:outerShdw blurRad="38100" dist="38100" dir="2700000" algn="tl">
                    <a:srgbClr val="000000">
                      <a:alpha val="43137"/>
                    </a:srgbClr>
                  </a:outerShdw>
                </a:effectLst>
              </a:rPr>
              <a:t>success predictor</a:t>
            </a:r>
            <a:r>
              <a:rPr lang="en-US" sz="2800" cap="none" dirty="0">
                <a:solidFill>
                  <a:schemeClr val="bg1"/>
                </a:solidFill>
                <a:effectLst>
                  <a:outerShdw blurRad="38100" dist="38100" dir="2700000" algn="tl">
                    <a:srgbClr val="000000">
                      <a:alpha val="43137"/>
                    </a:srgbClr>
                  </a:outerShdw>
                </a:effectLst>
              </a:rPr>
              <a:t>. Welcome to </a:t>
            </a:r>
            <a:r>
              <a:rPr lang="en-US" sz="2800" cap="none" dirty="0">
                <a:solidFill>
                  <a:schemeClr val="bg1"/>
                </a:solidFill>
                <a:effectLst>
                  <a:outerShdw blurRad="38100" dist="38100" dir="2700000" algn="tl">
                    <a:srgbClr val="000000">
                      <a:alpha val="43137"/>
                    </a:srgbClr>
                  </a:outerShdw>
                </a:effectLst>
                <a:highlight>
                  <a:srgbClr val="C43815"/>
                </a:highlight>
              </a:rPr>
              <a:t>K</a:t>
            </a:r>
            <a:r>
              <a:rPr lang="en-US" sz="2800" cap="none" dirty="0">
                <a:solidFill>
                  <a:schemeClr val="bg1"/>
                </a:solidFill>
                <a:effectLst>
                  <a:outerShdw blurRad="38100" dist="38100" dir="2700000" algn="tl">
                    <a:srgbClr val="000000">
                      <a:alpha val="43137"/>
                    </a:srgbClr>
                  </a:outerShdw>
                </a:effectLst>
              </a:rPr>
              <a:t>ickstarter Success!</a:t>
            </a:r>
          </a:p>
        </p:txBody>
      </p:sp>
      <p:pic>
        <p:nvPicPr>
          <p:cNvPr id="6" name="Picture 5" descr="Icon&#10;&#10;Description automatically generated">
            <a:extLst>
              <a:ext uri="{FF2B5EF4-FFF2-40B4-BE49-F238E27FC236}">
                <a16:creationId xmlns:a16="http://schemas.microsoft.com/office/drawing/2014/main" id="{5C8306AE-296F-42B8-83D6-489C1D4316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2047" y="5488770"/>
            <a:ext cx="627712" cy="557966"/>
          </a:xfrm>
          <a:prstGeom prst="rect">
            <a:avLst/>
          </a:prstGeom>
        </p:spPr>
      </p:pic>
    </p:spTree>
    <p:extLst>
      <p:ext uri="{BB962C8B-B14F-4D97-AF65-F5344CB8AC3E}">
        <p14:creationId xmlns:p14="http://schemas.microsoft.com/office/powerpoint/2010/main" val="1789616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FD83D83-0CDF-4D0D-B70B-E82036D6A239}"/>
              </a:ext>
            </a:extLst>
          </p:cNvPr>
          <p:cNvPicPr>
            <a:picLocks noChangeAspect="1"/>
          </p:cNvPicPr>
          <p:nvPr/>
        </p:nvPicPr>
        <p:blipFill rotWithShape="1">
          <a:blip r:embed="rId2">
            <a:extLst>
              <a:ext uri="{28A0092B-C50C-407E-A947-70E740481C1C}">
                <a14:useLocalDpi xmlns:a14="http://schemas.microsoft.com/office/drawing/2010/main" val="0"/>
              </a:ext>
            </a:extLst>
          </a:blip>
          <a:srcRect l="49656"/>
          <a:stretch/>
        </p:blipFill>
        <p:spPr>
          <a:xfrm flipV="1">
            <a:off x="1" y="6113973"/>
            <a:ext cx="12192000" cy="767966"/>
          </a:xfrm>
          <a:prstGeom prst="rect">
            <a:avLst/>
          </a:prstGeom>
        </p:spPr>
      </p:pic>
      <p:pic>
        <p:nvPicPr>
          <p:cNvPr id="16" name="Picture 15">
            <a:extLst>
              <a:ext uri="{FF2B5EF4-FFF2-40B4-BE49-F238E27FC236}">
                <a16:creationId xmlns:a16="http://schemas.microsoft.com/office/drawing/2014/main" id="{D8B21D7E-D44A-404B-8C30-C44D606C1AD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6993629" cy="767966"/>
          </a:xfrm>
          <a:prstGeom prst="rect">
            <a:avLst/>
          </a:prstGeom>
        </p:spPr>
      </p:pic>
      <p:pic>
        <p:nvPicPr>
          <p:cNvPr id="17" name="Picture 16">
            <a:extLst>
              <a:ext uri="{FF2B5EF4-FFF2-40B4-BE49-F238E27FC236}">
                <a16:creationId xmlns:a16="http://schemas.microsoft.com/office/drawing/2014/main" id="{F1B11599-7FB4-420B-A5CD-D80BEBAC3E86}"/>
              </a:ext>
            </a:extLst>
          </p:cNvPr>
          <p:cNvPicPr>
            <a:picLocks noChangeAspect="1"/>
          </p:cNvPicPr>
          <p:nvPr/>
        </p:nvPicPr>
        <p:blipFill rotWithShape="1">
          <a:blip r:embed="rId2">
            <a:extLst>
              <a:ext uri="{28A0092B-C50C-407E-A947-70E740481C1C}">
                <a14:useLocalDpi xmlns:a14="http://schemas.microsoft.com/office/drawing/2010/main" val="0"/>
              </a:ext>
            </a:extLst>
          </a:blip>
          <a:srcRect l="49656"/>
          <a:stretch/>
        </p:blipFill>
        <p:spPr>
          <a:xfrm>
            <a:off x="6429613" y="3288"/>
            <a:ext cx="5762387" cy="767966"/>
          </a:xfrm>
          <a:prstGeom prst="rect">
            <a:avLst/>
          </a:prstGeom>
        </p:spPr>
      </p:pic>
      <p:sp>
        <p:nvSpPr>
          <p:cNvPr id="4" name="Title 1">
            <a:extLst>
              <a:ext uri="{FF2B5EF4-FFF2-40B4-BE49-F238E27FC236}">
                <a16:creationId xmlns:a16="http://schemas.microsoft.com/office/drawing/2014/main" id="{9BE058A8-8675-4B67-B5D9-33F204963990}"/>
              </a:ext>
            </a:extLst>
          </p:cNvPr>
          <p:cNvSpPr txBox="1">
            <a:spLocks/>
          </p:cNvSpPr>
          <p:nvPr/>
        </p:nvSpPr>
        <p:spPr>
          <a:xfrm>
            <a:off x="584617" y="954028"/>
            <a:ext cx="11232952" cy="624251"/>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800" dirty="0">
                <a:solidFill>
                  <a:schemeClr val="bg1"/>
                </a:solidFill>
                <a:effectLst>
                  <a:outerShdw blurRad="38100" dist="38100" dir="2700000" algn="tl">
                    <a:srgbClr val="000000">
                      <a:alpha val="43137"/>
                    </a:srgbClr>
                  </a:outerShdw>
                </a:effectLst>
              </a:rPr>
              <a:t>The Kickstarter </a:t>
            </a:r>
            <a:r>
              <a:rPr lang="en-US" sz="4800" b="1" dirty="0">
                <a:solidFill>
                  <a:srgbClr val="C43815"/>
                </a:solidFill>
                <a:effectLst>
                  <a:outerShdw blurRad="38100" dist="38100" dir="2700000" algn="tl">
                    <a:srgbClr val="000000">
                      <a:alpha val="43137"/>
                    </a:srgbClr>
                  </a:outerShdw>
                </a:effectLst>
              </a:rPr>
              <a:t>P</a:t>
            </a:r>
            <a:r>
              <a:rPr lang="en-US" sz="4800" dirty="0">
                <a:solidFill>
                  <a:schemeClr val="bg1"/>
                </a:solidFill>
                <a:effectLst>
                  <a:outerShdw blurRad="38100" dist="38100" dir="2700000" algn="tl">
                    <a:srgbClr val="000000">
                      <a:alpha val="43137"/>
                    </a:srgbClr>
                  </a:outerShdw>
                </a:effectLst>
              </a:rPr>
              <a:t>roblem</a:t>
            </a:r>
          </a:p>
        </p:txBody>
      </p:sp>
      <p:sp>
        <p:nvSpPr>
          <p:cNvPr id="52" name="Subtitle 2">
            <a:extLst>
              <a:ext uri="{FF2B5EF4-FFF2-40B4-BE49-F238E27FC236}">
                <a16:creationId xmlns:a16="http://schemas.microsoft.com/office/drawing/2014/main" id="{94BAAF29-168A-47C1-87B8-7861BDF41334}"/>
              </a:ext>
            </a:extLst>
          </p:cNvPr>
          <p:cNvSpPr>
            <a:spLocks noGrp="1"/>
          </p:cNvSpPr>
          <p:nvPr>
            <p:ph type="subTitle" idx="1"/>
          </p:nvPr>
        </p:nvSpPr>
        <p:spPr>
          <a:xfrm>
            <a:off x="7989757" y="6520722"/>
            <a:ext cx="4160222" cy="304009"/>
          </a:xfrm>
        </p:spPr>
        <p:txBody>
          <a:bodyPr>
            <a:normAutofit fontScale="92500" lnSpcReduction="20000"/>
          </a:bodyPr>
          <a:lstStyle/>
          <a:p>
            <a:pPr algn="r"/>
            <a:r>
              <a:rPr lang="en-US" sz="1800" spc="300" dirty="0">
                <a:solidFill>
                  <a:schemeClr val="bg1">
                    <a:lumMod val="65000"/>
                    <a:lumOff val="35000"/>
                  </a:schemeClr>
                </a:solidFill>
                <a:effectLst>
                  <a:outerShdw blurRad="38100" dist="38100" dir="2700000" algn="tl">
                    <a:srgbClr val="000000">
                      <a:alpha val="43137"/>
                    </a:srgbClr>
                  </a:outerShdw>
                </a:effectLst>
              </a:rPr>
              <a:t>By Shenica r. Graham</a:t>
            </a:r>
          </a:p>
        </p:txBody>
      </p:sp>
      <p:sp>
        <p:nvSpPr>
          <p:cNvPr id="2" name="Subtitle 2">
            <a:extLst>
              <a:ext uri="{FF2B5EF4-FFF2-40B4-BE49-F238E27FC236}">
                <a16:creationId xmlns:a16="http://schemas.microsoft.com/office/drawing/2014/main" id="{DD23B3AD-B7D4-4885-AEE9-200D838702C0}"/>
              </a:ext>
            </a:extLst>
          </p:cNvPr>
          <p:cNvSpPr txBox="1">
            <a:spLocks/>
          </p:cNvSpPr>
          <p:nvPr/>
        </p:nvSpPr>
        <p:spPr>
          <a:xfrm>
            <a:off x="402241" y="1761052"/>
            <a:ext cx="11415327" cy="4356209"/>
          </a:xfrm>
          <a:prstGeom prst="rect">
            <a:avLst/>
          </a:prstGeom>
        </p:spPr>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gn="just">
              <a:lnSpc>
                <a:spcPct val="120000"/>
              </a:lnSpc>
            </a:pPr>
            <a:r>
              <a:rPr lang="en-US" sz="2800" cap="none" dirty="0">
                <a:solidFill>
                  <a:schemeClr val="bg1"/>
                </a:solidFill>
                <a:effectLst>
                  <a:outerShdw blurRad="38100" dist="38100" dir="2700000" algn="tl">
                    <a:srgbClr val="000000">
                      <a:alpha val="43137"/>
                    </a:srgbClr>
                  </a:outerShdw>
                </a:effectLst>
              </a:rPr>
              <a:t>Before I introduce the team, let’s look at the Kickstarter problem. Sure, the idea of raising unlimited funds for your project is inviting. However, the all-or-nothing model of Kickstarter means that if your goal is not met, you lose all pledges – even if you are very close to meeting your fundraising goal. This problem was important to our team because we felt that most campaigns were failing not because of a lack of effort, but because of other factors such as viability in terms of some campaign variables that we will address.</a:t>
            </a:r>
          </a:p>
        </p:txBody>
      </p:sp>
    </p:spTree>
    <p:extLst>
      <p:ext uri="{BB962C8B-B14F-4D97-AF65-F5344CB8AC3E}">
        <p14:creationId xmlns:p14="http://schemas.microsoft.com/office/powerpoint/2010/main" val="3214566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FD83D83-0CDF-4D0D-B70B-E82036D6A239}"/>
              </a:ext>
            </a:extLst>
          </p:cNvPr>
          <p:cNvPicPr>
            <a:picLocks noChangeAspect="1"/>
          </p:cNvPicPr>
          <p:nvPr/>
        </p:nvPicPr>
        <p:blipFill rotWithShape="1">
          <a:blip r:embed="rId2">
            <a:extLst>
              <a:ext uri="{28A0092B-C50C-407E-A947-70E740481C1C}">
                <a14:useLocalDpi xmlns:a14="http://schemas.microsoft.com/office/drawing/2010/main" val="0"/>
              </a:ext>
            </a:extLst>
          </a:blip>
          <a:srcRect l="49656"/>
          <a:stretch/>
        </p:blipFill>
        <p:spPr>
          <a:xfrm flipV="1">
            <a:off x="1" y="6113973"/>
            <a:ext cx="12192000" cy="767966"/>
          </a:xfrm>
          <a:prstGeom prst="rect">
            <a:avLst/>
          </a:prstGeom>
        </p:spPr>
      </p:pic>
      <p:grpSp>
        <p:nvGrpSpPr>
          <p:cNvPr id="18" name="Group 17">
            <a:extLst>
              <a:ext uri="{FF2B5EF4-FFF2-40B4-BE49-F238E27FC236}">
                <a16:creationId xmlns:a16="http://schemas.microsoft.com/office/drawing/2014/main" id="{43385E25-E0A0-4447-9047-262BA237B9BB}"/>
              </a:ext>
            </a:extLst>
          </p:cNvPr>
          <p:cNvGrpSpPr/>
          <p:nvPr/>
        </p:nvGrpSpPr>
        <p:grpSpPr>
          <a:xfrm>
            <a:off x="407503" y="1802484"/>
            <a:ext cx="11602426" cy="4175803"/>
            <a:chOff x="407503" y="1802484"/>
            <a:chExt cx="11602426" cy="4175803"/>
          </a:xfrm>
        </p:grpSpPr>
        <p:sp>
          <p:nvSpPr>
            <p:cNvPr id="93" name="Rectangle 92">
              <a:extLst>
                <a:ext uri="{FF2B5EF4-FFF2-40B4-BE49-F238E27FC236}">
                  <a16:creationId xmlns:a16="http://schemas.microsoft.com/office/drawing/2014/main" id="{B76AF051-1F46-442E-8290-7B23AA44E371}"/>
                </a:ext>
              </a:extLst>
            </p:cNvPr>
            <p:cNvSpPr/>
            <p:nvPr/>
          </p:nvSpPr>
          <p:spPr>
            <a:xfrm>
              <a:off x="3475176" y="4182722"/>
              <a:ext cx="1342688" cy="1463784"/>
            </a:xfrm>
            <a:prstGeom prst="rect">
              <a:avLst/>
            </a:prstGeom>
            <a:solidFill>
              <a:srgbClr val="DADF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23" name="Picture 22" descr="A person posing for the camera&#10;&#10;Description automatically generated">
              <a:extLst>
                <a:ext uri="{FF2B5EF4-FFF2-40B4-BE49-F238E27FC236}">
                  <a16:creationId xmlns:a16="http://schemas.microsoft.com/office/drawing/2014/main" id="{006F6376-F0FA-4D90-86BD-A5734FBB51A2}"/>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9922" b="87109" l="34766" r="83008">
                          <a14:foregroundMark x1="48047" y1="24219" x2="59570" y2="28125"/>
                          <a14:foregroundMark x1="59570" y1="28125" x2="66602" y2="35352"/>
                          <a14:foregroundMark x1="66602" y1="35352" x2="70508" y2="46484"/>
                          <a14:foregroundMark x1="70508" y1="46484" x2="70313" y2="40039"/>
                          <a14:foregroundMark x1="39258" y1="33984" x2="42969" y2="24609"/>
                          <a14:foregroundMark x1="47498" y1="20262" x2="47852" y2="19922"/>
                          <a14:foregroundMark x1="42969" y1="24609" x2="44046" y2="23576"/>
                          <a14:foregroundMark x1="72266" y1="59961" x2="81445" y2="69922"/>
                          <a14:foregroundMark x1="75348" y1="55628" x2="74219" y2="60352"/>
                          <a14:foregroundMark x1="74219" y1="50586" x2="74414" y2="54688"/>
                          <a14:foregroundMark x1="47070" y1="71875" x2="49414" y2="85547"/>
                          <a14:foregroundMark x1="41578" y1="80614" x2="39572" y2="81952"/>
                          <a14:foregroundMark x1="41782" y1="80478" x2="41921" y2="80385"/>
                          <a14:foregroundMark x1="45898" y1="77734" x2="42167" y2="80221"/>
                          <a14:foregroundMark x1="35138" y1="86272" x2="34766" y2="86719"/>
                          <a14:foregroundMark x1="39453" y1="81641" x2="36719" y2="87109"/>
                          <a14:foregroundMark x1="80859" y1="78516" x2="80859" y2="88867"/>
                          <a14:foregroundMark x1="80859" y1="88867" x2="59375" y2="87109"/>
                          <a14:foregroundMark x1="59375" y1="87109" x2="37695" y2="86133"/>
                          <a14:foregroundMark x1="37695" y1="86133" x2="80469" y2="78711"/>
                          <a14:foregroundMark x1="66602" y1="24414" x2="71680" y2="33594"/>
                          <a14:foregroundMark x1="71680" y1="33594" x2="73438" y2="43164"/>
                          <a14:foregroundMark x1="72266" y1="30078" x2="72852" y2="31445"/>
                          <a14:foregroundMark x1="73438" y1="32422" x2="72852" y2="32031"/>
                          <a14:foregroundMark x1="43359" y1="23828" x2="43359" y2="23828"/>
                          <a14:foregroundMark x1="83203" y1="73828" x2="81055" y2="72070"/>
                          <a14:foregroundMark x1="35156" y1="85547" x2="35156" y2="85547"/>
                          <a14:foregroundMark x1="81836" y1="76563" x2="81641" y2="87109"/>
                          <a14:foregroundMark x1="81641" y1="87109" x2="81836" y2="85547"/>
                          <a14:foregroundMark x1="82422" y1="76563" x2="82422" y2="76563"/>
                          <a14:backgroundMark x1="38281" y1="71484" x2="38867" y2="80664"/>
                          <a14:backgroundMark x1="36719" y1="72656" x2="38281" y2="81055"/>
                          <a14:backgroundMark x1="76003" y1="38744" x2="77930" y2="42773"/>
                          <a14:backgroundMark x1="77930" y1="42773" x2="77734" y2="55664"/>
                          <a14:backgroundMark x1="75977" y1="30859" x2="80273" y2="19531"/>
                          <a14:backgroundMark x1="80273" y1="19531" x2="78906" y2="30664"/>
                          <a14:backgroundMark x1="78906" y1="30664" x2="77344" y2="33398"/>
                          <a14:backgroundMark x1="37305" y1="72070" x2="35156" y2="29688"/>
                          <a14:backgroundMark x1="35156" y1="29688" x2="36914" y2="28516"/>
                          <a14:backgroundMark x1="36719" y1="45117" x2="36719" y2="29492"/>
                          <a14:backgroundMark x1="36719" y1="29492" x2="36719" y2="29492"/>
                          <a14:backgroundMark x1="71289" y1="25977" x2="74414" y2="20898"/>
                          <a14:backgroundMark x1="73438" y1="32422" x2="75195" y2="29492"/>
                          <a14:backgroundMark x1="44922" y1="21484" x2="48047" y2="18164"/>
                          <a14:backgroundMark x1="47852" y1="19727" x2="47852" y2="19727"/>
                          <a14:backgroundMark x1="47070" y1="20313" x2="48438" y2="17773"/>
                          <a14:backgroundMark x1="37500" y1="61133" x2="37500" y2="46094"/>
                          <a14:backgroundMark x1="38086" y1="61914" x2="38086" y2="60938"/>
                          <a14:backgroundMark x1="39063" y1="62500" x2="38477" y2="60352"/>
                        </a14:backgroundRemoval>
                      </a14:imgEffect>
                    </a14:imgLayer>
                  </a14:imgProps>
                </a:ext>
                <a:ext uri="{28A0092B-C50C-407E-A947-70E740481C1C}">
                  <a14:useLocalDpi xmlns:a14="http://schemas.microsoft.com/office/drawing/2010/main" val="0"/>
                </a:ext>
              </a:extLst>
            </a:blip>
            <a:srcRect l="30939" t="20110" r="18630" b="17092"/>
            <a:stretch/>
          </p:blipFill>
          <p:spPr>
            <a:xfrm>
              <a:off x="3448634" y="4185349"/>
              <a:ext cx="1369230" cy="1463783"/>
            </a:xfrm>
            <a:prstGeom prst="rect">
              <a:avLst/>
            </a:prstGeom>
            <a:ln>
              <a:solidFill>
                <a:schemeClr val="bg1">
                  <a:lumMod val="50000"/>
                  <a:lumOff val="50000"/>
                </a:schemeClr>
              </a:solidFill>
            </a:ln>
          </p:spPr>
        </p:pic>
        <p:pic>
          <p:nvPicPr>
            <p:cNvPr id="27" name="Picture 26" descr="A person wearing a suit and tie smiling at the camera&#10;&#10;Description automatically generated">
              <a:extLst>
                <a:ext uri="{FF2B5EF4-FFF2-40B4-BE49-F238E27FC236}">
                  <a16:creationId xmlns:a16="http://schemas.microsoft.com/office/drawing/2014/main" id="{36B8407D-87B9-43A4-9D6F-E661930C60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84933" y="2406678"/>
              <a:ext cx="1307987" cy="1308827"/>
            </a:xfrm>
            <a:prstGeom prst="rect">
              <a:avLst/>
            </a:prstGeom>
            <a:ln>
              <a:solidFill>
                <a:schemeClr val="bg1">
                  <a:lumMod val="50000"/>
                  <a:lumOff val="50000"/>
                </a:schemeClr>
              </a:solidFill>
            </a:ln>
          </p:spPr>
        </p:pic>
        <p:pic>
          <p:nvPicPr>
            <p:cNvPr id="33" name="Picture 32" descr="A person wearing a pink shirt smiling and looking at the camera&#10;&#10;Description automatically generated">
              <a:extLst>
                <a:ext uri="{FF2B5EF4-FFF2-40B4-BE49-F238E27FC236}">
                  <a16:creationId xmlns:a16="http://schemas.microsoft.com/office/drawing/2014/main" id="{674655D7-4025-4B91-8F09-A584384BD1E9}"/>
                </a:ext>
              </a:extLst>
            </p:cNvPr>
            <p:cNvPicPr>
              <a:picLocks noChangeAspect="1"/>
            </p:cNvPicPr>
            <p:nvPr/>
          </p:nvPicPr>
          <p:blipFill rotWithShape="1">
            <a:blip r:embed="rId6">
              <a:extLst>
                <a:ext uri="{28A0092B-C50C-407E-A947-70E740481C1C}">
                  <a14:useLocalDpi xmlns:a14="http://schemas.microsoft.com/office/drawing/2010/main" val="0"/>
                </a:ext>
              </a:extLst>
            </a:blip>
            <a:srcRect l="12947" t="5612" r="7434" b="15029"/>
            <a:stretch/>
          </p:blipFill>
          <p:spPr>
            <a:xfrm>
              <a:off x="476841" y="4598634"/>
              <a:ext cx="1384170" cy="1379653"/>
            </a:xfrm>
            <a:prstGeom prst="rect">
              <a:avLst/>
            </a:prstGeom>
            <a:ln>
              <a:solidFill>
                <a:schemeClr val="bg1">
                  <a:lumMod val="50000"/>
                  <a:lumOff val="50000"/>
                </a:schemeClr>
              </a:solidFill>
            </a:ln>
          </p:spPr>
        </p:pic>
        <p:sp>
          <p:nvSpPr>
            <p:cNvPr id="15" name="Subtitle 2">
              <a:extLst>
                <a:ext uri="{FF2B5EF4-FFF2-40B4-BE49-F238E27FC236}">
                  <a16:creationId xmlns:a16="http://schemas.microsoft.com/office/drawing/2014/main" id="{C03D2357-E603-469F-AC86-66D7DEC5C5B4}"/>
                </a:ext>
              </a:extLst>
            </p:cNvPr>
            <p:cNvSpPr txBox="1">
              <a:spLocks/>
            </p:cNvSpPr>
            <p:nvPr/>
          </p:nvSpPr>
          <p:spPr>
            <a:xfrm>
              <a:off x="9261208" y="1814101"/>
              <a:ext cx="2459429" cy="405581"/>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nSpc>
                  <a:spcPct val="120000"/>
                </a:lnSpc>
              </a:pPr>
              <a:r>
                <a:rPr lang="en-US" sz="2400" u="sng" cap="none" dirty="0">
                  <a:solidFill>
                    <a:schemeClr val="bg1"/>
                  </a:solidFill>
                  <a:effectLst>
                    <a:outerShdw blurRad="38100" dist="38100" dir="2700000" algn="tl">
                      <a:srgbClr val="000000">
                        <a:alpha val="43137"/>
                      </a:srgbClr>
                    </a:outerShdw>
                  </a:effectLst>
                </a:rPr>
                <a:t>UI Developers</a:t>
              </a:r>
              <a:endParaRPr lang="en-US" sz="2800" cap="none" dirty="0">
                <a:solidFill>
                  <a:schemeClr val="bg1"/>
                </a:solidFill>
                <a:effectLst>
                  <a:outerShdw blurRad="38100" dist="38100" dir="2700000" algn="tl">
                    <a:srgbClr val="000000">
                      <a:alpha val="43137"/>
                    </a:srgbClr>
                  </a:outerShdw>
                </a:effectLst>
              </a:endParaRPr>
            </a:p>
          </p:txBody>
        </p:sp>
        <p:pic>
          <p:nvPicPr>
            <p:cNvPr id="31" name="Picture 30" descr="A close up of a child&#10;&#10;Description automatically generated">
              <a:extLst>
                <a:ext uri="{FF2B5EF4-FFF2-40B4-BE49-F238E27FC236}">
                  <a16:creationId xmlns:a16="http://schemas.microsoft.com/office/drawing/2014/main" id="{8C72E3F3-177F-4C1B-908B-23270219DFEE}"/>
                </a:ext>
              </a:extLst>
            </p:cNvPr>
            <p:cNvPicPr>
              <a:picLocks noChangeAspect="1"/>
            </p:cNvPicPr>
            <p:nvPr/>
          </p:nvPicPr>
          <p:blipFill rotWithShape="1">
            <a:blip r:embed="rId7">
              <a:extLst>
                <a:ext uri="{28A0092B-C50C-407E-A947-70E740481C1C}">
                  <a14:useLocalDpi xmlns:a14="http://schemas.microsoft.com/office/drawing/2010/main" val="0"/>
                </a:ext>
              </a:extLst>
            </a:blip>
            <a:srcRect l="17742" r="25080" b="32632"/>
            <a:stretch/>
          </p:blipFill>
          <p:spPr>
            <a:xfrm>
              <a:off x="9340575" y="4166541"/>
              <a:ext cx="1283062" cy="1405886"/>
            </a:xfrm>
            <a:prstGeom prst="rect">
              <a:avLst/>
            </a:prstGeom>
            <a:ln>
              <a:solidFill>
                <a:schemeClr val="bg1">
                  <a:lumMod val="50000"/>
                  <a:lumOff val="50000"/>
                </a:schemeClr>
              </a:solidFill>
            </a:ln>
          </p:spPr>
        </p:pic>
        <p:pic>
          <p:nvPicPr>
            <p:cNvPr id="35" name="Picture 34" descr="A close up of a person&#10;&#10;Description automatically generated">
              <a:extLst>
                <a:ext uri="{FF2B5EF4-FFF2-40B4-BE49-F238E27FC236}">
                  <a16:creationId xmlns:a16="http://schemas.microsoft.com/office/drawing/2014/main" id="{815C89FF-C032-4546-8819-4245023CAE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40575" y="2390909"/>
              <a:ext cx="1267613" cy="1232197"/>
            </a:xfrm>
            <a:prstGeom prst="rect">
              <a:avLst/>
            </a:prstGeom>
            <a:ln>
              <a:solidFill>
                <a:schemeClr val="bg1">
                  <a:lumMod val="50000"/>
                  <a:lumOff val="50000"/>
                </a:schemeClr>
              </a:solidFill>
            </a:ln>
          </p:spPr>
        </p:pic>
        <p:sp>
          <p:nvSpPr>
            <p:cNvPr id="37" name="Subtitle 2">
              <a:extLst>
                <a:ext uri="{FF2B5EF4-FFF2-40B4-BE49-F238E27FC236}">
                  <a16:creationId xmlns:a16="http://schemas.microsoft.com/office/drawing/2014/main" id="{D00DB3A5-65BF-415D-AA45-ACEAFE613160}"/>
                </a:ext>
              </a:extLst>
            </p:cNvPr>
            <p:cNvSpPr txBox="1">
              <a:spLocks/>
            </p:cNvSpPr>
            <p:nvPr/>
          </p:nvSpPr>
          <p:spPr>
            <a:xfrm>
              <a:off x="10649087" y="2308882"/>
              <a:ext cx="1360842" cy="1144572"/>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nSpc>
                  <a:spcPct val="120000"/>
                </a:lnSpc>
              </a:pPr>
              <a:r>
                <a:rPr lang="en-US" sz="1800" cap="none" dirty="0">
                  <a:solidFill>
                    <a:schemeClr val="bg1"/>
                  </a:solidFill>
                  <a:effectLst>
                    <a:outerShdw blurRad="38100" dist="38100" dir="2700000" algn="tl">
                      <a:srgbClr val="000000">
                        <a:alpha val="43137"/>
                      </a:srgbClr>
                    </a:outerShdw>
                  </a:effectLst>
                </a:rPr>
                <a:t>Teresa Franxman</a:t>
              </a:r>
            </a:p>
          </p:txBody>
        </p:sp>
        <p:sp>
          <p:nvSpPr>
            <p:cNvPr id="39" name="Subtitle 2">
              <a:extLst>
                <a:ext uri="{FF2B5EF4-FFF2-40B4-BE49-F238E27FC236}">
                  <a16:creationId xmlns:a16="http://schemas.microsoft.com/office/drawing/2014/main" id="{C7490ED6-D5DA-4A1B-B095-EBDF517302E7}"/>
                </a:ext>
              </a:extLst>
            </p:cNvPr>
            <p:cNvSpPr txBox="1">
              <a:spLocks/>
            </p:cNvSpPr>
            <p:nvPr/>
          </p:nvSpPr>
          <p:spPr>
            <a:xfrm>
              <a:off x="10645427" y="4102168"/>
              <a:ext cx="1360842" cy="1144572"/>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nSpc>
                  <a:spcPct val="120000"/>
                </a:lnSpc>
              </a:pPr>
              <a:r>
                <a:rPr lang="en-US" sz="1800" cap="none" dirty="0">
                  <a:solidFill>
                    <a:schemeClr val="bg1"/>
                  </a:solidFill>
                  <a:effectLst>
                    <a:outerShdw blurRad="38100" dist="38100" dir="2700000" algn="tl">
                      <a:srgbClr val="000000">
                        <a:alpha val="43137"/>
                      </a:srgbClr>
                    </a:outerShdw>
                  </a:effectLst>
                </a:rPr>
                <a:t>Shenica Graham</a:t>
              </a:r>
            </a:p>
          </p:txBody>
        </p:sp>
        <p:pic>
          <p:nvPicPr>
            <p:cNvPr id="25" name="Picture 24" descr="A person wearing glasses and smiling at the camera&#10;&#10;Description automatically generated">
              <a:extLst>
                <a:ext uri="{FF2B5EF4-FFF2-40B4-BE49-F238E27FC236}">
                  <a16:creationId xmlns:a16="http://schemas.microsoft.com/office/drawing/2014/main" id="{5382D5A8-4315-4F24-8F19-6C8BD19AEBAB}"/>
                </a:ext>
              </a:extLst>
            </p:cNvPr>
            <p:cNvPicPr>
              <a:picLocks noChangeAspect="1"/>
            </p:cNvPicPr>
            <p:nvPr/>
          </p:nvPicPr>
          <p:blipFill rotWithShape="1">
            <a:blip r:embed="rId9">
              <a:extLst>
                <a:ext uri="{28A0092B-C50C-407E-A947-70E740481C1C}">
                  <a14:useLocalDpi xmlns:a14="http://schemas.microsoft.com/office/drawing/2010/main" val="0"/>
                </a:ext>
              </a:extLst>
            </a:blip>
            <a:srcRect l="9498" t="12296" r="7399" b="-672"/>
            <a:stretch/>
          </p:blipFill>
          <p:spPr>
            <a:xfrm>
              <a:off x="6411245" y="2402956"/>
              <a:ext cx="1327154" cy="1312549"/>
            </a:xfrm>
            <a:prstGeom prst="rect">
              <a:avLst/>
            </a:prstGeom>
            <a:ln>
              <a:solidFill>
                <a:schemeClr val="bg1">
                  <a:lumMod val="50000"/>
                  <a:lumOff val="50000"/>
                </a:schemeClr>
              </a:solidFill>
            </a:ln>
          </p:spPr>
        </p:pic>
        <p:pic>
          <p:nvPicPr>
            <p:cNvPr id="29" name="Picture 28" descr="A smiling person in a blue shirt&#10;&#10;Description automatically generated">
              <a:extLst>
                <a:ext uri="{FF2B5EF4-FFF2-40B4-BE49-F238E27FC236}">
                  <a16:creationId xmlns:a16="http://schemas.microsoft.com/office/drawing/2014/main" id="{C8C5AE51-7B58-4D2F-A267-E117AE0A753F}"/>
                </a:ext>
              </a:extLst>
            </p:cNvPr>
            <p:cNvPicPr>
              <a:picLocks noChangeAspect="1"/>
            </p:cNvPicPr>
            <p:nvPr/>
          </p:nvPicPr>
          <p:blipFill rotWithShape="1">
            <a:blip r:embed="rId10">
              <a:extLst>
                <a:ext uri="{28A0092B-C50C-407E-A947-70E740481C1C}">
                  <a14:useLocalDpi xmlns:a14="http://schemas.microsoft.com/office/drawing/2010/main" val="0"/>
                </a:ext>
              </a:extLst>
            </a:blip>
            <a:srcRect l="16217" t="8284" r="16126" b="13567"/>
            <a:stretch/>
          </p:blipFill>
          <p:spPr>
            <a:xfrm>
              <a:off x="6429613" y="4166541"/>
              <a:ext cx="1308785" cy="1405886"/>
            </a:xfrm>
            <a:prstGeom prst="rect">
              <a:avLst/>
            </a:prstGeom>
            <a:ln>
              <a:solidFill>
                <a:schemeClr val="bg1">
                  <a:lumMod val="50000"/>
                  <a:lumOff val="50000"/>
                </a:schemeClr>
              </a:solidFill>
            </a:ln>
          </p:spPr>
        </p:pic>
        <p:sp>
          <p:nvSpPr>
            <p:cNvPr id="42" name="Subtitle 2">
              <a:extLst>
                <a:ext uri="{FF2B5EF4-FFF2-40B4-BE49-F238E27FC236}">
                  <a16:creationId xmlns:a16="http://schemas.microsoft.com/office/drawing/2014/main" id="{A6B6B8D6-4233-435E-B3FE-FC35BEA45E22}"/>
                </a:ext>
              </a:extLst>
            </p:cNvPr>
            <p:cNvSpPr txBox="1">
              <a:spLocks/>
            </p:cNvSpPr>
            <p:nvPr/>
          </p:nvSpPr>
          <p:spPr>
            <a:xfrm>
              <a:off x="6306913" y="1802484"/>
              <a:ext cx="2470276" cy="405581"/>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nSpc>
                  <a:spcPct val="120000"/>
                </a:lnSpc>
              </a:pPr>
              <a:r>
                <a:rPr lang="en-US" sz="2400" u="sng" cap="none" dirty="0">
                  <a:solidFill>
                    <a:schemeClr val="bg1"/>
                  </a:solidFill>
                  <a:effectLst>
                    <a:outerShdw blurRad="38100" dist="38100" dir="2700000" algn="tl">
                      <a:srgbClr val="000000">
                        <a:alpha val="43137"/>
                      </a:srgbClr>
                    </a:outerShdw>
                  </a:effectLst>
                </a:rPr>
                <a:t>Data Scientists</a:t>
              </a:r>
              <a:endParaRPr lang="en-US" sz="2800" cap="none" dirty="0">
                <a:solidFill>
                  <a:schemeClr val="bg1"/>
                </a:solidFill>
                <a:effectLst>
                  <a:outerShdw blurRad="38100" dist="38100" dir="2700000" algn="tl">
                    <a:srgbClr val="000000">
                      <a:alpha val="43137"/>
                    </a:srgbClr>
                  </a:outerShdw>
                </a:effectLst>
              </a:endParaRPr>
            </a:p>
          </p:txBody>
        </p:sp>
        <p:sp>
          <p:nvSpPr>
            <p:cNvPr id="45" name="Subtitle 2">
              <a:extLst>
                <a:ext uri="{FF2B5EF4-FFF2-40B4-BE49-F238E27FC236}">
                  <a16:creationId xmlns:a16="http://schemas.microsoft.com/office/drawing/2014/main" id="{74A273D2-94D5-4BD1-A7A5-96FCCCCD767F}"/>
                </a:ext>
              </a:extLst>
            </p:cNvPr>
            <p:cNvSpPr txBox="1">
              <a:spLocks/>
            </p:cNvSpPr>
            <p:nvPr/>
          </p:nvSpPr>
          <p:spPr>
            <a:xfrm>
              <a:off x="7752951" y="2308882"/>
              <a:ext cx="1587623" cy="1144572"/>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nSpc>
                  <a:spcPct val="120000"/>
                </a:lnSpc>
              </a:pPr>
              <a:r>
                <a:rPr lang="en-US" sz="1800" cap="none" dirty="0">
                  <a:solidFill>
                    <a:schemeClr val="bg1"/>
                  </a:solidFill>
                  <a:effectLst>
                    <a:outerShdw blurRad="38100" dist="38100" dir="2700000" algn="tl">
                      <a:srgbClr val="000000">
                        <a:alpha val="43137"/>
                      </a:srgbClr>
                    </a:outerShdw>
                  </a:effectLst>
                </a:rPr>
                <a:t>Charlie </a:t>
              </a:r>
              <a:br>
                <a:rPr lang="en-US" sz="1800" cap="none" dirty="0">
                  <a:solidFill>
                    <a:schemeClr val="bg1"/>
                  </a:solidFill>
                  <a:effectLst>
                    <a:outerShdw blurRad="38100" dist="38100" dir="2700000" algn="tl">
                      <a:srgbClr val="000000">
                        <a:alpha val="43137"/>
                      </a:srgbClr>
                    </a:outerShdw>
                  </a:effectLst>
                </a:rPr>
              </a:br>
              <a:r>
                <a:rPr lang="en-US" sz="1800" cap="none" dirty="0">
                  <a:solidFill>
                    <a:schemeClr val="bg1"/>
                  </a:solidFill>
                  <a:effectLst>
                    <a:outerShdw blurRad="38100" dist="38100" dir="2700000" algn="tl">
                      <a:srgbClr val="000000">
                        <a:alpha val="43137"/>
                      </a:srgbClr>
                    </a:outerShdw>
                  </a:effectLst>
                </a:rPr>
                <a:t>May</a:t>
              </a:r>
            </a:p>
          </p:txBody>
        </p:sp>
        <p:sp>
          <p:nvSpPr>
            <p:cNvPr id="46" name="Subtitle 2">
              <a:extLst>
                <a:ext uri="{FF2B5EF4-FFF2-40B4-BE49-F238E27FC236}">
                  <a16:creationId xmlns:a16="http://schemas.microsoft.com/office/drawing/2014/main" id="{37B42CE0-0CA4-4160-B2EE-2AA1A9EAA2D9}"/>
                </a:ext>
              </a:extLst>
            </p:cNvPr>
            <p:cNvSpPr txBox="1">
              <a:spLocks/>
            </p:cNvSpPr>
            <p:nvPr/>
          </p:nvSpPr>
          <p:spPr>
            <a:xfrm>
              <a:off x="7749292" y="4102167"/>
              <a:ext cx="919766" cy="1144572"/>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nSpc>
                  <a:spcPct val="120000"/>
                </a:lnSpc>
              </a:pPr>
              <a:r>
                <a:rPr lang="en-US" sz="1800" cap="none" dirty="0">
                  <a:solidFill>
                    <a:schemeClr val="bg1"/>
                  </a:solidFill>
                  <a:effectLst>
                    <a:outerShdw blurRad="38100" dist="38100" dir="2700000" algn="tl">
                      <a:srgbClr val="000000">
                        <a:alpha val="43137"/>
                      </a:srgbClr>
                    </a:outerShdw>
                  </a:effectLst>
                </a:rPr>
                <a:t>Sara</a:t>
              </a:r>
              <a:br>
                <a:rPr lang="en-US" sz="1800" cap="none" dirty="0">
                  <a:solidFill>
                    <a:schemeClr val="bg1"/>
                  </a:solidFill>
                  <a:effectLst>
                    <a:outerShdw blurRad="38100" dist="38100" dir="2700000" algn="tl">
                      <a:srgbClr val="000000">
                        <a:alpha val="43137"/>
                      </a:srgbClr>
                    </a:outerShdw>
                  </a:effectLst>
                </a:rPr>
              </a:br>
              <a:r>
                <a:rPr lang="en-US" sz="1800" cap="none" dirty="0">
                  <a:solidFill>
                    <a:schemeClr val="bg1"/>
                  </a:solidFill>
                  <a:effectLst>
                    <a:outerShdw blurRad="38100" dist="38100" dir="2700000" algn="tl">
                      <a:srgbClr val="000000">
                        <a:alpha val="43137"/>
                      </a:srgbClr>
                    </a:outerShdw>
                  </a:effectLst>
                </a:rPr>
                <a:t>West</a:t>
              </a:r>
            </a:p>
          </p:txBody>
        </p:sp>
        <p:sp>
          <p:nvSpPr>
            <p:cNvPr id="80" name="Subtitle 2">
              <a:extLst>
                <a:ext uri="{FF2B5EF4-FFF2-40B4-BE49-F238E27FC236}">
                  <a16:creationId xmlns:a16="http://schemas.microsoft.com/office/drawing/2014/main" id="{B5C2CD0E-27AA-4BE6-96FC-DB3C5A6864A4}"/>
                </a:ext>
              </a:extLst>
            </p:cNvPr>
            <p:cNvSpPr txBox="1">
              <a:spLocks/>
            </p:cNvSpPr>
            <p:nvPr/>
          </p:nvSpPr>
          <p:spPr>
            <a:xfrm>
              <a:off x="3362233" y="1815035"/>
              <a:ext cx="2459429" cy="405581"/>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nSpc>
                  <a:spcPct val="120000"/>
                </a:lnSpc>
              </a:pPr>
              <a:r>
                <a:rPr lang="en-US" sz="2400" u="sng" cap="none" dirty="0">
                  <a:solidFill>
                    <a:schemeClr val="bg1"/>
                  </a:solidFill>
                  <a:effectLst>
                    <a:outerShdw blurRad="38100" dist="38100" dir="2700000" algn="tl">
                      <a:srgbClr val="000000">
                        <a:alpha val="43137"/>
                      </a:srgbClr>
                    </a:outerShdw>
                  </a:effectLst>
                </a:rPr>
                <a:t>Frontend Devs</a:t>
              </a:r>
              <a:endParaRPr lang="en-US" sz="2800" cap="none" dirty="0">
                <a:solidFill>
                  <a:schemeClr val="bg1"/>
                </a:solidFill>
                <a:effectLst>
                  <a:outerShdw blurRad="38100" dist="38100" dir="2700000" algn="tl">
                    <a:srgbClr val="000000">
                      <a:alpha val="43137"/>
                    </a:srgbClr>
                  </a:outerShdw>
                </a:effectLst>
              </a:endParaRPr>
            </a:p>
          </p:txBody>
        </p:sp>
        <p:sp>
          <p:nvSpPr>
            <p:cNvPr id="81" name="Subtitle 2">
              <a:extLst>
                <a:ext uri="{FF2B5EF4-FFF2-40B4-BE49-F238E27FC236}">
                  <a16:creationId xmlns:a16="http://schemas.microsoft.com/office/drawing/2014/main" id="{30BA9221-7737-45B9-8CEA-ADD6F54BF5B6}"/>
                </a:ext>
              </a:extLst>
            </p:cNvPr>
            <p:cNvSpPr txBox="1">
              <a:spLocks/>
            </p:cNvSpPr>
            <p:nvPr/>
          </p:nvSpPr>
          <p:spPr>
            <a:xfrm>
              <a:off x="4808271" y="2321433"/>
              <a:ext cx="1587623" cy="1144572"/>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nSpc>
                  <a:spcPct val="120000"/>
                </a:lnSpc>
              </a:pPr>
              <a:r>
                <a:rPr lang="en-US" sz="1800" cap="none" dirty="0">
                  <a:solidFill>
                    <a:schemeClr val="bg1"/>
                  </a:solidFill>
                  <a:effectLst>
                    <a:outerShdw blurRad="38100" dist="38100" dir="2700000" algn="tl">
                      <a:srgbClr val="000000">
                        <a:alpha val="43137"/>
                      </a:srgbClr>
                    </a:outerShdw>
                  </a:effectLst>
                </a:rPr>
                <a:t>Ismail</a:t>
              </a:r>
              <a:br>
                <a:rPr lang="en-US" sz="1800" cap="none" dirty="0">
                  <a:solidFill>
                    <a:schemeClr val="bg1"/>
                  </a:solidFill>
                  <a:effectLst>
                    <a:outerShdw blurRad="38100" dist="38100" dir="2700000" algn="tl">
                      <a:srgbClr val="000000">
                        <a:alpha val="43137"/>
                      </a:srgbClr>
                    </a:outerShdw>
                  </a:effectLst>
                </a:rPr>
              </a:br>
              <a:r>
                <a:rPr lang="en-US" sz="1800" cap="none" dirty="0">
                  <a:solidFill>
                    <a:schemeClr val="bg1"/>
                  </a:solidFill>
                  <a:effectLst>
                    <a:outerShdw blurRad="38100" dist="38100" dir="2700000" algn="tl">
                      <a:srgbClr val="000000">
                        <a:alpha val="43137"/>
                      </a:srgbClr>
                    </a:outerShdw>
                  </a:effectLst>
                </a:rPr>
                <a:t>Al Kamal</a:t>
              </a:r>
            </a:p>
          </p:txBody>
        </p:sp>
        <p:sp>
          <p:nvSpPr>
            <p:cNvPr id="82" name="Subtitle 2">
              <a:extLst>
                <a:ext uri="{FF2B5EF4-FFF2-40B4-BE49-F238E27FC236}">
                  <a16:creationId xmlns:a16="http://schemas.microsoft.com/office/drawing/2014/main" id="{E30A89AD-24D1-4624-93FB-153D69602DDD}"/>
                </a:ext>
              </a:extLst>
            </p:cNvPr>
            <p:cNvSpPr txBox="1">
              <a:spLocks/>
            </p:cNvSpPr>
            <p:nvPr/>
          </p:nvSpPr>
          <p:spPr>
            <a:xfrm>
              <a:off x="4804612" y="4114718"/>
              <a:ext cx="1291388" cy="1144572"/>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nSpc>
                  <a:spcPct val="120000"/>
                </a:lnSpc>
              </a:pPr>
              <a:r>
                <a:rPr lang="en-US" sz="1800" cap="none" dirty="0">
                  <a:solidFill>
                    <a:schemeClr val="bg1"/>
                  </a:solidFill>
                  <a:effectLst>
                    <a:outerShdw blurRad="38100" dist="38100" dir="2700000" algn="tl">
                      <a:srgbClr val="000000">
                        <a:alpha val="43137"/>
                      </a:srgbClr>
                    </a:outerShdw>
                  </a:effectLst>
                </a:rPr>
                <a:t>Brian Clayton</a:t>
              </a:r>
            </a:p>
          </p:txBody>
        </p:sp>
        <p:pic>
          <p:nvPicPr>
            <p:cNvPr id="84" name="Picture 83" descr="A person wearing glasses and smiling at the camera&#10;&#10;Description automatically generated">
              <a:extLst>
                <a:ext uri="{FF2B5EF4-FFF2-40B4-BE49-F238E27FC236}">
                  <a16:creationId xmlns:a16="http://schemas.microsoft.com/office/drawing/2014/main" id="{5DE05941-7E57-4D7B-B490-D6100B489A83}"/>
                </a:ext>
              </a:extLst>
            </p:cNvPr>
            <p:cNvPicPr>
              <a:picLocks noChangeAspect="1"/>
            </p:cNvPicPr>
            <p:nvPr/>
          </p:nvPicPr>
          <p:blipFill rotWithShape="1">
            <a:blip r:embed="rId9">
              <a:extLst>
                <a:ext uri="{28A0092B-C50C-407E-A947-70E740481C1C}">
                  <a14:useLocalDpi xmlns:a14="http://schemas.microsoft.com/office/drawing/2010/main" val="0"/>
                </a:ext>
              </a:extLst>
            </a:blip>
            <a:srcRect l="9498" t="12296" r="7399" b="-672"/>
            <a:stretch/>
          </p:blipFill>
          <p:spPr>
            <a:xfrm>
              <a:off x="519305" y="2412927"/>
              <a:ext cx="1327154" cy="1312549"/>
            </a:xfrm>
            <a:prstGeom prst="rect">
              <a:avLst/>
            </a:prstGeom>
          </p:spPr>
        </p:pic>
        <p:sp>
          <p:nvSpPr>
            <p:cNvPr id="86" name="Subtitle 2">
              <a:extLst>
                <a:ext uri="{FF2B5EF4-FFF2-40B4-BE49-F238E27FC236}">
                  <a16:creationId xmlns:a16="http://schemas.microsoft.com/office/drawing/2014/main" id="{AF3A63E5-6658-47AB-BD7C-95F58BD5F140}"/>
                </a:ext>
              </a:extLst>
            </p:cNvPr>
            <p:cNvSpPr txBox="1">
              <a:spLocks/>
            </p:cNvSpPr>
            <p:nvPr/>
          </p:nvSpPr>
          <p:spPr>
            <a:xfrm>
              <a:off x="414973" y="1812455"/>
              <a:ext cx="2459429" cy="405581"/>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nSpc>
                  <a:spcPct val="120000"/>
                </a:lnSpc>
              </a:pPr>
              <a:r>
                <a:rPr lang="en-US" sz="2400" u="sng" cap="none" dirty="0">
                  <a:solidFill>
                    <a:schemeClr val="bg1"/>
                  </a:solidFill>
                  <a:effectLst>
                    <a:outerShdw blurRad="38100" dist="38100" dir="2700000" algn="tl">
                      <a:srgbClr val="000000">
                        <a:alpha val="43137"/>
                      </a:srgbClr>
                    </a:outerShdw>
                  </a:effectLst>
                </a:rPr>
                <a:t>Project Lead</a:t>
              </a:r>
              <a:endParaRPr lang="en-US" sz="2800" cap="none" dirty="0">
                <a:solidFill>
                  <a:schemeClr val="bg1"/>
                </a:solidFill>
                <a:effectLst>
                  <a:outerShdw blurRad="38100" dist="38100" dir="2700000" algn="tl">
                    <a:srgbClr val="000000">
                      <a:alpha val="43137"/>
                    </a:srgbClr>
                  </a:outerShdw>
                </a:effectLst>
              </a:endParaRPr>
            </a:p>
          </p:txBody>
        </p:sp>
        <p:sp>
          <p:nvSpPr>
            <p:cNvPr id="87" name="Subtitle 2">
              <a:extLst>
                <a:ext uri="{FF2B5EF4-FFF2-40B4-BE49-F238E27FC236}">
                  <a16:creationId xmlns:a16="http://schemas.microsoft.com/office/drawing/2014/main" id="{DF48F42E-A600-4907-A3BB-32046FF693A6}"/>
                </a:ext>
              </a:extLst>
            </p:cNvPr>
            <p:cNvSpPr txBox="1">
              <a:spLocks/>
            </p:cNvSpPr>
            <p:nvPr/>
          </p:nvSpPr>
          <p:spPr>
            <a:xfrm>
              <a:off x="1861011" y="2318853"/>
              <a:ext cx="1587623" cy="1144572"/>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nSpc>
                  <a:spcPct val="120000"/>
                </a:lnSpc>
              </a:pPr>
              <a:r>
                <a:rPr lang="en-US" sz="1800" cap="none" dirty="0">
                  <a:solidFill>
                    <a:schemeClr val="bg1"/>
                  </a:solidFill>
                  <a:effectLst>
                    <a:outerShdw blurRad="38100" dist="38100" dir="2700000" algn="tl">
                      <a:srgbClr val="000000">
                        <a:alpha val="43137"/>
                      </a:srgbClr>
                    </a:outerShdw>
                  </a:effectLst>
                </a:rPr>
                <a:t>David</a:t>
              </a:r>
              <a:br>
                <a:rPr lang="en-US" sz="1800" cap="none" dirty="0">
                  <a:solidFill>
                    <a:schemeClr val="bg1"/>
                  </a:solidFill>
                  <a:effectLst>
                    <a:outerShdw blurRad="38100" dist="38100" dir="2700000" algn="tl">
                      <a:srgbClr val="000000">
                        <a:alpha val="43137"/>
                      </a:srgbClr>
                    </a:outerShdw>
                  </a:effectLst>
                </a:rPr>
              </a:br>
              <a:r>
                <a:rPr lang="en-US" sz="1800" cap="none" dirty="0">
                  <a:solidFill>
                    <a:schemeClr val="bg1"/>
                  </a:solidFill>
                  <a:effectLst>
                    <a:outerShdw blurRad="38100" dist="38100" dir="2700000" algn="tl">
                      <a:srgbClr val="000000">
                        <a:alpha val="43137"/>
                      </a:srgbClr>
                    </a:outerShdw>
                  </a:effectLst>
                </a:rPr>
                <a:t>Betts</a:t>
              </a:r>
            </a:p>
          </p:txBody>
        </p:sp>
        <p:sp>
          <p:nvSpPr>
            <p:cNvPr id="91" name="Subtitle 2">
              <a:extLst>
                <a:ext uri="{FF2B5EF4-FFF2-40B4-BE49-F238E27FC236}">
                  <a16:creationId xmlns:a16="http://schemas.microsoft.com/office/drawing/2014/main" id="{81DB0D09-7B30-4B6F-A90D-4E8BA30D23D9}"/>
                </a:ext>
              </a:extLst>
            </p:cNvPr>
            <p:cNvSpPr txBox="1">
              <a:spLocks/>
            </p:cNvSpPr>
            <p:nvPr/>
          </p:nvSpPr>
          <p:spPr>
            <a:xfrm>
              <a:off x="407503" y="3998162"/>
              <a:ext cx="2459429" cy="405581"/>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nSpc>
                  <a:spcPct val="120000"/>
                </a:lnSpc>
              </a:pPr>
              <a:r>
                <a:rPr lang="en-US" sz="2400" u="sng" cap="none" dirty="0">
                  <a:solidFill>
                    <a:schemeClr val="bg1"/>
                  </a:solidFill>
                  <a:effectLst>
                    <a:outerShdw blurRad="38100" dist="38100" dir="2700000" algn="tl">
                      <a:srgbClr val="000000">
                        <a:alpha val="43137"/>
                      </a:srgbClr>
                    </a:outerShdw>
                  </a:effectLst>
                </a:rPr>
                <a:t>Backend Dev</a:t>
              </a:r>
              <a:endParaRPr lang="en-US" sz="2800" cap="none" dirty="0">
                <a:solidFill>
                  <a:schemeClr val="bg1"/>
                </a:solidFill>
                <a:effectLst>
                  <a:outerShdw blurRad="38100" dist="38100" dir="2700000" algn="tl">
                    <a:srgbClr val="000000">
                      <a:alpha val="43137"/>
                    </a:srgbClr>
                  </a:outerShdw>
                </a:effectLst>
              </a:endParaRPr>
            </a:p>
          </p:txBody>
        </p:sp>
        <p:sp>
          <p:nvSpPr>
            <p:cNvPr id="92" name="Subtitle 2">
              <a:extLst>
                <a:ext uri="{FF2B5EF4-FFF2-40B4-BE49-F238E27FC236}">
                  <a16:creationId xmlns:a16="http://schemas.microsoft.com/office/drawing/2014/main" id="{205256A4-D839-4530-BB8A-04EF0B3E15D5}"/>
                </a:ext>
              </a:extLst>
            </p:cNvPr>
            <p:cNvSpPr txBox="1">
              <a:spLocks/>
            </p:cNvSpPr>
            <p:nvPr/>
          </p:nvSpPr>
          <p:spPr>
            <a:xfrm>
              <a:off x="1853541" y="4504560"/>
              <a:ext cx="1587623" cy="1144572"/>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nSpc>
                  <a:spcPct val="120000"/>
                </a:lnSpc>
              </a:pPr>
              <a:r>
                <a:rPr lang="en-US" sz="1800" cap="none" dirty="0">
                  <a:solidFill>
                    <a:schemeClr val="bg1"/>
                  </a:solidFill>
                  <a:effectLst>
                    <a:outerShdw blurRad="38100" dist="38100" dir="2700000" algn="tl">
                      <a:srgbClr val="000000">
                        <a:alpha val="43137"/>
                      </a:srgbClr>
                    </a:outerShdw>
                  </a:effectLst>
                </a:rPr>
                <a:t>Shomari</a:t>
              </a:r>
              <a:br>
                <a:rPr lang="en-US" sz="1800" cap="none" dirty="0">
                  <a:solidFill>
                    <a:schemeClr val="bg1"/>
                  </a:solidFill>
                  <a:effectLst>
                    <a:outerShdw blurRad="38100" dist="38100" dir="2700000" algn="tl">
                      <a:srgbClr val="000000">
                        <a:alpha val="43137"/>
                      </a:srgbClr>
                    </a:outerShdw>
                  </a:effectLst>
                </a:rPr>
              </a:br>
              <a:r>
                <a:rPr lang="en-US" sz="1800" cap="none" dirty="0">
                  <a:solidFill>
                    <a:schemeClr val="bg1"/>
                  </a:solidFill>
                  <a:effectLst>
                    <a:outerShdw blurRad="38100" dist="38100" dir="2700000" algn="tl">
                      <a:srgbClr val="000000">
                        <a:alpha val="43137"/>
                      </a:srgbClr>
                    </a:outerShdw>
                  </a:effectLst>
                </a:rPr>
                <a:t>Roberts</a:t>
              </a:r>
            </a:p>
          </p:txBody>
        </p:sp>
        <p:pic>
          <p:nvPicPr>
            <p:cNvPr id="96" name="Picture 95" descr="A close up of a person in glasses looking at the camera&#10;&#10;Description automatically generated">
              <a:extLst>
                <a:ext uri="{FF2B5EF4-FFF2-40B4-BE49-F238E27FC236}">
                  <a16:creationId xmlns:a16="http://schemas.microsoft.com/office/drawing/2014/main" id="{FF9DA37C-B6CE-4D91-B973-55566BF54DDA}"/>
                </a:ext>
              </a:extLst>
            </p:cNvPr>
            <p:cNvPicPr>
              <a:picLocks noChangeAspect="1"/>
            </p:cNvPicPr>
            <p:nvPr/>
          </p:nvPicPr>
          <p:blipFill rotWithShape="1">
            <a:blip r:embed="rId11">
              <a:extLst>
                <a:ext uri="{28A0092B-C50C-407E-A947-70E740481C1C}">
                  <a14:useLocalDpi xmlns:a14="http://schemas.microsoft.com/office/drawing/2010/main" val="0"/>
                </a:ext>
              </a:extLst>
            </a:blip>
            <a:srcRect l="-4070" r="-1"/>
            <a:stretch/>
          </p:blipFill>
          <p:spPr>
            <a:xfrm>
              <a:off x="533857" y="2412927"/>
              <a:ext cx="1305257" cy="1312549"/>
            </a:xfrm>
            <a:prstGeom prst="rect">
              <a:avLst/>
            </a:prstGeom>
            <a:ln>
              <a:solidFill>
                <a:schemeClr val="bg1">
                  <a:lumMod val="50000"/>
                  <a:lumOff val="50000"/>
                </a:schemeClr>
              </a:solidFill>
            </a:ln>
          </p:spPr>
        </p:pic>
      </p:grpSp>
      <p:pic>
        <p:nvPicPr>
          <p:cNvPr id="16" name="Picture 15">
            <a:extLst>
              <a:ext uri="{FF2B5EF4-FFF2-40B4-BE49-F238E27FC236}">
                <a16:creationId xmlns:a16="http://schemas.microsoft.com/office/drawing/2014/main" id="{D8B21D7E-D44A-404B-8C30-C44D606C1AD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6993629" cy="767966"/>
          </a:xfrm>
          <a:prstGeom prst="rect">
            <a:avLst/>
          </a:prstGeom>
        </p:spPr>
      </p:pic>
      <p:pic>
        <p:nvPicPr>
          <p:cNvPr id="17" name="Picture 16">
            <a:extLst>
              <a:ext uri="{FF2B5EF4-FFF2-40B4-BE49-F238E27FC236}">
                <a16:creationId xmlns:a16="http://schemas.microsoft.com/office/drawing/2014/main" id="{F1B11599-7FB4-420B-A5CD-D80BEBAC3E86}"/>
              </a:ext>
            </a:extLst>
          </p:cNvPr>
          <p:cNvPicPr>
            <a:picLocks noChangeAspect="1"/>
          </p:cNvPicPr>
          <p:nvPr/>
        </p:nvPicPr>
        <p:blipFill rotWithShape="1">
          <a:blip r:embed="rId2">
            <a:extLst>
              <a:ext uri="{28A0092B-C50C-407E-A947-70E740481C1C}">
                <a14:useLocalDpi xmlns:a14="http://schemas.microsoft.com/office/drawing/2010/main" val="0"/>
              </a:ext>
            </a:extLst>
          </a:blip>
          <a:srcRect l="49656"/>
          <a:stretch/>
        </p:blipFill>
        <p:spPr>
          <a:xfrm>
            <a:off x="6429613" y="3288"/>
            <a:ext cx="5762387" cy="767966"/>
          </a:xfrm>
          <a:prstGeom prst="rect">
            <a:avLst/>
          </a:prstGeom>
        </p:spPr>
      </p:pic>
      <p:sp>
        <p:nvSpPr>
          <p:cNvPr id="4" name="Title 1">
            <a:extLst>
              <a:ext uri="{FF2B5EF4-FFF2-40B4-BE49-F238E27FC236}">
                <a16:creationId xmlns:a16="http://schemas.microsoft.com/office/drawing/2014/main" id="{9BE058A8-8675-4B67-B5D9-33F204963990}"/>
              </a:ext>
            </a:extLst>
          </p:cNvPr>
          <p:cNvSpPr txBox="1">
            <a:spLocks/>
          </p:cNvSpPr>
          <p:nvPr/>
        </p:nvSpPr>
        <p:spPr>
          <a:xfrm>
            <a:off x="3681015" y="954028"/>
            <a:ext cx="8136553" cy="624251"/>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800" dirty="0">
                <a:solidFill>
                  <a:schemeClr val="bg1"/>
                </a:solidFill>
                <a:effectLst>
                  <a:outerShdw blurRad="38100" dist="38100" dir="2700000" algn="tl">
                    <a:srgbClr val="000000">
                      <a:alpha val="43137"/>
                    </a:srgbClr>
                  </a:outerShdw>
                </a:effectLst>
              </a:rPr>
              <a:t>Meet The </a:t>
            </a:r>
            <a:r>
              <a:rPr lang="en-US" sz="4800" b="1" dirty="0">
                <a:solidFill>
                  <a:srgbClr val="C43815"/>
                </a:solidFill>
                <a:effectLst>
                  <a:outerShdw blurRad="38100" dist="38100" dir="2700000" algn="tl">
                    <a:srgbClr val="000000">
                      <a:alpha val="43137"/>
                    </a:srgbClr>
                  </a:outerShdw>
                </a:effectLst>
              </a:rPr>
              <a:t>T</a:t>
            </a:r>
            <a:r>
              <a:rPr lang="en-US" sz="4800" dirty="0">
                <a:solidFill>
                  <a:schemeClr val="bg1"/>
                </a:solidFill>
                <a:effectLst>
                  <a:outerShdw blurRad="38100" dist="38100" dir="2700000" algn="tl">
                    <a:srgbClr val="000000">
                      <a:alpha val="43137"/>
                    </a:srgbClr>
                  </a:outerShdw>
                </a:effectLst>
              </a:rPr>
              <a:t>eam</a:t>
            </a:r>
          </a:p>
        </p:txBody>
      </p:sp>
      <p:sp>
        <p:nvSpPr>
          <p:cNvPr id="52" name="Subtitle 2">
            <a:extLst>
              <a:ext uri="{FF2B5EF4-FFF2-40B4-BE49-F238E27FC236}">
                <a16:creationId xmlns:a16="http://schemas.microsoft.com/office/drawing/2014/main" id="{94BAAF29-168A-47C1-87B8-7861BDF41334}"/>
              </a:ext>
            </a:extLst>
          </p:cNvPr>
          <p:cNvSpPr>
            <a:spLocks noGrp="1"/>
          </p:cNvSpPr>
          <p:nvPr>
            <p:ph type="subTitle" idx="1"/>
          </p:nvPr>
        </p:nvSpPr>
        <p:spPr>
          <a:xfrm>
            <a:off x="7989757" y="6520722"/>
            <a:ext cx="4160222" cy="304009"/>
          </a:xfrm>
        </p:spPr>
        <p:txBody>
          <a:bodyPr>
            <a:normAutofit fontScale="92500" lnSpcReduction="20000"/>
          </a:bodyPr>
          <a:lstStyle/>
          <a:p>
            <a:pPr algn="r"/>
            <a:r>
              <a:rPr lang="en-US" sz="1800" spc="300" dirty="0">
                <a:solidFill>
                  <a:schemeClr val="bg1">
                    <a:lumMod val="65000"/>
                    <a:lumOff val="35000"/>
                  </a:schemeClr>
                </a:solidFill>
                <a:effectLst>
                  <a:outerShdw blurRad="38100" dist="38100" dir="2700000" algn="tl">
                    <a:srgbClr val="000000">
                      <a:alpha val="43137"/>
                    </a:srgbClr>
                  </a:outerShdw>
                </a:effectLst>
              </a:rPr>
              <a:t>By Shenica r. Graham</a:t>
            </a:r>
          </a:p>
        </p:txBody>
      </p:sp>
    </p:spTree>
    <p:extLst>
      <p:ext uri="{BB962C8B-B14F-4D97-AF65-F5344CB8AC3E}">
        <p14:creationId xmlns:p14="http://schemas.microsoft.com/office/powerpoint/2010/main" val="4228931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FD83D83-0CDF-4D0D-B70B-E82036D6A239}"/>
              </a:ext>
            </a:extLst>
          </p:cNvPr>
          <p:cNvPicPr>
            <a:picLocks noChangeAspect="1"/>
          </p:cNvPicPr>
          <p:nvPr/>
        </p:nvPicPr>
        <p:blipFill rotWithShape="1">
          <a:blip r:embed="rId2">
            <a:extLst>
              <a:ext uri="{28A0092B-C50C-407E-A947-70E740481C1C}">
                <a14:useLocalDpi xmlns:a14="http://schemas.microsoft.com/office/drawing/2010/main" val="0"/>
              </a:ext>
            </a:extLst>
          </a:blip>
          <a:srcRect l="49656"/>
          <a:stretch/>
        </p:blipFill>
        <p:spPr>
          <a:xfrm flipV="1">
            <a:off x="1" y="6113973"/>
            <a:ext cx="12192000" cy="767966"/>
          </a:xfrm>
          <a:prstGeom prst="rect">
            <a:avLst/>
          </a:prstGeom>
        </p:spPr>
      </p:pic>
      <p:pic>
        <p:nvPicPr>
          <p:cNvPr id="16" name="Picture 15">
            <a:extLst>
              <a:ext uri="{FF2B5EF4-FFF2-40B4-BE49-F238E27FC236}">
                <a16:creationId xmlns:a16="http://schemas.microsoft.com/office/drawing/2014/main" id="{D8B21D7E-D44A-404B-8C30-C44D606C1AD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6993629" cy="767966"/>
          </a:xfrm>
          <a:prstGeom prst="rect">
            <a:avLst/>
          </a:prstGeom>
        </p:spPr>
      </p:pic>
      <p:pic>
        <p:nvPicPr>
          <p:cNvPr id="17" name="Picture 16">
            <a:extLst>
              <a:ext uri="{FF2B5EF4-FFF2-40B4-BE49-F238E27FC236}">
                <a16:creationId xmlns:a16="http://schemas.microsoft.com/office/drawing/2014/main" id="{F1B11599-7FB4-420B-A5CD-D80BEBAC3E86}"/>
              </a:ext>
            </a:extLst>
          </p:cNvPr>
          <p:cNvPicPr>
            <a:picLocks noChangeAspect="1"/>
          </p:cNvPicPr>
          <p:nvPr/>
        </p:nvPicPr>
        <p:blipFill rotWithShape="1">
          <a:blip r:embed="rId2">
            <a:extLst>
              <a:ext uri="{28A0092B-C50C-407E-A947-70E740481C1C}">
                <a14:useLocalDpi xmlns:a14="http://schemas.microsoft.com/office/drawing/2010/main" val="0"/>
              </a:ext>
            </a:extLst>
          </a:blip>
          <a:srcRect l="49656"/>
          <a:stretch/>
        </p:blipFill>
        <p:spPr>
          <a:xfrm>
            <a:off x="6429613" y="3288"/>
            <a:ext cx="5762387" cy="767966"/>
          </a:xfrm>
          <a:prstGeom prst="rect">
            <a:avLst/>
          </a:prstGeom>
        </p:spPr>
      </p:pic>
      <p:sp>
        <p:nvSpPr>
          <p:cNvPr id="4" name="Title 1">
            <a:extLst>
              <a:ext uri="{FF2B5EF4-FFF2-40B4-BE49-F238E27FC236}">
                <a16:creationId xmlns:a16="http://schemas.microsoft.com/office/drawing/2014/main" id="{9BE058A8-8675-4B67-B5D9-33F204963990}"/>
              </a:ext>
            </a:extLst>
          </p:cNvPr>
          <p:cNvSpPr txBox="1">
            <a:spLocks/>
          </p:cNvSpPr>
          <p:nvPr/>
        </p:nvSpPr>
        <p:spPr>
          <a:xfrm>
            <a:off x="3681015" y="954028"/>
            <a:ext cx="8136553" cy="624251"/>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800" dirty="0">
                <a:solidFill>
                  <a:schemeClr val="bg1"/>
                </a:solidFill>
                <a:effectLst>
                  <a:outerShdw blurRad="38100" dist="38100" dir="2700000" algn="tl">
                    <a:srgbClr val="000000">
                      <a:alpha val="43137"/>
                    </a:srgbClr>
                  </a:outerShdw>
                </a:effectLst>
              </a:rPr>
              <a:t>Our </a:t>
            </a:r>
            <a:r>
              <a:rPr lang="en-US" sz="4800" b="1" dirty="0">
                <a:solidFill>
                  <a:srgbClr val="C43815"/>
                </a:solidFill>
                <a:effectLst>
                  <a:outerShdw blurRad="38100" dist="38100" dir="2700000" algn="tl">
                    <a:srgbClr val="000000">
                      <a:alpha val="43137"/>
                    </a:srgbClr>
                  </a:outerShdw>
                </a:effectLst>
              </a:rPr>
              <a:t>S</a:t>
            </a:r>
            <a:r>
              <a:rPr lang="en-US" sz="4800" dirty="0">
                <a:solidFill>
                  <a:schemeClr val="bg1"/>
                </a:solidFill>
                <a:effectLst>
                  <a:outerShdw blurRad="38100" dist="38100" dir="2700000" algn="tl">
                    <a:srgbClr val="000000">
                      <a:alpha val="43137"/>
                    </a:srgbClr>
                  </a:outerShdw>
                </a:effectLst>
              </a:rPr>
              <a:t>tory</a:t>
            </a:r>
          </a:p>
        </p:txBody>
      </p:sp>
      <p:sp>
        <p:nvSpPr>
          <p:cNvPr id="52" name="Subtitle 2">
            <a:extLst>
              <a:ext uri="{FF2B5EF4-FFF2-40B4-BE49-F238E27FC236}">
                <a16:creationId xmlns:a16="http://schemas.microsoft.com/office/drawing/2014/main" id="{94BAAF29-168A-47C1-87B8-7861BDF41334}"/>
              </a:ext>
            </a:extLst>
          </p:cNvPr>
          <p:cNvSpPr>
            <a:spLocks noGrp="1"/>
          </p:cNvSpPr>
          <p:nvPr>
            <p:ph type="subTitle" idx="1"/>
          </p:nvPr>
        </p:nvSpPr>
        <p:spPr>
          <a:xfrm>
            <a:off x="7989757" y="6520722"/>
            <a:ext cx="4160222" cy="304009"/>
          </a:xfrm>
        </p:spPr>
        <p:txBody>
          <a:bodyPr>
            <a:normAutofit fontScale="92500" lnSpcReduction="20000"/>
          </a:bodyPr>
          <a:lstStyle/>
          <a:p>
            <a:pPr algn="r"/>
            <a:r>
              <a:rPr lang="en-US" sz="1800" spc="300" dirty="0">
                <a:solidFill>
                  <a:schemeClr val="bg1">
                    <a:lumMod val="65000"/>
                    <a:lumOff val="35000"/>
                  </a:schemeClr>
                </a:solidFill>
                <a:effectLst>
                  <a:outerShdw blurRad="38100" dist="38100" dir="2700000" algn="tl">
                    <a:srgbClr val="000000">
                      <a:alpha val="43137"/>
                    </a:srgbClr>
                  </a:outerShdw>
                </a:effectLst>
              </a:rPr>
              <a:t>By Shenica r. Graham</a:t>
            </a:r>
          </a:p>
        </p:txBody>
      </p:sp>
      <p:sp>
        <p:nvSpPr>
          <p:cNvPr id="2" name="Subtitle 2">
            <a:extLst>
              <a:ext uri="{FF2B5EF4-FFF2-40B4-BE49-F238E27FC236}">
                <a16:creationId xmlns:a16="http://schemas.microsoft.com/office/drawing/2014/main" id="{DD23B3AD-B7D4-4885-AEE9-200D838702C0}"/>
              </a:ext>
            </a:extLst>
          </p:cNvPr>
          <p:cNvSpPr txBox="1">
            <a:spLocks/>
          </p:cNvSpPr>
          <p:nvPr/>
        </p:nvSpPr>
        <p:spPr>
          <a:xfrm>
            <a:off x="402241" y="1761053"/>
            <a:ext cx="11415327" cy="4295712"/>
          </a:xfrm>
          <a:prstGeom prst="rect">
            <a:avLst/>
          </a:prstGeom>
        </p:spPr>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gn="just">
              <a:lnSpc>
                <a:spcPct val="120000"/>
              </a:lnSpc>
            </a:pPr>
            <a:r>
              <a:rPr lang="en-US" sz="2400" cap="none" dirty="0">
                <a:solidFill>
                  <a:schemeClr val="bg1"/>
                </a:solidFill>
                <a:effectLst>
                  <a:outerShdw blurRad="38100" dist="38100" dir="2700000" algn="tl">
                    <a:srgbClr val="000000">
                      <a:alpha val="43137"/>
                    </a:srgbClr>
                  </a:outerShdw>
                </a:effectLst>
              </a:rPr>
              <a:t>We are a group of former Kickstarter campaign owners who met through support of each other’s campaigns. When some failed, we decided to collaborate and develop an app that would help end failed campaigns. Being able to predict the likelihood of campaign success or failure before investing time, money, and other resources, was an edge up on the Kickstarter process that would help campaign owners eliminate failure. We analyzed hundreds of thousands of Kickstarter campaigns and found trends in campaign categories, fundraising days, and goals. We developed a success predictor app to identify projects that were likely to succeed or fail. We launched the Kickstarter Success App in October of 2020 and developed a website to allow anyone to use our app for free!</a:t>
            </a:r>
          </a:p>
        </p:txBody>
      </p:sp>
    </p:spTree>
    <p:extLst>
      <p:ext uri="{BB962C8B-B14F-4D97-AF65-F5344CB8AC3E}">
        <p14:creationId xmlns:p14="http://schemas.microsoft.com/office/powerpoint/2010/main" val="2651389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FD83D83-0CDF-4D0D-B70B-E82036D6A239}"/>
              </a:ext>
            </a:extLst>
          </p:cNvPr>
          <p:cNvPicPr>
            <a:picLocks noChangeAspect="1"/>
          </p:cNvPicPr>
          <p:nvPr/>
        </p:nvPicPr>
        <p:blipFill rotWithShape="1">
          <a:blip r:embed="rId2">
            <a:extLst>
              <a:ext uri="{28A0092B-C50C-407E-A947-70E740481C1C}">
                <a14:useLocalDpi xmlns:a14="http://schemas.microsoft.com/office/drawing/2010/main" val="0"/>
              </a:ext>
            </a:extLst>
          </a:blip>
          <a:srcRect l="49656"/>
          <a:stretch/>
        </p:blipFill>
        <p:spPr>
          <a:xfrm flipV="1">
            <a:off x="1" y="6113973"/>
            <a:ext cx="12192000" cy="767966"/>
          </a:xfrm>
          <a:prstGeom prst="rect">
            <a:avLst/>
          </a:prstGeom>
        </p:spPr>
      </p:pic>
      <p:pic>
        <p:nvPicPr>
          <p:cNvPr id="16" name="Picture 15">
            <a:extLst>
              <a:ext uri="{FF2B5EF4-FFF2-40B4-BE49-F238E27FC236}">
                <a16:creationId xmlns:a16="http://schemas.microsoft.com/office/drawing/2014/main" id="{D8B21D7E-D44A-404B-8C30-C44D606C1AD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6993629" cy="767966"/>
          </a:xfrm>
          <a:prstGeom prst="rect">
            <a:avLst/>
          </a:prstGeom>
        </p:spPr>
      </p:pic>
      <p:pic>
        <p:nvPicPr>
          <p:cNvPr id="17" name="Picture 16">
            <a:extLst>
              <a:ext uri="{FF2B5EF4-FFF2-40B4-BE49-F238E27FC236}">
                <a16:creationId xmlns:a16="http://schemas.microsoft.com/office/drawing/2014/main" id="{F1B11599-7FB4-420B-A5CD-D80BEBAC3E86}"/>
              </a:ext>
            </a:extLst>
          </p:cNvPr>
          <p:cNvPicPr>
            <a:picLocks noChangeAspect="1"/>
          </p:cNvPicPr>
          <p:nvPr/>
        </p:nvPicPr>
        <p:blipFill rotWithShape="1">
          <a:blip r:embed="rId2">
            <a:extLst>
              <a:ext uri="{28A0092B-C50C-407E-A947-70E740481C1C}">
                <a14:useLocalDpi xmlns:a14="http://schemas.microsoft.com/office/drawing/2010/main" val="0"/>
              </a:ext>
            </a:extLst>
          </a:blip>
          <a:srcRect l="49656"/>
          <a:stretch/>
        </p:blipFill>
        <p:spPr>
          <a:xfrm>
            <a:off x="6429613" y="3288"/>
            <a:ext cx="5762387" cy="767966"/>
          </a:xfrm>
          <a:prstGeom prst="rect">
            <a:avLst/>
          </a:prstGeom>
        </p:spPr>
      </p:pic>
      <p:sp>
        <p:nvSpPr>
          <p:cNvPr id="4" name="Title 1">
            <a:extLst>
              <a:ext uri="{FF2B5EF4-FFF2-40B4-BE49-F238E27FC236}">
                <a16:creationId xmlns:a16="http://schemas.microsoft.com/office/drawing/2014/main" id="{9BE058A8-8675-4B67-B5D9-33F204963990}"/>
              </a:ext>
            </a:extLst>
          </p:cNvPr>
          <p:cNvSpPr txBox="1">
            <a:spLocks/>
          </p:cNvSpPr>
          <p:nvPr/>
        </p:nvSpPr>
        <p:spPr>
          <a:xfrm>
            <a:off x="3681015" y="954028"/>
            <a:ext cx="8136553" cy="624251"/>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800" dirty="0">
                <a:solidFill>
                  <a:schemeClr val="bg1"/>
                </a:solidFill>
                <a:effectLst>
                  <a:outerShdw blurRad="38100" dist="38100" dir="2700000" algn="tl">
                    <a:srgbClr val="000000">
                      <a:alpha val="43137"/>
                    </a:srgbClr>
                  </a:outerShdw>
                </a:effectLst>
              </a:rPr>
              <a:t>About The </a:t>
            </a:r>
            <a:r>
              <a:rPr lang="en-US" sz="4800" b="1" dirty="0">
                <a:solidFill>
                  <a:srgbClr val="C43815"/>
                </a:solidFill>
                <a:effectLst>
                  <a:outerShdw blurRad="38100" dist="38100" dir="2700000" algn="tl">
                    <a:srgbClr val="000000">
                      <a:alpha val="43137"/>
                    </a:srgbClr>
                  </a:outerShdw>
                </a:effectLst>
              </a:rPr>
              <a:t>A</a:t>
            </a:r>
            <a:r>
              <a:rPr lang="en-US" sz="4800" dirty="0">
                <a:solidFill>
                  <a:schemeClr val="bg1"/>
                </a:solidFill>
                <a:effectLst>
                  <a:outerShdw blurRad="38100" dist="38100" dir="2700000" algn="tl">
                    <a:srgbClr val="000000">
                      <a:alpha val="43137"/>
                    </a:srgbClr>
                  </a:outerShdw>
                </a:effectLst>
              </a:rPr>
              <a:t>pp</a:t>
            </a:r>
          </a:p>
        </p:txBody>
      </p:sp>
      <p:sp>
        <p:nvSpPr>
          <p:cNvPr id="52" name="Subtitle 2">
            <a:extLst>
              <a:ext uri="{FF2B5EF4-FFF2-40B4-BE49-F238E27FC236}">
                <a16:creationId xmlns:a16="http://schemas.microsoft.com/office/drawing/2014/main" id="{94BAAF29-168A-47C1-87B8-7861BDF41334}"/>
              </a:ext>
            </a:extLst>
          </p:cNvPr>
          <p:cNvSpPr>
            <a:spLocks noGrp="1"/>
          </p:cNvSpPr>
          <p:nvPr>
            <p:ph type="subTitle" idx="1"/>
          </p:nvPr>
        </p:nvSpPr>
        <p:spPr>
          <a:xfrm>
            <a:off x="7989757" y="6520722"/>
            <a:ext cx="4160222" cy="304009"/>
          </a:xfrm>
        </p:spPr>
        <p:txBody>
          <a:bodyPr>
            <a:normAutofit fontScale="92500" lnSpcReduction="20000"/>
          </a:bodyPr>
          <a:lstStyle/>
          <a:p>
            <a:pPr algn="r"/>
            <a:r>
              <a:rPr lang="en-US" sz="1800" spc="300" dirty="0">
                <a:solidFill>
                  <a:schemeClr val="bg1">
                    <a:lumMod val="65000"/>
                    <a:lumOff val="35000"/>
                  </a:schemeClr>
                </a:solidFill>
                <a:effectLst>
                  <a:outerShdw blurRad="38100" dist="38100" dir="2700000" algn="tl">
                    <a:srgbClr val="000000">
                      <a:alpha val="43137"/>
                    </a:srgbClr>
                  </a:outerShdw>
                </a:effectLst>
              </a:rPr>
              <a:t>By Shenica r. Graham</a:t>
            </a:r>
          </a:p>
        </p:txBody>
      </p:sp>
      <p:sp>
        <p:nvSpPr>
          <p:cNvPr id="2" name="Subtitle 2">
            <a:extLst>
              <a:ext uri="{FF2B5EF4-FFF2-40B4-BE49-F238E27FC236}">
                <a16:creationId xmlns:a16="http://schemas.microsoft.com/office/drawing/2014/main" id="{DD23B3AD-B7D4-4885-AEE9-200D838702C0}"/>
              </a:ext>
            </a:extLst>
          </p:cNvPr>
          <p:cNvSpPr txBox="1">
            <a:spLocks/>
          </p:cNvSpPr>
          <p:nvPr/>
        </p:nvSpPr>
        <p:spPr>
          <a:xfrm>
            <a:off x="402241" y="1761053"/>
            <a:ext cx="11415327" cy="4295712"/>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gn="just">
              <a:lnSpc>
                <a:spcPct val="120000"/>
              </a:lnSpc>
            </a:pPr>
            <a:r>
              <a:rPr lang="en-US" sz="2800" cap="none" dirty="0">
                <a:solidFill>
                  <a:schemeClr val="bg1"/>
                </a:solidFill>
                <a:effectLst>
                  <a:outerShdw blurRad="38100" dist="38100" dir="2700000" algn="tl">
                    <a:srgbClr val="000000">
                      <a:alpha val="43137"/>
                    </a:srgbClr>
                  </a:outerShdw>
                </a:effectLst>
              </a:rPr>
              <a:t>The Kickstarter Success Campaign Predictor (KS) App was created by a team of Lambda School students. It predicts the likelihood of success of your Kickstarter campaign based on details the user submits. The KS app returns a campaign prediction of either “success” or “failure.” This information can be used to help determine whether a campaign is viable or not, before investing time, money, and other resources. Predictions vary based on campaign category, fundraising goal, description, and length in terms of how many days the campaign will run. This app is available to anyone, free of charge at </a:t>
            </a:r>
            <a:r>
              <a:rPr lang="en-US" sz="2800" cap="none" dirty="0">
                <a:solidFill>
                  <a:srgbClr val="C43815"/>
                </a:solidFill>
                <a:effectLst>
                  <a:outerShdw blurRad="38100" dist="38100" dir="2700000" algn="tl">
                    <a:srgbClr val="000000">
                      <a:alpha val="43137"/>
                    </a:srgbClr>
                  </a:outerShdw>
                </a:effectLst>
              </a:rPr>
              <a:t>https://kickstarter-success-1.vercel.app/</a:t>
            </a:r>
            <a:r>
              <a:rPr lang="en-US" sz="2800" cap="none" dirty="0">
                <a:solidFill>
                  <a:schemeClr val="bg1"/>
                </a:solidFill>
                <a:effectLst>
                  <a:outerShdw blurRad="38100" dist="38100" dir="2700000" algn="tl">
                    <a:srgbClr val="000000">
                      <a:alpha val="43137"/>
                    </a:srgbClr>
                  </a:outerShdw>
                </a:effectLst>
              </a:rPr>
              <a:t>.</a:t>
            </a:r>
            <a:r>
              <a:rPr lang="en-US" sz="2800" cap="none" dirty="0">
                <a:solidFill>
                  <a:srgbClr val="C43815"/>
                </a:solidFill>
                <a:effectLst>
                  <a:outerShdw blurRad="38100" dist="38100" dir="2700000" algn="tl">
                    <a:srgbClr val="000000">
                      <a:alpha val="43137"/>
                    </a:srgbClr>
                  </a:outerShdw>
                </a:effectLst>
              </a:rPr>
              <a:t> </a:t>
            </a:r>
            <a:endParaRPr lang="en-US" sz="2800" cap="none"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86692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FD83D83-0CDF-4D0D-B70B-E82036D6A239}"/>
              </a:ext>
            </a:extLst>
          </p:cNvPr>
          <p:cNvPicPr>
            <a:picLocks noChangeAspect="1"/>
          </p:cNvPicPr>
          <p:nvPr/>
        </p:nvPicPr>
        <p:blipFill rotWithShape="1">
          <a:blip r:embed="rId2">
            <a:extLst>
              <a:ext uri="{28A0092B-C50C-407E-A947-70E740481C1C}">
                <a14:useLocalDpi xmlns:a14="http://schemas.microsoft.com/office/drawing/2010/main" val="0"/>
              </a:ext>
            </a:extLst>
          </a:blip>
          <a:srcRect l="49656"/>
          <a:stretch/>
        </p:blipFill>
        <p:spPr>
          <a:xfrm flipV="1">
            <a:off x="1" y="6113973"/>
            <a:ext cx="12192000" cy="767966"/>
          </a:xfrm>
          <a:prstGeom prst="rect">
            <a:avLst/>
          </a:prstGeom>
        </p:spPr>
      </p:pic>
      <p:pic>
        <p:nvPicPr>
          <p:cNvPr id="16" name="Picture 15">
            <a:extLst>
              <a:ext uri="{FF2B5EF4-FFF2-40B4-BE49-F238E27FC236}">
                <a16:creationId xmlns:a16="http://schemas.microsoft.com/office/drawing/2014/main" id="{D8B21D7E-D44A-404B-8C30-C44D606C1AD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6993629" cy="767966"/>
          </a:xfrm>
          <a:prstGeom prst="rect">
            <a:avLst/>
          </a:prstGeom>
        </p:spPr>
      </p:pic>
      <p:pic>
        <p:nvPicPr>
          <p:cNvPr id="17" name="Picture 16">
            <a:extLst>
              <a:ext uri="{FF2B5EF4-FFF2-40B4-BE49-F238E27FC236}">
                <a16:creationId xmlns:a16="http://schemas.microsoft.com/office/drawing/2014/main" id="{F1B11599-7FB4-420B-A5CD-D80BEBAC3E86}"/>
              </a:ext>
            </a:extLst>
          </p:cNvPr>
          <p:cNvPicPr>
            <a:picLocks noChangeAspect="1"/>
          </p:cNvPicPr>
          <p:nvPr/>
        </p:nvPicPr>
        <p:blipFill rotWithShape="1">
          <a:blip r:embed="rId2">
            <a:extLst>
              <a:ext uri="{28A0092B-C50C-407E-A947-70E740481C1C}">
                <a14:useLocalDpi xmlns:a14="http://schemas.microsoft.com/office/drawing/2010/main" val="0"/>
              </a:ext>
            </a:extLst>
          </a:blip>
          <a:srcRect l="49656"/>
          <a:stretch/>
        </p:blipFill>
        <p:spPr>
          <a:xfrm>
            <a:off x="6429613" y="3288"/>
            <a:ext cx="5762387" cy="767966"/>
          </a:xfrm>
          <a:prstGeom prst="rect">
            <a:avLst/>
          </a:prstGeom>
        </p:spPr>
      </p:pic>
      <p:sp>
        <p:nvSpPr>
          <p:cNvPr id="4" name="Title 1">
            <a:extLst>
              <a:ext uri="{FF2B5EF4-FFF2-40B4-BE49-F238E27FC236}">
                <a16:creationId xmlns:a16="http://schemas.microsoft.com/office/drawing/2014/main" id="{9BE058A8-8675-4B67-B5D9-33F204963990}"/>
              </a:ext>
            </a:extLst>
          </p:cNvPr>
          <p:cNvSpPr txBox="1">
            <a:spLocks/>
          </p:cNvSpPr>
          <p:nvPr/>
        </p:nvSpPr>
        <p:spPr>
          <a:xfrm>
            <a:off x="3681015" y="954028"/>
            <a:ext cx="8136553" cy="624251"/>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800" dirty="0">
                <a:solidFill>
                  <a:schemeClr val="bg1"/>
                </a:solidFill>
                <a:effectLst>
                  <a:outerShdw blurRad="38100" dist="38100" dir="2700000" algn="tl">
                    <a:srgbClr val="000000">
                      <a:alpha val="43137"/>
                    </a:srgbClr>
                  </a:outerShdw>
                </a:effectLst>
              </a:rPr>
              <a:t>How It </a:t>
            </a:r>
            <a:r>
              <a:rPr lang="en-US" sz="4800" b="1" dirty="0">
                <a:solidFill>
                  <a:srgbClr val="C43815"/>
                </a:solidFill>
                <a:effectLst>
                  <a:outerShdw blurRad="38100" dist="38100" dir="2700000" algn="tl">
                    <a:srgbClr val="000000">
                      <a:alpha val="43137"/>
                    </a:srgbClr>
                  </a:outerShdw>
                </a:effectLst>
              </a:rPr>
              <a:t>W</a:t>
            </a:r>
            <a:r>
              <a:rPr lang="en-US" sz="4800" dirty="0">
                <a:solidFill>
                  <a:schemeClr val="bg1"/>
                </a:solidFill>
                <a:effectLst>
                  <a:outerShdw blurRad="38100" dist="38100" dir="2700000" algn="tl">
                    <a:srgbClr val="000000">
                      <a:alpha val="43137"/>
                    </a:srgbClr>
                  </a:outerShdw>
                </a:effectLst>
              </a:rPr>
              <a:t>orks</a:t>
            </a:r>
          </a:p>
        </p:txBody>
      </p:sp>
      <p:sp>
        <p:nvSpPr>
          <p:cNvPr id="52" name="Subtitle 2">
            <a:extLst>
              <a:ext uri="{FF2B5EF4-FFF2-40B4-BE49-F238E27FC236}">
                <a16:creationId xmlns:a16="http://schemas.microsoft.com/office/drawing/2014/main" id="{94BAAF29-168A-47C1-87B8-7861BDF41334}"/>
              </a:ext>
            </a:extLst>
          </p:cNvPr>
          <p:cNvSpPr>
            <a:spLocks noGrp="1"/>
          </p:cNvSpPr>
          <p:nvPr>
            <p:ph type="subTitle" idx="1"/>
          </p:nvPr>
        </p:nvSpPr>
        <p:spPr>
          <a:xfrm>
            <a:off x="7989757" y="6520722"/>
            <a:ext cx="4160222" cy="304009"/>
          </a:xfrm>
        </p:spPr>
        <p:txBody>
          <a:bodyPr>
            <a:normAutofit fontScale="92500" lnSpcReduction="20000"/>
          </a:bodyPr>
          <a:lstStyle/>
          <a:p>
            <a:pPr algn="r"/>
            <a:r>
              <a:rPr lang="en-US" sz="1800" spc="300" dirty="0">
                <a:solidFill>
                  <a:schemeClr val="bg1">
                    <a:lumMod val="65000"/>
                    <a:lumOff val="35000"/>
                  </a:schemeClr>
                </a:solidFill>
                <a:effectLst>
                  <a:outerShdw blurRad="38100" dist="38100" dir="2700000" algn="tl">
                    <a:srgbClr val="000000">
                      <a:alpha val="43137"/>
                    </a:srgbClr>
                  </a:outerShdw>
                </a:effectLst>
              </a:rPr>
              <a:t>By Shenica r. Graham</a:t>
            </a:r>
          </a:p>
        </p:txBody>
      </p:sp>
      <p:sp>
        <p:nvSpPr>
          <p:cNvPr id="2" name="Subtitle 2">
            <a:extLst>
              <a:ext uri="{FF2B5EF4-FFF2-40B4-BE49-F238E27FC236}">
                <a16:creationId xmlns:a16="http://schemas.microsoft.com/office/drawing/2014/main" id="{DD23B3AD-B7D4-4885-AEE9-200D838702C0}"/>
              </a:ext>
            </a:extLst>
          </p:cNvPr>
          <p:cNvSpPr txBox="1">
            <a:spLocks/>
          </p:cNvSpPr>
          <p:nvPr/>
        </p:nvSpPr>
        <p:spPr>
          <a:xfrm>
            <a:off x="3403526" y="1761053"/>
            <a:ext cx="8414042" cy="4142918"/>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gn="just">
              <a:lnSpc>
                <a:spcPct val="120000"/>
              </a:lnSpc>
            </a:pPr>
            <a:r>
              <a:rPr lang="en-US" sz="2800" cap="none" dirty="0">
                <a:solidFill>
                  <a:schemeClr val="bg1"/>
                </a:solidFill>
                <a:effectLst>
                  <a:outerShdw blurRad="38100" dist="38100" dir="2700000" algn="tl">
                    <a:srgbClr val="000000">
                      <a:alpha val="43137"/>
                    </a:srgbClr>
                  </a:outerShdw>
                </a:effectLst>
              </a:rPr>
              <a:t>The user must first enter a campaign name, monetary goal, and length of campaign in number of days. Next, the user selects a campaign category and subcategory, then his or her country of residence. Finally, the user must enter a campaign description before clicking the “Predict Success!” button. On this event, the KS app uses machine learning techniques to analyze past Kickstarter campaign data and compare it to the user’s submitted parameters.</a:t>
            </a:r>
          </a:p>
        </p:txBody>
      </p:sp>
      <p:pic>
        <p:nvPicPr>
          <p:cNvPr id="5" name="Picture 4" descr="Graphical user interface, text&#10;&#10;Description automatically generated">
            <a:extLst>
              <a:ext uri="{FF2B5EF4-FFF2-40B4-BE49-F238E27FC236}">
                <a16:creationId xmlns:a16="http://schemas.microsoft.com/office/drawing/2014/main" id="{C24EA7F0-9AA2-4ED8-A1FC-59A11E5159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497" y="954029"/>
            <a:ext cx="2972533" cy="5341840"/>
          </a:xfrm>
          <a:prstGeom prst="rect">
            <a:avLst/>
          </a:prstGeom>
        </p:spPr>
      </p:pic>
    </p:spTree>
    <p:extLst>
      <p:ext uri="{BB962C8B-B14F-4D97-AF65-F5344CB8AC3E}">
        <p14:creationId xmlns:p14="http://schemas.microsoft.com/office/powerpoint/2010/main" val="1462923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FD83D83-0CDF-4D0D-B70B-E82036D6A239}"/>
              </a:ext>
            </a:extLst>
          </p:cNvPr>
          <p:cNvPicPr>
            <a:picLocks noChangeAspect="1"/>
          </p:cNvPicPr>
          <p:nvPr/>
        </p:nvPicPr>
        <p:blipFill rotWithShape="1">
          <a:blip r:embed="rId2">
            <a:extLst>
              <a:ext uri="{28A0092B-C50C-407E-A947-70E740481C1C}">
                <a14:useLocalDpi xmlns:a14="http://schemas.microsoft.com/office/drawing/2010/main" val="0"/>
              </a:ext>
            </a:extLst>
          </a:blip>
          <a:srcRect l="49656"/>
          <a:stretch/>
        </p:blipFill>
        <p:spPr>
          <a:xfrm flipV="1">
            <a:off x="1" y="6113973"/>
            <a:ext cx="12192000" cy="767966"/>
          </a:xfrm>
          <a:prstGeom prst="rect">
            <a:avLst/>
          </a:prstGeom>
        </p:spPr>
      </p:pic>
      <p:pic>
        <p:nvPicPr>
          <p:cNvPr id="16" name="Picture 15">
            <a:extLst>
              <a:ext uri="{FF2B5EF4-FFF2-40B4-BE49-F238E27FC236}">
                <a16:creationId xmlns:a16="http://schemas.microsoft.com/office/drawing/2014/main" id="{D8B21D7E-D44A-404B-8C30-C44D606C1AD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6993629" cy="767966"/>
          </a:xfrm>
          <a:prstGeom prst="rect">
            <a:avLst/>
          </a:prstGeom>
        </p:spPr>
      </p:pic>
      <p:pic>
        <p:nvPicPr>
          <p:cNvPr id="17" name="Picture 16">
            <a:extLst>
              <a:ext uri="{FF2B5EF4-FFF2-40B4-BE49-F238E27FC236}">
                <a16:creationId xmlns:a16="http://schemas.microsoft.com/office/drawing/2014/main" id="{F1B11599-7FB4-420B-A5CD-D80BEBAC3E86}"/>
              </a:ext>
            </a:extLst>
          </p:cNvPr>
          <p:cNvPicPr>
            <a:picLocks noChangeAspect="1"/>
          </p:cNvPicPr>
          <p:nvPr/>
        </p:nvPicPr>
        <p:blipFill rotWithShape="1">
          <a:blip r:embed="rId2">
            <a:extLst>
              <a:ext uri="{28A0092B-C50C-407E-A947-70E740481C1C}">
                <a14:useLocalDpi xmlns:a14="http://schemas.microsoft.com/office/drawing/2010/main" val="0"/>
              </a:ext>
            </a:extLst>
          </a:blip>
          <a:srcRect l="49656"/>
          <a:stretch/>
        </p:blipFill>
        <p:spPr>
          <a:xfrm>
            <a:off x="6429613" y="3288"/>
            <a:ext cx="5762387" cy="767966"/>
          </a:xfrm>
          <a:prstGeom prst="rect">
            <a:avLst/>
          </a:prstGeom>
        </p:spPr>
      </p:pic>
      <p:sp>
        <p:nvSpPr>
          <p:cNvPr id="4" name="Title 1">
            <a:extLst>
              <a:ext uri="{FF2B5EF4-FFF2-40B4-BE49-F238E27FC236}">
                <a16:creationId xmlns:a16="http://schemas.microsoft.com/office/drawing/2014/main" id="{9BE058A8-8675-4B67-B5D9-33F204963990}"/>
              </a:ext>
            </a:extLst>
          </p:cNvPr>
          <p:cNvSpPr txBox="1">
            <a:spLocks/>
          </p:cNvSpPr>
          <p:nvPr/>
        </p:nvSpPr>
        <p:spPr>
          <a:xfrm>
            <a:off x="3681015" y="954028"/>
            <a:ext cx="8136553" cy="624251"/>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800" dirty="0">
                <a:solidFill>
                  <a:schemeClr val="bg1"/>
                </a:solidFill>
                <a:effectLst>
                  <a:outerShdw blurRad="38100" dist="38100" dir="2700000" algn="tl">
                    <a:srgbClr val="000000">
                      <a:alpha val="43137"/>
                    </a:srgbClr>
                  </a:outerShdw>
                </a:effectLst>
              </a:rPr>
              <a:t>The </a:t>
            </a:r>
            <a:r>
              <a:rPr lang="en-US" sz="4800" b="1" dirty="0">
                <a:solidFill>
                  <a:srgbClr val="C43815"/>
                </a:solidFill>
                <a:effectLst>
                  <a:outerShdw blurRad="38100" dist="38100" dir="2700000" algn="tl">
                    <a:srgbClr val="000000">
                      <a:alpha val="43137"/>
                    </a:srgbClr>
                  </a:outerShdw>
                </a:effectLst>
              </a:rPr>
              <a:t>W</a:t>
            </a:r>
            <a:r>
              <a:rPr lang="en-US" sz="4800" dirty="0">
                <a:solidFill>
                  <a:schemeClr val="bg1"/>
                </a:solidFill>
                <a:effectLst>
                  <a:outerShdw blurRad="38100" dist="38100" dir="2700000" algn="tl">
                    <a:srgbClr val="000000">
                      <a:alpha val="43137"/>
                    </a:srgbClr>
                  </a:outerShdw>
                </a:effectLst>
              </a:rPr>
              <a:t>ebsite: HTML</a:t>
            </a:r>
          </a:p>
        </p:txBody>
      </p:sp>
      <p:sp>
        <p:nvSpPr>
          <p:cNvPr id="52" name="Subtitle 2">
            <a:extLst>
              <a:ext uri="{FF2B5EF4-FFF2-40B4-BE49-F238E27FC236}">
                <a16:creationId xmlns:a16="http://schemas.microsoft.com/office/drawing/2014/main" id="{94BAAF29-168A-47C1-87B8-7861BDF41334}"/>
              </a:ext>
            </a:extLst>
          </p:cNvPr>
          <p:cNvSpPr>
            <a:spLocks noGrp="1"/>
          </p:cNvSpPr>
          <p:nvPr>
            <p:ph type="subTitle" idx="1"/>
          </p:nvPr>
        </p:nvSpPr>
        <p:spPr>
          <a:xfrm>
            <a:off x="7989757" y="6520722"/>
            <a:ext cx="4160222" cy="304009"/>
          </a:xfrm>
        </p:spPr>
        <p:txBody>
          <a:bodyPr>
            <a:normAutofit fontScale="92500" lnSpcReduction="20000"/>
          </a:bodyPr>
          <a:lstStyle/>
          <a:p>
            <a:pPr algn="r"/>
            <a:r>
              <a:rPr lang="en-US" sz="1800" spc="300" dirty="0">
                <a:solidFill>
                  <a:schemeClr val="bg1">
                    <a:lumMod val="65000"/>
                    <a:lumOff val="35000"/>
                  </a:schemeClr>
                </a:solidFill>
                <a:effectLst>
                  <a:outerShdw blurRad="38100" dist="38100" dir="2700000" algn="tl">
                    <a:srgbClr val="000000">
                      <a:alpha val="43137"/>
                    </a:srgbClr>
                  </a:outerShdw>
                </a:effectLst>
              </a:rPr>
              <a:t>By Shenica r. Graham</a:t>
            </a:r>
          </a:p>
        </p:txBody>
      </p:sp>
      <p:sp>
        <p:nvSpPr>
          <p:cNvPr id="2" name="Subtitle 2">
            <a:extLst>
              <a:ext uri="{FF2B5EF4-FFF2-40B4-BE49-F238E27FC236}">
                <a16:creationId xmlns:a16="http://schemas.microsoft.com/office/drawing/2014/main" id="{DD23B3AD-B7D4-4885-AEE9-200D838702C0}"/>
              </a:ext>
            </a:extLst>
          </p:cNvPr>
          <p:cNvSpPr txBox="1">
            <a:spLocks/>
          </p:cNvSpPr>
          <p:nvPr/>
        </p:nvSpPr>
        <p:spPr>
          <a:xfrm>
            <a:off x="3777521" y="1761053"/>
            <a:ext cx="8040047" cy="4142918"/>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lgn="just">
              <a:lnSpc>
                <a:spcPct val="120000"/>
              </a:lnSpc>
            </a:pPr>
            <a:r>
              <a:rPr lang="en-US" sz="2800" cap="none" dirty="0">
                <a:solidFill>
                  <a:schemeClr val="bg1"/>
                </a:solidFill>
                <a:effectLst>
                  <a:outerShdw blurRad="38100" dist="38100" dir="2700000" algn="tl">
                    <a:srgbClr val="000000">
                      <a:alpha val="43137"/>
                    </a:srgbClr>
                  </a:outerShdw>
                </a:effectLst>
              </a:rPr>
              <a:t>The Kickstarter Success marketing website is deployed to Netlify. All elements are laid out using semantic HTML. The code is properly indented with helpful comments making it easier for the next developer to read. The project layout matches choice wireframes and delivers robust content. The header and footer HMTL is shared by all pages. A call to action on the home page (Login) links to the project app.</a:t>
            </a:r>
          </a:p>
        </p:txBody>
      </p:sp>
      <p:pic>
        <p:nvPicPr>
          <p:cNvPr id="6" name="Picture 5" descr="Diagram&#10;&#10;Description automatically generated">
            <a:extLst>
              <a:ext uri="{FF2B5EF4-FFF2-40B4-BE49-F238E27FC236}">
                <a16:creationId xmlns:a16="http://schemas.microsoft.com/office/drawing/2014/main" id="{9AC27DFD-9A88-4A0E-AF2F-0D6EE3206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531" y="1005977"/>
            <a:ext cx="3411513" cy="4907843"/>
          </a:xfrm>
          <a:prstGeom prst="rect">
            <a:avLst/>
          </a:prstGeom>
        </p:spPr>
      </p:pic>
    </p:spTree>
    <p:extLst>
      <p:ext uri="{BB962C8B-B14F-4D97-AF65-F5344CB8AC3E}">
        <p14:creationId xmlns:p14="http://schemas.microsoft.com/office/powerpoint/2010/main" val="995347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FD83D83-0CDF-4D0D-B70B-E82036D6A239}"/>
              </a:ext>
            </a:extLst>
          </p:cNvPr>
          <p:cNvPicPr>
            <a:picLocks noChangeAspect="1"/>
          </p:cNvPicPr>
          <p:nvPr/>
        </p:nvPicPr>
        <p:blipFill rotWithShape="1">
          <a:blip r:embed="rId2">
            <a:extLst>
              <a:ext uri="{28A0092B-C50C-407E-A947-70E740481C1C}">
                <a14:useLocalDpi xmlns:a14="http://schemas.microsoft.com/office/drawing/2010/main" val="0"/>
              </a:ext>
            </a:extLst>
          </a:blip>
          <a:srcRect l="49656"/>
          <a:stretch/>
        </p:blipFill>
        <p:spPr>
          <a:xfrm flipV="1">
            <a:off x="1" y="6113973"/>
            <a:ext cx="12192000" cy="767966"/>
          </a:xfrm>
          <a:prstGeom prst="rect">
            <a:avLst/>
          </a:prstGeom>
        </p:spPr>
      </p:pic>
      <p:pic>
        <p:nvPicPr>
          <p:cNvPr id="16" name="Picture 15">
            <a:extLst>
              <a:ext uri="{FF2B5EF4-FFF2-40B4-BE49-F238E27FC236}">
                <a16:creationId xmlns:a16="http://schemas.microsoft.com/office/drawing/2014/main" id="{D8B21D7E-D44A-404B-8C30-C44D606C1AD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6993629" cy="767966"/>
          </a:xfrm>
          <a:prstGeom prst="rect">
            <a:avLst/>
          </a:prstGeom>
        </p:spPr>
      </p:pic>
      <p:pic>
        <p:nvPicPr>
          <p:cNvPr id="17" name="Picture 16">
            <a:extLst>
              <a:ext uri="{FF2B5EF4-FFF2-40B4-BE49-F238E27FC236}">
                <a16:creationId xmlns:a16="http://schemas.microsoft.com/office/drawing/2014/main" id="{F1B11599-7FB4-420B-A5CD-D80BEBAC3E86}"/>
              </a:ext>
            </a:extLst>
          </p:cNvPr>
          <p:cNvPicPr>
            <a:picLocks noChangeAspect="1"/>
          </p:cNvPicPr>
          <p:nvPr/>
        </p:nvPicPr>
        <p:blipFill rotWithShape="1">
          <a:blip r:embed="rId2">
            <a:extLst>
              <a:ext uri="{28A0092B-C50C-407E-A947-70E740481C1C}">
                <a14:useLocalDpi xmlns:a14="http://schemas.microsoft.com/office/drawing/2010/main" val="0"/>
              </a:ext>
            </a:extLst>
          </a:blip>
          <a:srcRect l="49656"/>
          <a:stretch/>
        </p:blipFill>
        <p:spPr>
          <a:xfrm>
            <a:off x="6429613" y="3288"/>
            <a:ext cx="5762387" cy="767966"/>
          </a:xfrm>
          <a:prstGeom prst="rect">
            <a:avLst/>
          </a:prstGeom>
        </p:spPr>
      </p:pic>
      <p:sp>
        <p:nvSpPr>
          <p:cNvPr id="4" name="Title 1">
            <a:extLst>
              <a:ext uri="{FF2B5EF4-FFF2-40B4-BE49-F238E27FC236}">
                <a16:creationId xmlns:a16="http://schemas.microsoft.com/office/drawing/2014/main" id="{9BE058A8-8675-4B67-B5D9-33F204963990}"/>
              </a:ext>
            </a:extLst>
          </p:cNvPr>
          <p:cNvSpPr txBox="1">
            <a:spLocks/>
          </p:cNvSpPr>
          <p:nvPr/>
        </p:nvSpPr>
        <p:spPr>
          <a:xfrm>
            <a:off x="3681015" y="954028"/>
            <a:ext cx="8136553" cy="624251"/>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800" dirty="0">
                <a:solidFill>
                  <a:schemeClr val="bg1"/>
                </a:solidFill>
                <a:effectLst>
                  <a:outerShdw blurRad="38100" dist="38100" dir="2700000" algn="tl">
                    <a:srgbClr val="000000">
                      <a:alpha val="43137"/>
                    </a:srgbClr>
                  </a:outerShdw>
                </a:effectLst>
              </a:rPr>
              <a:t>The </a:t>
            </a:r>
            <a:r>
              <a:rPr lang="en-US" sz="4800" b="1" dirty="0">
                <a:solidFill>
                  <a:srgbClr val="C43815"/>
                </a:solidFill>
                <a:effectLst>
                  <a:outerShdw blurRad="38100" dist="38100" dir="2700000" algn="tl">
                    <a:srgbClr val="000000">
                      <a:alpha val="43137"/>
                    </a:srgbClr>
                  </a:outerShdw>
                </a:effectLst>
              </a:rPr>
              <a:t>W</a:t>
            </a:r>
            <a:r>
              <a:rPr lang="en-US" sz="4800" dirty="0">
                <a:solidFill>
                  <a:schemeClr val="bg1"/>
                </a:solidFill>
                <a:effectLst>
                  <a:outerShdw blurRad="38100" dist="38100" dir="2700000" algn="tl">
                    <a:srgbClr val="000000">
                      <a:alpha val="43137"/>
                    </a:srgbClr>
                  </a:outerShdw>
                </a:effectLst>
              </a:rPr>
              <a:t>ebsite: HTML Sample</a:t>
            </a:r>
          </a:p>
        </p:txBody>
      </p:sp>
      <p:sp>
        <p:nvSpPr>
          <p:cNvPr id="52" name="Subtitle 2">
            <a:extLst>
              <a:ext uri="{FF2B5EF4-FFF2-40B4-BE49-F238E27FC236}">
                <a16:creationId xmlns:a16="http://schemas.microsoft.com/office/drawing/2014/main" id="{94BAAF29-168A-47C1-87B8-7861BDF41334}"/>
              </a:ext>
            </a:extLst>
          </p:cNvPr>
          <p:cNvSpPr>
            <a:spLocks noGrp="1"/>
          </p:cNvSpPr>
          <p:nvPr>
            <p:ph type="subTitle" idx="1"/>
          </p:nvPr>
        </p:nvSpPr>
        <p:spPr>
          <a:xfrm>
            <a:off x="7989757" y="6520722"/>
            <a:ext cx="4160222" cy="304009"/>
          </a:xfrm>
        </p:spPr>
        <p:txBody>
          <a:bodyPr>
            <a:normAutofit fontScale="92500" lnSpcReduction="20000"/>
          </a:bodyPr>
          <a:lstStyle/>
          <a:p>
            <a:pPr algn="r"/>
            <a:r>
              <a:rPr lang="en-US" sz="1800" spc="300" dirty="0">
                <a:solidFill>
                  <a:schemeClr val="bg1">
                    <a:lumMod val="65000"/>
                    <a:lumOff val="35000"/>
                  </a:schemeClr>
                </a:solidFill>
                <a:effectLst>
                  <a:outerShdw blurRad="38100" dist="38100" dir="2700000" algn="tl">
                    <a:srgbClr val="000000">
                      <a:alpha val="43137"/>
                    </a:srgbClr>
                  </a:outerShdw>
                </a:effectLst>
              </a:rPr>
              <a:t>By Shenica r. Graham</a:t>
            </a:r>
          </a:p>
        </p:txBody>
      </p:sp>
      <p:pic>
        <p:nvPicPr>
          <p:cNvPr id="11" name="Picture 10">
            <a:extLst>
              <a:ext uri="{FF2B5EF4-FFF2-40B4-BE49-F238E27FC236}">
                <a16:creationId xmlns:a16="http://schemas.microsoft.com/office/drawing/2014/main" id="{B44001B7-3B1D-4BBF-9E30-F1B227BDB583}"/>
              </a:ext>
            </a:extLst>
          </p:cNvPr>
          <p:cNvPicPr>
            <a:picLocks noChangeAspect="1"/>
          </p:cNvPicPr>
          <p:nvPr/>
        </p:nvPicPr>
        <p:blipFill rotWithShape="1">
          <a:blip r:embed="rId3"/>
          <a:srcRect l="20956" t="11275" r="21868" b="50168"/>
          <a:stretch/>
        </p:blipFill>
        <p:spPr>
          <a:xfrm>
            <a:off x="267837" y="1714875"/>
            <a:ext cx="11649343" cy="4402386"/>
          </a:xfrm>
          <a:prstGeom prst="rect">
            <a:avLst/>
          </a:prstGeom>
        </p:spPr>
      </p:pic>
    </p:spTree>
    <p:extLst>
      <p:ext uri="{BB962C8B-B14F-4D97-AF65-F5344CB8AC3E}">
        <p14:creationId xmlns:p14="http://schemas.microsoft.com/office/powerpoint/2010/main" val="529801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1208</TotalTime>
  <Words>1021</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K ickstarter Success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Kickstarter Success</dc:title>
  <dc:creator>Shenica</dc:creator>
  <cp:lastModifiedBy>Shenica</cp:lastModifiedBy>
  <cp:revision>115</cp:revision>
  <dcterms:created xsi:type="dcterms:W3CDTF">2020-10-24T15:34:13Z</dcterms:created>
  <dcterms:modified xsi:type="dcterms:W3CDTF">2020-10-25T20:58:13Z</dcterms:modified>
</cp:coreProperties>
</file>