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400" r:id="rId2"/>
    <p:sldId id="337" r:id="rId3"/>
    <p:sldId id="333" r:id="rId4"/>
    <p:sldId id="370" r:id="rId5"/>
    <p:sldId id="329" r:id="rId6"/>
    <p:sldId id="373" r:id="rId7"/>
    <p:sldId id="374" r:id="rId8"/>
    <p:sldId id="375" r:id="rId9"/>
    <p:sldId id="377" r:id="rId10"/>
    <p:sldId id="378" r:id="rId11"/>
    <p:sldId id="379" r:id="rId12"/>
    <p:sldId id="376" r:id="rId13"/>
    <p:sldId id="380" r:id="rId14"/>
    <p:sldId id="381" r:id="rId15"/>
    <p:sldId id="382" r:id="rId16"/>
    <p:sldId id="383" r:id="rId17"/>
    <p:sldId id="384" r:id="rId18"/>
    <p:sldId id="331" r:id="rId19"/>
    <p:sldId id="386" r:id="rId20"/>
    <p:sldId id="387" r:id="rId21"/>
    <p:sldId id="388" r:id="rId22"/>
    <p:sldId id="389" r:id="rId23"/>
    <p:sldId id="391" r:id="rId24"/>
    <p:sldId id="392" r:id="rId25"/>
    <p:sldId id="393" r:id="rId26"/>
    <p:sldId id="394" r:id="rId27"/>
    <p:sldId id="395" r:id="rId28"/>
    <p:sldId id="396" r:id="rId29"/>
    <p:sldId id="398" r:id="rId30"/>
    <p:sldId id="399" r:id="rId31"/>
    <p:sldId id="397" r:id="rId32"/>
    <p:sldId id="371" r:id="rId33"/>
    <p:sldId id="342" r:id="rId34"/>
    <p:sldId id="317" r:id="rId35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84" charset="0"/>
        <a:ea typeface="Heiti SC Light" pitchFamily="-84" charset="-122"/>
        <a:cs typeface="+mn-cs"/>
        <a:sym typeface="Gill Sans" pitchFamily="-84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84" charset="0"/>
        <a:ea typeface="Heiti SC Light" pitchFamily="-84" charset="-122"/>
        <a:cs typeface="+mn-cs"/>
        <a:sym typeface="Gill Sans" pitchFamily="-84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84" charset="0"/>
        <a:ea typeface="Heiti SC Light" pitchFamily="-84" charset="-122"/>
        <a:cs typeface="+mn-cs"/>
        <a:sym typeface="Gill Sans" pitchFamily="-84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84" charset="0"/>
        <a:ea typeface="Heiti SC Light" pitchFamily="-84" charset="-122"/>
        <a:cs typeface="+mn-cs"/>
        <a:sym typeface="Gill Sans" pitchFamily="-84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84" charset="0"/>
        <a:ea typeface="Heiti SC Light" pitchFamily="-84" charset="-122"/>
        <a:cs typeface="+mn-cs"/>
        <a:sym typeface="Gill Sans" pitchFamily="-84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pitchFamily="-84" charset="0"/>
        <a:ea typeface="Heiti SC Light" pitchFamily="-84" charset="-122"/>
        <a:cs typeface="+mn-cs"/>
        <a:sym typeface="Gill Sans" pitchFamily="-84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pitchFamily="-84" charset="0"/>
        <a:ea typeface="Heiti SC Light" pitchFamily="-84" charset="-122"/>
        <a:cs typeface="+mn-cs"/>
        <a:sym typeface="Gill Sans" pitchFamily="-84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pitchFamily="-84" charset="0"/>
        <a:ea typeface="Heiti SC Light" pitchFamily="-84" charset="-122"/>
        <a:cs typeface="+mn-cs"/>
        <a:sym typeface="Gill Sans" pitchFamily="-84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pitchFamily="-84" charset="0"/>
        <a:ea typeface="Heiti SC Light" pitchFamily="-84" charset="-122"/>
        <a:cs typeface="+mn-cs"/>
        <a:sym typeface="Gill Sans" pitchFamily="-8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嘉山" initials="李嘉山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39B9"/>
    <a:srgbClr val="FF00FF"/>
    <a:srgbClr val="DD20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12"/>
    <p:restoredTop sz="95271" autoAdjust="0"/>
  </p:normalViewPr>
  <p:slideViewPr>
    <p:cSldViewPr>
      <p:cViewPr varScale="1">
        <p:scale>
          <a:sx n="65" d="100"/>
          <a:sy n="65" d="100"/>
        </p:scale>
        <p:origin x="776" y="21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7BB11-1A09-BB40-AD06-3151AB52FE08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AC91B4-232E-9145-92CC-12B503DDB80A}">
      <dgm:prSet phldrT="[文本]"/>
      <dgm:spPr/>
      <dgm:t>
        <a:bodyPr/>
        <a:lstStyle/>
        <a:p>
          <a:r>
            <a:rPr lang="zh-CN" altLang="en-US" dirty="0" smtClean="0"/>
            <a:t>前端</a:t>
          </a:r>
          <a:endParaRPr lang="zh-CN" altLang="en-US" dirty="0"/>
        </a:p>
      </dgm:t>
    </dgm:pt>
    <dgm:pt modelId="{277A856C-2DC8-AA49-9B07-6834D2A99716}" type="parTrans" cxnId="{538C3D1C-876E-AA43-8C56-F6CC594AD57B}">
      <dgm:prSet/>
      <dgm:spPr/>
      <dgm:t>
        <a:bodyPr/>
        <a:lstStyle/>
        <a:p>
          <a:endParaRPr lang="zh-CN" altLang="en-US"/>
        </a:p>
      </dgm:t>
    </dgm:pt>
    <dgm:pt modelId="{6B19D886-7100-7440-83C1-79FA88FFE42A}" type="sibTrans" cxnId="{538C3D1C-876E-AA43-8C56-F6CC594AD57B}">
      <dgm:prSet/>
      <dgm:spPr/>
      <dgm:t>
        <a:bodyPr/>
        <a:lstStyle/>
        <a:p>
          <a:endParaRPr lang="zh-CN" altLang="en-US"/>
        </a:p>
      </dgm:t>
    </dgm:pt>
    <dgm:pt modelId="{B58F85D0-00D9-324F-A874-BA1652527E54}">
      <dgm:prSet phldrT="[文本]"/>
      <dgm:spPr/>
      <dgm:t>
        <a:bodyPr/>
        <a:lstStyle/>
        <a:p>
          <a:r>
            <a:rPr lang="en-US" altLang="zh-CN" dirty="0" smtClean="0"/>
            <a:t>HTML</a:t>
          </a:r>
          <a:endParaRPr lang="zh-CN" altLang="en-US" dirty="0"/>
        </a:p>
      </dgm:t>
    </dgm:pt>
    <dgm:pt modelId="{3A7CD9D2-C58A-A44C-AECE-D0B2706C4E54}" type="parTrans" cxnId="{E9902D64-DFF8-0E40-A5E2-FE812DB51E2C}">
      <dgm:prSet/>
      <dgm:spPr/>
      <dgm:t>
        <a:bodyPr/>
        <a:lstStyle/>
        <a:p>
          <a:endParaRPr lang="zh-CN" altLang="en-US"/>
        </a:p>
      </dgm:t>
    </dgm:pt>
    <dgm:pt modelId="{78BC67FC-A72E-D34B-B931-C49350BE2468}" type="sibTrans" cxnId="{E9902D64-DFF8-0E40-A5E2-FE812DB51E2C}">
      <dgm:prSet/>
      <dgm:spPr/>
      <dgm:t>
        <a:bodyPr/>
        <a:lstStyle/>
        <a:p>
          <a:endParaRPr lang="zh-CN" altLang="en-US"/>
        </a:p>
      </dgm:t>
    </dgm:pt>
    <dgm:pt modelId="{3A09A000-87F3-8243-915D-6BF756E13D82}">
      <dgm:prSet phldrT="[文本]"/>
      <dgm:spPr/>
      <dgm:t>
        <a:bodyPr/>
        <a:lstStyle/>
        <a:p>
          <a:r>
            <a:rPr lang="en-US" altLang="zh-CN" dirty="0" smtClean="0"/>
            <a:t>CSS</a:t>
          </a:r>
          <a:endParaRPr lang="zh-CN" altLang="en-US" dirty="0"/>
        </a:p>
      </dgm:t>
    </dgm:pt>
    <dgm:pt modelId="{217EDB49-EC6A-764D-B1E4-BBF8805DE92B}" type="parTrans" cxnId="{E8F1AAFD-30D6-7141-B303-942303AFBCB1}">
      <dgm:prSet/>
      <dgm:spPr/>
      <dgm:t>
        <a:bodyPr/>
        <a:lstStyle/>
        <a:p>
          <a:endParaRPr lang="zh-CN" altLang="en-US"/>
        </a:p>
      </dgm:t>
    </dgm:pt>
    <dgm:pt modelId="{A20ED48F-039C-B645-938F-DB9D6A66975A}" type="sibTrans" cxnId="{E8F1AAFD-30D6-7141-B303-942303AFBCB1}">
      <dgm:prSet/>
      <dgm:spPr/>
      <dgm:t>
        <a:bodyPr/>
        <a:lstStyle/>
        <a:p>
          <a:endParaRPr lang="zh-CN" altLang="en-US"/>
        </a:p>
      </dgm:t>
    </dgm:pt>
    <dgm:pt modelId="{2204F47B-FD75-354D-8E54-E29582111CAE}">
      <dgm:prSet phldrT="[文本]"/>
      <dgm:spPr/>
      <dgm:t>
        <a:bodyPr/>
        <a:lstStyle/>
        <a:p>
          <a:r>
            <a:rPr lang="en-US" altLang="zh-CN" dirty="0" smtClean="0"/>
            <a:t>JavaScript</a:t>
          </a:r>
          <a:endParaRPr lang="zh-CN" altLang="en-US" dirty="0"/>
        </a:p>
      </dgm:t>
    </dgm:pt>
    <dgm:pt modelId="{34005CDE-0800-C241-AD3F-C9172261FE4A}" type="parTrans" cxnId="{6FC85A9E-39CF-654B-B35D-B7FF568EE370}">
      <dgm:prSet/>
      <dgm:spPr/>
      <dgm:t>
        <a:bodyPr/>
        <a:lstStyle/>
        <a:p>
          <a:endParaRPr lang="zh-CN" altLang="en-US"/>
        </a:p>
      </dgm:t>
    </dgm:pt>
    <dgm:pt modelId="{6B757623-A636-2E49-873D-42F47B05C9DE}" type="sibTrans" cxnId="{6FC85A9E-39CF-654B-B35D-B7FF568EE370}">
      <dgm:prSet/>
      <dgm:spPr/>
      <dgm:t>
        <a:bodyPr/>
        <a:lstStyle/>
        <a:p>
          <a:endParaRPr lang="zh-CN" altLang="en-US"/>
        </a:p>
      </dgm:t>
    </dgm:pt>
    <dgm:pt modelId="{8128A33D-7793-694E-8FE1-2F86917F5848}" type="pres">
      <dgm:prSet presAssocID="{2B87BB11-1A09-BB40-AD06-3151AB52FE0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5FA27D-3F90-7343-99B5-A512F6F9C965}" type="pres">
      <dgm:prSet presAssocID="{68AC91B4-232E-9145-92CC-12B503DDB80A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18F0C5FD-7226-534A-AC0B-9CD055842FD7}" type="pres">
      <dgm:prSet presAssocID="{B58F85D0-00D9-324F-A874-BA1652527E5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51630E-A77A-9A4B-9F1E-1B3AB35343ED}" type="pres">
      <dgm:prSet presAssocID="{B58F85D0-00D9-324F-A874-BA1652527E54}" presName="dummy" presStyleCnt="0"/>
      <dgm:spPr/>
    </dgm:pt>
    <dgm:pt modelId="{E9A55E6E-0403-0748-A46F-B0D3A293BACD}" type="pres">
      <dgm:prSet presAssocID="{78BC67FC-A72E-D34B-B931-C49350BE2468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B26A23C1-771D-9447-BC0F-77627B1F8833}" type="pres">
      <dgm:prSet presAssocID="{3A09A000-87F3-8243-915D-6BF756E13D8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723BE4-5D58-FE41-AEC1-D3D7E2672F7C}" type="pres">
      <dgm:prSet presAssocID="{3A09A000-87F3-8243-915D-6BF756E13D82}" presName="dummy" presStyleCnt="0"/>
      <dgm:spPr/>
    </dgm:pt>
    <dgm:pt modelId="{16C50A96-728A-A340-A0D5-D7B2601DEE25}" type="pres">
      <dgm:prSet presAssocID="{A20ED48F-039C-B645-938F-DB9D6A66975A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920C09F6-F559-104E-B3D3-2081DF116C82}" type="pres">
      <dgm:prSet presAssocID="{2204F47B-FD75-354D-8E54-E29582111CA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C95D1A-FCEF-9649-91EA-27B6F57F2131}" type="pres">
      <dgm:prSet presAssocID="{2204F47B-FD75-354D-8E54-E29582111CAE}" presName="dummy" presStyleCnt="0"/>
      <dgm:spPr/>
    </dgm:pt>
    <dgm:pt modelId="{490E9368-FA75-0740-B1B5-5D2A1505C17A}" type="pres">
      <dgm:prSet presAssocID="{6B757623-A636-2E49-873D-42F47B05C9DE}" presName="sibTrans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66B8CDE8-972A-C44D-96A9-48CE8BFE2E3B}" type="presOf" srcId="{3A09A000-87F3-8243-915D-6BF756E13D82}" destId="{B26A23C1-771D-9447-BC0F-77627B1F8833}" srcOrd="0" destOrd="0" presId="urn:microsoft.com/office/officeart/2005/8/layout/radial6"/>
    <dgm:cxn modelId="{36383085-C384-164B-A604-2B8C3A6C53FB}" type="presOf" srcId="{78BC67FC-A72E-D34B-B931-C49350BE2468}" destId="{E9A55E6E-0403-0748-A46F-B0D3A293BACD}" srcOrd="0" destOrd="0" presId="urn:microsoft.com/office/officeart/2005/8/layout/radial6"/>
    <dgm:cxn modelId="{C2123D10-5065-D543-93E9-D308240E83CC}" type="presOf" srcId="{6B757623-A636-2E49-873D-42F47B05C9DE}" destId="{490E9368-FA75-0740-B1B5-5D2A1505C17A}" srcOrd="0" destOrd="0" presId="urn:microsoft.com/office/officeart/2005/8/layout/radial6"/>
    <dgm:cxn modelId="{E8F1AAFD-30D6-7141-B303-942303AFBCB1}" srcId="{68AC91B4-232E-9145-92CC-12B503DDB80A}" destId="{3A09A000-87F3-8243-915D-6BF756E13D82}" srcOrd="1" destOrd="0" parTransId="{217EDB49-EC6A-764D-B1E4-BBF8805DE92B}" sibTransId="{A20ED48F-039C-B645-938F-DB9D6A66975A}"/>
    <dgm:cxn modelId="{E9902D64-DFF8-0E40-A5E2-FE812DB51E2C}" srcId="{68AC91B4-232E-9145-92CC-12B503DDB80A}" destId="{B58F85D0-00D9-324F-A874-BA1652527E54}" srcOrd="0" destOrd="0" parTransId="{3A7CD9D2-C58A-A44C-AECE-D0B2706C4E54}" sibTransId="{78BC67FC-A72E-D34B-B931-C49350BE2468}"/>
    <dgm:cxn modelId="{538C3D1C-876E-AA43-8C56-F6CC594AD57B}" srcId="{2B87BB11-1A09-BB40-AD06-3151AB52FE08}" destId="{68AC91B4-232E-9145-92CC-12B503DDB80A}" srcOrd="0" destOrd="0" parTransId="{277A856C-2DC8-AA49-9B07-6834D2A99716}" sibTransId="{6B19D886-7100-7440-83C1-79FA88FFE42A}"/>
    <dgm:cxn modelId="{6FC85A9E-39CF-654B-B35D-B7FF568EE370}" srcId="{68AC91B4-232E-9145-92CC-12B503DDB80A}" destId="{2204F47B-FD75-354D-8E54-E29582111CAE}" srcOrd="2" destOrd="0" parTransId="{34005CDE-0800-C241-AD3F-C9172261FE4A}" sibTransId="{6B757623-A636-2E49-873D-42F47B05C9DE}"/>
    <dgm:cxn modelId="{102BFE0B-6DDD-C446-9497-EEEED20BB818}" type="presOf" srcId="{B58F85D0-00D9-324F-A874-BA1652527E54}" destId="{18F0C5FD-7226-534A-AC0B-9CD055842FD7}" srcOrd="0" destOrd="0" presId="urn:microsoft.com/office/officeart/2005/8/layout/radial6"/>
    <dgm:cxn modelId="{C0AEB66A-F36A-5745-BB3F-6BC825B0FD92}" type="presOf" srcId="{2B87BB11-1A09-BB40-AD06-3151AB52FE08}" destId="{8128A33D-7793-694E-8FE1-2F86917F5848}" srcOrd="0" destOrd="0" presId="urn:microsoft.com/office/officeart/2005/8/layout/radial6"/>
    <dgm:cxn modelId="{00F82D7A-6065-614B-851E-3711E899D734}" type="presOf" srcId="{2204F47B-FD75-354D-8E54-E29582111CAE}" destId="{920C09F6-F559-104E-B3D3-2081DF116C82}" srcOrd="0" destOrd="0" presId="urn:microsoft.com/office/officeart/2005/8/layout/radial6"/>
    <dgm:cxn modelId="{DEABDF48-3F14-3F44-90A0-6EB8492DE50E}" type="presOf" srcId="{68AC91B4-232E-9145-92CC-12B503DDB80A}" destId="{465FA27D-3F90-7343-99B5-A512F6F9C965}" srcOrd="0" destOrd="0" presId="urn:microsoft.com/office/officeart/2005/8/layout/radial6"/>
    <dgm:cxn modelId="{DBAE7F67-D394-F64C-991B-F3F6D9575775}" type="presOf" srcId="{A20ED48F-039C-B645-938F-DB9D6A66975A}" destId="{16C50A96-728A-A340-A0D5-D7B2601DEE25}" srcOrd="0" destOrd="0" presId="urn:microsoft.com/office/officeart/2005/8/layout/radial6"/>
    <dgm:cxn modelId="{1E54B668-DE12-3047-BD0E-D921202A17E5}" type="presParOf" srcId="{8128A33D-7793-694E-8FE1-2F86917F5848}" destId="{465FA27D-3F90-7343-99B5-A512F6F9C965}" srcOrd="0" destOrd="0" presId="urn:microsoft.com/office/officeart/2005/8/layout/radial6"/>
    <dgm:cxn modelId="{096C3A6A-7610-9B45-B0BD-5107A4909598}" type="presParOf" srcId="{8128A33D-7793-694E-8FE1-2F86917F5848}" destId="{18F0C5FD-7226-534A-AC0B-9CD055842FD7}" srcOrd="1" destOrd="0" presId="urn:microsoft.com/office/officeart/2005/8/layout/radial6"/>
    <dgm:cxn modelId="{59439B96-5F9B-7E44-BAEC-6E5ED769F3DC}" type="presParOf" srcId="{8128A33D-7793-694E-8FE1-2F86917F5848}" destId="{3D51630E-A77A-9A4B-9F1E-1B3AB35343ED}" srcOrd="2" destOrd="0" presId="urn:microsoft.com/office/officeart/2005/8/layout/radial6"/>
    <dgm:cxn modelId="{8D8A9403-B613-5044-8E05-1EE292C21CC1}" type="presParOf" srcId="{8128A33D-7793-694E-8FE1-2F86917F5848}" destId="{E9A55E6E-0403-0748-A46F-B0D3A293BACD}" srcOrd="3" destOrd="0" presId="urn:microsoft.com/office/officeart/2005/8/layout/radial6"/>
    <dgm:cxn modelId="{098ECA4A-FC1C-3E4E-8FAB-C14E6824440D}" type="presParOf" srcId="{8128A33D-7793-694E-8FE1-2F86917F5848}" destId="{B26A23C1-771D-9447-BC0F-77627B1F8833}" srcOrd="4" destOrd="0" presId="urn:microsoft.com/office/officeart/2005/8/layout/radial6"/>
    <dgm:cxn modelId="{C1318DF5-2C4E-0C41-BC27-ADF349A6695D}" type="presParOf" srcId="{8128A33D-7793-694E-8FE1-2F86917F5848}" destId="{CB723BE4-5D58-FE41-AEC1-D3D7E2672F7C}" srcOrd="5" destOrd="0" presId="urn:microsoft.com/office/officeart/2005/8/layout/radial6"/>
    <dgm:cxn modelId="{3E927DA1-9138-AA4C-A5CA-106B03A51F78}" type="presParOf" srcId="{8128A33D-7793-694E-8FE1-2F86917F5848}" destId="{16C50A96-728A-A340-A0D5-D7B2601DEE25}" srcOrd="6" destOrd="0" presId="urn:microsoft.com/office/officeart/2005/8/layout/radial6"/>
    <dgm:cxn modelId="{91BEC3FD-B6D7-8248-80AB-285B4E25AD55}" type="presParOf" srcId="{8128A33D-7793-694E-8FE1-2F86917F5848}" destId="{920C09F6-F559-104E-B3D3-2081DF116C82}" srcOrd="7" destOrd="0" presId="urn:microsoft.com/office/officeart/2005/8/layout/radial6"/>
    <dgm:cxn modelId="{A105F280-1965-6E42-AFBF-673572F5FA99}" type="presParOf" srcId="{8128A33D-7793-694E-8FE1-2F86917F5848}" destId="{B9C95D1A-FCEF-9649-91EA-27B6F57F2131}" srcOrd="8" destOrd="0" presId="urn:microsoft.com/office/officeart/2005/8/layout/radial6"/>
    <dgm:cxn modelId="{800AF4AE-7A32-0944-9B2A-E15DE7597290}" type="presParOf" srcId="{8128A33D-7793-694E-8FE1-2F86917F5848}" destId="{490E9368-FA75-0740-B1B5-5D2A1505C17A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E9368-FA75-0740-B1B5-5D2A1505C17A}">
      <dsp:nvSpPr>
        <dsp:cNvPr id="0" name=""/>
        <dsp:cNvSpPr/>
      </dsp:nvSpPr>
      <dsp:spPr>
        <a:xfrm>
          <a:off x="1546048" y="258033"/>
          <a:ext cx="1723708" cy="1723708"/>
        </a:xfrm>
        <a:prstGeom prst="blockArc">
          <a:avLst>
            <a:gd name="adj1" fmla="val 9000000"/>
            <a:gd name="adj2" fmla="val 16200000"/>
            <a:gd name="adj3" fmla="val 463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C50A96-728A-A340-A0D5-D7B2601DEE25}">
      <dsp:nvSpPr>
        <dsp:cNvPr id="0" name=""/>
        <dsp:cNvSpPr/>
      </dsp:nvSpPr>
      <dsp:spPr>
        <a:xfrm>
          <a:off x="1546048" y="258033"/>
          <a:ext cx="1723708" cy="1723708"/>
        </a:xfrm>
        <a:prstGeom prst="blockArc">
          <a:avLst>
            <a:gd name="adj1" fmla="val 1800000"/>
            <a:gd name="adj2" fmla="val 9000000"/>
            <a:gd name="adj3" fmla="val 463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A55E6E-0403-0748-A46F-B0D3A293BACD}">
      <dsp:nvSpPr>
        <dsp:cNvPr id="0" name=""/>
        <dsp:cNvSpPr/>
      </dsp:nvSpPr>
      <dsp:spPr>
        <a:xfrm>
          <a:off x="1546048" y="258033"/>
          <a:ext cx="1723708" cy="1723708"/>
        </a:xfrm>
        <a:prstGeom prst="blockArc">
          <a:avLst>
            <a:gd name="adj1" fmla="val 16200000"/>
            <a:gd name="adj2" fmla="val 1800000"/>
            <a:gd name="adj3" fmla="val 463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5FA27D-3F90-7343-99B5-A512F6F9C965}">
      <dsp:nvSpPr>
        <dsp:cNvPr id="0" name=""/>
        <dsp:cNvSpPr/>
      </dsp:nvSpPr>
      <dsp:spPr>
        <a:xfrm>
          <a:off x="2011680" y="723665"/>
          <a:ext cx="792444" cy="7924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前端</a:t>
          </a:r>
          <a:endParaRPr lang="zh-CN" altLang="en-US" sz="2000" kern="1200" dirty="0"/>
        </a:p>
      </dsp:txBody>
      <dsp:txXfrm>
        <a:off x="2127731" y="839716"/>
        <a:ext cx="560342" cy="560342"/>
      </dsp:txXfrm>
    </dsp:sp>
    <dsp:sp modelId="{18F0C5FD-7226-534A-AC0B-9CD055842FD7}">
      <dsp:nvSpPr>
        <dsp:cNvPr id="0" name=""/>
        <dsp:cNvSpPr/>
      </dsp:nvSpPr>
      <dsp:spPr>
        <a:xfrm>
          <a:off x="2130546" y="647"/>
          <a:ext cx="554711" cy="5547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smtClean="0"/>
            <a:t>HTML</a:t>
          </a:r>
          <a:endParaRPr lang="zh-CN" altLang="en-US" sz="700" kern="1200" dirty="0"/>
        </a:p>
      </dsp:txBody>
      <dsp:txXfrm>
        <a:off x="2211782" y="81883"/>
        <a:ext cx="392239" cy="392239"/>
      </dsp:txXfrm>
    </dsp:sp>
    <dsp:sp modelId="{B26A23C1-771D-9447-BC0F-77627B1F8833}">
      <dsp:nvSpPr>
        <dsp:cNvPr id="0" name=""/>
        <dsp:cNvSpPr/>
      </dsp:nvSpPr>
      <dsp:spPr>
        <a:xfrm>
          <a:off x="2859640" y="1263474"/>
          <a:ext cx="554711" cy="5547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smtClean="0"/>
            <a:t>CSS</a:t>
          </a:r>
          <a:endParaRPr lang="zh-CN" altLang="en-US" sz="700" kern="1200" dirty="0"/>
        </a:p>
      </dsp:txBody>
      <dsp:txXfrm>
        <a:off x="2940876" y="1344710"/>
        <a:ext cx="392239" cy="392239"/>
      </dsp:txXfrm>
    </dsp:sp>
    <dsp:sp modelId="{920C09F6-F559-104E-B3D3-2081DF116C82}">
      <dsp:nvSpPr>
        <dsp:cNvPr id="0" name=""/>
        <dsp:cNvSpPr/>
      </dsp:nvSpPr>
      <dsp:spPr>
        <a:xfrm>
          <a:off x="1401453" y="1263474"/>
          <a:ext cx="554711" cy="5547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smtClean="0"/>
            <a:t>JavaScript</a:t>
          </a:r>
          <a:endParaRPr lang="zh-CN" altLang="en-US" sz="700" kern="1200" dirty="0"/>
        </a:p>
      </dsp:txBody>
      <dsp:txXfrm>
        <a:off x="1482689" y="1344710"/>
        <a:ext cx="392239" cy="392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6689E-89CD-4266-BA1E-F5F2B32F0BD7}" type="datetimeFigureOut">
              <a:rPr lang="zh-CN" altLang="en-US" smtClean="0"/>
              <a:t>16/9/29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A52C8-B77B-4A21-A915-E7FFA2C78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352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181E42C-D79B-4BA8-A503-7577BA454052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宋体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252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181E42C-D79B-4BA8-A503-7577BA454052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宋体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181E42C-D79B-4BA8-A503-7577BA454052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宋体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63641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181E42C-D79B-4BA8-A503-7577BA454052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宋体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05351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181E42C-D79B-4BA8-A503-7577BA454052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宋体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2230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27113" y="5596880"/>
            <a:ext cx="11053762" cy="841598"/>
          </a:xfrm>
          <a:prstGeom prst="rect">
            <a:avLst/>
          </a:prstGeo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61462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7629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61457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9320107" y="9103360"/>
            <a:ext cx="3034453" cy="906724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31204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>
          <a:xfrm>
            <a:off x="218827" y="196280"/>
            <a:ext cx="10388029" cy="741859"/>
          </a:xfrm>
          <a:prstGeom prst="rect">
            <a:avLst/>
          </a:prstGeom>
        </p:spPr>
        <p:txBody>
          <a:bodyPr vert="horz"/>
          <a:lstStyle>
            <a:lvl1pPr algn="l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06212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86741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0269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8335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8221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25406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686526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9497946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  <p:sldLayoutId id="2147484168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84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kumimoji="1"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kumimoji="1"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kumimoji="1"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kumimoji="1"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kumimoji="1"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requirejs.org/docs/release/2.2.0/comments/require.j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BuildItNow/BIN" TargetMode="External"/><Relationship Id="rId3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jquery/jquery/archive/2.2.4.zi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4054128" y="8189168"/>
            <a:ext cx="4392488" cy="57606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420416"/>
            <a:ext cx="13004800" cy="64807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61" tIns="73129" rIns="146261" bIns="73129" anchor="ctr"/>
          <a:lstStyle/>
          <a:p>
            <a:pPr algn="ctr">
              <a:defRPr/>
            </a:pPr>
            <a:endParaRPr lang="zh-CN" altLang="en-US" sz="2276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0565" y="3603131"/>
            <a:ext cx="11953328" cy="841599"/>
          </a:xfrm>
        </p:spPr>
        <p:txBody>
          <a:bodyPr anchor="ctr"/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前端开发培训</a:t>
            </a:r>
            <a:r>
              <a:rPr lang="zh-CN" altLang="en-US" sz="72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－</a:t>
            </a:r>
            <a:r>
              <a:rPr lang="en-US" altLang="zh-CN" sz="72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2</a:t>
            </a:r>
            <a:endParaRPr lang="zh-CN" altLang="en-US" sz="4800" dirty="0"/>
          </a:p>
        </p:txBody>
      </p:sp>
      <p:sp>
        <p:nvSpPr>
          <p:cNvPr id="2" name="文本框 1"/>
          <p:cNvSpPr txBox="1"/>
          <p:nvPr/>
        </p:nvSpPr>
        <p:spPr>
          <a:xfrm>
            <a:off x="5873232" y="5308848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郭阳</a:t>
            </a:r>
            <a:endParaRPr kumimoji="1" lang="zh-CN" altLang="en-US" sz="3600" dirty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141723"/>
      </p:ext>
    </p:extLst>
  </p:cSld>
  <p:clrMapOvr>
    <a:masterClrMapping/>
  </p:clrMapOvr>
  <p:transition advTm="4154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JQuery</a:t>
            </a:r>
            <a:r>
              <a:rPr lang="zh-CN" altLang="en-US" sz="4000" kern="0" dirty="0" smtClean="0"/>
              <a:t>－</a:t>
            </a:r>
            <a:r>
              <a:rPr lang="zh-CN" altLang="en-US" sz="4000" dirty="0" smtClean="0">
                <a:latin typeface="STSong" charset="-122"/>
                <a:ea typeface="STSong" charset="-122"/>
                <a:cs typeface="STSong" charset="-122"/>
              </a:rPr>
              <a:t>元素事件处理</a:t>
            </a:r>
            <a:endParaRPr lang="zh-CN" altLang="en-US" sz="4000" kern="0" dirty="0"/>
          </a:p>
        </p:txBody>
      </p:sp>
      <p:sp>
        <p:nvSpPr>
          <p:cNvPr id="11" name="矩形 10"/>
          <p:cNvSpPr/>
          <p:nvPr/>
        </p:nvSpPr>
        <p:spPr>
          <a:xfrm>
            <a:off x="431602" y="1530167"/>
            <a:ext cx="12479510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&lt;div id=“login”&gt;&lt;/div&gt;</a:t>
            </a: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&lt;script&gt;</a:t>
            </a:r>
          </a:p>
          <a:p>
            <a:pPr algn="l"/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elem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 = </a:t>
            </a:r>
            <a:r>
              <a:rPr kumimoji="1" lang="en-US" altLang="zh-CN" sz="24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$(“#login”);</a:t>
            </a:r>
          </a:p>
          <a:p>
            <a:pPr algn="l"/>
            <a:r>
              <a:rPr kumimoji="1" lang="en-US" altLang="zh-CN" sz="24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elem.on</a:t>
            </a:r>
            <a:r>
              <a:rPr kumimoji="1" lang="en-US" altLang="zh-CN" sz="24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(“click”, function(e)</a:t>
            </a:r>
          </a:p>
          <a:p>
            <a:pPr algn="l"/>
            <a:r>
              <a:rPr kumimoji="1" lang="en-US" altLang="zh-CN" sz="24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{</a:t>
            </a:r>
          </a:p>
          <a:p>
            <a:pPr algn="l"/>
            <a:r>
              <a:rPr kumimoji="1" lang="en-US" altLang="zh-CN" sz="24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kumimoji="1" lang="en-US" altLang="zh-CN" sz="24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console.log</a:t>
            </a:r>
            <a:r>
              <a:rPr kumimoji="1" lang="en-US" altLang="zh-CN" sz="24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(“Login button clicked”);	</a:t>
            </a:r>
          </a:p>
          <a:p>
            <a:pPr algn="l"/>
            <a:r>
              <a:rPr kumimoji="1" lang="en-US" altLang="zh-CN" sz="24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});</a:t>
            </a:r>
            <a:endParaRPr kumimoji="1" lang="zh-CN" altLang="en-US" sz="24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&lt;/script&gt;</a:t>
            </a:r>
            <a:endParaRPr kumimoji="1" lang="zh-CN" altLang="en-US" sz="2400" i="1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3080" y="907649"/>
            <a:ext cx="5506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Wingdings" charset="2"/>
              <a:buChar char="l"/>
            </a:pP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on(</a:t>
            </a:r>
            <a:r>
              <a:rPr kumimoji="1" lang="en-US" altLang="zh-CN" sz="3200" dirty="0" err="1" smtClean="0">
                <a:latin typeface="STSong" charset="-122"/>
                <a:ea typeface="STSong" charset="-122"/>
                <a:cs typeface="STSong" charset="-122"/>
              </a:rPr>
              <a:t>eventType</a:t>
            </a: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, </a:t>
            </a:r>
            <a:r>
              <a:rPr kumimoji="1" lang="en-US" altLang="zh-CN" sz="3200" dirty="0" err="1" smtClean="0">
                <a:latin typeface="STSong" charset="-122"/>
                <a:ea typeface="STSong" charset="-122"/>
                <a:cs typeface="STSong" charset="-122"/>
              </a:rPr>
              <a:t>eventHandler</a:t>
            </a: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)</a:t>
            </a:r>
            <a:endParaRPr kumimoji="1" lang="zh-CN" altLang="en-US" sz="32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9712" y="4603278"/>
            <a:ext cx="125293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点击事件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click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dblclick</a:t>
            </a:r>
            <a:endParaRPr kumimoji="1" lang="en-US" altLang="zh-CN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键盘事件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keydown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keyup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keypress</a:t>
            </a:r>
            <a:endParaRPr kumimoji="1" lang="en-US" altLang="zh-CN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鼠标事件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mousedown</a:t>
            </a:r>
            <a:r>
              <a:rPr kumimoji="1" lang="zh-CN" altLang="en-US" sz="2400" dirty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mouseup</a:t>
            </a:r>
            <a:r>
              <a:rPr kumimoji="1" lang="zh-CN" altLang="en-US" sz="2400" dirty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mousemove</a:t>
            </a:r>
            <a:r>
              <a:rPr kumimoji="1" lang="zh-CN" altLang="en-US" sz="2400" dirty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mouseover</a:t>
            </a:r>
            <a:r>
              <a:rPr kumimoji="1" lang="zh-CN" altLang="en-US" sz="2400" dirty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mouseout</a:t>
            </a: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触摸事件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touchstart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touchmove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touchend</a:t>
            </a: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eventHandler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有一个参数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event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，代表这个事件，包含事件本身的一些信息</a:t>
            </a:r>
            <a:endParaRPr kumimoji="1" lang="en-US" altLang="zh-CN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lnSpc>
                <a:spcPct val="150000"/>
              </a:lnSpc>
              <a:buFont typeface="Arial" charset="0"/>
              <a:buChar char="•"/>
            </a:pPr>
            <a:endParaRPr kumimoji="1" lang="en-US" altLang="zh-CN" sz="28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lnSpc>
                <a:spcPct val="150000"/>
              </a:lnSpc>
              <a:buFont typeface="Arial" charset="0"/>
              <a:buChar char="•"/>
            </a:pPr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JQuery</a:t>
            </a:r>
            <a:r>
              <a:rPr lang="zh-CN" altLang="en-US" sz="4000" kern="0" dirty="0" smtClean="0"/>
              <a:t>－</a:t>
            </a:r>
            <a:r>
              <a:rPr lang="zh-CN" altLang="en-US" sz="4000" dirty="0" smtClean="0">
                <a:latin typeface="STSong" charset="-122"/>
                <a:ea typeface="STSong" charset="-122"/>
                <a:cs typeface="STSong" charset="-122"/>
              </a:rPr>
              <a:t>元素动画开发</a:t>
            </a:r>
            <a:endParaRPr lang="zh-CN" altLang="en-US" sz="4000" kern="0" dirty="0"/>
          </a:p>
        </p:txBody>
      </p:sp>
      <p:sp>
        <p:nvSpPr>
          <p:cNvPr id="11" name="矩形 10"/>
          <p:cNvSpPr/>
          <p:nvPr/>
        </p:nvSpPr>
        <p:spPr>
          <a:xfrm>
            <a:off x="431602" y="1492424"/>
            <a:ext cx="12479510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&lt;div id=“login”&gt;&lt;/div&gt;</a:t>
            </a: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&lt;script&gt;</a:t>
            </a: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elem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 = </a:t>
            </a:r>
            <a:r>
              <a:rPr kumimoji="1" lang="en-US" altLang="zh-CN" sz="24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$(“#login”);</a:t>
            </a:r>
            <a:endParaRPr kumimoji="1" lang="zh-CN" altLang="en-US" sz="24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4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elem.animate</a:t>
            </a:r>
            <a:r>
              <a:rPr kumimoji="1" lang="en-US" altLang="zh-CN" sz="24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({width:”200px”}, 5000, function()</a:t>
            </a:r>
          </a:p>
          <a:p>
            <a:pPr algn="l"/>
            <a:r>
              <a:rPr kumimoji="1" lang="en-US" altLang="zh-CN" sz="24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{</a:t>
            </a:r>
          </a:p>
          <a:p>
            <a:pPr algn="l"/>
            <a:r>
              <a:rPr kumimoji="1" lang="en-US" altLang="zh-CN" sz="24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alert(“Animation end”);</a:t>
            </a:r>
          </a:p>
          <a:p>
            <a:pPr algn="l"/>
            <a:r>
              <a:rPr kumimoji="1" lang="en-US" altLang="zh-CN" sz="24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});</a:t>
            </a:r>
            <a:r>
              <a:rPr kumimoji="1" lang="zh-CN" altLang="en-US" sz="24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endParaRPr kumimoji="1" lang="en-US" altLang="zh-CN" sz="24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&lt;/script&gt;</a:t>
            </a:r>
            <a:endParaRPr kumimoji="1" lang="zh-CN" altLang="en-US" sz="2400" i="1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3080" y="907649"/>
            <a:ext cx="6372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Wingdings" charset="2"/>
              <a:buChar char="l"/>
            </a:pP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animate(styles, duration, callback)</a:t>
            </a:r>
            <a:endParaRPr kumimoji="1" lang="zh-CN" altLang="en-US" sz="32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9712" y="4603278"/>
            <a:ext cx="125293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styles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: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 需要动画的样式</a:t>
            </a:r>
            <a:endParaRPr kumimoji="1" lang="en-US" altLang="zh-CN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duration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 ：动画持续时间，单位毫秒</a:t>
            </a:r>
          </a:p>
          <a:p>
            <a:pPr marL="457200" indent="-457200" algn="l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callback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 ：动画结束后回调函数</a:t>
            </a:r>
            <a:endParaRPr kumimoji="1" lang="en-US" altLang="zh-CN" sz="28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lnSpc>
                <a:spcPct val="150000"/>
              </a:lnSpc>
              <a:buFont typeface="Arial" charset="0"/>
              <a:buChar char="•"/>
            </a:pPr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7518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JQuery</a:t>
            </a:r>
            <a:r>
              <a:rPr lang="zh-CN" altLang="en-US" sz="4000" kern="0" dirty="0" smtClean="0"/>
              <a:t>－</a:t>
            </a:r>
            <a:r>
              <a:rPr lang="en-US" altLang="zh-CN" sz="4000" kern="0" dirty="0" smtClean="0"/>
              <a:t>Object</a:t>
            </a:r>
            <a:endParaRPr lang="zh-CN" altLang="en-US" sz="4000" kern="0" dirty="0"/>
          </a:p>
        </p:txBody>
      </p:sp>
      <p:sp>
        <p:nvSpPr>
          <p:cNvPr id="11" name="矩形 10"/>
          <p:cNvSpPr/>
          <p:nvPr/>
        </p:nvSpPr>
        <p:spPr>
          <a:xfrm>
            <a:off x="431602" y="2660249"/>
            <a:ext cx="1247951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&lt;div id=“login”&gt;&lt;/div&gt;</a:t>
            </a: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&lt;script&gt;</a:t>
            </a:r>
          </a:p>
          <a:p>
            <a:pPr algn="l"/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dom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 = 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document.getElementById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(“#login”);</a:t>
            </a:r>
          </a:p>
          <a:p>
            <a:pPr algn="l"/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jqry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  = $(“#login”);</a:t>
            </a: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&lt;/script&gt;</a:t>
            </a:r>
            <a:endParaRPr kumimoji="1" lang="zh-CN" altLang="en-US" sz="2400" i="1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441125" y="1204392"/>
            <a:ext cx="2028827" cy="1217583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3727" y="1342564"/>
            <a:ext cx="19568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DOM</a:t>
            </a:r>
          </a:p>
          <a:p>
            <a:r>
              <a:rPr kumimoji="1" lang="en-US" altLang="zh-CN" sz="2800" dirty="0" smtClean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21" name="圆角矩形 20"/>
          <p:cNvSpPr/>
          <p:nvPr/>
        </p:nvSpPr>
        <p:spPr bwMode="auto">
          <a:xfrm>
            <a:off x="10439702" y="1240557"/>
            <a:ext cx="2039362" cy="118141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83718" y="1276400"/>
            <a:ext cx="1728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bg1"/>
                </a:solidFill>
              </a:rPr>
              <a:t>JQuery</a:t>
            </a:r>
          </a:p>
          <a:p>
            <a:r>
              <a:rPr kumimoji="1" lang="en-US" altLang="zh-CN" sz="3200" dirty="0" smtClean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97889" y="1546161"/>
            <a:ext cx="7569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VS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12" y="2500536"/>
            <a:ext cx="5328592" cy="21717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431602" y="4660776"/>
            <a:ext cx="1240750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$(selector)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返回一个对象，称为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JQuery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Object</a:t>
            </a:r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对象包含了所有符合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selector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的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DOM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元素（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DOM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Object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）</a:t>
            </a:r>
          </a:p>
          <a:p>
            <a:pPr marL="457200" indent="-457200" algn="l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对象可以像数组一样以下标索引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DOM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元素</a:t>
            </a:r>
          </a:p>
          <a:p>
            <a:pPr marL="457200" indent="-457200" algn="l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对象提供了一系列方法来操作所有（或单个）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DOM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元素</a:t>
            </a:r>
          </a:p>
          <a:p>
            <a:pPr marL="457200" indent="-457200" algn="l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JQueryObject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[index] =&gt; 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DOMObject</a:t>
            </a:r>
            <a:endParaRPr kumimoji="1" lang="en-US" altLang="zh-CN" sz="2800" dirty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$(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DOMObject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) =&gt; 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JQueryObject</a:t>
            </a:r>
            <a:endParaRPr kumimoji="1" lang="zh-CN" altLang="en-US" sz="2800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554562" y="1257842"/>
            <a:ext cx="33954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提供基础功能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API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，</a:t>
            </a:r>
          </a:p>
          <a:p>
            <a:pPr algn="l"/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但是开发起来麻烦</a:t>
            </a:r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98762" y="1258397"/>
            <a:ext cx="3897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在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DOM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基础之上进行包装，开发更加方便</a:t>
            </a:r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1365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JQuery-Object APIs</a:t>
            </a:r>
            <a:endParaRPr lang="zh-CN" altLang="en-US" sz="4000" kern="0" dirty="0"/>
          </a:p>
        </p:txBody>
      </p:sp>
      <p:sp>
        <p:nvSpPr>
          <p:cNvPr id="19" name="圆角矩形 18"/>
          <p:cNvSpPr/>
          <p:nvPr/>
        </p:nvSpPr>
        <p:spPr bwMode="auto">
          <a:xfrm>
            <a:off x="441125" y="1204392"/>
            <a:ext cx="2028827" cy="1217583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3727" y="1342564"/>
            <a:ext cx="19568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DOM</a:t>
            </a:r>
          </a:p>
          <a:p>
            <a:r>
              <a:rPr kumimoji="1" lang="en-US" altLang="zh-CN" sz="2800" dirty="0" smtClean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21" name="圆角矩形 20"/>
          <p:cNvSpPr/>
          <p:nvPr/>
        </p:nvSpPr>
        <p:spPr bwMode="auto">
          <a:xfrm>
            <a:off x="10439702" y="1240557"/>
            <a:ext cx="2039362" cy="118141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83718" y="1276400"/>
            <a:ext cx="1728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bg1"/>
                </a:solidFill>
              </a:rPr>
              <a:t>JQuery</a:t>
            </a:r>
          </a:p>
          <a:p>
            <a:r>
              <a:rPr kumimoji="1" lang="en-US" altLang="zh-CN" sz="3200" dirty="0" smtClean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97889" y="1546161"/>
            <a:ext cx="7569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VS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602" y="2500536"/>
            <a:ext cx="12407502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elem.find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(selector)</a:t>
            </a:r>
            <a:endParaRPr kumimoji="1" lang="zh-CN" altLang="en-US" sz="28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elem.attr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(name, value)</a:t>
            </a:r>
          </a:p>
          <a:p>
            <a:pPr marL="457200" indent="-457200" algn="l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elem.show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()/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elem.hide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()</a:t>
            </a:r>
          </a:p>
          <a:p>
            <a:pPr marL="457200" indent="-457200" algn="l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elem.width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()/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elem.height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()</a:t>
            </a:r>
          </a:p>
          <a:p>
            <a:pPr marL="457200" indent="-457200" algn="l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elem.css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(styles)/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elem.addClass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(name)/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elem.removeClass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(name)</a:t>
            </a:r>
            <a:endParaRPr kumimoji="1" lang="en-US" altLang="zh-CN" sz="2800" dirty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elem.animate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(styles, duration, callback)</a:t>
            </a:r>
          </a:p>
          <a:p>
            <a:pPr marL="457200" indent="-457200" algn="l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elem.html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()/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elem.html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(html)</a:t>
            </a:r>
          </a:p>
          <a:p>
            <a:pPr marL="457200" indent="-457200" algn="l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elem.append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elem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)/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elem.prepend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elem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)/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elem.insert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elem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)</a:t>
            </a:r>
          </a:p>
          <a:p>
            <a:pPr marL="457200" indent="-457200" algn="l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elem.on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eventType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, 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eventHandler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)</a:t>
            </a:r>
          </a:p>
          <a:p>
            <a:pPr marL="457200" indent="-457200" algn="l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……</a:t>
            </a:r>
          </a:p>
          <a:p>
            <a:pPr algn="l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554562" y="1257842"/>
            <a:ext cx="33954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提供基础功能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API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，</a:t>
            </a:r>
          </a:p>
          <a:p>
            <a:pPr algn="l"/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但是开发起来麻烦</a:t>
            </a:r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98762" y="1258397"/>
            <a:ext cx="3897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在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DOM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基础之上进行包装，开发更加方便</a:t>
            </a:r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5466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51"/>
          <p:cNvSpPr/>
          <p:nvPr/>
        </p:nvSpPr>
        <p:spPr>
          <a:xfrm>
            <a:off x="5563167" y="12104070"/>
            <a:ext cx="516215" cy="69312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72255" tIns="72255" rIns="72255" bIns="72255" anchor="ctr" anchorCtr="0" compatLnSpc="1">
            <a:spAutoFit/>
          </a:bodyPr>
          <a:lstStyle/>
          <a:p>
            <a:pPr algn="l" defTabSz="130046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3556">
                <a:latin typeface="微软雅黑" pitchFamily="34" charset="-122"/>
                <a:ea typeface="微软雅黑" pitchFamily="34" charset="-122"/>
                <a:cs typeface="Heiti SC Light"/>
              </a:rPr>
              <a:t>…</a:t>
            </a:r>
          </a:p>
        </p:txBody>
      </p:sp>
      <p:sp>
        <p:nvSpPr>
          <p:cNvPr id="25" name="矩形 3"/>
          <p:cNvSpPr/>
          <p:nvPr/>
        </p:nvSpPr>
        <p:spPr>
          <a:xfrm>
            <a:off x="-7118" y="1780456"/>
            <a:ext cx="13004801" cy="56166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61" tIns="73129" rIns="146261" bIns="73129" anchor="ctr"/>
          <a:lstStyle/>
          <a:p>
            <a:pPr algn="ctr">
              <a:defRPr/>
            </a:pPr>
            <a:endParaRPr lang="zh-CN" altLang="en-US" sz="2276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6" name="图片 2" descr="iblrak00648723.jpg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"/>
          <a:stretch>
            <a:fillRect/>
          </a:stretch>
        </p:blipFill>
        <p:spPr bwMode="auto">
          <a:xfrm>
            <a:off x="2" y="2535240"/>
            <a:ext cx="7014455" cy="421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438504" y="3112317"/>
            <a:ext cx="1852664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557275" y="3469719"/>
            <a:ext cx="5899908" cy="2341539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zh-CN" altLang="en-US" sz="7680" dirty="0" smtClean="0">
                <a:solidFill>
                  <a:srgbClr val="0070C0"/>
                </a:solidFill>
              </a:rPr>
              <a:t>目录</a:t>
            </a:r>
            <a:r>
              <a:rPr lang="en-US" altLang="zh-CN" sz="4551" dirty="0">
                <a:solidFill>
                  <a:srgbClr val="0070C0"/>
                </a:solidFill>
              </a:rPr>
              <a:t/>
            </a:r>
            <a:br>
              <a:rPr lang="en-US" altLang="zh-CN" sz="4551" dirty="0">
                <a:solidFill>
                  <a:srgbClr val="0070C0"/>
                </a:solidFill>
              </a:rPr>
            </a:br>
            <a:r>
              <a:rPr lang="zh-CN" altLang="en-US" sz="4551" dirty="0">
                <a:solidFill>
                  <a:srgbClr val="0070C0"/>
                </a:solidFill>
              </a:rPr>
              <a:t> </a:t>
            </a:r>
            <a:r>
              <a:rPr lang="en-US" altLang="zh-CN" b="0" dirty="0" smtClean="0">
                <a:solidFill>
                  <a:srgbClr val="0070C0"/>
                </a:solidFill>
                <a:latin typeface="Impact" pitchFamily="34" charset="0"/>
              </a:rPr>
              <a:t>CONTENTS</a:t>
            </a:r>
            <a:endParaRPr lang="zh-CN" altLang="en-US" b="0" dirty="0">
              <a:solidFill>
                <a:srgbClr val="0070C0"/>
              </a:solidFill>
              <a:latin typeface="Impact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464975" y="5272557"/>
            <a:ext cx="1989753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BIN</a:t>
            </a:r>
            <a:r>
              <a:rPr lang="zh-CN" altLang="en-US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438504" y="2140496"/>
            <a:ext cx="2045858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上期回顾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480878" y="6280669"/>
            <a:ext cx="2045858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其他资源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431254" y="4192437"/>
            <a:ext cx="2455522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endParaRPr lang="en-US" altLang="zh-CN" sz="3413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7837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err="1" smtClean="0"/>
              <a:t>RequireJS</a:t>
            </a:r>
            <a:endParaRPr lang="zh-CN" altLang="en-US" sz="4000" kern="0" dirty="0"/>
          </a:p>
        </p:txBody>
      </p:sp>
      <p:sp>
        <p:nvSpPr>
          <p:cNvPr id="3" name="文本框 2"/>
          <p:cNvSpPr txBox="1"/>
          <p:nvPr/>
        </p:nvSpPr>
        <p:spPr>
          <a:xfrm>
            <a:off x="396375" y="1133289"/>
            <a:ext cx="1083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一个用于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JavaScript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模块加载和管理的库。</a:t>
            </a:r>
            <a:endParaRPr kumimoji="1" lang="zh-CN" altLang="en-US" sz="28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896" y="1133289"/>
            <a:ext cx="1664983" cy="176137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0143" y="1694507"/>
            <a:ext cx="12221735" cy="830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3200" dirty="0" smtClean="0">
                <a:latin typeface="STSong" charset="-122"/>
                <a:ea typeface="STSong" charset="-122"/>
                <a:cs typeface="STSong" charset="-122"/>
              </a:rPr>
              <a:t>回顾前面是如何引入</a:t>
            </a: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JavaScript</a:t>
            </a:r>
            <a:r>
              <a:rPr kumimoji="1" lang="zh-CN" altLang="en-US" sz="3200" dirty="0" smtClean="0">
                <a:latin typeface="STSong" charset="-122"/>
                <a:ea typeface="STSong" charset="-122"/>
                <a:cs typeface="STSong" charset="-122"/>
              </a:rPr>
              <a:t>源码？</a:t>
            </a:r>
          </a:p>
          <a:p>
            <a:pPr marL="457200" indent="-457200" algn="l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&lt;script&gt;</a:t>
            </a:r>
            <a:r>
              <a:rPr kumimoji="1" lang="zh-CN" altLang="en-US" sz="3200" dirty="0" smtClean="0">
                <a:latin typeface="STSong" charset="-122"/>
                <a:ea typeface="STSong" charset="-122"/>
                <a:cs typeface="STSong" charset="-122"/>
              </a:rPr>
              <a:t>标签内嵌脚本</a:t>
            </a:r>
          </a:p>
          <a:p>
            <a:pPr marL="457200" indent="-457200" algn="l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&lt;script&gt;</a:t>
            </a:r>
            <a:r>
              <a:rPr kumimoji="1" lang="zh-CN" altLang="en-US" sz="3200" dirty="0" smtClean="0">
                <a:latin typeface="STSong" charset="-122"/>
                <a:ea typeface="STSong" charset="-122"/>
                <a:cs typeface="STSong" charset="-122"/>
              </a:rPr>
              <a:t>标签引入</a:t>
            </a:r>
            <a:r>
              <a:rPr kumimoji="1" lang="zh-CN" altLang="en-US" sz="3200" dirty="0">
                <a:latin typeface="STSong" charset="-122"/>
                <a:ea typeface="STSong" charset="-122"/>
                <a:cs typeface="STSong" charset="-122"/>
              </a:rPr>
              <a:t>外部</a:t>
            </a:r>
            <a:r>
              <a:rPr kumimoji="1" lang="zh-CN" altLang="en-US" sz="3200" dirty="0" smtClean="0">
                <a:latin typeface="STSong" charset="-122"/>
                <a:ea typeface="STSong" charset="-122"/>
                <a:cs typeface="STSong" charset="-122"/>
              </a:rPr>
              <a:t>文件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3200" dirty="0" smtClean="0">
                <a:latin typeface="STSong" charset="-122"/>
                <a:ea typeface="STSong" charset="-122"/>
                <a:cs typeface="STSong" charset="-122"/>
              </a:rPr>
              <a:t>这样开发有什么问题？</a:t>
            </a:r>
          </a:p>
          <a:p>
            <a:pPr marL="457200" indent="-457200" algn="l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代码零散，广泛使用全局变量，容易引起命名空间污染</a:t>
            </a:r>
          </a:p>
          <a:p>
            <a:pPr marL="457200" indent="-457200" algn="l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如果有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a.js</a:t>
            </a:r>
            <a:r>
              <a:rPr kumimoji="1" lang="zh-CN" altLang="en-US" sz="2800" dirty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b.js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c.js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,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要显式地通过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&lt;script&gt;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标签引入；如果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a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b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c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之间存在依赖关系，</a:t>
            </a:r>
            <a:r>
              <a:rPr kumimoji="1" lang="en-US" altLang="zh-CN" sz="2800" dirty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还需要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&lt;script</a:t>
            </a:r>
            <a:r>
              <a:rPr kumimoji="1" lang="en-US" altLang="zh-CN" sz="2800" dirty="0">
                <a:latin typeface="STSong" charset="-122"/>
                <a:ea typeface="STSong" charset="-122"/>
                <a:cs typeface="STSong" charset="-122"/>
              </a:rPr>
              <a:t>&gt;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标签严格按照依赖顺序引入</a:t>
            </a:r>
          </a:p>
          <a:p>
            <a:pPr marL="457200" indent="-457200" algn="l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缺少模块化</a:t>
            </a:r>
          </a:p>
          <a:p>
            <a:pPr marL="457200" indent="-457200" algn="l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。。。。。。</a:t>
            </a:r>
          </a:p>
          <a:p>
            <a:pPr marL="457200" indent="-457200" algn="l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代码难以维护</a:t>
            </a:r>
          </a:p>
          <a:p>
            <a:pPr algn="l">
              <a:lnSpc>
                <a:spcPct val="150000"/>
              </a:lnSpc>
            </a:pPr>
            <a:endParaRPr kumimoji="1" lang="zh-CN" altLang="en-US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080" y="7397080"/>
            <a:ext cx="1423838" cy="142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53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err="1" smtClean="0"/>
              <a:t>RequireJS</a:t>
            </a:r>
            <a:endParaRPr lang="zh-CN" altLang="en-US" sz="4000" kern="0" dirty="0"/>
          </a:p>
        </p:txBody>
      </p:sp>
      <p:sp>
        <p:nvSpPr>
          <p:cNvPr id="8" name="圆角矩形 7"/>
          <p:cNvSpPr/>
          <p:nvPr/>
        </p:nvSpPr>
        <p:spPr bwMode="auto">
          <a:xfrm>
            <a:off x="441125" y="1132384"/>
            <a:ext cx="1596779" cy="864095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7109" y="1329244"/>
            <a:ext cx="1956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AMD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66685" y="1091951"/>
            <a:ext cx="10240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8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RequireJS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遵循</a:t>
            </a:r>
            <a:r>
              <a:rPr lang="fr-FR" altLang="zh-CN" sz="2800" dirty="0" smtClean="0">
                <a:solidFill>
                  <a:srgbClr val="FF2600"/>
                </a:solidFill>
                <a:latin typeface="STSong" charset="-122"/>
                <a:ea typeface="STSong" charset="-122"/>
                <a:cs typeface="STSong" charset="-122"/>
              </a:rPr>
              <a:t>AMD</a:t>
            </a:r>
            <a:r>
              <a:rPr lang="en-US" altLang="zh-CN" sz="2800" dirty="0"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lang="fr-FR" altLang="zh-CN" sz="2800" dirty="0" err="1" smtClean="0">
                <a:latin typeface="STSong" charset="-122"/>
                <a:ea typeface="STSong" charset="-122"/>
                <a:cs typeface="STSong" charset="-122"/>
              </a:rPr>
              <a:t>Asynchronous</a:t>
            </a:r>
            <a:r>
              <a:rPr lang="fr-FR" altLang="zh-CN" sz="2800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fr-FR" altLang="zh-CN" sz="2800" dirty="0">
                <a:latin typeface="STSong" charset="-122"/>
                <a:ea typeface="STSong" charset="-122"/>
                <a:cs typeface="STSong" charset="-122"/>
              </a:rPr>
              <a:t>Module </a:t>
            </a:r>
            <a:r>
              <a:rPr lang="fr-FR" altLang="zh-CN" sz="2800" dirty="0" err="1">
                <a:latin typeface="STSong" charset="-122"/>
                <a:ea typeface="STSong" charset="-122"/>
                <a:cs typeface="STSong" charset="-122"/>
              </a:rPr>
              <a:t>Definition</a:t>
            </a:r>
            <a:r>
              <a:rPr lang="fr-FR" altLang="zh-CN" sz="2800" dirty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规范，通过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define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require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来实现模块定义、依赖管理和异步加载，提供工程代码的可维护性</a:t>
            </a:r>
            <a:endParaRPr kumimoji="1" lang="zh-CN" altLang="en-US" sz="28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9712" y="250053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smtClean="0">
                <a:latin typeface="STSong" charset="-122"/>
                <a:ea typeface="STSong" charset="-122"/>
                <a:cs typeface="STSong" charset="-122"/>
              </a:rPr>
              <a:t>模块定义</a:t>
            </a:r>
            <a:endParaRPr kumimoji="1" lang="zh-CN" altLang="en-US" sz="32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7109" y="60289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latin typeface="STSong" charset="-122"/>
                <a:ea typeface="STSong" charset="-122"/>
                <a:cs typeface="STSong" charset="-122"/>
              </a:rPr>
              <a:t>模块加载</a:t>
            </a:r>
            <a:endParaRPr kumimoji="1" lang="zh-CN" altLang="en-US" sz="32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9594" y="3238614"/>
            <a:ext cx="1247951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// 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a.js</a:t>
            </a:r>
            <a:endParaRPr kumimoji="1" lang="en-US" altLang="zh-CN" sz="2000" i="1" dirty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define([], function()</a:t>
            </a:r>
          </a:p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 module = {};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module.func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 = function()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console.log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(“Hello module a”);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}</a:t>
            </a:r>
          </a:p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});</a:t>
            </a:r>
            <a:endParaRPr kumimoji="1"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9712" y="6717822"/>
            <a:ext cx="1247951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&lt;script&gt;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require([“a”], function(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moduleA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)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moduleA.func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();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});</a:t>
            </a:r>
          </a:p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&lt;/script&gt;</a:t>
            </a:r>
            <a:endParaRPr kumimoji="1" lang="en-US" altLang="zh-CN" sz="2000" i="1" dirty="0"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220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err="1" smtClean="0"/>
              <a:t>RequireJS</a:t>
            </a:r>
            <a:r>
              <a:rPr lang="zh-CN" altLang="en-US" sz="4000" kern="0" dirty="0" smtClean="0"/>
              <a:t>－导入</a:t>
            </a:r>
          </a:p>
          <a:p>
            <a:pPr algn="l"/>
            <a:endParaRPr lang="zh-CN" altLang="en-US" sz="4000" kern="0" dirty="0"/>
          </a:p>
        </p:txBody>
      </p:sp>
      <p:sp>
        <p:nvSpPr>
          <p:cNvPr id="17" name="矩形 16"/>
          <p:cNvSpPr/>
          <p:nvPr/>
        </p:nvSpPr>
        <p:spPr>
          <a:xfrm>
            <a:off x="359594" y="3076600"/>
            <a:ext cx="1247951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&lt;head&gt;</a:t>
            </a:r>
          </a:p>
          <a:p>
            <a:pPr algn="l"/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&lt;script 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src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=“requirejs-2.2.0/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requirejs.js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”&gt;&lt;/script&gt;</a:t>
            </a: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&lt;/head&gt;</a:t>
            </a: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&lt;script&gt;</a:t>
            </a:r>
          </a:p>
          <a:p>
            <a:pPr algn="l"/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console.log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(require);</a:t>
            </a: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&lt;/script&gt;</a:t>
            </a:r>
            <a:endParaRPr kumimoji="1" lang="zh-CN" altLang="en-US" sz="2400" i="1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8845" y="24285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导入文件</a:t>
            </a:r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0922" y="10810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下载文件</a:t>
            </a:r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265" y="1668951"/>
            <a:ext cx="12047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smtClean="0">
                <a:latin typeface="STFangsong" charset="-122"/>
                <a:ea typeface="STFangsong" charset="-122"/>
                <a:cs typeface="STFangsong" charset="-122"/>
              </a:rPr>
              <a:t>RequireJS-2.2.0 </a:t>
            </a:r>
            <a:r>
              <a:rPr lang="en-US" altLang="zh-CN" sz="2800" dirty="0">
                <a:latin typeface="STFangsong" charset="-122"/>
                <a:ea typeface="STFangsong" charset="-122"/>
                <a:cs typeface="STFangsong" charset="-122"/>
                <a:hlinkClick r:id="rId2"/>
              </a:rPr>
              <a:t>http://</a:t>
            </a:r>
            <a:r>
              <a:rPr lang="en-US" altLang="zh-CN" sz="2800" dirty="0" err="1">
                <a:latin typeface="STFangsong" charset="-122"/>
                <a:ea typeface="STFangsong" charset="-122"/>
                <a:cs typeface="STFangsong" charset="-122"/>
                <a:hlinkClick r:id="rId2"/>
              </a:rPr>
              <a:t>requirejs.org</a:t>
            </a:r>
            <a:r>
              <a:rPr lang="en-US" altLang="zh-CN" sz="2800" dirty="0">
                <a:latin typeface="STFangsong" charset="-122"/>
                <a:ea typeface="STFangsong" charset="-122"/>
                <a:cs typeface="STFangsong" charset="-122"/>
                <a:hlinkClick r:id="rId2"/>
              </a:rPr>
              <a:t>/docs/release/2.2.0/comments/</a:t>
            </a:r>
            <a:r>
              <a:rPr lang="en-US" altLang="zh-CN" sz="2800" dirty="0" err="1">
                <a:latin typeface="STFangsong" charset="-122"/>
                <a:ea typeface="STFangsong" charset="-122"/>
                <a:cs typeface="STFangsong" charset="-122"/>
                <a:hlinkClick r:id="rId2"/>
              </a:rPr>
              <a:t>require.js</a:t>
            </a:r>
            <a:endParaRPr lang="zh-CN" altLang="en-US" sz="28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1" y="5528775"/>
            <a:ext cx="6667500" cy="3035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204" y="5502037"/>
            <a:ext cx="5676900" cy="22225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064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err="1" smtClean="0"/>
              <a:t>RequireJS</a:t>
            </a:r>
            <a:r>
              <a:rPr lang="zh-CN" altLang="en-US" sz="4000" kern="0" dirty="0" smtClean="0"/>
              <a:t>－</a:t>
            </a:r>
            <a:r>
              <a:rPr lang="en-US" altLang="zh-CN" sz="4000" kern="0" dirty="0" smtClean="0"/>
              <a:t>define</a:t>
            </a:r>
            <a:endParaRPr lang="zh-CN" altLang="en-US" sz="4000" kern="0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441125" y="1132384"/>
            <a:ext cx="1596779" cy="864095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7109" y="1329244"/>
            <a:ext cx="1956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define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66685" y="1257236"/>
            <a:ext cx="10240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定义一个模块，在定义过程中可以显式地表明模块间的</a:t>
            </a:r>
            <a:r>
              <a:rPr kumimoji="1" lang="zh-CN" altLang="en-US" sz="280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依赖关系</a:t>
            </a:r>
            <a:endParaRPr kumimoji="1" lang="zh-CN" altLang="en-US" sz="28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1720" y="3176067"/>
            <a:ext cx="12479510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d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efine([“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depModuleA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”, “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depModuleB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”], function(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moduleA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, 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moduleB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)</a:t>
            </a: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</a:p>
          <a:p>
            <a:pPr algn="l"/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moduleC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 = {};</a:t>
            </a:r>
          </a:p>
          <a:p>
            <a:pPr algn="l"/>
            <a:endParaRPr kumimoji="1" lang="en-US" altLang="zh-CN" sz="2400" i="1" dirty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	// Module C definition, you can use 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moduleA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 and 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moduleB</a:t>
            </a:r>
            <a:endParaRPr kumimoji="1" lang="en-US" altLang="zh-CN" sz="24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endParaRPr kumimoji="1" lang="en-US" altLang="zh-CN" sz="2400" i="1" dirty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	return 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moduleC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;</a:t>
            </a: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});</a:t>
            </a:r>
            <a:endParaRPr kumimoji="1" lang="zh-CN" altLang="en-US" sz="2400" i="1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461840" y="3226752"/>
            <a:ext cx="3744416" cy="45337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574408" y="3226752"/>
            <a:ext cx="2448272" cy="45337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173808" y="3802816"/>
            <a:ext cx="7920880" cy="1484135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173808" y="5430967"/>
            <a:ext cx="2448272" cy="504056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4" name="左大括号 13"/>
          <p:cNvSpPr/>
          <p:nvPr/>
        </p:nvSpPr>
        <p:spPr bwMode="auto">
          <a:xfrm rot="5400000">
            <a:off x="5337042" y="491663"/>
            <a:ext cx="610931" cy="4616921"/>
          </a:xfrm>
          <a:prstGeom prst="lef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03517" y="192447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指定依赖的</a:t>
            </a:r>
            <a:r>
              <a:rPr kumimoji="1" lang="zh-CN" altLang="en-US" sz="240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模块，一一对应</a:t>
            </a:r>
            <a:endParaRPr kumimoji="1" lang="zh-CN" altLang="en-US" sz="2400" dirty="0">
              <a:solidFill>
                <a:srgbClr val="FF000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253928" y="26890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数组</a:t>
            </a:r>
            <a:endParaRPr kumimoji="1" lang="zh-CN" altLang="en-US" sz="2400" dirty="0">
              <a:solidFill>
                <a:srgbClr val="FF000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20837" y="26825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参数</a:t>
            </a:r>
            <a:endParaRPr kumimoji="1" lang="zh-CN" altLang="en-US" sz="2400" dirty="0">
              <a:solidFill>
                <a:srgbClr val="FF000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094688" y="42378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模块定义</a:t>
            </a:r>
            <a:endParaRPr kumimoji="1" lang="zh-CN" altLang="en-US" sz="2400" dirty="0">
              <a:solidFill>
                <a:srgbClr val="00B05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46468" y="54013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返回模块</a:t>
            </a:r>
            <a:endParaRPr kumimoji="1" lang="zh-CN" altLang="en-US" sz="2400" dirty="0">
              <a:solidFill>
                <a:srgbClr val="0070C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9712" y="6316960"/>
            <a:ext cx="9296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通常在一个文件定义一个模块</a:t>
            </a:r>
          </a:p>
          <a:p>
            <a:pPr marL="457200" indent="-457200" algn="l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文件的名称（包含路径）为这个模块的名字</a:t>
            </a:r>
          </a:p>
          <a:p>
            <a:pPr marL="457200" indent="-457200" algn="l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通过模块名称指定依赖的模块</a:t>
            </a: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99856" y="7973144"/>
            <a:ext cx="12119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创建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moduleA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, 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moduleB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, 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moduleC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;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其中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moduleC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依赖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moduleA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和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moduleB</a:t>
            </a:r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5" name="五角星 24"/>
          <p:cNvSpPr/>
          <p:nvPr/>
        </p:nvSpPr>
        <p:spPr bwMode="auto">
          <a:xfrm>
            <a:off x="300155" y="8058969"/>
            <a:ext cx="876699" cy="652839"/>
          </a:xfrm>
          <a:prstGeom prst="star5">
            <a:avLst/>
          </a:prstGeom>
          <a:solidFill>
            <a:srgbClr val="92D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53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err="1" smtClean="0"/>
              <a:t>RequireJS</a:t>
            </a:r>
            <a:r>
              <a:rPr lang="zh-CN" altLang="en-US" sz="4000" kern="0" dirty="0" smtClean="0"/>
              <a:t>－</a:t>
            </a:r>
            <a:r>
              <a:rPr lang="en-US" altLang="zh-CN" sz="4000" kern="0" dirty="0" smtClean="0"/>
              <a:t>require</a:t>
            </a:r>
            <a:endParaRPr lang="zh-CN" altLang="en-US" sz="4000" kern="0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441125" y="1132384"/>
            <a:ext cx="1596779" cy="864095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7109" y="1329244"/>
            <a:ext cx="1956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require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66685" y="1257236"/>
            <a:ext cx="10240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异步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加载一个模块，在加载过程中显式地指定需要加载的模块</a:t>
            </a:r>
            <a:endParaRPr kumimoji="1" lang="zh-CN" altLang="en-US" sz="28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1720" y="3630012"/>
            <a:ext cx="1247951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require([“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moduleA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”, “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moduleB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”], function(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moduleA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, 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moduleB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)</a:t>
            </a: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</a:p>
          <a:p>
            <a:pPr algn="l"/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// Do something</a:t>
            </a:r>
          </a:p>
          <a:p>
            <a:pPr algn="l"/>
            <a:endParaRPr kumimoji="1" lang="en-US" altLang="zh-CN" sz="2400" i="1" dirty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});</a:t>
            </a:r>
            <a:endParaRPr kumimoji="1" lang="zh-CN" altLang="en-US" sz="2400" i="1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461840" y="3680697"/>
            <a:ext cx="2880320" cy="44992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710312" y="3680697"/>
            <a:ext cx="2448272" cy="45337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173808" y="4256761"/>
            <a:ext cx="7920880" cy="896745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4" name="左大括号 13"/>
          <p:cNvSpPr/>
          <p:nvPr/>
        </p:nvSpPr>
        <p:spPr bwMode="auto">
          <a:xfrm rot="5400000">
            <a:off x="4688970" y="945608"/>
            <a:ext cx="610931" cy="4616921"/>
          </a:xfrm>
          <a:prstGeom prst="lef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32627" y="2378417"/>
            <a:ext cx="4323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指定要加载的模块，一一对应</a:t>
            </a:r>
            <a:endParaRPr kumimoji="1" lang="zh-CN" altLang="en-US" sz="2400" dirty="0">
              <a:solidFill>
                <a:srgbClr val="FF000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05856" y="314300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数组</a:t>
            </a:r>
            <a:endParaRPr kumimoji="1" lang="zh-CN" altLang="en-US" sz="2400" dirty="0">
              <a:solidFill>
                <a:srgbClr val="FF000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72760" y="313649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参数</a:t>
            </a:r>
            <a:endParaRPr kumimoji="1" lang="zh-CN" altLang="en-US" sz="2400" dirty="0">
              <a:solidFill>
                <a:srgbClr val="FF000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39798" y="441994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使用</a:t>
            </a:r>
            <a:r>
              <a:rPr kumimoji="1" lang="zh-CN" altLang="en-US" sz="2400" smtClean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加载的模块</a:t>
            </a:r>
            <a:endParaRPr kumimoji="1" lang="zh-CN" altLang="en-US" sz="2400" dirty="0">
              <a:solidFill>
                <a:srgbClr val="00B05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7109" y="5714348"/>
            <a:ext cx="9296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require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和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define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的写法类似</a:t>
            </a:r>
          </a:p>
          <a:p>
            <a:pPr marL="457200" indent="-457200" algn="l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通过模块名称指定需要加载的模块</a:t>
            </a: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96810" y="7202537"/>
            <a:ext cx="12119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加载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moduleC</a:t>
            </a:r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2" name="五角星 21"/>
          <p:cNvSpPr/>
          <p:nvPr/>
        </p:nvSpPr>
        <p:spPr bwMode="auto">
          <a:xfrm>
            <a:off x="297109" y="7288362"/>
            <a:ext cx="876699" cy="652839"/>
          </a:xfrm>
          <a:prstGeom prst="star5">
            <a:avLst/>
          </a:prstGeom>
          <a:solidFill>
            <a:srgbClr val="92D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2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51"/>
          <p:cNvSpPr/>
          <p:nvPr/>
        </p:nvSpPr>
        <p:spPr>
          <a:xfrm>
            <a:off x="5563167" y="12104070"/>
            <a:ext cx="516215" cy="69312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72255" tIns="72255" rIns="72255" bIns="72255" anchor="ctr" anchorCtr="0" compatLnSpc="1">
            <a:spAutoFit/>
          </a:bodyPr>
          <a:lstStyle/>
          <a:p>
            <a:pPr algn="l" defTabSz="130046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3556">
                <a:latin typeface="微软雅黑" pitchFamily="34" charset="-122"/>
                <a:ea typeface="微软雅黑" pitchFamily="34" charset="-122"/>
                <a:cs typeface="Heiti SC Light"/>
              </a:rPr>
              <a:t>…</a:t>
            </a:r>
          </a:p>
        </p:txBody>
      </p:sp>
      <p:sp>
        <p:nvSpPr>
          <p:cNvPr id="25" name="矩形 3"/>
          <p:cNvSpPr/>
          <p:nvPr/>
        </p:nvSpPr>
        <p:spPr>
          <a:xfrm>
            <a:off x="-7118" y="1780456"/>
            <a:ext cx="13004801" cy="56166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61" tIns="73129" rIns="146261" bIns="73129" anchor="ctr"/>
          <a:lstStyle/>
          <a:p>
            <a:pPr algn="ctr">
              <a:defRPr/>
            </a:pPr>
            <a:endParaRPr lang="zh-CN" altLang="en-US" sz="2276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6" name="图片 2" descr="iblrak00648723.jpg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"/>
          <a:stretch>
            <a:fillRect/>
          </a:stretch>
        </p:blipFill>
        <p:spPr bwMode="auto">
          <a:xfrm>
            <a:off x="2" y="2535240"/>
            <a:ext cx="7014455" cy="421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438504" y="3112317"/>
            <a:ext cx="1852664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557275" y="3469719"/>
            <a:ext cx="5899908" cy="2341539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zh-CN" altLang="en-US" sz="7680" dirty="0" smtClean="0">
                <a:solidFill>
                  <a:srgbClr val="0070C0"/>
                </a:solidFill>
              </a:rPr>
              <a:t>目录</a:t>
            </a:r>
            <a:r>
              <a:rPr lang="en-US" altLang="zh-CN" sz="4551" dirty="0">
                <a:solidFill>
                  <a:srgbClr val="0070C0"/>
                </a:solidFill>
              </a:rPr>
              <a:t/>
            </a:r>
            <a:br>
              <a:rPr lang="en-US" altLang="zh-CN" sz="4551" dirty="0">
                <a:solidFill>
                  <a:srgbClr val="0070C0"/>
                </a:solidFill>
              </a:rPr>
            </a:br>
            <a:r>
              <a:rPr lang="zh-CN" altLang="en-US" sz="4551" dirty="0">
                <a:solidFill>
                  <a:srgbClr val="0070C0"/>
                </a:solidFill>
              </a:rPr>
              <a:t> </a:t>
            </a:r>
            <a:r>
              <a:rPr lang="en-US" altLang="zh-CN" b="0" dirty="0" smtClean="0">
                <a:solidFill>
                  <a:srgbClr val="0070C0"/>
                </a:solidFill>
                <a:latin typeface="Impact" pitchFamily="34" charset="0"/>
              </a:rPr>
              <a:t>CONTENTS</a:t>
            </a:r>
            <a:endParaRPr lang="zh-CN" altLang="en-US" b="0" dirty="0">
              <a:solidFill>
                <a:srgbClr val="0070C0"/>
              </a:solidFill>
              <a:latin typeface="Impact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464975" y="5272557"/>
            <a:ext cx="1989753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BIN</a:t>
            </a:r>
            <a:r>
              <a:rPr lang="zh-CN" altLang="en-US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438504" y="2140496"/>
            <a:ext cx="2045858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3413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上期回顾</a:t>
            </a:r>
            <a:endParaRPr lang="en-US" altLang="zh-CN" sz="3413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480878" y="6280669"/>
            <a:ext cx="2045858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其他资源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431254" y="4192437"/>
            <a:ext cx="2455522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803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err="1" smtClean="0"/>
              <a:t>RequireJS</a:t>
            </a:r>
            <a:r>
              <a:rPr lang="zh-CN" altLang="en-US" sz="4000" kern="0" dirty="0" smtClean="0"/>
              <a:t>－同步</a:t>
            </a:r>
            <a:r>
              <a:rPr lang="en-US" altLang="zh-CN" sz="4000" kern="0" dirty="0" smtClean="0"/>
              <a:t>/</a:t>
            </a:r>
            <a:r>
              <a:rPr lang="zh-CN" altLang="en-US" sz="4000" kern="0" dirty="0" smtClean="0"/>
              <a:t>异步</a:t>
            </a:r>
            <a:endParaRPr lang="zh-CN" altLang="en-US" sz="4000" kern="0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441125" y="1132384"/>
            <a:ext cx="1596779" cy="864095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7109" y="1329244"/>
            <a:ext cx="1956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</a:rPr>
              <a:t>同步</a:t>
            </a:r>
            <a:endParaRPr kumimoji="1"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66685" y="1060376"/>
            <a:ext cx="10240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当发出</a:t>
            </a:r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一个功能调用时，在没有得到结果之前，该调用就不</a:t>
            </a:r>
            <a:r>
              <a:rPr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返回；也</a:t>
            </a:r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就是必须一件一件事做</a:t>
            </a:r>
            <a:r>
              <a:rPr lang="en-US" altLang="zh-CN" sz="2800" dirty="0">
                <a:latin typeface="STSong" charset="-122"/>
                <a:ea typeface="STSong" charset="-122"/>
                <a:cs typeface="STSong" charset="-122"/>
              </a:rPr>
              <a:t>,</a:t>
            </a:r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等前一件做完了才能做下一件</a:t>
            </a:r>
            <a:r>
              <a:rPr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事。</a:t>
            </a:r>
            <a:endParaRPr kumimoji="1" lang="zh-CN" altLang="en-US" sz="28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885424" y="2867940"/>
            <a:ext cx="1455652" cy="720080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346351" y="3671847"/>
            <a:ext cx="1872208" cy="720080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6646416" y="2837261"/>
            <a:ext cx="1872208" cy="720080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10547" y="2982339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A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调用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1" name="直线连接符 10"/>
          <p:cNvCxnSpPr/>
          <p:nvPr/>
        </p:nvCxnSpPr>
        <p:spPr bwMode="auto">
          <a:xfrm>
            <a:off x="1885425" y="2671099"/>
            <a:ext cx="0" cy="183384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线连接符 25"/>
          <p:cNvCxnSpPr/>
          <p:nvPr/>
        </p:nvCxnSpPr>
        <p:spPr bwMode="auto">
          <a:xfrm>
            <a:off x="3341076" y="2723924"/>
            <a:ext cx="0" cy="183384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线连接符 26"/>
          <p:cNvCxnSpPr/>
          <p:nvPr/>
        </p:nvCxnSpPr>
        <p:spPr bwMode="auto">
          <a:xfrm>
            <a:off x="5218559" y="2723924"/>
            <a:ext cx="0" cy="183384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直线连接符 27"/>
          <p:cNvCxnSpPr/>
          <p:nvPr/>
        </p:nvCxnSpPr>
        <p:spPr bwMode="auto">
          <a:xfrm>
            <a:off x="6640755" y="2754926"/>
            <a:ext cx="0" cy="183384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矩形 28"/>
          <p:cNvSpPr/>
          <p:nvPr/>
        </p:nvSpPr>
        <p:spPr bwMode="auto">
          <a:xfrm>
            <a:off x="5218558" y="2840641"/>
            <a:ext cx="1422197" cy="720080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908679" y="3782349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A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执行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153845" y="2979102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</a:rPr>
              <a:t>处理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A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结果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60709" y="2997147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B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执行任务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4" name="下箭头 33"/>
          <p:cNvSpPr/>
          <p:nvPr/>
        </p:nvSpPr>
        <p:spPr bwMode="auto">
          <a:xfrm rot="16200000">
            <a:off x="4976241" y="-1211696"/>
            <a:ext cx="484632" cy="7070185"/>
          </a:xfrm>
          <a:prstGeom prst="downArrow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384987" y="4732784"/>
            <a:ext cx="1596779" cy="864095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40971" y="4929644"/>
            <a:ext cx="1956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</a:rPr>
              <a:t>异步</a:t>
            </a:r>
            <a:endParaRPr kumimoji="1"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110547" y="4660776"/>
            <a:ext cx="10240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当一</a:t>
            </a:r>
            <a:r>
              <a:rPr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个过程</a:t>
            </a:r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调用发出后，调用者不能立刻得到</a:t>
            </a:r>
            <a:r>
              <a:rPr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结果；实际</a:t>
            </a:r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处理这个调用的部件在完成后，通过状态、通知和</a:t>
            </a:r>
            <a:r>
              <a:rPr lang="zh-CN" altLang="en-US" sz="280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回调</a:t>
            </a:r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来通知</a:t>
            </a:r>
            <a:r>
              <a:rPr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调用者。</a:t>
            </a:r>
            <a:endParaRPr kumimoji="1" lang="zh-CN" altLang="en-US" sz="28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1829286" y="6468340"/>
            <a:ext cx="1455652" cy="720080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3290213" y="7272247"/>
            <a:ext cx="1872208" cy="720080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3276047" y="6473062"/>
            <a:ext cx="2112125" cy="720080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54409" y="6582739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A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调用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46" name="直线连接符 45"/>
          <p:cNvCxnSpPr/>
          <p:nvPr/>
        </p:nvCxnSpPr>
        <p:spPr bwMode="auto">
          <a:xfrm>
            <a:off x="1829287" y="6271499"/>
            <a:ext cx="0" cy="183384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直线连接符 46"/>
          <p:cNvCxnSpPr/>
          <p:nvPr/>
        </p:nvCxnSpPr>
        <p:spPr bwMode="auto">
          <a:xfrm>
            <a:off x="3284938" y="6324324"/>
            <a:ext cx="0" cy="183384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直线连接符 48"/>
          <p:cNvCxnSpPr/>
          <p:nvPr/>
        </p:nvCxnSpPr>
        <p:spPr bwMode="auto">
          <a:xfrm>
            <a:off x="7009129" y="6355326"/>
            <a:ext cx="0" cy="183384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矩形 49"/>
          <p:cNvSpPr/>
          <p:nvPr/>
        </p:nvSpPr>
        <p:spPr bwMode="auto">
          <a:xfrm>
            <a:off x="5388172" y="6468340"/>
            <a:ext cx="1620957" cy="720080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52541" y="7382749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A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执行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422280" y="6606801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</a:rPr>
              <a:t>处理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A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结果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478064" y="6632948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B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执行任务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4" name="下箭头 53"/>
          <p:cNvSpPr/>
          <p:nvPr/>
        </p:nvSpPr>
        <p:spPr bwMode="auto">
          <a:xfrm rot="16200000">
            <a:off x="4920103" y="2388704"/>
            <a:ext cx="484632" cy="7070185"/>
          </a:xfrm>
          <a:prstGeom prst="downArrow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cxnSp>
        <p:nvCxnSpPr>
          <p:cNvPr id="48" name="直线连接符 47"/>
          <p:cNvCxnSpPr/>
          <p:nvPr/>
        </p:nvCxnSpPr>
        <p:spPr bwMode="auto">
          <a:xfrm>
            <a:off x="5388172" y="6355326"/>
            <a:ext cx="0" cy="183384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矩形 54"/>
          <p:cNvSpPr/>
          <p:nvPr/>
        </p:nvSpPr>
        <p:spPr>
          <a:xfrm>
            <a:off x="9082117" y="5867706"/>
            <a:ext cx="3585455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i="1" smtClean="0">
                <a:latin typeface="STSong" charset="-122"/>
                <a:ea typeface="STSong" charset="-122"/>
                <a:cs typeface="STSong" charset="-122"/>
              </a:rPr>
              <a:t>require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([“a”], function(A)</a:t>
            </a: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	// Do task</a:t>
            </a:r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	</a:t>
            </a:r>
            <a:endParaRPr kumimoji="1" lang="en-US" altLang="zh-CN" sz="24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});</a:t>
            </a: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// Do B Task</a:t>
            </a:r>
            <a:endParaRPr kumimoji="1" lang="zh-CN" altLang="en-US" sz="2400" i="1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978771" y="2412915"/>
            <a:ext cx="358545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 r = 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funcA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();</a:t>
            </a: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// handle r</a:t>
            </a:r>
          </a:p>
          <a:p>
            <a:pPr algn="l"/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funcB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();</a:t>
            </a:r>
            <a:endParaRPr kumimoji="1" lang="zh-CN" altLang="en-US" sz="2400" i="1" dirty="0" smtClean="0"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167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err="1" smtClean="0"/>
              <a:t>RequireJS</a:t>
            </a:r>
            <a:r>
              <a:rPr lang="zh-CN" altLang="en-US" sz="4000" kern="0" dirty="0" smtClean="0"/>
              <a:t>－其他</a:t>
            </a:r>
            <a:endParaRPr lang="zh-CN" altLang="en-US" sz="4000" kern="0" dirty="0"/>
          </a:p>
        </p:txBody>
      </p:sp>
      <p:sp>
        <p:nvSpPr>
          <p:cNvPr id="57" name="Shape 60"/>
          <p:cNvSpPr txBox="1">
            <a:spLocks/>
          </p:cNvSpPr>
          <p:nvPr/>
        </p:nvSpPr>
        <p:spPr>
          <a:xfrm>
            <a:off x="359594" y="988368"/>
            <a:ext cx="7222926" cy="7219554"/>
          </a:xfrm>
          <a:prstGeom prst="rect">
            <a:avLst/>
          </a:prstGeom>
        </p:spPr>
        <p:txBody>
          <a:bodyPr anchor="t"/>
          <a:lstStyle>
            <a:lvl1pPr marL="342900" indent="-3429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algn="l" defTabSz="525779">
              <a:lnSpc>
                <a:spcPct val="150000"/>
              </a:lnSpc>
              <a:spcBef>
                <a:spcPts val="100"/>
              </a:spcBef>
              <a:buFont typeface="Wingdings" charset="2"/>
              <a:buChar char="l"/>
              <a:defRPr sz="1800"/>
            </a:pPr>
            <a:r>
              <a:rPr lang="zh-CN" altLang="en-US" sz="3200" kern="0" dirty="0">
                <a:latin typeface="STSong" charset="-122"/>
                <a:ea typeface="STSong" charset="-122"/>
                <a:cs typeface="STSong" charset="-122"/>
              </a:rPr>
              <a:t>配置</a:t>
            </a:r>
          </a:p>
          <a:p>
            <a:pPr lvl="1" algn="l" defTabSz="525779">
              <a:spcBef>
                <a:spcPts val="100"/>
              </a:spcBef>
              <a:buFont typeface="Arial" charset="0"/>
              <a:buChar char="•"/>
              <a:defRPr sz="1800"/>
            </a:pPr>
            <a:r>
              <a:rPr lang="en-US" altLang="zh-CN" sz="2800" kern="0" dirty="0" err="1">
                <a:latin typeface="STSong" charset="-122"/>
                <a:ea typeface="STSong" charset="-122"/>
                <a:cs typeface="STSong" charset="-122"/>
              </a:rPr>
              <a:t>baseUrl</a:t>
            </a:r>
            <a:r>
              <a:rPr lang="zh-CN" altLang="en-US" sz="2800" kern="0" dirty="0">
                <a:latin typeface="STSong" charset="-122"/>
                <a:ea typeface="STSong" charset="-122"/>
                <a:cs typeface="STSong" charset="-122"/>
              </a:rPr>
              <a:t>：指定</a:t>
            </a:r>
            <a:r>
              <a:rPr lang="en-US" altLang="zh-CN" sz="2800" kern="0" dirty="0" err="1">
                <a:latin typeface="STSong" charset="-122"/>
                <a:ea typeface="STSong" charset="-122"/>
                <a:cs typeface="STSong" charset="-122"/>
              </a:rPr>
              <a:t>requirejs</a:t>
            </a:r>
            <a:r>
              <a:rPr lang="zh-CN" altLang="en-US" sz="2800" kern="0" dirty="0">
                <a:latin typeface="STSong" charset="-122"/>
                <a:ea typeface="STSong" charset="-122"/>
                <a:cs typeface="STSong" charset="-122"/>
              </a:rPr>
              <a:t>路径的根路径</a:t>
            </a:r>
          </a:p>
          <a:p>
            <a:pPr lvl="1" algn="l" defTabSz="525779">
              <a:spcBef>
                <a:spcPts val="100"/>
              </a:spcBef>
              <a:buFont typeface="Arial" charset="0"/>
              <a:buChar char="•"/>
              <a:defRPr sz="1800"/>
            </a:pPr>
            <a:r>
              <a:rPr lang="en-US" altLang="zh-CN" sz="2800" kern="0" dirty="0">
                <a:latin typeface="STSong" charset="-122"/>
                <a:ea typeface="STSong" charset="-122"/>
                <a:cs typeface="STSong" charset="-122"/>
              </a:rPr>
              <a:t>paths</a:t>
            </a:r>
            <a:r>
              <a:rPr lang="zh-CN" altLang="en-US" sz="2800" kern="0" dirty="0">
                <a:latin typeface="STSong" charset="-122"/>
                <a:ea typeface="STSong" charset="-122"/>
                <a:cs typeface="STSong" charset="-122"/>
              </a:rPr>
              <a:t>：指定路径映射，路径别名</a:t>
            </a:r>
          </a:p>
          <a:p>
            <a:pPr lvl="1" algn="l" defTabSz="525779">
              <a:spcBef>
                <a:spcPts val="100"/>
              </a:spcBef>
              <a:buFont typeface="Arial" charset="0"/>
              <a:buChar char="•"/>
              <a:defRPr sz="1800"/>
            </a:pPr>
            <a:r>
              <a:rPr lang="en-US" altLang="zh-CN" sz="2800" kern="0" dirty="0">
                <a:latin typeface="STSong" charset="-122"/>
                <a:ea typeface="STSong" charset="-122"/>
                <a:cs typeface="STSong" charset="-122"/>
              </a:rPr>
              <a:t>shim:  </a:t>
            </a:r>
            <a:r>
              <a:rPr lang="zh-CN" altLang="en-US" sz="2800" kern="0" dirty="0">
                <a:latin typeface="STSong" charset="-122"/>
                <a:ea typeface="STSong" charset="-122"/>
                <a:cs typeface="STSong" charset="-122"/>
              </a:rPr>
              <a:t>指定模块依赖</a:t>
            </a:r>
            <a:r>
              <a:rPr lang="zh-CN" altLang="en-US" sz="2800" kern="0" dirty="0" smtClean="0">
                <a:latin typeface="STSong" charset="-122"/>
                <a:ea typeface="STSong" charset="-122"/>
                <a:cs typeface="STSong" charset="-122"/>
              </a:rPr>
              <a:t>项</a:t>
            </a:r>
            <a:endParaRPr lang="en-US" altLang="zh-CN" sz="2800" kern="0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 defTabSz="525779">
              <a:lnSpc>
                <a:spcPct val="150000"/>
              </a:lnSpc>
              <a:spcBef>
                <a:spcPts val="100"/>
              </a:spcBef>
              <a:buFont typeface="Wingdings" charset="2"/>
              <a:buChar char="l"/>
              <a:defRPr sz="1800"/>
            </a:pPr>
            <a:r>
              <a:rPr lang="en-US" altLang="zh-CN" sz="3200" kern="0" dirty="0">
                <a:latin typeface="STSong" charset="-122"/>
                <a:ea typeface="STSong" charset="-122"/>
                <a:cs typeface="STSong" charset="-122"/>
              </a:rPr>
              <a:t>data-main</a:t>
            </a:r>
          </a:p>
          <a:p>
            <a:pPr lvl="1" algn="l" defTabSz="525779">
              <a:spcBef>
                <a:spcPts val="100"/>
              </a:spcBef>
              <a:buFont typeface="Arial" charset="0"/>
              <a:buChar char="•"/>
              <a:defRPr sz="1800"/>
            </a:pPr>
            <a:r>
              <a:rPr lang="zh-CN" altLang="en-US" sz="2800" kern="0" dirty="0">
                <a:latin typeface="STSong" charset="-122"/>
                <a:ea typeface="STSong" charset="-122"/>
                <a:cs typeface="STSong" charset="-122"/>
              </a:rPr>
              <a:t>指定</a:t>
            </a:r>
            <a:r>
              <a:rPr lang="en-US" altLang="zh-CN" sz="2800" kern="0" dirty="0" err="1">
                <a:latin typeface="STSong" charset="-122"/>
                <a:ea typeface="STSong" charset="-122"/>
                <a:cs typeface="STSong" charset="-122"/>
              </a:rPr>
              <a:t>requirejs</a:t>
            </a:r>
            <a:r>
              <a:rPr lang="zh-CN" altLang="en-US" sz="2800" kern="0" dirty="0">
                <a:latin typeface="STSong" charset="-122"/>
                <a:ea typeface="STSong" charset="-122"/>
                <a:cs typeface="STSong" charset="-122"/>
              </a:rPr>
              <a:t>的入口</a:t>
            </a:r>
            <a:r>
              <a:rPr lang="en-US" altLang="zh-CN" sz="2800" kern="0" dirty="0" err="1"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lang="zh-CN" altLang="en-US" sz="2800" kern="0" dirty="0">
                <a:latin typeface="STSong" charset="-122"/>
                <a:ea typeface="STSong" charset="-122"/>
                <a:cs typeface="STSong" charset="-122"/>
              </a:rPr>
              <a:t>文件，相当于</a:t>
            </a:r>
            <a:r>
              <a:rPr lang="en-US" altLang="zh-CN" sz="2800" kern="0" dirty="0">
                <a:latin typeface="STSong" charset="-122"/>
                <a:ea typeface="STSong" charset="-122"/>
                <a:cs typeface="STSong" charset="-122"/>
              </a:rPr>
              <a:t>main</a:t>
            </a:r>
            <a:r>
              <a:rPr lang="zh-CN" altLang="en-US" sz="2800" kern="0" dirty="0" smtClean="0">
                <a:latin typeface="STSong" charset="-122"/>
                <a:ea typeface="STSong" charset="-122"/>
                <a:cs typeface="STSong" charset="-122"/>
              </a:rPr>
              <a:t>函数</a:t>
            </a:r>
            <a:endParaRPr lang="zh-CN" altLang="en-US" sz="2800" kern="0" dirty="0">
              <a:latin typeface="STSong" charset="-122"/>
              <a:ea typeface="STSong" charset="-122"/>
              <a:cs typeface="STSong" charset="-122"/>
            </a:endParaRPr>
          </a:p>
          <a:p>
            <a:pPr algn="l" defTabSz="525779">
              <a:lnSpc>
                <a:spcPct val="150000"/>
              </a:lnSpc>
              <a:spcBef>
                <a:spcPts val="100"/>
              </a:spcBef>
              <a:buFont typeface="Wingdings" charset="2"/>
              <a:buChar char="l"/>
              <a:defRPr sz="1800"/>
            </a:pPr>
            <a:r>
              <a:rPr lang="en-US" altLang="zh-CN" sz="3200" kern="0" dirty="0" err="1" smtClean="0">
                <a:latin typeface="STSong" charset="-122"/>
                <a:ea typeface="STSong" charset="-122"/>
                <a:cs typeface="STSong" charset="-122"/>
              </a:rPr>
              <a:t>requirejs</a:t>
            </a:r>
            <a:r>
              <a:rPr lang="zh-CN" altLang="en-US" sz="3200" kern="0" dirty="0" smtClean="0">
                <a:latin typeface="STSong" charset="-122"/>
                <a:ea typeface="STSong" charset="-122"/>
                <a:cs typeface="STSong" charset="-122"/>
              </a:rPr>
              <a:t>插件</a:t>
            </a:r>
          </a:p>
          <a:p>
            <a:pPr lvl="1" algn="l" defTabSz="525779">
              <a:spcBef>
                <a:spcPts val="100"/>
              </a:spcBef>
              <a:buFont typeface="Arial" charset="0"/>
              <a:buChar char="•"/>
              <a:defRPr sz="1800"/>
            </a:pPr>
            <a:r>
              <a:rPr lang="en-US" altLang="zh-CN" sz="2800" kern="0" dirty="0" err="1" smtClean="0">
                <a:latin typeface="STSong" charset="-122"/>
                <a:ea typeface="STSong" charset="-122"/>
                <a:cs typeface="STSong" charset="-122"/>
              </a:rPr>
              <a:t>domready</a:t>
            </a:r>
            <a:r>
              <a:rPr lang="zh-CN" altLang="en-US" sz="2800" kern="0" dirty="0" smtClean="0">
                <a:latin typeface="STSong" charset="-122"/>
                <a:ea typeface="STSong" charset="-122"/>
                <a:cs typeface="STSong" charset="-122"/>
              </a:rPr>
              <a:t>事件</a:t>
            </a:r>
          </a:p>
          <a:p>
            <a:pPr lvl="1" algn="l" defTabSz="525779">
              <a:spcBef>
                <a:spcPts val="100"/>
              </a:spcBef>
              <a:buFont typeface="Arial" charset="0"/>
              <a:buChar char="•"/>
              <a:defRPr sz="1800"/>
            </a:pPr>
            <a:r>
              <a:rPr lang="zh-CN" altLang="en-US" sz="2800" kern="0" dirty="0" smtClean="0">
                <a:latin typeface="STSong" charset="-122"/>
                <a:ea typeface="STSong" charset="-122"/>
                <a:cs typeface="STSong" charset="-122"/>
              </a:rPr>
              <a:t>加载</a:t>
            </a:r>
            <a:r>
              <a:rPr lang="en-US" altLang="zh-CN" sz="2800" kern="0" dirty="0" smtClean="0">
                <a:latin typeface="STSong" charset="-122"/>
                <a:ea typeface="STSong" charset="-122"/>
                <a:cs typeface="STSong" charset="-122"/>
              </a:rPr>
              <a:t>html</a:t>
            </a:r>
            <a:r>
              <a:rPr lang="zh-CN" altLang="en-US" sz="2800" kern="0" dirty="0" smtClean="0"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lang="en-US" altLang="zh-CN" sz="2800" kern="0" dirty="0" err="1" smtClean="0">
                <a:latin typeface="STSong" charset="-122"/>
                <a:ea typeface="STSong" charset="-122"/>
                <a:cs typeface="STSong" charset="-122"/>
              </a:rPr>
              <a:t>css</a:t>
            </a:r>
            <a:endParaRPr lang="zh-CN" altLang="en-US" sz="2800" kern="0" dirty="0" smtClean="0">
              <a:latin typeface="STSong" charset="-122"/>
              <a:ea typeface="STSong" charset="-122"/>
              <a:cs typeface="STSong" charset="-122"/>
            </a:endParaRPr>
          </a:p>
          <a:p>
            <a:pPr lvl="1" algn="l" defTabSz="525779">
              <a:spcBef>
                <a:spcPts val="100"/>
              </a:spcBef>
              <a:buFont typeface="Arial" charset="0"/>
              <a:buChar char="•"/>
              <a:defRPr sz="1800"/>
            </a:pPr>
            <a:r>
              <a:rPr lang="zh-CN" altLang="en-US" sz="2800" kern="0" dirty="0" smtClean="0">
                <a:latin typeface="STSong" charset="-122"/>
                <a:ea typeface="STSong" charset="-122"/>
                <a:cs typeface="STSong" charset="-122"/>
              </a:rPr>
              <a:t>定制</a:t>
            </a:r>
            <a:r>
              <a:rPr lang="en-US" altLang="zh-CN" sz="2800" kern="0" dirty="0" err="1" smtClean="0">
                <a:latin typeface="STSong" charset="-122"/>
                <a:ea typeface="STSong" charset="-122"/>
                <a:cs typeface="STSong" charset="-122"/>
              </a:rPr>
              <a:t>requirejs</a:t>
            </a:r>
            <a:r>
              <a:rPr lang="zh-CN" altLang="en-US" sz="2800" kern="0" dirty="0" smtClean="0">
                <a:latin typeface="STSong" charset="-122"/>
                <a:ea typeface="STSong" charset="-122"/>
                <a:cs typeface="STSong" charset="-122"/>
              </a:rPr>
              <a:t>加载</a:t>
            </a:r>
            <a:endParaRPr lang="en-US" altLang="zh-CN" sz="2800" kern="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58" name="Shape 61"/>
          <p:cNvSpPr/>
          <p:nvPr/>
        </p:nvSpPr>
        <p:spPr>
          <a:xfrm>
            <a:off x="7840714" y="1169154"/>
            <a:ext cx="4782366" cy="60119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400" dirty="0">
                <a:latin typeface="STSong" charset="-122"/>
                <a:ea typeface="STSong" charset="-122"/>
                <a:cs typeface="STSong" charset="-122"/>
              </a:rPr>
              <a:t>requirejs.config</a:t>
            </a:r>
            <a:r>
              <a:rPr sz="2400" dirty="0" smtClean="0">
                <a:latin typeface="STSong" charset="-122"/>
                <a:ea typeface="STSong" charset="-122"/>
                <a:cs typeface="STSong" charset="-122"/>
              </a:rPr>
              <a:t>(</a:t>
            </a:r>
            <a:endParaRPr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sz="2400" dirty="0" smtClean="0">
                <a:latin typeface="STSong" charset="-122"/>
                <a:ea typeface="STSong" charset="-122"/>
                <a:cs typeface="STSong" charset="-122"/>
              </a:rPr>
              <a:t>{</a:t>
            </a:r>
            <a:endParaRPr sz="2400" dirty="0">
              <a:latin typeface="STSong" charset="-122"/>
              <a:ea typeface="STSong" charset="-122"/>
              <a:cs typeface="STSong" charset="-122"/>
            </a:endParaRPr>
          </a:p>
          <a:p>
            <a:pPr lvl="1" algn="l">
              <a:defRPr sz="1800"/>
            </a:pPr>
            <a:r>
              <a:rPr sz="2400" dirty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sz="2400" dirty="0" smtClean="0">
                <a:latin typeface="STSong" charset="-122"/>
                <a:ea typeface="STSong" charset="-122"/>
                <a:cs typeface="STSong" charset="-122"/>
              </a:rPr>
              <a:t>// </a:t>
            </a:r>
            <a:r>
              <a:rPr sz="2400" dirty="0">
                <a:latin typeface="STSong" charset="-122"/>
                <a:ea typeface="STSong" charset="-122"/>
                <a:cs typeface="STSong" charset="-122"/>
              </a:rPr>
              <a:t>配置根路径</a:t>
            </a:r>
          </a:p>
          <a:p>
            <a:pPr lvl="1" algn="l">
              <a:defRPr sz="1800"/>
            </a:pPr>
            <a:r>
              <a:rPr sz="2400" dirty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sz="2400" dirty="0" smtClean="0">
                <a:solidFill>
                  <a:srgbClr val="EC5D57"/>
                </a:solidFill>
                <a:latin typeface="STSong" charset="-122"/>
                <a:ea typeface="STSong" charset="-122"/>
                <a:cs typeface="STSong" charset="-122"/>
              </a:rPr>
              <a:t>baseUrl</a:t>
            </a:r>
            <a:r>
              <a:rPr sz="2400" dirty="0">
                <a:latin typeface="STSong" charset="-122"/>
                <a:ea typeface="STSong" charset="-122"/>
                <a:cs typeface="STSong" charset="-122"/>
              </a:rPr>
              <a:t>: ’/another/path’,</a:t>
            </a:r>
          </a:p>
          <a:p>
            <a:pPr lvl="1" algn="l">
              <a:defRPr sz="1800"/>
            </a:pPr>
            <a:r>
              <a:rPr sz="2400" dirty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sz="2400" dirty="0" smtClean="0">
                <a:latin typeface="STSong" charset="-122"/>
                <a:ea typeface="STSong" charset="-122"/>
                <a:cs typeface="STSong" charset="-122"/>
              </a:rPr>
              <a:t>// </a:t>
            </a:r>
            <a:r>
              <a:rPr sz="2400" dirty="0">
                <a:latin typeface="STSong" charset="-122"/>
                <a:ea typeface="STSong" charset="-122"/>
                <a:cs typeface="STSong" charset="-122"/>
              </a:rPr>
              <a:t>配置路径映射</a:t>
            </a:r>
          </a:p>
          <a:p>
            <a:pPr lvl="1" algn="l">
              <a:defRPr sz="1800"/>
            </a:pPr>
            <a:r>
              <a:rPr sz="2400" dirty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sz="2400" dirty="0" smtClean="0">
                <a:solidFill>
                  <a:srgbClr val="EC5D57"/>
                </a:solidFill>
                <a:latin typeface="STSong" charset="-122"/>
                <a:ea typeface="STSong" charset="-122"/>
                <a:cs typeface="STSong" charset="-122"/>
              </a:rPr>
              <a:t>paths</a:t>
            </a:r>
            <a:r>
              <a:rPr sz="2400" dirty="0">
                <a:latin typeface="STSong" charset="-122"/>
                <a:ea typeface="STSong" charset="-122"/>
                <a:cs typeface="STSong" charset="-122"/>
              </a:rPr>
              <a:t>: </a:t>
            </a:r>
            <a:endParaRPr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lvl="1" algn="l">
              <a:defRPr sz="1800"/>
            </a:pPr>
            <a:r>
              <a:rPr lang="zh-CN" altLang="en-US" sz="2400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sz="2400" dirty="0" smtClean="0">
                <a:latin typeface="STSong" charset="-122"/>
                <a:ea typeface="STSong" charset="-122"/>
                <a:cs typeface="STSong" charset="-122"/>
              </a:rPr>
              <a:t>{</a:t>
            </a:r>
            <a:endParaRPr sz="2400" dirty="0">
              <a:latin typeface="STSong" charset="-122"/>
              <a:ea typeface="STSong" charset="-122"/>
              <a:cs typeface="STSong" charset="-122"/>
            </a:endParaRPr>
          </a:p>
          <a:p>
            <a:pPr lvl="1" algn="l">
              <a:defRPr sz="1800"/>
            </a:pPr>
            <a:r>
              <a:rPr sz="2400" dirty="0">
                <a:latin typeface="STSong" charset="-122"/>
                <a:ea typeface="STSong" charset="-122"/>
                <a:cs typeface="STSong" charset="-122"/>
              </a:rPr>
              <a:t>        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sz="2400" dirty="0" smtClean="0">
                <a:latin typeface="STSong" charset="-122"/>
                <a:ea typeface="STSong" charset="-122"/>
                <a:cs typeface="STSong" charset="-122"/>
              </a:rPr>
              <a:t>’some</a:t>
            </a:r>
            <a:r>
              <a:rPr sz="2400" dirty="0">
                <a:latin typeface="STSong" charset="-122"/>
                <a:ea typeface="STSong" charset="-122"/>
                <a:cs typeface="STSong" charset="-122"/>
              </a:rPr>
              <a:t>’: ’some/v1.0’</a:t>
            </a:r>
          </a:p>
          <a:p>
            <a:pPr lvl="1" algn="l">
              <a:defRPr sz="1800"/>
            </a:pPr>
            <a:r>
              <a:rPr sz="2400" dirty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sz="2400" dirty="0" smtClean="0">
                <a:latin typeface="STSong" charset="-122"/>
                <a:ea typeface="STSong" charset="-122"/>
                <a:cs typeface="STSong" charset="-122"/>
              </a:rPr>
              <a:t>},</a:t>
            </a:r>
            <a:endParaRPr sz="2400" dirty="0">
              <a:latin typeface="STSong" charset="-122"/>
              <a:ea typeface="STSong" charset="-122"/>
              <a:cs typeface="STSong" charset="-122"/>
            </a:endParaRPr>
          </a:p>
          <a:p>
            <a:pPr lvl="1" algn="l">
              <a:defRPr sz="1800"/>
            </a:pPr>
            <a:r>
              <a:rPr sz="2400" dirty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sz="2400" dirty="0" smtClean="0">
                <a:latin typeface="STSong" charset="-122"/>
                <a:ea typeface="STSong" charset="-122"/>
                <a:cs typeface="STSong" charset="-122"/>
              </a:rPr>
              <a:t>// </a:t>
            </a:r>
            <a:r>
              <a:rPr sz="2400" dirty="0">
                <a:latin typeface="STSong" charset="-122"/>
                <a:ea typeface="STSong" charset="-122"/>
                <a:cs typeface="STSong" charset="-122"/>
              </a:rPr>
              <a:t>配置模块依赖</a:t>
            </a:r>
          </a:p>
          <a:p>
            <a:pPr lvl="0" algn="l">
              <a:defRPr sz="1800"/>
            </a:pPr>
            <a:r>
              <a:rPr sz="2400" dirty="0">
                <a:latin typeface="STSong" charset="-122"/>
                <a:ea typeface="STSong" charset="-122"/>
                <a:cs typeface="STSong" charset="-122"/>
              </a:rPr>
              <a:t>    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sz="2400" dirty="0" smtClean="0">
                <a:solidFill>
                  <a:srgbClr val="EC5D57"/>
                </a:solidFill>
                <a:latin typeface="STSong" charset="-122"/>
                <a:ea typeface="STSong" charset="-122"/>
                <a:cs typeface="STSong" charset="-122"/>
              </a:rPr>
              <a:t>shim</a:t>
            </a:r>
            <a:r>
              <a:rPr sz="2400" dirty="0">
                <a:latin typeface="STSong" charset="-122"/>
                <a:ea typeface="STSong" charset="-122"/>
                <a:cs typeface="STSong" charset="-122"/>
              </a:rPr>
              <a:t>: </a:t>
            </a:r>
            <a:endParaRPr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zh-CN" altLang="en-US" sz="2400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sz="2400" dirty="0" smtClean="0">
                <a:latin typeface="STSong" charset="-122"/>
                <a:ea typeface="STSong" charset="-122"/>
                <a:cs typeface="STSong" charset="-122"/>
              </a:rPr>
              <a:t>{</a:t>
            </a:r>
            <a:endParaRPr sz="2400" dirty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sz="2400" dirty="0">
                <a:latin typeface="STSong" charset="-122"/>
                <a:ea typeface="STSong" charset="-122"/>
                <a:cs typeface="STSong" charset="-122"/>
              </a:rPr>
              <a:t>        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sz="2400" dirty="0" smtClean="0">
                <a:latin typeface="STSong" charset="-122"/>
                <a:ea typeface="STSong" charset="-122"/>
                <a:cs typeface="STSong" charset="-122"/>
              </a:rPr>
              <a:t>'jquery.colorize</a:t>
            </a:r>
            <a:r>
              <a:rPr sz="2400" dirty="0">
                <a:latin typeface="STSong" charset="-122"/>
                <a:ea typeface="STSong" charset="-122"/>
                <a:cs typeface="STSong" charset="-122"/>
              </a:rPr>
              <a:t>': ['jquery'] </a:t>
            </a:r>
          </a:p>
          <a:p>
            <a:pPr lvl="0" algn="l">
              <a:defRPr sz="1800"/>
            </a:pPr>
            <a:r>
              <a:rPr sz="2400" dirty="0">
                <a:latin typeface="STSong" charset="-122"/>
                <a:ea typeface="STSong" charset="-122"/>
                <a:cs typeface="STSong" charset="-122"/>
              </a:rPr>
              <a:t>    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sz="2400" dirty="0" smtClean="0">
                <a:latin typeface="STSong" charset="-122"/>
                <a:ea typeface="STSong" charset="-122"/>
                <a:cs typeface="STSong" charset="-122"/>
              </a:rPr>
              <a:t>},</a:t>
            </a:r>
            <a:endParaRPr sz="2400" dirty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sz="2400" dirty="0" smtClean="0">
                <a:latin typeface="STSong" charset="-122"/>
                <a:ea typeface="STSong" charset="-122"/>
                <a:cs typeface="STSong" charset="-122"/>
              </a:rPr>
              <a:t>})</a:t>
            </a:r>
            <a:endParaRPr sz="24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207455" y="7374830"/>
            <a:ext cx="1044116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&lt;head&gt;</a:t>
            </a:r>
          </a:p>
          <a:p>
            <a:pPr algn="l"/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&lt;script 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src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=“requirejs-2.2.0/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requirejs.js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”</a:t>
            </a:r>
            <a:r>
              <a:rPr kumimoji="1" lang="zh-CN" altLang="en-US" sz="24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data-main=“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main.js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”&gt;&lt;/script&gt;</a:t>
            </a: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38267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51"/>
          <p:cNvSpPr/>
          <p:nvPr/>
        </p:nvSpPr>
        <p:spPr>
          <a:xfrm>
            <a:off x="5563167" y="12104070"/>
            <a:ext cx="516215" cy="69312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72255" tIns="72255" rIns="72255" bIns="72255" anchor="ctr" anchorCtr="0" compatLnSpc="1">
            <a:spAutoFit/>
          </a:bodyPr>
          <a:lstStyle/>
          <a:p>
            <a:pPr algn="l" defTabSz="130046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3556">
                <a:latin typeface="微软雅黑" pitchFamily="34" charset="-122"/>
                <a:ea typeface="微软雅黑" pitchFamily="34" charset="-122"/>
                <a:cs typeface="Heiti SC Light"/>
              </a:rPr>
              <a:t>…</a:t>
            </a:r>
          </a:p>
        </p:txBody>
      </p:sp>
      <p:sp>
        <p:nvSpPr>
          <p:cNvPr id="25" name="矩形 3"/>
          <p:cNvSpPr/>
          <p:nvPr/>
        </p:nvSpPr>
        <p:spPr>
          <a:xfrm>
            <a:off x="-7118" y="1780456"/>
            <a:ext cx="13004801" cy="56166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61" tIns="73129" rIns="146261" bIns="73129" anchor="ctr"/>
          <a:lstStyle/>
          <a:p>
            <a:pPr algn="ctr">
              <a:defRPr/>
            </a:pPr>
            <a:endParaRPr lang="zh-CN" altLang="en-US" sz="2276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6" name="图片 2" descr="iblrak00648723.jpg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"/>
          <a:stretch>
            <a:fillRect/>
          </a:stretch>
        </p:blipFill>
        <p:spPr bwMode="auto">
          <a:xfrm>
            <a:off x="2" y="2535240"/>
            <a:ext cx="7014455" cy="421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438504" y="3112317"/>
            <a:ext cx="1852664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557275" y="3469719"/>
            <a:ext cx="5899908" cy="2341539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zh-CN" altLang="en-US" sz="7680" dirty="0" smtClean="0">
                <a:solidFill>
                  <a:srgbClr val="0070C0"/>
                </a:solidFill>
              </a:rPr>
              <a:t>目录</a:t>
            </a:r>
            <a:r>
              <a:rPr lang="en-US" altLang="zh-CN" sz="4551" dirty="0">
                <a:solidFill>
                  <a:srgbClr val="0070C0"/>
                </a:solidFill>
              </a:rPr>
              <a:t/>
            </a:r>
            <a:br>
              <a:rPr lang="en-US" altLang="zh-CN" sz="4551" dirty="0">
                <a:solidFill>
                  <a:srgbClr val="0070C0"/>
                </a:solidFill>
              </a:rPr>
            </a:br>
            <a:r>
              <a:rPr lang="zh-CN" altLang="en-US" sz="4551" dirty="0">
                <a:solidFill>
                  <a:srgbClr val="0070C0"/>
                </a:solidFill>
              </a:rPr>
              <a:t> </a:t>
            </a:r>
            <a:r>
              <a:rPr lang="en-US" altLang="zh-CN" b="0" dirty="0" smtClean="0">
                <a:solidFill>
                  <a:srgbClr val="0070C0"/>
                </a:solidFill>
                <a:latin typeface="Impact" pitchFamily="34" charset="0"/>
              </a:rPr>
              <a:t>CONTENTS</a:t>
            </a:r>
            <a:endParaRPr lang="zh-CN" altLang="en-US" b="0" dirty="0">
              <a:solidFill>
                <a:srgbClr val="0070C0"/>
              </a:solidFill>
              <a:latin typeface="Impact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464975" y="5272557"/>
            <a:ext cx="1989753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BIN</a:t>
            </a:r>
            <a:r>
              <a:rPr lang="zh-CN" altLang="en-US" sz="3413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3413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438504" y="2140496"/>
            <a:ext cx="2045858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上期回顾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480878" y="6280669"/>
            <a:ext cx="2045858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其他资源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431254" y="4192437"/>
            <a:ext cx="2455522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902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BIN</a:t>
            </a:r>
            <a:endParaRPr lang="zh-CN" altLang="en-US" sz="4000" kern="0" dirty="0"/>
          </a:p>
        </p:txBody>
      </p:sp>
      <p:sp>
        <p:nvSpPr>
          <p:cNvPr id="3" name="文本框 2"/>
          <p:cNvSpPr txBox="1"/>
          <p:nvPr/>
        </p:nvSpPr>
        <p:spPr>
          <a:xfrm>
            <a:off x="309712" y="1060376"/>
            <a:ext cx="122355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latin typeface="STSong" charset="-122"/>
                <a:ea typeface="STSong" charset="-122"/>
                <a:cs typeface="STSong" charset="-122"/>
              </a:rPr>
              <a:t>BIN</a:t>
            </a:r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是一个简单、轻量的前端</a:t>
            </a:r>
            <a:r>
              <a:rPr lang="en-US" altLang="zh-CN" sz="2800" dirty="0"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框架，可用于</a:t>
            </a:r>
            <a:r>
              <a:rPr lang="en-US" altLang="zh-CN" sz="2800" dirty="0">
                <a:latin typeface="STSong" charset="-122"/>
                <a:ea typeface="STSong" charset="-122"/>
                <a:cs typeface="STSong" charset="-122"/>
              </a:rPr>
              <a:t>Hybrid(</a:t>
            </a:r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结合</a:t>
            </a:r>
            <a:r>
              <a:rPr lang="en-US" altLang="zh-CN" sz="2800" dirty="0">
                <a:latin typeface="STSong" charset="-122"/>
                <a:ea typeface="STSong" charset="-122"/>
                <a:cs typeface="STSong" charset="-122"/>
              </a:rPr>
              <a:t>Cordova</a:t>
            </a:r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框架</a:t>
            </a:r>
            <a:r>
              <a:rPr lang="en-US" altLang="zh-CN" sz="2800" dirty="0">
                <a:latin typeface="STSong" charset="-122"/>
                <a:ea typeface="STSong" charset="-122"/>
                <a:cs typeface="STSong" charset="-122"/>
              </a:rPr>
              <a:t>) APP</a:t>
            </a:r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lang="en-US" altLang="zh-CN" sz="2800" dirty="0">
                <a:latin typeface="STSong" charset="-122"/>
                <a:ea typeface="STSong" charset="-122"/>
                <a:cs typeface="STSong" charset="-122"/>
              </a:rPr>
              <a:t>SPA(Single Page Application) APP</a:t>
            </a:r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lang="en-US" altLang="zh-CN" sz="2800" dirty="0">
                <a:latin typeface="STSong" charset="-122"/>
                <a:ea typeface="STSong" charset="-122"/>
                <a:cs typeface="STSong" charset="-122"/>
              </a:rPr>
              <a:t>MPA(Multiple Page Application) APP</a:t>
            </a:r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以及一般的网页开发</a:t>
            </a:r>
            <a:r>
              <a:rPr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。</a:t>
            </a:r>
            <a:r>
              <a:rPr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BIN</a:t>
            </a:r>
            <a:r>
              <a:rPr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提供了</a:t>
            </a:r>
            <a:r>
              <a:rPr lang="en-US" altLang="zh-CN" sz="2800" dirty="0">
                <a:latin typeface="STSong" charset="-122"/>
                <a:ea typeface="STSong" charset="-122"/>
                <a:cs typeface="STSong" charset="-122"/>
              </a:rPr>
              <a:t>UI</a:t>
            </a:r>
            <a:r>
              <a:rPr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定制功能和丰富的</a:t>
            </a:r>
            <a:r>
              <a:rPr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UI</a:t>
            </a:r>
            <a:r>
              <a:rPr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控件，以及基础功能模块，可以快速地开发</a:t>
            </a:r>
            <a:r>
              <a:rPr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APP</a:t>
            </a:r>
            <a:r>
              <a:rPr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。</a:t>
            </a:r>
            <a:endParaRPr kumimoji="1" lang="zh-CN" altLang="en-US" sz="28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9594" y="4372744"/>
            <a:ext cx="6142806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spcBef>
                <a:spcPts val="1200"/>
              </a:spcBef>
              <a:buFont typeface="Arial" charset="0"/>
              <a:buChar char="•"/>
            </a:pPr>
            <a:r>
              <a:rPr lang="en-US" altLang="zh-CN" sz="2800" dirty="0">
                <a:latin typeface="STSong" charset="-122"/>
                <a:ea typeface="STSong" charset="-122"/>
                <a:cs typeface="STSong" charset="-122"/>
              </a:rPr>
              <a:t>rem</a:t>
            </a:r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自</a:t>
            </a:r>
            <a:r>
              <a:rPr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适应</a:t>
            </a:r>
          </a:p>
          <a:p>
            <a:pPr marL="457200" indent="-457200" algn="l">
              <a:spcBef>
                <a:spcPts val="1200"/>
              </a:spcBef>
              <a:buFont typeface="Arial" charset="0"/>
              <a:buChar char="•"/>
            </a:pPr>
            <a:r>
              <a:rPr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View</a:t>
            </a:r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抽象，</a:t>
            </a:r>
            <a:r>
              <a:rPr lang="en-US" altLang="zh-CN" sz="2800" dirty="0">
                <a:latin typeface="STSong" charset="-122"/>
                <a:ea typeface="STSong" charset="-122"/>
                <a:cs typeface="STSong" charset="-122"/>
              </a:rPr>
              <a:t>H5</a:t>
            </a:r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页面栈</a:t>
            </a:r>
          </a:p>
          <a:p>
            <a:pPr marL="457200" indent="-457200" algn="l">
              <a:spcBef>
                <a:spcPts val="1200"/>
              </a:spcBef>
              <a:buFont typeface="Arial" charset="0"/>
              <a:buChar char="•"/>
            </a:pPr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一般页面 </a:t>
            </a:r>
            <a:r>
              <a:rPr lang="en-US" altLang="zh-CN" sz="2800" dirty="0" err="1">
                <a:latin typeface="STSong" charset="-122"/>
                <a:ea typeface="STSong" charset="-122"/>
                <a:cs typeface="STSong" charset="-122"/>
              </a:rPr>
              <a:t>Pageview</a:t>
            </a:r>
            <a:endParaRPr lang="en-US" altLang="zh-CN" sz="2800" dirty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Arial" charset="0"/>
              <a:buChar char="•"/>
            </a:pPr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导航栏页面 </a:t>
            </a:r>
            <a:r>
              <a:rPr lang="en-US" altLang="zh-CN" sz="2800" dirty="0" err="1">
                <a:latin typeface="STSong" charset="-122"/>
                <a:ea typeface="STSong" charset="-122"/>
                <a:cs typeface="STSong" charset="-122"/>
              </a:rPr>
              <a:t>NaviPageView</a:t>
            </a:r>
            <a:endParaRPr lang="en-US" altLang="zh-CN" sz="2800" dirty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Arial" charset="0"/>
              <a:buChar char="•"/>
            </a:pPr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下拉刷新页面 </a:t>
            </a:r>
            <a:r>
              <a:rPr lang="en-US" altLang="zh-CN" sz="2800" dirty="0" err="1">
                <a:latin typeface="STSong" charset="-122"/>
                <a:ea typeface="STSong" charset="-122"/>
                <a:cs typeface="STSong" charset="-122"/>
              </a:rPr>
              <a:t>RefreshView</a:t>
            </a:r>
            <a:endParaRPr lang="en-US" altLang="zh-CN" sz="2800" dirty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Arial" charset="0"/>
              <a:buChar char="•"/>
            </a:pPr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列表页面 </a:t>
            </a:r>
            <a:r>
              <a:rPr lang="en-US" altLang="zh-CN" sz="2800" dirty="0" err="1">
                <a:latin typeface="STSong" charset="-122"/>
                <a:ea typeface="STSong" charset="-122"/>
                <a:cs typeface="STSong" charset="-122"/>
              </a:rPr>
              <a:t>ListView</a:t>
            </a:r>
            <a:endParaRPr lang="en-US" altLang="zh-CN" sz="2800" dirty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Arial" charset="0"/>
              <a:buChar char="•"/>
            </a:pPr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指示器 </a:t>
            </a:r>
            <a:r>
              <a:rPr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IndicatorView</a:t>
            </a:r>
            <a:endParaRPr lang="zh-CN" altLang="en-US" sz="28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Arial" charset="0"/>
              <a:buChar char="•"/>
            </a:pPr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日期时间选择器 </a:t>
            </a:r>
            <a:r>
              <a:rPr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DatePickerView</a:t>
            </a:r>
            <a:endParaRPr lang="zh-CN" altLang="en-US" sz="28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Arial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Alert</a:t>
            </a:r>
            <a:r>
              <a:rPr lang="zh-CN" altLang="en-US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框 </a:t>
            </a:r>
            <a:r>
              <a:rPr lang="en-US" altLang="zh-CN" sz="2800" dirty="0" err="1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AlertView</a:t>
            </a:r>
            <a:endParaRPr lang="en-US" altLang="zh-CN" sz="28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lnSpc>
                <a:spcPct val="150000"/>
              </a:lnSpc>
              <a:buFont typeface="Arial" charset="0"/>
              <a:buChar char="•"/>
            </a:pPr>
            <a:endParaRPr lang="en-US" altLang="zh-CN" sz="2800" dirty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buFont typeface="Arial" charset="0"/>
              <a:buChar char="•"/>
            </a:pPr>
            <a:endParaRPr lang="en-US" altLang="zh-CN" sz="3200" dirty="0">
              <a:latin typeface="STSong" charset="-122"/>
              <a:ea typeface="STSong" charset="-122"/>
              <a:cs typeface="STSong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14193" y="3652664"/>
            <a:ext cx="6502400" cy="66479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l">
              <a:spcBef>
                <a:spcPts val="1200"/>
              </a:spcBef>
              <a:buFont typeface="Arial" charset="0"/>
              <a:buChar char="•"/>
            </a:pPr>
            <a:r>
              <a:rPr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Tab</a:t>
            </a:r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栏 </a:t>
            </a:r>
            <a:r>
              <a:rPr lang="en-US" altLang="zh-CN" sz="2800" dirty="0" err="1">
                <a:latin typeface="STSong" charset="-122"/>
                <a:ea typeface="STSong" charset="-122"/>
                <a:cs typeface="STSong" charset="-122"/>
              </a:rPr>
              <a:t>TabBarView</a:t>
            </a:r>
            <a:endParaRPr lang="en-US" altLang="zh-CN" sz="2800" dirty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Arial" charset="0"/>
              <a:buChar char="•"/>
            </a:pPr>
            <a:r>
              <a:rPr lang="en-US" altLang="zh-CN" sz="2800" dirty="0">
                <a:latin typeface="STSong" charset="-122"/>
                <a:ea typeface="STSong" charset="-122"/>
                <a:cs typeface="STSong" charset="-122"/>
              </a:rPr>
              <a:t>Swipe</a:t>
            </a:r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页面 </a:t>
            </a:r>
            <a:r>
              <a:rPr lang="en-US" altLang="zh-CN" sz="2800" dirty="0" err="1">
                <a:latin typeface="STSong" charset="-122"/>
                <a:ea typeface="STSong" charset="-122"/>
                <a:cs typeface="STSong" charset="-122"/>
              </a:rPr>
              <a:t>Swipeview</a:t>
            </a:r>
            <a:endParaRPr lang="en-US" altLang="zh-CN" sz="2800" dirty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Arial" charset="0"/>
              <a:buChar char="•"/>
            </a:pPr>
            <a:r>
              <a:rPr lang="en-US" altLang="zh-CN" sz="2800" dirty="0">
                <a:latin typeface="STSong" charset="-122"/>
                <a:ea typeface="STSong" charset="-122"/>
                <a:cs typeface="STSong" charset="-122"/>
              </a:rPr>
              <a:t>Tab</a:t>
            </a:r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页面 </a:t>
            </a:r>
            <a:r>
              <a:rPr lang="en-US" altLang="zh-CN" sz="2800" dirty="0" err="1">
                <a:latin typeface="STSong" charset="-122"/>
                <a:ea typeface="STSong" charset="-122"/>
                <a:cs typeface="STSong" charset="-122"/>
              </a:rPr>
              <a:t>TabView</a:t>
            </a:r>
            <a:endParaRPr lang="en-US" altLang="zh-CN" sz="2800" dirty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延迟加载（</a:t>
            </a:r>
            <a:r>
              <a:rPr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Lazy</a:t>
            </a:r>
            <a:r>
              <a:rPr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Load</a:t>
            </a:r>
            <a:r>
              <a:rPr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）</a:t>
            </a:r>
            <a:endParaRPr lang="zh-CN" altLang="en-US" sz="2800" dirty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Arial" charset="0"/>
              <a:buChar char="•"/>
            </a:pPr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网络</a:t>
            </a:r>
            <a:r>
              <a:rPr lang="en-US" altLang="zh-CN" sz="2800" dirty="0">
                <a:latin typeface="STSong" charset="-122"/>
                <a:ea typeface="STSong" charset="-122"/>
                <a:cs typeface="STSong" charset="-122"/>
              </a:rPr>
              <a:t>API</a:t>
            </a:r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模块</a:t>
            </a:r>
          </a:p>
          <a:p>
            <a:pPr marL="457200" indent="-457200" algn="l">
              <a:spcBef>
                <a:spcPts val="1200"/>
              </a:spcBef>
              <a:buFont typeface="Arial" charset="0"/>
              <a:buChar char="•"/>
            </a:pPr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网络缓存模块</a:t>
            </a:r>
          </a:p>
          <a:p>
            <a:pPr marL="457200" indent="-457200" algn="l">
              <a:spcBef>
                <a:spcPts val="1200"/>
              </a:spcBef>
              <a:buFont typeface="Arial" charset="0"/>
              <a:buChar char="•"/>
            </a:pPr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数据中心模块，支持本地存储和会话存储</a:t>
            </a:r>
          </a:p>
          <a:p>
            <a:pPr marL="457200" indent="-457200" algn="l">
              <a:spcBef>
                <a:spcPts val="1200"/>
              </a:spcBef>
              <a:buFont typeface="Arial" charset="0"/>
              <a:buChar char="•"/>
            </a:pPr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本地</a:t>
            </a:r>
            <a:r>
              <a:rPr lang="en-US" altLang="zh-CN" sz="2800" dirty="0">
                <a:latin typeface="STSong" charset="-122"/>
                <a:ea typeface="STSong" charset="-122"/>
                <a:cs typeface="STSong" charset="-122"/>
              </a:rPr>
              <a:t>API</a:t>
            </a:r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测试框架，支持完全无依赖服务器进行</a:t>
            </a:r>
            <a:r>
              <a:rPr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开发</a:t>
            </a:r>
          </a:p>
          <a:p>
            <a:pPr marL="457200" indent="-457200" algn="l">
              <a:spcBef>
                <a:spcPts val="1200"/>
              </a:spcBef>
              <a:buFont typeface="Arial" charset="0"/>
              <a:buChar char="•"/>
            </a:pPr>
            <a:r>
              <a:rPr lang="en-US" altLang="zh-CN" sz="2800" dirty="0" err="1" smtClean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Baidu</a:t>
            </a:r>
            <a:r>
              <a:rPr lang="zh-CN" altLang="en-US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地图</a:t>
            </a:r>
          </a:p>
          <a:p>
            <a:pPr marL="457200" indent="-457200" algn="l">
              <a:spcBef>
                <a:spcPts val="1200"/>
              </a:spcBef>
              <a:buFont typeface="Arial" charset="0"/>
              <a:buChar char="•"/>
            </a:pPr>
            <a:endParaRPr lang="en-US" altLang="zh-CN" sz="2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9712" y="365266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 smtClean="0">
                <a:latin typeface="STSong" charset="-122"/>
                <a:ea typeface="STSong" charset="-122"/>
                <a:cs typeface="STSong" charset="-122"/>
              </a:rPr>
              <a:t>功能支持</a:t>
            </a:r>
            <a:endParaRPr kumimoji="1" lang="zh-CN" altLang="en-US" sz="3600" b="1" dirty="0"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6766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BIN</a:t>
            </a:r>
            <a:r>
              <a:rPr lang="zh-CN" altLang="en-US" sz="4000" kern="0" dirty="0" smtClean="0"/>
              <a:t>－搭建</a:t>
            </a:r>
            <a:endParaRPr lang="zh-CN" altLang="en-US" sz="4000" kern="0" dirty="0"/>
          </a:p>
        </p:txBody>
      </p:sp>
      <p:sp>
        <p:nvSpPr>
          <p:cNvPr id="8" name="文本框 7"/>
          <p:cNvSpPr txBox="1"/>
          <p:nvPr/>
        </p:nvSpPr>
        <p:spPr>
          <a:xfrm>
            <a:off x="-29909" y="1081018"/>
            <a:ext cx="2082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下载框架</a:t>
            </a:r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2265" y="1668951"/>
            <a:ext cx="12047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smtClean="0">
                <a:latin typeface="STFangsong" charset="-122"/>
                <a:ea typeface="STFangsong" charset="-122"/>
                <a:cs typeface="STFangsong" charset="-122"/>
              </a:rPr>
              <a:t>BIN</a:t>
            </a:r>
            <a:r>
              <a:rPr lang="zh-CN" altLang="en-US" sz="2800" dirty="0" smtClean="0">
                <a:latin typeface="STFangsong" charset="-122"/>
                <a:ea typeface="STFangsong" charset="-122"/>
                <a:cs typeface="STFangsong" charset="-122"/>
              </a:rPr>
              <a:t> </a:t>
            </a:r>
            <a:r>
              <a:rPr lang="en-US" altLang="zh-CN" sz="2800" dirty="0" smtClean="0">
                <a:latin typeface="STFangsong" charset="-122"/>
                <a:ea typeface="STFangsong" charset="-122"/>
                <a:cs typeface="STFangsong" charset="-122"/>
              </a:rPr>
              <a:t>2.0 </a:t>
            </a:r>
            <a:r>
              <a:rPr lang="en-US" altLang="zh-CN" sz="2800" dirty="0">
                <a:latin typeface="STFangsong" charset="-122"/>
                <a:ea typeface="STFangsong" charset="-122"/>
                <a:cs typeface="STFangsong" charset="-122"/>
                <a:hlinkClick r:id="rId2"/>
              </a:rPr>
              <a:t>https://</a:t>
            </a:r>
            <a:r>
              <a:rPr lang="en-US" altLang="zh-CN" sz="2800" dirty="0" err="1">
                <a:latin typeface="STFangsong" charset="-122"/>
                <a:ea typeface="STFangsong" charset="-122"/>
                <a:cs typeface="STFangsong" charset="-122"/>
                <a:hlinkClick r:id="rId2"/>
              </a:rPr>
              <a:t>github.com</a:t>
            </a:r>
            <a:r>
              <a:rPr lang="en-US" altLang="zh-CN" sz="2800" dirty="0">
                <a:latin typeface="STFangsong" charset="-122"/>
                <a:ea typeface="STFangsong" charset="-122"/>
                <a:cs typeface="STFangsong" charset="-122"/>
                <a:hlinkClick r:id="rId2"/>
              </a:rPr>
              <a:t>/</a:t>
            </a:r>
            <a:r>
              <a:rPr lang="en-US" altLang="zh-CN" sz="2800" dirty="0" err="1">
                <a:latin typeface="STFangsong" charset="-122"/>
                <a:ea typeface="STFangsong" charset="-122"/>
                <a:cs typeface="STFangsong" charset="-122"/>
                <a:hlinkClick r:id="rId2"/>
              </a:rPr>
              <a:t>BuildItNow</a:t>
            </a:r>
            <a:r>
              <a:rPr lang="en-US" altLang="zh-CN" sz="2800" dirty="0">
                <a:latin typeface="STFangsong" charset="-122"/>
                <a:ea typeface="STFangsong" charset="-122"/>
                <a:cs typeface="STFangsong" charset="-122"/>
                <a:hlinkClick r:id="rId2"/>
              </a:rPr>
              <a:t>/BIN</a:t>
            </a:r>
            <a:endParaRPr lang="zh-CN" altLang="en-US" sz="28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7" name="左大括号 6"/>
          <p:cNvSpPr/>
          <p:nvPr/>
        </p:nvSpPr>
        <p:spPr bwMode="auto">
          <a:xfrm>
            <a:off x="8903873" y="7246514"/>
            <a:ext cx="262824" cy="1086670"/>
          </a:xfrm>
          <a:prstGeom prst="leftBrace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2" name="左大括号 11"/>
          <p:cNvSpPr/>
          <p:nvPr/>
        </p:nvSpPr>
        <p:spPr bwMode="auto">
          <a:xfrm>
            <a:off x="8903872" y="2380248"/>
            <a:ext cx="262823" cy="4728800"/>
          </a:xfrm>
          <a:prstGeom prst="leftBrace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82915" y="76131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框架代码</a:t>
            </a:r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82916" y="45303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自动构建</a:t>
            </a:r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29909" y="2380248"/>
            <a:ext cx="2082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框架代码</a:t>
            </a:r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2265" y="2948900"/>
            <a:ext cx="1204746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latin typeface="STFangsong" charset="-122"/>
                <a:ea typeface="STFangsong" charset="-122"/>
                <a:cs typeface="STFangsong" charset="-122"/>
              </a:rPr>
              <a:t>－</a:t>
            </a:r>
            <a:r>
              <a:rPr lang="en-US" altLang="zh-CN" sz="2800" dirty="0" smtClean="0">
                <a:latin typeface="STFangsong" charset="-122"/>
                <a:ea typeface="STFangsong" charset="-122"/>
                <a:cs typeface="STFangsong" charset="-122"/>
              </a:rPr>
              <a:t>bin</a:t>
            </a:r>
            <a:endParaRPr lang="zh-CN" altLang="en-US" sz="2800" dirty="0" smtClean="0">
              <a:latin typeface="STFangsong" charset="-122"/>
              <a:ea typeface="STFangsong" charset="-122"/>
              <a:cs typeface="STFangsong" charset="-122"/>
            </a:endParaRPr>
          </a:p>
          <a:p>
            <a:pPr algn="l"/>
            <a:r>
              <a:rPr lang="zh-CN" altLang="en-US" sz="2800" dirty="0">
                <a:latin typeface="STFangsong" charset="-122"/>
                <a:ea typeface="STFangsong" charset="-122"/>
                <a:cs typeface="STFangsong" charset="-122"/>
              </a:rPr>
              <a:t>	</a:t>
            </a:r>
            <a:r>
              <a:rPr lang="zh-CN" altLang="en-US" sz="2800" dirty="0" smtClean="0">
                <a:latin typeface="STFangsong" charset="-122"/>
                <a:ea typeface="STFangsong" charset="-122"/>
                <a:cs typeface="STFangsong" charset="-122"/>
              </a:rPr>
              <a:t>框架核心代码</a:t>
            </a:r>
          </a:p>
          <a:p>
            <a:pPr algn="l"/>
            <a:r>
              <a:rPr lang="zh-CN" altLang="en-US" sz="2800" dirty="0" smtClean="0">
                <a:latin typeface="STFangsong" charset="-122"/>
                <a:ea typeface="STFangsong" charset="-122"/>
                <a:cs typeface="STFangsong" charset="-122"/>
              </a:rPr>
              <a:t>－</a:t>
            </a:r>
            <a:r>
              <a:rPr lang="en-US" altLang="zh-CN" sz="2800" dirty="0" err="1" smtClean="0">
                <a:latin typeface="STFangsong" charset="-122"/>
                <a:ea typeface="STFangsong" charset="-122"/>
                <a:cs typeface="STFangsong" charset="-122"/>
              </a:rPr>
              <a:t>config</a:t>
            </a:r>
            <a:endParaRPr lang="zh-CN" altLang="en-US" sz="2800" dirty="0" smtClean="0">
              <a:latin typeface="STFangsong" charset="-122"/>
              <a:ea typeface="STFangsong" charset="-122"/>
              <a:cs typeface="STFangsong" charset="-122"/>
            </a:endParaRPr>
          </a:p>
          <a:p>
            <a:pPr algn="l"/>
            <a:r>
              <a:rPr lang="zh-CN" altLang="en-US" sz="2800" dirty="0">
                <a:latin typeface="STFangsong" charset="-122"/>
                <a:ea typeface="STFangsong" charset="-122"/>
                <a:cs typeface="STFangsong" charset="-122"/>
              </a:rPr>
              <a:t>	</a:t>
            </a:r>
            <a:r>
              <a:rPr lang="zh-CN" altLang="en-US" sz="2800" dirty="0" smtClean="0">
                <a:latin typeface="STFangsong" charset="-122"/>
                <a:ea typeface="STFangsong" charset="-122"/>
                <a:cs typeface="STFangsong" charset="-122"/>
              </a:rPr>
              <a:t>工程配置模版文件</a:t>
            </a:r>
          </a:p>
          <a:p>
            <a:pPr algn="l"/>
            <a:r>
              <a:rPr lang="zh-CN" altLang="en-US" sz="2800" dirty="0" smtClean="0">
                <a:latin typeface="STFangsong" charset="-122"/>
                <a:ea typeface="STFangsong" charset="-122"/>
                <a:cs typeface="STFangsong" charset="-122"/>
              </a:rPr>
              <a:t>－</a:t>
            </a:r>
            <a:r>
              <a:rPr lang="en-US" altLang="zh-CN" sz="2800" dirty="0" smtClean="0">
                <a:latin typeface="STFangsong" charset="-122"/>
                <a:ea typeface="STFangsong" charset="-122"/>
                <a:cs typeface="STFangsong" charset="-122"/>
              </a:rPr>
              <a:t>index-</a:t>
            </a:r>
            <a:r>
              <a:rPr lang="en-US" altLang="zh-CN" sz="2800" dirty="0" err="1" smtClean="0">
                <a:latin typeface="STFangsong" charset="-122"/>
                <a:ea typeface="STFangsong" charset="-122"/>
                <a:cs typeface="STFangsong" charset="-122"/>
              </a:rPr>
              <a:t>spa.html</a:t>
            </a:r>
            <a:endParaRPr lang="zh-CN" altLang="en-US" sz="2800" dirty="0" smtClean="0">
              <a:latin typeface="STFangsong" charset="-122"/>
              <a:ea typeface="STFangsong" charset="-122"/>
              <a:cs typeface="STFangsong" charset="-122"/>
            </a:endParaRPr>
          </a:p>
          <a:p>
            <a:pPr algn="l"/>
            <a:r>
              <a:rPr lang="zh-CN" altLang="en-US" sz="2800" dirty="0">
                <a:latin typeface="STFangsong" charset="-122"/>
                <a:ea typeface="STFangsong" charset="-122"/>
                <a:cs typeface="STFangsong" charset="-122"/>
              </a:rPr>
              <a:t>	</a:t>
            </a:r>
            <a:r>
              <a:rPr lang="zh-CN" altLang="en-US" sz="2800" dirty="0" smtClean="0">
                <a:latin typeface="STFangsong" charset="-122"/>
                <a:ea typeface="STFangsong" charset="-122"/>
                <a:cs typeface="STFangsong" charset="-122"/>
              </a:rPr>
              <a:t>框架</a:t>
            </a:r>
            <a:r>
              <a:rPr lang="en-US" altLang="zh-CN" sz="2800" dirty="0" smtClean="0">
                <a:latin typeface="STFangsong" charset="-122"/>
                <a:ea typeface="STFangsong" charset="-122"/>
                <a:cs typeface="STFangsong" charset="-122"/>
              </a:rPr>
              <a:t>SPA</a:t>
            </a:r>
            <a:r>
              <a:rPr lang="zh-CN" altLang="en-US" sz="2800" dirty="0" smtClean="0">
                <a:latin typeface="STFangsong" charset="-122"/>
                <a:ea typeface="STFangsong" charset="-122"/>
                <a:cs typeface="STFangsong" charset="-122"/>
              </a:rPr>
              <a:t>项目引导文件</a:t>
            </a:r>
          </a:p>
          <a:p>
            <a:pPr algn="l"/>
            <a:r>
              <a:rPr lang="zh-CN" altLang="en-US" sz="2800" dirty="0" smtClean="0">
                <a:latin typeface="STFangsong" charset="-122"/>
                <a:ea typeface="STFangsong" charset="-122"/>
                <a:cs typeface="STFangsong" charset="-122"/>
              </a:rPr>
              <a:t>－</a:t>
            </a:r>
            <a:r>
              <a:rPr lang="en-US" altLang="zh-CN" sz="2800" dirty="0" smtClean="0">
                <a:latin typeface="STFangsong" charset="-122"/>
                <a:ea typeface="STFangsong" charset="-122"/>
                <a:cs typeface="STFangsong" charset="-122"/>
              </a:rPr>
              <a:t>index-</a:t>
            </a:r>
            <a:r>
              <a:rPr lang="en-US" altLang="zh-CN" sz="2800" dirty="0" err="1" smtClean="0">
                <a:latin typeface="STFangsong" charset="-122"/>
                <a:ea typeface="STFangsong" charset="-122"/>
                <a:cs typeface="STFangsong" charset="-122"/>
              </a:rPr>
              <a:t>web.html</a:t>
            </a:r>
            <a:endParaRPr lang="en-US" altLang="zh-CN" sz="2800" dirty="0" smtClean="0">
              <a:latin typeface="STFangsong" charset="-122"/>
              <a:ea typeface="STFangsong" charset="-122"/>
              <a:cs typeface="STFangsong" charset="-122"/>
            </a:endParaRPr>
          </a:p>
          <a:p>
            <a:pPr algn="l"/>
            <a:r>
              <a:rPr lang="en-US" altLang="zh-CN" sz="2800" dirty="0">
                <a:latin typeface="STFangsong" charset="-122"/>
                <a:ea typeface="STFangsong" charset="-122"/>
                <a:cs typeface="STFangsong" charset="-122"/>
              </a:rPr>
              <a:t>	</a:t>
            </a:r>
            <a:r>
              <a:rPr lang="zh-CN" altLang="en-US" sz="2800" dirty="0" smtClean="0">
                <a:latin typeface="STFangsong" charset="-122"/>
                <a:ea typeface="STFangsong" charset="-122"/>
                <a:cs typeface="STFangsong" charset="-122"/>
              </a:rPr>
              <a:t>框架</a:t>
            </a:r>
            <a:r>
              <a:rPr lang="en-US" altLang="zh-CN" sz="2800" dirty="0" smtClean="0">
                <a:latin typeface="STFangsong" charset="-122"/>
                <a:ea typeface="STFangsong" charset="-122"/>
                <a:cs typeface="STFangsong" charset="-122"/>
              </a:rPr>
              <a:t>WEB/MPA</a:t>
            </a:r>
            <a:r>
              <a:rPr lang="zh-CN" altLang="en-US" sz="2800" dirty="0" smtClean="0">
                <a:latin typeface="STFangsong" charset="-122"/>
                <a:ea typeface="STFangsong" charset="-122"/>
                <a:cs typeface="STFangsong" charset="-122"/>
              </a:rPr>
              <a:t>项目引导文件</a:t>
            </a:r>
            <a:endParaRPr lang="zh-CN" altLang="en-US" sz="28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719" y="1342628"/>
            <a:ext cx="3180073" cy="699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50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BIN</a:t>
            </a:r>
            <a:r>
              <a:rPr lang="zh-CN" altLang="en-US" sz="4000" kern="0" dirty="0" smtClean="0"/>
              <a:t>－创建工程</a:t>
            </a:r>
            <a:endParaRPr lang="zh-CN" altLang="en-US" sz="4000" kern="0" dirty="0"/>
          </a:p>
        </p:txBody>
      </p:sp>
      <p:sp>
        <p:nvSpPr>
          <p:cNvPr id="8" name="文本框 7"/>
          <p:cNvSpPr txBox="1"/>
          <p:nvPr/>
        </p:nvSpPr>
        <p:spPr>
          <a:xfrm>
            <a:off x="20551" y="1081018"/>
            <a:ext cx="3597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Wingdings" charset="2"/>
              <a:buChar char="l"/>
            </a:pP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创建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bin-demo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目录</a:t>
            </a:r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287" y="1687041"/>
            <a:ext cx="8889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charset="2"/>
              <a:buChar char="l"/>
            </a:pP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将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BIN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中的框架代码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bin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config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index-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spa.html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拷贝到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bin-demo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中</a:t>
            </a:r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286" y="2665210"/>
            <a:ext cx="888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charset="2"/>
              <a:buChar char="l"/>
            </a:pP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将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index-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spa.html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改名为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index.html</a:t>
            </a:r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707" y="1163147"/>
            <a:ext cx="3468774" cy="13294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8" name="文本框 17"/>
          <p:cNvSpPr txBox="1"/>
          <p:nvPr/>
        </p:nvSpPr>
        <p:spPr>
          <a:xfrm>
            <a:off x="14285" y="3220616"/>
            <a:ext cx="888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charset="2"/>
              <a:buChar char="l"/>
            </a:pP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在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Chrome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里面运行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index.html</a:t>
            </a:r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777" y="2932584"/>
            <a:ext cx="6813859" cy="61264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589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BIN</a:t>
            </a:r>
            <a:r>
              <a:rPr lang="zh-CN" altLang="en-US" sz="4000" kern="0" dirty="0" smtClean="0"/>
              <a:t>－创建工程－</a:t>
            </a:r>
            <a:r>
              <a:rPr lang="en-US" altLang="zh-CN" sz="4000" kern="0" dirty="0" smtClean="0"/>
              <a:t>Application</a:t>
            </a:r>
            <a:endParaRPr lang="zh-CN" altLang="en-US" sz="4000" kern="0" dirty="0"/>
          </a:p>
        </p:txBody>
      </p:sp>
      <p:sp>
        <p:nvSpPr>
          <p:cNvPr id="8" name="文本框 7"/>
          <p:cNvSpPr txBox="1"/>
          <p:nvPr/>
        </p:nvSpPr>
        <p:spPr>
          <a:xfrm>
            <a:off x="20551" y="1081018"/>
            <a:ext cx="6662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Wingdings" charset="2"/>
              <a:buChar char="l"/>
            </a:pP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创建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appliction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目录，添加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application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类</a:t>
            </a:r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6940" y="1694730"/>
            <a:ext cx="6819516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d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efine([“bin/core/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spaApplication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”], function(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SPAApplication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)</a:t>
            </a:r>
          </a:p>
          <a:p>
            <a:pPr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 Class = {};</a:t>
            </a:r>
            <a:endParaRPr kumimoji="1" lang="en-US" altLang="zh-CN" sz="1800" i="1" dirty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Class.init</a:t>
            </a:r>
            <a:r>
              <a:rPr kumimoji="1" lang="en-US" altLang="zh-CN" sz="18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= function()</a:t>
            </a:r>
          </a:p>
          <a:p>
            <a:pPr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	{</a:t>
            </a: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kumimoji="1" lang="en-US" altLang="zh-CN" sz="1800" i="1" dirty="0" err="1">
                <a:latin typeface="STSong" charset="-122"/>
                <a:ea typeface="STSong" charset="-122"/>
                <a:cs typeface="STSong" charset="-122"/>
              </a:rPr>
              <a:t>SPAApplication.prototype.init.call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(this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)</a:t>
            </a:r>
            <a:r>
              <a:rPr kumimoji="1" lang="zh-CN" altLang="en-US" sz="1800" i="1" dirty="0" smtClean="0">
                <a:latin typeface="STSong" charset="-122"/>
                <a:ea typeface="STSong" charset="-122"/>
                <a:cs typeface="STSong" charset="-122"/>
              </a:rPr>
              <a:t>；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console.log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("Demo </a:t>
            </a:r>
            <a:r>
              <a:rPr kumimoji="1" lang="en-US" altLang="zh-CN" sz="1800" i="1" dirty="0" err="1">
                <a:latin typeface="STSong" charset="-122"/>
                <a:ea typeface="STSong" charset="-122"/>
                <a:cs typeface="STSong" charset="-122"/>
              </a:rPr>
              <a:t>init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");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}</a:t>
            </a: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Class.run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 = function()</a:t>
            </a: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kumimoji="1" lang="en-US" altLang="zh-CN" sz="1800" i="1" dirty="0" err="1">
                <a:latin typeface="STSong" charset="-122"/>
                <a:ea typeface="STSong" charset="-122"/>
                <a:cs typeface="STSong" charset="-122"/>
              </a:rPr>
              <a:t>SPAApplication.prototype.run.call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(this);	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console.log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("Demo run");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}</a:t>
            </a: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Class.exit</a:t>
            </a:r>
            <a:r>
              <a:rPr kumimoji="1" lang="en-US" altLang="zh-CN" sz="18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= function()</a:t>
            </a: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kumimoji="1" lang="en-US" altLang="zh-CN" sz="1800" i="1" dirty="0" err="1">
                <a:latin typeface="STSong" charset="-122"/>
                <a:ea typeface="STSong" charset="-122"/>
                <a:cs typeface="STSong" charset="-122"/>
              </a:rPr>
              <a:t>SPAApplication.prototype.exit.call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(this);	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console.log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("Demo exit");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}</a:t>
            </a:r>
            <a:endParaRPr kumimoji="1" lang="en-US" altLang="zh-CN" sz="1800" i="1" dirty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	return 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SPAApplication.extend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(Class);</a:t>
            </a:r>
          </a:p>
          <a:p>
            <a:pPr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});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33410" y="1420416"/>
            <a:ext cx="5616624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8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Application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类代表应用实例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，在程序中以单件（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Singleton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）存在，可通过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bin.app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获取该实例。</a:t>
            </a:r>
          </a:p>
          <a:p>
            <a:pPr marL="457200" indent="-457200" algn="l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提供了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init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run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exit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三个方法供重写</a:t>
            </a:r>
          </a:p>
          <a:p>
            <a:pPr marL="457200" indent="-457200" algn="l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init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 应用初始化操作</a:t>
            </a:r>
          </a:p>
          <a:p>
            <a:pPr marL="457200" indent="-457200" algn="l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run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 应用具体执行内容</a:t>
            </a:r>
          </a:p>
          <a:p>
            <a:pPr marL="457200" indent="-457200" algn="l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exit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 应用退出时操作</a:t>
            </a:r>
          </a:p>
          <a:p>
            <a:pPr marL="457200" indent="-457200" algn="l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在重写这三个方法时注意要调用基类方法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在开发自己的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Application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类时，需要从基类继承下来。</a:t>
            </a:r>
          </a:p>
        </p:txBody>
      </p:sp>
    </p:spTree>
    <p:extLst>
      <p:ext uri="{BB962C8B-B14F-4D97-AF65-F5344CB8AC3E}">
        <p14:creationId xmlns:p14="http://schemas.microsoft.com/office/powerpoint/2010/main" val="418878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BIN</a:t>
            </a:r>
            <a:r>
              <a:rPr lang="zh-CN" altLang="en-US" sz="4000" kern="0" dirty="0" smtClean="0"/>
              <a:t>－创建工程－</a:t>
            </a:r>
            <a:r>
              <a:rPr lang="en-US" altLang="zh-CN" sz="4000" kern="0" dirty="0" err="1" smtClean="0"/>
              <a:t>Config</a:t>
            </a:r>
            <a:endParaRPr lang="zh-CN" altLang="en-US" sz="4000" kern="0" dirty="0"/>
          </a:p>
        </p:txBody>
      </p:sp>
      <p:sp>
        <p:nvSpPr>
          <p:cNvPr id="8" name="文本框 7"/>
          <p:cNvSpPr txBox="1"/>
          <p:nvPr/>
        </p:nvSpPr>
        <p:spPr>
          <a:xfrm>
            <a:off x="20551" y="1081018"/>
            <a:ext cx="6643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Wingdings" charset="2"/>
              <a:buChar char="l"/>
            </a:pP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修改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config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目录下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globalConfig.js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中内容</a:t>
            </a:r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6940" y="1636440"/>
            <a:ext cx="6819516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……</a:t>
            </a:r>
          </a:p>
          <a:p>
            <a:pPr algn="l"/>
            <a:r>
              <a:rPr kumimoji="1" lang="en-US" altLang="zh-CN" sz="18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name  : </a:t>
            </a:r>
            <a:r>
              <a:rPr kumimoji="1" lang="en-US" altLang="zh-CN" sz="18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"bin-demo",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	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appID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: "</a:t>
            </a:r>
            <a:r>
              <a:rPr kumimoji="1" lang="en-US" altLang="zh-CN" sz="1800" i="1" dirty="0" err="1">
                <a:latin typeface="STSong" charset="-122"/>
                <a:ea typeface="STSong" charset="-122"/>
                <a:cs typeface="STSong" charset="-122"/>
              </a:rPr>
              <a:t>com.bin.example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",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……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classConfig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:	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	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core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:		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2"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		</a:t>
            </a:r>
            <a:r>
              <a:rPr kumimoji="1" lang="zh-CN" altLang="en-US" sz="1800" i="1" dirty="0" smtClean="0">
                <a:latin typeface="STSong" charset="-122"/>
                <a:ea typeface="STSong" charset="-122"/>
                <a:cs typeface="STSong" charset="-122"/>
              </a:rPr>
              <a:t>			</a:t>
            </a:r>
            <a:r>
              <a:rPr kumimoji="1" lang="en-US" altLang="zh-CN" sz="1800" i="1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Application:“application</a:t>
            </a:r>
            <a:r>
              <a:rPr kumimoji="1" lang="en-US" altLang="zh-CN" sz="18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/application”,</a:t>
            </a:r>
            <a:r>
              <a:rPr kumimoji="1" lang="en-US" altLang="zh-CN" sz="18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endParaRPr kumimoji="1" lang="zh-CN" altLang="en-US" sz="1800" i="1" dirty="0" smtClean="0">
              <a:solidFill>
                <a:srgbClr val="FF000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lvl="2"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>
                <a:latin typeface="STSong" charset="-122"/>
                <a:ea typeface="STSong" charset="-122"/>
                <a:cs typeface="STSong" charset="-122"/>
              </a:rPr>
              <a:t>D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ebugManager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“bin/core/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debugManager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”,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NetManager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:			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2" algn="l"/>
            <a:r>
              <a:rPr kumimoji="1" lang="zh-CN" altLang="en-US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</a:p>
          <a:p>
            <a:pPr lvl="2"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……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33410" y="1420416"/>
            <a:ext cx="58056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800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globalConfig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包含了整个项目的配置项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，比如：应用名，应用版本，服务器配置等等，也可以添加</a:t>
            </a:r>
            <a:r>
              <a:rPr kumimoji="1" lang="zh-CN" altLang="en-US" sz="2800" dirty="0">
                <a:latin typeface="STSong" charset="-122"/>
                <a:ea typeface="STSong" charset="-122"/>
                <a:cs typeface="STSong" charset="-122"/>
              </a:rPr>
              <a:t>任意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自定义配置项。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通过</a:t>
            </a:r>
            <a:r>
              <a:rPr kumimoji="1" lang="en-US" altLang="zh-CN" sz="2800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bin.globalConfig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来读取该配置内容。</a:t>
            </a:r>
            <a:endParaRPr kumimoji="1" lang="en-US" altLang="zh-CN" sz="2800" dirty="0" smtClean="0">
              <a:solidFill>
                <a:srgbClr val="FF000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2800" dirty="0" smtClean="0">
              <a:solidFill>
                <a:srgbClr val="FF000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845" y="5452864"/>
            <a:ext cx="3949700" cy="4305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86" y="5524872"/>
            <a:ext cx="3987800" cy="401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8453426" y="4678774"/>
            <a:ext cx="44644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dirty="0">
                <a:latin typeface="STSong" charset="-122"/>
                <a:ea typeface="STSong" charset="-122"/>
                <a:cs typeface="STSong" charset="-122"/>
              </a:rPr>
              <a:t>在开发自己的</a:t>
            </a:r>
            <a:r>
              <a:rPr kumimoji="1" lang="en-US" altLang="zh-CN" sz="2000" dirty="0">
                <a:latin typeface="STSong" charset="-122"/>
                <a:ea typeface="STSong" charset="-122"/>
                <a:cs typeface="STSong" charset="-122"/>
              </a:rPr>
              <a:t>Application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类后，需要在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globalConfig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下修改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classConfig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来定制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BIN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框架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Application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类。</a:t>
            </a:r>
          </a:p>
          <a:p>
            <a:pPr marL="342900" indent="-342900" algn="l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可以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globalConfig.name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来修改应用名称</a:t>
            </a:r>
          </a:p>
          <a:p>
            <a:pPr marL="342900" indent="-342900" algn="l">
              <a:lnSpc>
                <a:spcPct val="150000"/>
              </a:lnSpc>
              <a:buFont typeface="Arial" charset="0"/>
              <a:buChar char="•"/>
            </a:pPr>
            <a:endParaRPr kumimoji="1" lang="zh-CN" altLang="en-US" sz="2000" dirty="0"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4753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BIN</a:t>
            </a:r>
            <a:r>
              <a:rPr lang="zh-CN" altLang="en-US" sz="4000" kern="0" dirty="0" smtClean="0"/>
              <a:t>－</a:t>
            </a:r>
            <a:r>
              <a:rPr lang="en-US" altLang="zh-CN" sz="4000" kern="0" dirty="0" smtClean="0"/>
              <a:t>Welcome</a:t>
            </a:r>
            <a:endParaRPr lang="zh-CN" altLang="en-US" sz="4000" kern="0" dirty="0"/>
          </a:p>
        </p:txBody>
      </p:sp>
      <p:sp>
        <p:nvSpPr>
          <p:cNvPr id="8" name="文本框 7"/>
          <p:cNvSpPr txBox="1"/>
          <p:nvPr/>
        </p:nvSpPr>
        <p:spPr>
          <a:xfrm>
            <a:off x="20551" y="890226"/>
            <a:ext cx="44422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创建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welcome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目录</a:t>
            </a:r>
          </a:p>
          <a:p>
            <a:pPr marL="457200" indent="-457200" algn="l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创建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index.html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和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index.js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文件</a:t>
            </a:r>
            <a:endParaRPr kumimoji="1" lang="en-US" altLang="zh-CN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开发页面代码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056734"/>
            <a:ext cx="3376700" cy="13375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矩形 12"/>
          <p:cNvSpPr/>
          <p:nvPr/>
        </p:nvSpPr>
        <p:spPr>
          <a:xfrm>
            <a:off x="138452" y="2860576"/>
            <a:ext cx="6037945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&lt;div&gt;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style&gt;	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.welcome-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lable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	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	width:100%; height:44px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;		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	line-height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44px; 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color:white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;		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	text-align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center; background-color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: green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;</a:t>
            </a: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}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&lt;/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style&gt;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div class="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welcome-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lable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”&gt;Welcome 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to BIN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&lt;/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div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&gt;</a:t>
            </a:r>
          </a:p>
          <a:p>
            <a:pPr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&lt;/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div&gt;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680" y="2460466"/>
            <a:ext cx="1295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index.html</a:t>
            </a:r>
            <a:endParaRPr kumimoji="1" lang="en-US" altLang="zh-CN" sz="2000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02400" y="2860576"/>
            <a:ext cx="6336704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define([], function()</a:t>
            </a:r>
          </a:p>
          <a:p>
            <a:pPr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 Class = {};</a:t>
            </a:r>
          </a:p>
          <a:p>
            <a:pPr algn="l"/>
            <a:endParaRPr kumimoji="1" lang="en-US" altLang="zh-CN" sz="1800" i="1" dirty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	return 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bin.ui.View.extend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(Class);</a:t>
            </a: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}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)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12389" y="246046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index.js</a:t>
            </a:r>
            <a:endParaRPr kumimoji="1" lang="en-US" altLang="zh-CN" sz="2000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452" y="6316960"/>
            <a:ext cx="452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Wingdings" charset="2"/>
              <a:buChar char="l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修改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application/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application.js</a:t>
            </a: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6423" y="7109048"/>
            <a:ext cx="6037945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……</a:t>
            </a:r>
          </a:p>
          <a:p>
            <a:pPr algn="l"/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Class.run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 = function()</a:t>
            </a:r>
          </a:p>
          <a:p>
            <a:pPr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>
                <a:latin typeface="STSong" charset="-122"/>
                <a:ea typeface="STSong" charset="-122"/>
                <a:cs typeface="STSong" charset="-122"/>
              </a:rPr>
              <a:t>SPAApplication.prototype.run.call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(this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);</a:t>
            </a:r>
            <a:endParaRPr kumimoji="1" lang="en-US" altLang="zh-CN" sz="1800" i="1" dirty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console.log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("Demo run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");</a:t>
            </a:r>
          </a:p>
          <a:p>
            <a:pPr algn="l"/>
            <a:endParaRPr kumimoji="1" lang="en-US" altLang="zh-CN" sz="1800" i="1" dirty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bin.naviController.startWith</a:t>
            </a:r>
            <a:r>
              <a:rPr kumimoji="1" lang="en-US" altLang="zh-CN" sz="18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(“welcome/index”);</a:t>
            </a: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}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……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3688" y="6708938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application.js</a:t>
            </a:r>
            <a:endParaRPr kumimoji="1" lang="en-US" altLang="zh-CN" sz="2400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020" y="4614902"/>
            <a:ext cx="2861568" cy="49846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右箭头 16"/>
          <p:cNvSpPr/>
          <p:nvPr/>
        </p:nvSpPr>
        <p:spPr bwMode="auto">
          <a:xfrm>
            <a:off x="7618353" y="6536309"/>
            <a:ext cx="978408" cy="484632"/>
          </a:xfrm>
          <a:prstGeom prst="rightArrow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2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BIN</a:t>
            </a:r>
            <a:r>
              <a:rPr lang="zh-CN" altLang="en-US" sz="4000" kern="0" dirty="0" smtClean="0"/>
              <a:t>－</a:t>
            </a:r>
            <a:r>
              <a:rPr lang="en-US" altLang="zh-CN" sz="4000" kern="0" dirty="0" smtClean="0"/>
              <a:t>Welcome</a:t>
            </a:r>
            <a:endParaRPr lang="zh-CN" altLang="en-US" sz="4000" kern="0" dirty="0"/>
          </a:p>
        </p:txBody>
      </p:sp>
      <p:sp>
        <p:nvSpPr>
          <p:cNvPr id="21" name="圆角矩形 20"/>
          <p:cNvSpPr/>
          <p:nvPr/>
        </p:nvSpPr>
        <p:spPr bwMode="auto">
          <a:xfrm>
            <a:off x="5028102" y="1762194"/>
            <a:ext cx="1812803" cy="864095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43491" y="1959054"/>
            <a:ext cx="1956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solidFill>
                  <a:schemeClr val="bg1"/>
                </a:solidFill>
              </a:rPr>
              <a:t>i</a:t>
            </a:r>
            <a:r>
              <a:rPr kumimoji="1" lang="en-US" altLang="zh-CN" sz="2800" dirty="0" err="1" smtClean="0">
                <a:solidFill>
                  <a:schemeClr val="bg1"/>
                </a:solidFill>
              </a:rPr>
              <a:t>ndex.html</a:t>
            </a:r>
            <a:endParaRPr kumimoji="1"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5028102" y="3574381"/>
            <a:ext cx="1812803" cy="864095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43491" y="3771241"/>
            <a:ext cx="1956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solidFill>
                  <a:schemeClr val="bg1"/>
                </a:solidFill>
              </a:rPr>
              <a:t>i</a:t>
            </a:r>
            <a:r>
              <a:rPr kumimoji="1" lang="en-US" altLang="zh-CN" sz="2800" dirty="0" err="1" smtClean="0">
                <a:solidFill>
                  <a:schemeClr val="bg1"/>
                </a:solidFill>
              </a:rPr>
              <a:t>ndex.js</a:t>
            </a:r>
            <a:endParaRPr kumimoji="1"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2125656" y="2710286"/>
            <a:ext cx="1812803" cy="864095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041045" y="2907146"/>
            <a:ext cx="1956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2" name="等于 1"/>
          <p:cNvSpPr/>
          <p:nvPr/>
        </p:nvSpPr>
        <p:spPr bwMode="auto">
          <a:xfrm>
            <a:off x="4102419" y="2739330"/>
            <a:ext cx="755703" cy="755703"/>
          </a:xfrm>
          <a:prstGeom prst="mathEqual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" name="加号 2"/>
          <p:cNvSpPr/>
          <p:nvPr/>
        </p:nvSpPr>
        <p:spPr bwMode="auto">
          <a:xfrm>
            <a:off x="5578357" y="2758483"/>
            <a:ext cx="755703" cy="755703"/>
          </a:xfrm>
          <a:prstGeom prst="mathPlus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4" name="左大括号 3"/>
          <p:cNvSpPr/>
          <p:nvPr/>
        </p:nvSpPr>
        <p:spPr bwMode="auto">
          <a:xfrm>
            <a:off x="6984921" y="1706901"/>
            <a:ext cx="155448" cy="914400"/>
          </a:xfrm>
          <a:prstGeom prst="leftBrac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40369" y="1348408"/>
            <a:ext cx="111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0070C0"/>
                </a:solidFill>
                <a:latin typeface="+mj-ea"/>
                <a:ea typeface="+mj-ea"/>
              </a:rPr>
              <a:t>HTML</a:t>
            </a:r>
            <a:endParaRPr kumimoji="1" lang="zh-CN" altLang="en-US" sz="28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282236" y="2281666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smtClean="0">
                <a:solidFill>
                  <a:srgbClr val="0070C0"/>
                </a:solidFill>
                <a:latin typeface="+mj-ea"/>
                <a:ea typeface="+mj-ea"/>
              </a:rPr>
              <a:t>CSS</a:t>
            </a:r>
            <a:endParaRPr kumimoji="1" lang="zh-CN" altLang="en-US" sz="28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8" name="左大括号 27"/>
          <p:cNvSpPr/>
          <p:nvPr/>
        </p:nvSpPr>
        <p:spPr bwMode="auto">
          <a:xfrm>
            <a:off x="6974946" y="3549228"/>
            <a:ext cx="155448" cy="914400"/>
          </a:xfrm>
          <a:prstGeom prst="leftBrac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099230" y="3248021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smtClean="0">
                <a:solidFill>
                  <a:srgbClr val="0070C0"/>
                </a:solidFill>
                <a:latin typeface="+mj-ea"/>
                <a:ea typeface="+mj-ea"/>
              </a:rPr>
              <a:t>业务逻辑</a:t>
            </a:r>
            <a:endParaRPr kumimoji="1" lang="zh-CN" altLang="en-US" sz="28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60974" y="4181279"/>
            <a:ext cx="1220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0070C0"/>
                </a:solidFill>
                <a:latin typeface="+mj-ea"/>
                <a:ea typeface="+mj-ea"/>
              </a:rPr>
              <a:t>UI</a:t>
            </a:r>
            <a:r>
              <a:rPr kumimoji="1" lang="zh-CN" altLang="en-US" sz="2800" dirty="0" smtClean="0">
                <a:solidFill>
                  <a:srgbClr val="0070C0"/>
                </a:solidFill>
                <a:latin typeface="+mj-ea"/>
                <a:ea typeface="+mj-ea"/>
              </a:rPr>
              <a:t>交互</a:t>
            </a:r>
            <a:endParaRPr kumimoji="1" lang="zh-CN" altLang="en-US" sz="28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6" y="2194241"/>
            <a:ext cx="1047742" cy="18250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359594" y="1145944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zh-CN" altLang="en-US" sz="3200" dirty="0" smtClean="0">
                <a:latin typeface="STSong" charset="-122"/>
                <a:ea typeface="STSong" charset="-122"/>
                <a:cs typeface="STSong" charset="-122"/>
              </a:rPr>
              <a:t>页面结构</a:t>
            </a:r>
            <a:endParaRPr kumimoji="1" lang="zh-CN" altLang="en-US" sz="32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09712" y="4444752"/>
            <a:ext cx="1175943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charset="2"/>
              <a:buChar char="l"/>
            </a:pPr>
            <a:r>
              <a:rPr kumimoji="1" lang="en-US" altLang="zh-CN" sz="3200" dirty="0" err="1" smtClean="0">
                <a:latin typeface="STSong" charset="-122"/>
                <a:ea typeface="STSong" charset="-122"/>
                <a:cs typeface="STSong" charset="-122"/>
              </a:rPr>
              <a:t>bin.naviController</a:t>
            </a:r>
            <a:endParaRPr kumimoji="1" lang="en-US" altLang="zh-CN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>
              <a:spcBef>
                <a:spcPts val="600"/>
              </a:spcBef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页面导航控制器，提供页面跳转和页面查询功能</a:t>
            </a:r>
            <a:endParaRPr kumimoji="1" lang="en-US" altLang="zh-CN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spcBef>
                <a:spcPts val="600"/>
              </a:spcBef>
              <a:buFont typeface="Arial" charset="0"/>
              <a:buChar char="•"/>
            </a:pP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bin.naviController.startWith</a:t>
            </a:r>
            <a:endParaRPr kumimoji="1" lang="en-US" altLang="zh-CN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spcBef>
                <a:spcPts val="600"/>
              </a:spcBef>
              <a:buFont typeface="Arial" charset="0"/>
              <a:buChar char="•"/>
            </a:pP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bin.naviController.push</a:t>
            </a:r>
            <a:endParaRPr kumimoji="1" lang="en-US" altLang="zh-CN" sz="2400" dirty="0"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spcBef>
                <a:spcPts val="600"/>
              </a:spcBef>
              <a:buFont typeface="Arial" charset="0"/>
              <a:buChar char="•"/>
            </a:pPr>
            <a:r>
              <a:rPr kumimoji="1" lang="en-US" altLang="zh-CN" sz="2400" dirty="0" err="1">
                <a:latin typeface="STSong" charset="-122"/>
                <a:ea typeface="STSong" charset="-122"/>
                <a:cs typeface="STSong" charset="-122"/>
              </a:rPr>
              <a:t>bin.naviController.pop</a:t>
            </a:r>
            <a:endParaRPr kumimoji="1" lang="en-US" altLang="zh-CN" sz="2400" dirty="0"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spcBef>
                <a:spcPts val="600"/>
              </a:spcBef>
              <a:buFont typeface="Arial" charset="0"/>
              <a:buChar char="•"/>
            </a:pPr>
            <a:r>
              <a:rPr kumimoji="1" lang="en-US" altLang="zh-CN" sz="2400" dirty="0" err="1">
                <a:latin typeface="STSong" charset="-122"/>
                <a:ea typeface="STSong" charset="-122"/>
                <a:cs typeface="STSong" charset="-122"/>
              </a:rPr>
              <a:t>bin.naviController.popTo</a:t>
            </a:r>
            <a:endParaRPr kumimoji="1" lang="en-US" altLang="zh-CN" sz="2400" dirty="0"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spcBef>
                <a:spcPts val="600"/>
              </a:spcBef>
              <a:buFont typeface="Arial" charset="0"/>
              <a:buChar char="•"/>
            </a:pP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bin.naviController.get</a:t>
            </a: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buFont typeface="Wingdings" charset="2"/>
              <a:buChar char="l"/>
            </a:pPr>
            <a:r>
              <a:rPr kumimoji="1" lang="en-US" altLang="zh-CN" sz="3200" dirty="0" err="1">
                <a:latin typeface="STSong" charset="-122"/>
                <a:ea typeface="STSong" charset="-122"/>
                <a:cs typeface="STSong" charset="-122"/>
              </a:rPr>
              <a:t>bin.naviController.startWith</a:t>
            </a:r>
            <a:r>
              <a:rPr kumimoji="1" lang="en-US" altLang="zh-CN" sz="3200" dirty="0">
                <a:latin typeface="STSong" charset="-122"/>
                <a:ea typeface="STSong" charset="-122"/>
                <a:cs typeface="STSong" charset="-122"/>
              </a:rPr>
              <a:t>(“welcome/index”)</a:t>
            </a:r>
          </a:p>
          <a:p>
            <a:pPr algn="l"/>
            <a:r>
              <a:rPr kumimoji="1" lang="zh-CN" altLang="en-US" sz="3200" dirty="0">
                <a:latin typeface="STSong" charset="-122"/>
                <a:ea typeface="STSong" charset="-122"/>
                <a:cs typeface="STSong" charset="-122"/>
              </a:rPr>
              <a:t>展示</a:t>
            </a:r>
            <a:r>
              <a:rPr kumimoji="1" lang="en-US" altLang="zh-CN" sz="3200" dirty="0">
                <a:latin typeface="STSong" charset="-122"/>
                <a:ea typeface="STSong" charset="-122"/>
                <a:cs typeface="STSong" charset="-122"/>
              </a:rPr>
              <a:t>welcome/index</a:t>
            </a:r>
            <a:r>
              <a:rPr kumimoji="1" lang="zh-CN" altLang="en-US" sz="3200" dirty="0" smtClean="0">
                <a:latin typeface="STSong" charset="-122"/>
                <a:ea typeface="STSong" charset="-122"/>
                <a:cs typeface="STSong" charset="-122"/>
              </a:rPr>
              <a:t>页面</a:t>
            </a:r>
          </a:p>
          <a:p>
            <a:pPr algn="l"/>
            <a:endParaRPr kumimoji="1" lang="en-US" altLang="zh-CN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endParaRPr kumimoji="1" lang="zh-CN" altLang="en-US" sz="3200" dirty="0"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7322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zh-CN" altLang="en-US" sz="4000" kern="0" dirty="0" smtClean="0"/>
              <a:t>上期回顾</a:t>
            </a:r>
            <a:endParaRPr lang="zh-CN" altLang="en-US" sz="4000" kern="0" dirty="0"/>
          </a:p>
        </p:txBody>
      </p:sp>
      <p:sp>
        <p:nvSpPr>
          <p:cNvPr id="8" name="五边形 7"/>
          <p:cNvSpPr/>
          <p:nvPr/>
        </p:nvSpPr>
        <p:spPr bwMode="auto">
          <a:xfrm>
            <a:off x="453728" y="1836138"/>
            <a:ext cx="2736304" cy="769794"/>
          </a:xfrm>
          <a:prstGeom prst="homePlat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5736" y="1897869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chemeClr val="bg1"/>
                </a:solidFill>
              </a:rPr>
              <a:t>PC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网站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五边形 6"/>
          <p:cNvSpPr/>
          <p:nvPr/>
        </p:nvSpPr>
        <p:spPr bwMode="auto">
          <a:xfrm>
            <a:off x="3622080" y="1836138"/>
            <a:ext cx="6048672" cy="769794"/>
          </a:xfrm>
          <a:prstGeom prst="homePlat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94088" y="1897869"/>
            <a:ext cx="550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solidFill>
                  <a:schemeClr val="bg1"/>
                </a:solidFill>
              </a:rPr>
              <a:t>移动端网站</a:t>
            </a:r>
            <a:r>
              <a:rPr kumimoji="1" lang="en-US" altLang="zh-CN" sz="3600" dirty="0">
                <a:solidFill>
                  <a:schemeClr val="bg1"/>
                </a:solidFill>
              </a:rPr>
              <a:t>/</a:t>
            </a:r>
            <a:r>
              <a:rPr kumimoji="1" lang="zh-CN" altLang="en-US" sz="3600" dirty="0">
                <a:solidFill>
                  <a:schemeClr val="bg1"/>
                </a:solidFill>
              </a:rPr>
              <a:t>微信公众号</a:t>
            </a:r>
          </a:p>
        </p:txBody>
      </p:sp>
      <p:sp>
        <p:nvSpPr>
          <p:cNvPr id="11" name="五边形 10"/>
          <p:cNvSpPr/>
          <p:nvPr/>
        </p:nvSpPr>
        <p:spPr bwMode="auto">
          <a:xfrm>
            <a:off x="453728" y="2882870"/>
            <a:ext cx="2592288" cy="769794"/>
          </a:xfrm>
          <a:prstGeom prst="homePlat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9752" y="2944601"/>
            <a:ext cx="1784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</a:t>
            </a:r>
            <a:endParaRPr kumimoji="1" lang="zh-CN" altLang="en-US" sz="3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七角星 12"/>
          <p:cNvSpPr/>
          <p:nvPr/>
        </p:nvSpPr>
        <p:spPr bwMode="auto">
          <a:xfrm>
            <a:off x="3273782" y="2997317"/>
            <a:ext cx="616910" cy="520972"/>
          </a:xfrm>
          <a:prstGeom prst="star7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780172261"/>
              </p:ext>
            </p:extLst>
          </p:nvPr>
        </p:nvGraphicFramePr>
        <p:xfrm>
          <a:off x="4383697" y="4512404"/>
          <a:ext cx="4815805" cy="2092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09712" y="105166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能</a:t>
            </a:r>
            <a:r>
              <a:rPr kumimoji="1" lang="zh-CN" altLang="en-US" sz="3200" smtClean="0"/>
              <a:t>做什么？</a:t>
            </a:r>
            <a:endParaRPr kumimoji="1"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43343" y="401270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什么来做？</a:t>
            </a:r>
            <a:endParaRPr kumimoji="1" lang="zh-CN" alt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27133" y="4900676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HTML</a:t>
            </a:r>
            <a:r>
              <a:rPr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用来描述页面的基本结构</a:t>
            </a:r>
            <a:endParaRPr kumimoji="1" lang="zh-CN" altLang="en-US" sz="20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CSS</a:t>
            </a:r>
            <a:r>
              <a:rPr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用来控制页面的外观</a:t>
            </a:r>
            <a:endParaRPr kumimoji="1" lang="zh-CN" altLang="en-US" sz="20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JavaScript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用来控制页面的逻辑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55779" y="666828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smtClean="0"/>
              <a:t>问题解答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83912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BIN</a:t>
            </a:r>
            <a:r>
              <a:rPr lang="zh-CN" altLang="en-US" sz="4000" kern="0" dirty="0" smtClean="0"/>
              <a:t>－</a:t>
            </a:r>
            <a:r>
              <a:rPr lang="en-US" altLang="zh-CN" sz="4000" kern="0" dirty="0" smtClean="0"/>
              <a:t>Welcome</a:t>
            </a:r>
            <a:endParaRPr lang="zh-CN" altLang="en-US" sz="4000" kern="0" dirty="0"/>
          </a:p>
        </p:txBody>
      </p:sp>
      <p:sp>
        <p:nvSpPr>
          <p:cNvPr id="15" name="矩形 14"/>
          <p:cNvSpPr/>
          <p:nvPr/>
        </p:nvSpPr>
        <p:spPr>
          <a:xfrm>
            <a:off x="449604" y="1582559"/>
            <a:ext cx="8429059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define([], function()</a:t>
            </a:r>
          </a:p>
          <a:p>
            <a:pPr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 Class = {};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endParaRPr kumimoji="1" lang="zh-CN" altLang="en-US" sz="1800" i="1" dirty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Class.posGenHTML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 = function()</a:t>
            </a: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	this.$(“.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welcom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-label”).on(“click”, function()</a:t>
            </a: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	{</a:t>
            </a: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bin.hudManager.showStatus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(“Welcome to BIN”)</a:t>
            </a: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	});</a:t>
            </a: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}</a:t>
            </a:r>
          </a:p>
          <a:p>
            <a:pPr algn="l"/>
            <a:endParaRPr kumimoji="1" lang="en-US" altLang="zh-CN" sz="1800" i="1" dirty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	return 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bin.ui.View.extend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(Class);</a:t>
            </a: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}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)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9594" y="118244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index.js</a:t>
            </a:r>
            <a:endParaRPr kumimoji="1" lang="en-US" altLang="zh-CN" sz="2000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744" y="1158040"/>
            <a:ext cx="3098800" cy="54737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" name="文本框 20"/>
          <p:cNvSpPr txBox="1"/>
          <p:nvPr/>
        </p:nvSpPr>
        <p:spPr>
          <a:xfrm>
            <a:off x="359594" y="5564777"/>
            <a:ext cx="92391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charset="2"/>
              <a:buChar char="l"/>
            </a:pP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this</a:t>
            </a:r>
          </a:p>
          <a:p>
            <a:pPr algn="l"/>
            <a:r>
              <a:rPr kumimoji="1" lang="zh-CN" altLang="en-US" sz="3200" dirty="0" smtClean="0">
                <a:latin typeface="STSong" charset="-122"/>
                <a:ea typeface="STSong" charset="-122"/>
                <a:cs typeface="STSong" charset="-122"/>
              </a:rPr>
              <a:t>代表当前调用的对象（</a:t>
            </a: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OOP</a:t>
            </a:r>
            <a:r>
              <a:rPr kumimoji="1" lang="zh-CN" altLang="en-US" sz="3200" dirty="0" smtClean="0">
                <a:latin typeface="STSong" charset="-122"/>
                <a:ea typeface="STSong" charset="-122"/>
                <a:cs typeface="STSong" charset="-122"/>
              </a:rPr>
              <a:t>）；这里代表当前这个页面对象</a:t>
            </a:r>
            <a:endParaRPr kumimoji="1" lang="en-US" altLang="zh-CN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buFont typeface="Wingdings" charset="2"/>
              <a:buChar char="l"/>
            </a:pP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this.$(selector)</a:t>
            </a:r>
            <a:endParaRPr kumimoji="1" lang="zh-CN" altLang="en-US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3200" dirty="0" smtClean="0">
                <a:latin typeface="STSong" charset="-122"/>
                <a:ea typeface="STSong" charset="-122"/>
                <a:cs typeface="STSong" charset="-122"/>
              </a:rPr>
              <a:t>在当前页面查询符合</a:t>
            </a: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selector</a:t>
            </a:r>
            <a:r>
              <a:rPr kumimoji="1" lang="zh-CN" altLang="en-US" sz="3200" dirty="0" smtClean="0">
                <a:latin typeface="STSong" charset="-122"/>
                <a:ea typeface="STSong" charset="-122"/>
                <a:cs typeface="STSong" charset="-122"/>
              </a:rPr>
              <a:t>的节点，返回</a:t>
            </a: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JQuery</a:t>
            </a:r>
            <a:r>
              <a:rPr kumimoji="1" lang="zh-CN" altLang="en-US" sz="3200" dirty="0" smtClean="0">
                <a:latin typeface="STSong" charset="-122"/>
                <a:ea typeface="STSong" charset="-122"/>
                <a:cs typeface="STSong" charset="-122"/>
              </a:rPr>
              <a:t>对象</a:t>
            </a:r>
            <a:endParaRPr kumimoji="1" lang="en-US" altLang="zh-CN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buFont typeface="Wingdings" charset="2"/>
              <a:buChar char="l"/>
            </a:pPr>
            <a:r>
              <a:rPr kumimoji="1" lang="en-US" altLang="zh-CN" sz="3200" dirty="0" err="1" smtClean="0">
                <a:latin typeface="STSong" charset="-122"/>
                <a:ea typeface="STSong" charset="-122"/>
                <a:cs typeface="STSong" charset="-122"/>
              </a:rPr>
              <a:t>bin.hudManager.showStatus</a:t>
            </a:r>
            <a:endParaRPr kumimoji="1" lang="zh-CN" altLang="en-US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3200" dirty="0" smtClean="0">
                <a:latin typeface="STSong" charset="-122"/>
                <a:ea typeface="STSong" charset="-122"/>
                <a:cs typeface="STSong" charset="-122"/>
              </a:rPr>
              <a:t>显式</a:t>
            </a: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status</a:t>
            </a:r>
            <a:r>
              <a:rPr kumimoji="1" lang="zh-CN" altLang="en-US" sz="3200" dirty="0" smtClean="0">
                <a:latin typeface="STSong" charset="-122"/>
                <a:ea typeface="STSong" charset="-122"/>
                <a:cs typeface="STSong" charset="-122"/>
              </a:rPr>
              <a:t>文本</a:t>
            </a:r>
            <a:endParaRPr kumimoji="1" lang="en-US" altLang="zh-CN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endParaRPr kumimoji="1" lang="en-US" altLang="zh-CN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endParaRPr kumimoji="1" lang="zh-CN" altLang="en-US" sz="3200" dirty="0"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3571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BIN</a:t>
            </a:r>
            <a:r>
              <a:rPr lang="zh-CN" altLang="en-US" sz="4000" kern="0" dirty="0" smtClean="0"/>
              <a:t>－</a:t>
            </a:r>
            <a:r>
              <a:rPr lang="en-US" altLang="zh-CN" sz="4000" kern="0" dirty="0" smtClean="0"/>
              <a:t>APP</a:t>
            </a:r>
            <a:r>
              <a:rPr lang="zh-CN" altLang="en-US" sz="4000" kern="0" dirty="0" smtClean="0"/>
              <a:t>开发模式</a:t>
            </a:r>
            <a:endParaRPr lang="zh-CN" altLang="en-US" sz="4000" kern="0" dirty="0"/>
          </a:p>
        </p:txBody>
      </p:sp>
      <p:sp>
        <p:nvSpPr>
          <p:cNvPr id="21" name="圆角矩形 20"/>
          <p:cNvSpPr/>
          <p:nvPr/>
        </p:nvSpPr>
        <p:spPr bwMode="auto">
          <a:xfrm>
            <a:off x="7113193" y="1474162"/>
            <a:ext cx="1812803" cy="864095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28582" y="1671022"/>
            <a:ext cx="1956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solidFill>
                  <a:schemeClr val="bg1"/>
                </a:solidFill>
              </a:rPr>
              <a:t>i</a:t>
            </a:r>
            <a:r>
              <a:rPr kumimoji="1" lang="en-US" altLang="zh-CN" sz="2800" dirty="0" err="1" smtClean="0">
                <a:solidFill>
                  <a:schemeClr val="bg1"/>
                </a:solidFill>
              </a:rPr>
              <a:t>ndex.html</a:t>
            </a:r>
            <a:endParaRPr kumimoji="1"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7113193" y="3286349"/>
            <a:ext cx="1812803" cy="864095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028582" y="3483209"/>
            <a:ext cx="1956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solidFill>
                  <a:schemeClr val="bg1"/>
                </a:solidFill>
              </a:rPr>
              <a:t>i</a:t>
            </a:r>
            <a:r>
              <a:rPr kumimoji="1" lang="en-US" altLang="zh-CN" sz="2800" dirty="0" err="1" smtClean="0">
                <a:solidFill>
                  <a:schemeClr val="bg1"/>
                </a:solidFill>
              </a:rPr>
              <a:t>ndex.js</a:t>
            </a:r>
            <a:endParaRPr kumimoji="1"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4210747" y="2422254"/>
            <a:ext cx="1812803" cy="864095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126136" y="2619114"/>
            <a:ext cx="1956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2" name="等于 1"/>
          <p:cNvSpPr/>
          <p:nvPr/>
        </p:nvSpPr>
        <p:spPr bwMode="auto">
          <a:xfrm>
            <a:off x="6187510" y="2451298"/>
            <a:ext cx="755703" cy="755703"/>
          </a:xfrm>
          <a:prstGeom prst="mathEqual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" name="加号 2"/>
          <p:cNvSpPr/>
          <p:nvPr/>
        </p:nvSpPr>
        <p:spPr bwMode="auto">
          <a:xfrm>
            <a:off x="7663448" y="2470451"/>
            <a:ext cx="755703" cy="755703"/>
          </a:xfrm>
          <a:prstGeom prst="mathPlus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4" name="左大括号 3"/>
          <p:cNvSpPr/>
          <p:nvPr/>
        </p:nvSpPr>
        <p:spPr bwMode="auto">
          <a:xfrm>
            <a:off x="9070012" y="1418869"/>
            <a:ext cx="155448" cy="914400"/>
          </a:xfrm>
          <a:prstGeom prst="leftBrac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25460" y="1060376"/>
            <a:ext cx="111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0070C0"/>
                </a:solidFill>
                <a:latin typeface="+mj-ea"/>
                <a:ea typeface="+mj-ea"/>
              </a:rPr>
              <a:t>HTML</a:t>
            </a:r>
            <a:endParaRPr kumimoji="1" lang="zh-CN" altLang="en-US" sz="28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367327" y="1993634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smtClean="0">
                <a:solidFill>
                  <a:srgbClr val="0070C0"/>
                </a:solidFill>
                <a:latin typeface="+mj-ea"/>
                <a:ea typeface="+mj-ea"/>
              </a:rPr>
              <a:t>CSS</a:t>
            </a:r>
            <a:endParaRPr kumimoji="1" lang="zh-CN" altLang="en-US" sz="28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8" name="左大括号 27"/>
          <p:cNvSpPr/>
          <p:nvPr/>
        </p:nvSpPr>
        <p:spPr bwMode="auto">
          <a:xfrm>
            <a:off x="9060037" y="3261196"/>
            <a:ext cx="155448" cy="914400"/>
          </a:xfrm>
          <a:prstGeom prst="leftBrac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184321" y="29599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smtClean="0">
                <a:solidFill>
                  <a:srgbClr val="0070C0"/>
                </a:solidFill>
                <a:latin typeface="+mj-ea"/>
                <a:ea typeface="+mj-ea"/>
              </a:rPr>
              <a:t>业务逻辑</a:t>
            </a:r>
            <a:endParaRPr kumimoji="1" lang="zh-CN" altLang="en-US" sz="28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46065" y="3893247"/>
            <a:ext cx="1220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0070C0"/>
                </a:solidFill>
                <a:latin typeface="+mj-ea"/>
                <a:ea typeface="+mj-ea"/>
              </a:rPr>
              <a:t>UI</a:t>
            </a:r>
            <a:r>
              <a:rPr kumimoji="1" lang="zh-CN" altLang="en-US" sz="2800" dirty="0" smtClean="0">
                <a:solidFill>
                  <a:srgbClr val="0070C0"/>
                </a:solidFill>
                <a:latin typeface="+mj-ea"/>
                <a:ea typeface="+mj-ea"/>
              </a:rPr>
              <a:t>交互</a:t>
            </a:r>
            <a:endParaRPr kumimoji="1" lang="zh-CN" altLang="en-US" sz="28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4222080" y="4419467"/>
            <a:ext cx="1812803" cy="864095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137469" y="4616327"/>
            <a:ext cx="1956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35" name="圆角矩形 34"/>
          <p:cNvSpPr/>
          <p:nvPr/>
        </p:nvSpPr>
        <p:spPr bwMode="auto">
          <a:xfrm>
            <a:off x="4222080" y="5859626"/>
            <a:ext cx="1812803" cy="864095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137469" y="6056486"/>
            <a:ext cx="1956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37" name="加号 36"/>
          <p:cNvSpPr/>
          <p:nvPr/>
        </p:nvSpPr>
        <p:spPr bwMode="auto">
          <a:xfrm>
            <a:off x="4831345" y="3627797"/>
            <a:ext cx="516155" cy="469232"/>
          </a:xfrm>
          <a:prstGeom prst="mathPlus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8" name="加号 37"/>
          <p:cNvSpPr/>
          <p:nvPr/>
        </p:nvSpPr>
        <p:spPr bwMode="auto">
          <a:xfrm>
            <a:off x="4831345" y="5333862"/>
            <a:ext cx="516155" cy="469232"/>
          </a:xfrm>
          <a:prstGeom prst="mathPlus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20436" y="6658416"/>
            <a:ext cx="12618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……</a:t>
            </a:r>
            <a:endParaRPr kumimoji="1" lang="zh-CN" altLang="en-US" dirty="0"/>
          </a:p>
        </p:txBody>
      </p:sp>
      <p:sp>
        <p:nvSpPr>
          <p:cNvPr id="31" name="左大括号 30"/>
          <p:cNvSpPr/>
          <p:nvPr/>
        </p:nvSpPr>
        <p:spPr bwMode="auto">
          <a:xfrm>
            <a:off x="2409850" y="2485494"/>
            <a:ext cx="189165" cy="4062533"/>
          </a:xfrm>
          <a:prstGeom prst="leftBrac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250307" y="4156721"/>
            <a:ext cx="1812803" cy="864095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65696" y="4353581"/>
            <a:ext cx="1956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APP</a:t>
            </a: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52" y="3312773"/>
            <a:ext cx="713454" cy="7134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738" y="1859245"/>
            <a:ext cx="1220835" cy="21669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6" name="文本框 45"/>
          <p:cNvSpPr txBox="1"/>
          <p:nvPr/>
        </p:nvSpPr>
        <p:spPr>
          <a:xfrm>
            <a:off x="504948" y="8045152"/>
            <a:ext cx="2732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BIN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特点</a:t>
            </a:r>
            <a:endParaRPr kumimoji="1"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3764056" y="7901137"/>
            <a:ext cx="2415489" cy="864095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559244" y="8097997"/>
            <a:ext cx="2732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</a:rPr>
              <a:t>开发简单</a:t>
            </a:r>
            <a:endParaRPr kumimoji="1"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49" name="圆角矩形 48"/>
          <p:cNvSpPr/>
          <p:nvPr/>
        </p:nvSpPr>
        <p:spPr bwMode="auto">
          <a:xfrm>
            <a:off x="7345172" y="7901136"/>
            <a:ext cx="2494936" cy="864095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226497" y="8097997"/>
            <a:ext cx="2732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</a:rPr>
              <a:t>足够强大</a:t>
            </a:r>
            <a:endParaRPr kumimoji="1"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51"/>
          <p:cNvSpPr/>
          <p:nvPr/>
        </p:nvSpPr>
        <p:spPr>
          <a:xfrm>
            <a:off x="5563167" y="12104070"/>
            <a:ext cx="516215" cy="69312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72255" tIns="72255" rIns="72255" bIns="72255" anchor="ctr" anchorCtr="0" compatLnSpc="1">
            <a:spAutoFit/>
          </a:bodyPr>
          <a:lstStyle/>
          <a:p>
            <a:pPr algn="l" defTabSz="130046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3556">
                <a:latin typeface="微软雅黑" pitchFamily="34" charset="-122"/>
                <a:ea typeface="微软雅黑" pitchFamily="34" charset="-122"/>
                <a:cs typeface="Heiti SC Light"/>
              </a:rPr>
              <a:t>…</a:t>
            </a:r>
          </a:p>
        </p:txBody>
      </p:sp>
      <p:sp>
        <p:nvSpPr>
          <p:cNvPr id="25" name="矩形 3"/>
          <p:cNvSpPr/>
          <p:nvPr/>
        </p:nvSpPr>
        <p:spPr>
          <a:xfrm>
            <a:off x="-7118" y="1780456"/>
            <a:ext cx="13004801" cy="56166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61" tIns="73129" rIns="146261" bIns="73129" anchor="ctr"/>
          <a:lstStyle/>
          <a:p>
            <a:pPr algn="ctr">
              <a:defRPr/>
            </a:pPr>
            <a:endParaRPr lang="zh-CN" altLang="en-US" sz="2276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6" name="图片 2" descr="iblrak00648723.jpg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"/>
          <a:stretch>
            <a:fillRect/>
          </a:stretch>
        </p:blipFill>
        <p:spPr bwMode="auto">
          <a:xfrm>
            <a:off x="2" y="2535240"/>
            <a:ext cx="7014455" cy="421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438504" y="3112317"/>
            <a:ext cx="1852664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557275" y="3469719"/>
            <a:ext cx="5899908" cy="2341539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zh-CN" altLang="en-US" sz="7680" dirty="0" smtClean="0">
                <a:solidFill>
                  <a:srgbClr val="0070C0"/>
                </a:solidFill>
              </a:rPr>
              <a:t>目录</a:t>
            </a:r>
            <a:r>
              <a:rPr lang="en-US" altLang="zh-CN" sz="4551" dirty="0">
                <a:solidFill>
                  <a:srgbClr val="0070C0"/>
                </a:solidFill>
              </a:rPr>
              <a:t/>
            </a:r>
            <a:br>
              <a:rPr lang="en-US" altLang="zh-CN" sz="4551" dirty="0">
                <a:solidFill>
                  <a:srgbClr val="0070C0"/>
                </a:solidFill>
              </a:rPr>
            </a:br>
            <a:r>
              <a:rPr lang="zh-CN" altLang="en-US" sz="4551" dirty="0">
                <a:solidFill>
                  <a:srgbClr val="0070C0"/>
                </a:solidFill>
              </a:rPr>
              <a:t> </a:t>
            </a:r>
            <a:r>
              <a:rPr lang="en-US" altLang="zh-CN" b="0" dirty="0" smtClean="0">
                <a:solidFill>
                  <a:srgbClr val="0070C0"/>
                </a:solidFill>
                <a:latin typeface="Impact" pitchFamily="34" charset="0"/>
              </a:rPr>
              <a:t>CONTENTS</a:t>
            </a:r>
            <a:endParaRPr lang="zh-CN" altLang="en-US" b="0" dirty="0">
              <a:solidFill>
                <a:srgbClr val="0070C0"/>
              </a:solidFill>
              <a:latin typeface="Impact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464975" y="5272557"/>
            <a:ext cx="1989753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BIN</a:t>
            </a:r>
            <a:r>
              <a:rPr lang="zh-CN" altLang="en-US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438504" y="2140496"/>
            <a:ext cx="2045858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上期回顾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480878" y="6280669"/>
            <a:ext cx="2045858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3413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其他资源</a:t>
            </a:r>
            <a:endParaRPr lang="en-US" altLang="zh-CN" sz="3413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431254" y="4192437"/>
            <a:ext cx="2455522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zh-CN" altLang="en-US" sz="4000" kern="0" dirty="0" smtClean="0"/>
              <a:t>其他资源</a:t>
            </a:r>
            <a:endParaRPr lang="zh-CN" altLang="en-US" sz="4000" kern="0" dirty="0"/>
          </a:p>
        </p:txBody>
      </p:sp>
      <p:sp>
        <p:nvSpPr>
          <p:cNvPr id="2" name="矩形 1"/>
          <p:cNvSpPr/>
          <p:nvPr/>
        </p:nvSpPr>
        <p:spPr>
          <a:xfrm>
            <a:off x="359594" y="1348408"/>
            <a:ext cx="12479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 smtClean="0">
                <a:solidFill>
                  <a:schemeClr val="tx1"/>
                </a:solidFill>
                <a:latin typeface="HelveticaNeue" charset="0"/>
              </a:rPr>
              <a:t>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75161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图片2.png" descr="图片2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703" y="1803965"/>
            <a:ext cx="12946098" cy="62404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3728" y="3652664"/>
            <a:ext cx="8730827" cy="22261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05261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51"/>
          <p:cNvSpPr/>
          <p:nvPr/>
        </p:nvSpPr>
        <p:spPr>
          <a:xfrm>
            <a:off x="5563167" y="12104070"/>
            <a:ext cx="516215" cy="69312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72255" tIns="72255" rIns="72255" bIns="72255" anchor="ctr" anchorCtr="0" compatLnSpc="1">
            <a:spAutoFit/>
          </a:bodyPr>
          <a:lstStyle/>
          <a:p>
            <a:pPr algn="l" defTabSz="130046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3556">
                <a:latin typeface="微软雅黑" pitchFamily="34" charset="-122"/>
                <a:ea typeface="微软雅黑" pitchFamily="34" charset="-122"/>
                <a:cs typeface="Heiti SC Light"/>
              </a:rPr>
              <a:t>…</a:t>
            </a:r>
          </a:p>
        </p:txBody>
      </p:sp>
      <p:sp>
        <p:nvSpPr>
          <p:cNvPr id="25" name="矩形 3"/>
          <p:cNvSpPr/>
          <p:nvPr/>
        </p:nvSpPr>
        <p:spPr>
          <a:xfrm>
            <a:off x="-7118" y="1780456"/>
            <a:ext cx="13004801" cy="56166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61" tIns="73129" rIns="146261" bIns="73129" anchor="ctr"/>
          <a:lstStyle/>
          <a:p>
            <a:pPr algn="ctr">
              <a:defRPr/>
            </a:pPr>
            <a:endParaRPr lang="zh-CN" altLang="en-US" sz="2276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6" name="图片 2" descr="iblrak00648723.jpg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"/>
          <a:stretch>
            <a:fillRect/>
          </a:stretch>
        </p:blipFill>
        <p:spPr bwMode="auto">
          <a:xfrm>
            <a:off x="2" y="2535240"/>
            <a:ext cx="7014455" cy="421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438504" y="3112317"/>
            <a:ext cx="1852664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endParaRPr lang="en-US" altLang="zh-CN" sz="3413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557275" y="3469719"/>
            <a:ext cx="5899908" cy="2341539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zh-CN" altLang="en-US" sz="7680" dirty="0" smtClean="0">
                <a:solidFill>
                  <a:srgbClr val="0070C0"/>
                </a:solidFill>
              </a:rPr>
              <a:t>目录</a:t>
            </a:r>
            <a:r>
              <a:rPr lang="en-US" altLang="zh-CN" sz="4551" dirty="0">
                <a:solidFill>
                  <a:srgbClr val="0070C0"/>
                </a:solidFill>
              </a:rPr>
              <a:t/>
            </a:r>
            <a:br>
              <a:rPr lang="en-US" altLang="zh-CN" sz="4551" dirty="0">
                <a:solidFill>
                  <a:srgbClr val="0070C0"/>
                </a:solidFill>
              </a:rPr>
            </a:br>
            <a:r>
              <a:rPr lang="zh-CN" altLang="en-US" sz="4551" dirty="0">
                <a:solidFill>
                  <a:srgbClr val="0070C0"/>
                </a:solidFill>
              </a:rPr>
              <a:t> </a:t>
            </a:r>
            <a:r>
              <a:rPr lang="en-US" altLang="zh-CN" b="0" dirty="0" smtClean="0">
                <a:solidFill>
                  <a:srgbClr val="0070C0"/>
                </a:solidFill>
                <a:latin typeface="Impact" pitchFamily="34" charset="0"/>
              </a:rPr>
              <a:t>CONTENTS</a:t>
            </a:r>
            <a:endParaRPr lang="zh-CN" altLang="en-US" b="0" dirty="0">
              <a:solidFill>
                <a:srgbClr val="0070C0"/>
              </a:solidFill>
              <a:latin typeface="Impact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464975" y="5272557"/>
            <a:ext cx="1989753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BIN</a:t>
            </a:r>
            <a:r>
              <a:rPr lang="zh-CN" altLang="en-US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438504" y="2140496"/>
            <a:ext cx="2045858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上期回顾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480878" y="6280669"/>
            <a:ext cx="2045858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其他资源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431254" y="4192437"/>
            <a:ext cx="2455522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JQuery</a:t>
            </a:r>
            <a:endParaRPr lang="zh-CN" altLang="en-US" sz="4000" kern="0" dirty="0"/>
          </a:p>
        </p:txBody>
      </p:sp>
      <p:sp>
        <p:nvSpPr>
          <p:cNvPr id="17" name="矩形 16"/>
          <p:cNvSpPr/>
          <p:nvPr/>
        </p:nvSpPr>
        <p:spPr>
          <a:xfrm>
            <a:off x="287586" y="1852464"/>
            <a:ext cx="1247951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&lt;div id=“login”&gt;</a:t>
            </a: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&lt;/div&gt;</a:t>
            </a:r>
            <a:endParaRPr kumimoji="1" lang="zh-CN" altLang="en-US" sz="24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&lt;script&gt;</a:t>
            </a: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elem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 = 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document.getElementById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(“login”);</a:t>
            </a:r>
          </a:p>
          <a:p>
            <a:pPr algn="l"/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err="1">
                <a:latin typeface="STSong" charset="-122"/>
                <a:ea typeface="STSong" charset="-122"/>
                <a:cs typeface="STSong" charset="-122"/>
              </a:rPr>
              <a:t>elem.style.width</a:t>
            </a:r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  = 100;			</a:t>
            </a:r>
            <a:endParaRPr kumimoji="1" lang="en-US" altLang="zh-CN" sz="24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elem.style.height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= 40;			</a:t>
            </a:r>
            <a:endParaRPr kumimoji="1" lang="en-US" altLang="zh-CN" sz="24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elem.style.backgroundColor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= "red";			</a:t>
            </a:r>
            <a:endParaRPr kumimoji="1" lang="en-US" altLang="zh-CN" sz="24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elem.innerHTML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= "Hello DIV";</a:t>
            </a:r>
            <a:endParaRPr kumimoji="1" lang="en-US" altLang="zh-CN" sz="24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&lt;/script&gt;</a:t>
            </a:r>
            <a:endParaRPr kumimoji="1" lang="en-US" altLang="zh-CN" sz="2400" i="1" dirty="0"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584" y="1747357"/>
            <a:ext cx="4245000" cy="3835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16858" y="949459"/>
            <a:ext cx="1000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一个优秀的、轻量的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JavaScript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开源库</a:t>
            </a:r>
            <a:r>
              <a:rPr kumimoji="1" lang="zh-CN" altLang="en-US" sz="2400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。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提供了</a:t>
            </a:r>
            <a:r>
              <a:rPr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DOM</a:t>
            </a: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元素选择、</a:t>
            </a:r>
            <a:r>
              <a:rPr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DOM</a:t>
            </a: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元素操作、</a:t>
            </a:r>
            <a:r>
              <a:rPr lang="zh-CN" altLang="en-US" sz="2400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元素事件</a:t>
            </a: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处理、动画效果开发、</a:t>
            </a:r>
            <a:r>
              <a:rPr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Ajax</a:t>
            </a: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等其他功能。</a:t>
            </a: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7586" y="5884912"/>
            <a:ext cx="1247951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&lt;div id=“login”&gt;</a:t>
            </a: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&lt;/div&gt;</a:t>
            </a:r>
            <a:endParaRPr kumimoji="1" lang="zh-CN" altLang="en-US" sz="24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&lt;script&gt;</a:t>
            </a: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elem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 = </a:t>
            </a:r>
            <a:r>
              <a:rPr kumimoji="1" lang="en-US" altLang="zh-CN" sz="24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$(“#login”);</a:t>
            </a:r>
          </a:p>
          <a:p>
            <a:pPr algn="l"/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elem.css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({width:”100px”,height:”40px”,”background-color”:”red”});</a:t>
            </a:r>
          </a:p>
          <a:p>
            <a:pPr algn="l"/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elem.html</a:t>
            </a:r>
            <a:r>
              <a:rPr kumimoji="1" lang="en-US" altLang="zh-CN" sz="24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(“Hello DIV”);</a:t>
            </a: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&lt;/script&gt;</a:t>
            </a:r>
            <a:endParaRPr kumimoji="1" lang="en-US" altLang="zh-CN" sz="2400" i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704" y="5361692"/>
            <a:ext cx="1697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JQuery</a:t>
            </a:r>
            <a:r>
              <a:rPr kumimoji="1" lang="zh-CN" altLang="en-US" sz="2400" dirty="0" smtClean="0"/>
              <a:t>写法</a:t>
            </a:r>
            <a:endParaRPr kumimoji="1"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86" y="990526"/>
            <a:ext cx="2429272" cy="83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JQuery</a:t>
            </a:r>
            <a:r>
              <a:rPr lang="zh-CN" altLang="en-US" sz="4000" kern="0" dirty="0" smtClean="0"/>
              <a:t>－导入</a:t>
            </a:r>
          </a:p>
          <a:p>
            <a:pPr algn="l"/>
            <a:endParaRPr lang="zh-CN" altLang="en-US" sz="4000" kern="0" dirty="0"/>
          </a:p>
        </p:txBody>
      </p:sp>
      <p:sp>
        <p:nvSpPr>
          <p:cNvPr id="17" name="矩形 16"/>
          <p:cNvSpPr/>
          <p:nvPr/>
        </p:nvSpPr>
        <p:spPr>
          <a:xfrm>
            <a:off x="359594" y="3332688"/>
            <a:ext cx="1247951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&lt;head&gt;</a:t>
            </a:r>
          </a:p>
          <a:p>
            <a:pPr algn="l"/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&lt;script 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src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=“jquery-2.2.4/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dist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/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jquery.js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”&gt;&lt;/script&gt;</a:t>
            </a: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&lt;/head&gt;</a:t>
            </a: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&lt;script&gt;</a:t>
            </a:r>
          </a:p>
          <a:p>
            <a:pPr algn="l"/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console.log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($);</a:t>
            </a: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&lt;/script&gt;</a:t>
            </a:r>
            <a:endParaRPr kumimoji="1" lang="zh-CN" altLang="en-US" sz="2400" i="1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8845" y="262816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导入文件</a:t>
            </a:r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0922" y="10810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下载文件</a:t>
            </a:r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265" y="1668951"/>
            <a:ext cx="12047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smtClean="0">
                <a:latin typeface="STFangsong" charset="-122"/>
                <a:ea typeface="STFangsong" charset="-122"/>
                <a:cs typeface="STFangsong" charset="-122"/>
              </a:rPr>
              <a:t>JQuery-2.2.4</a:t>
            </a:r>
            <a:r>
              <a:rPr lang="en-US" altLang="zh-CN" sz="2800" dirty="0">
                <a:latin typeface="STFangsong" charset="-122"/>
                <a:ea typeface="STFangsong" charset="-122"/>
                <a:cs typeface="STFangsong" charset="-122"/>
              </a:rPr>
              <a:t> </a:t>
            </a:r>
            <a:r>
              <a:rPr lang="zh-CN" altLang="en-US" sz="2800" dirty="0" smtClean="0">
                <a:latin typeface="STFangsong" charset="-122"/>
                <a:ea typeface="STFangsong" charset="-122"/>
                <a:cs typeface="STFangsong" charset="-122"/>
                <a:hlinkClick r:id="rId2"/>
              </a:rPr>
              <a:t>https</a:t>
            </a:r>
            <a:r>
              <a:rPr lang="zh-CN" altLang="en-US" sz="2800" dirty="0">
                <a:latin typeface="STFangsong" charset="-122"/>
                <a:ea typeface="STFangsong" charset="-122"/>
                <a:cs typeface="STFangsong" charset="-122"/>
                <a:hlinkClick r:id="rId2"/>
              </a:rPr>
              <a:t>://github.com/jquery/jquery/archive/2.2.4.zip</a:t>
            </a:r>
            <a:endParaRPr lang="zh-CN" altLang="en-US" sz="28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906" y="1668951"/>
            <a:ext cx="2912747" cy="1075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65" y="5641012"/>
            <a:ext cx="5867400" cy="3225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90" y="5641012"/>
            <a:ext cx="60198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63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JQuery</a:t>
            </a:r>
            <a:r>
              <a:rPr lang="zh-CN" altLang="en-US" sz="4000" kern="0" dirty="0" smtClean="0"/>
              <a:t>－</a:t>
            </a:r>
            <a:r>
              <a:rPr lang="en-US" altLang="zh-CN" sz="4000" kern="0" dirty="0" smtClean="0"/>
              <a:t>ready</a:t>
            </a:r>
            <a:endParaRPr lang="zh-CN" altLang="en-US" sz="4000" kern="0" dirty="0" smtClean="0"/>
          </a:p>
          <a:p>
            <a:pPr algn="l"/>
            <a:endParaRPr lang="zh-CN" altLang="en-US" sz="4000" kern="0" dirty="0"/>
          </a:p>
        </p:txBody>
      </p:sp>
      <p:sp>
        <p:nvSpPr>
          <p:cNvPr id="10" name="文本框 9"/>
          <p:cNvSpPr txBox="1"/>
          <p:nvPr/>
        </p:nvSpPr>
        <p:spPr>
          <a:xfrm>
            <a:off x="350443" y="1043533"/>
            <a:ext cx="95958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回顾：</a:t>
            </a:r>
          </a:p>
          <a:p>
            <a:pPr algn="l"/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在页面加载完成过后，如何执行一些工作？－</a:t>
            </a:r>
            <a:r>
              <a:rPr kumimoji="1" lang="en-US" altLang="zh-CN" sz="2800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window.onload</a:t>
            </a:r>
            <a:endParaRPr kumimoji="1" lang="zh-CN" altLang="en-US" sz="2800" dirty="0">
              <a:solidFill>
                <a:srgbClr val="FF000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endParaRPr kumimoji="1" lang="zh-CN" altLang="en-US" sz="2800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9594" y="2212504"/>
            <a:ext cx="12479510" cy="62478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&lt;head&gt;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&lt;script 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src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=“jquery-2.2.4/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dist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/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jquery.js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”&gt;&lt;/script&gt;</a:t>
            </a:r>
          </a:p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&lt;/head&gt;</a:t>
            </a:r>
          </a:p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&lt;script&gt;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// Method 1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$(document).ready(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function()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{	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console.log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(“I’m ready now”);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});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// Method 2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$().ready(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function()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console.log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(“I’m ready now”);	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});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// Method 3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$(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function()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console.log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(“I’m ready now”);	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});</a:t>
            </a:r>
          </a:p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&lt;/script&gt;</a:t>
            </a:r>
            <a:endParaRPr kumimoji="1"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58447" y="4033863"/>
            <a:ext cx="4406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一个文档里面有多个地方需要监听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ready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时间？</a:t>
            </a:r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480" y="3984719"/>
            <a:ext cx="1008112" cy="134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29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JQuery</a:t>
            </a:r>
            <a:r>
              <a:rPr lang="zh-CN" altLang="en-US" sz="4000" kern="0" dirty="0" smtClean="0"/>
              <a:t>－</a:t>
            </a:r>
            <a:r>
              <a:rPr lang="en-US" altLang="zh-CN" sz="4000" dirty="0" smtClean="0">
                <a:latin typeface="STSong" charset="-122"/>
                <a:ea typeface="STSong" charset="-122"/>
                <a:cs typeface="STSong" charset="-122"/>
              </a:rPr>
              <a:t>DOM</a:t>
            </a:r>
            <a:r>
              <a:rPr lang="zh-CN" altLang="en-US" sz="4000" dirty="0">
                <a:latin typeface="STSong" charset="-122"/>
                <a:ea typeface="STSong" charset="-122"/>
                <a:cs typeface="STSong" charset="-122"/>
              </a:rPr>
              <a:t>元素选择</a:t>
            </a:r>
            <a:endParaRPr lang="zh-CN" altLang="en-US" sz="4000" kern="0" dirty="0"/>
          </a:p>
        </p:txBody>
      </p:sp>
      <p:sp>
        <p:nvSpPr>
          <p:cNvPr id="10" name="文本框 9"/>
          <p:cNvSpPr txBox="1"/>
          <p:nvPr/>
        </p:nvSpPr>
        <p:spPr>
          <a:xfrm>
            <a:off x="350442" y="988368"/>
            <a:ext cx="121684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回顾：</a:t>
            </a:r>
          </a:p>
          <a:p>
            <a:pPr marL="457200" indent="-457200" algn="l">
              <a:buFont typeface="Arial" charset="0"/>
              <a:buChar char="•"/>
            </a:pP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document.getElementById</a:t>
            </a:r>
            <a:endParaRPr kumimoji="1" lang="en-US" altLang="zh-CN" sz="2400" dirty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buFont typeface="Arial" charset="0"/>
              <a:buChar char="•"/>
            </a:pP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document.getElementsByClassName</a:t>
            </a:r>
            <a:endParaRPr kumimoji="1" lang="en-US" altLang="zh-CN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buFont typeface="Arial" charset="0"/>
              <a:buChar char="•"/>
            </a:pP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document.getElementsByTagName</a:t>
            </a:r>
            <a:endParaRPr kumimoji="1" lang="en-US" altLang="zh-CN" sz="2400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1602" y="3508648"/>
            <a:ext cx="1247951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&lt;div id=“login”&gt;&lt;/div&gt;</a:t>
            </a:r>
          </a:p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&lt;script&gt;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elem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 = </a:t>
            </a:r>
            <a:r>
              <a:rPr kumimoji="1" lang="en-US" altLang="zh-CN" sz="20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$(“#login”);</a:t>
            </a:r>
          </a:p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&lt;/script&gt;</a:t>
            </a:r>
            <a:endParaRPr kumimoji="1"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14368" y="988368"/>
            <a:ext cx="6061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$(selector)</a:t>
            </a:r>
          </a:p>
          <a:p>
            <a:pPr algn="l"/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selector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称为选择器，可以是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id</a:t>
            </a:r>
            <a:r>
              <a:rPr kumimoji="1" lang="zh-CN" altLang="en-US" sz="2400" dirty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class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tag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等</a:t>
            </a:r>
            <a:endParaRPr kumimoji="1" lang="en-US" altLang="zh-CN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9712" y="2788568"/>
            <a:ext cx="4775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Wingdings" charset="2"/>
              <a:buChar char="l"/>
            </a:pPr>
            <a:r>
              <a:rPr kumimoji="1" lang="zh-CN" altLang="en-US" sz="3200" dirty="0" smtClean="0">
                <a:latin typeface="STSong" charset="-122"/>
                <a:ea typeface="STSong" charset="-122"/>
                <a:cs typeface="STSong" charset="-122"/>
              </a:rPr>
              <a:t>通过</a:t>
            </a: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id</a:t>
            </a:r>
            <a:r>
              <a:rPr kumimoji="1" lang="zh-CN" altLang="en-US" sz="3200" dirty="0" smtClean="0">
                <a:latin typeface="STSong" charset="-122"/>
                <a:ea typeface="STSong" charset="-122"/>
                <a:cs typeface="STSong" charset="-122"/>
              </a:rPr>
              <a:t>选择元素</a:t>
            </a: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$(“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#id</a:t>
            </a: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”)</a:t>
            </a:r>
            <a:endParaRPr kumimoji="1" lang="zh-CN" altLang="en-US" sz="32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9712" y="6893024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Wingdings" charset="2"/>
              <a:buChar char="l"/>
            </a:pPr>
            <a:r>
              <a:rPr kumimoji="1" lang="zh-CN" altLang="en-US" sz="3200" dirty="0" smtClean="0">
                <a:latin typeface="STSong" charset="-122"/>
                <a:ea typeface="STSong" charset="-122"/>
                <a:cs typeface="STSong" charset="-122"/>
              </a:rPr>
              <a:t>通过</a:t>
            </a: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tag</a:t>
            </a:r>
            <a:r>
              <a:rPr kumimoji="1" lang="zh-CN" altLang="en-US" sz="3200" dirty="0" smtClean="0">
                <a:latin typeface="STSong" charset="-122"/>
                <a:ea typeface="STSong" charset="-122"/>
                <a:cs typeface="STSong" charset="-122"/>
              </a:rPr>
              <a:t>选择元素</a:t>
            </a: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$(“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tag</a:t>
            </a: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”)</a:t>
            </a:r>
            <a:endParaRPr kumimoji="1" lang="zh-CN" altLang="en-US" sz="32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9712" y="4876800"/>
            <a:ext cx="5524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Wingdings" charset="2"/>
              <a:buChar char="l"/>
            </a:pPr>
            <a:r>
              <a:rPr kumimoji="1" lang="zh-CN" altLang="en-US" sz="3200" dirty="0" smtClean="0">
                <a:latin typeface="STSong" charset="-122"/>
                <a:ea typeface="STSong" charset="-122"/>
                <a:cs typeface="STSong" charset="-122"/>
              </a:rPr>
              <a:t>通过</a:t>
            </a: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class</a:t>
            </a:r>
            <a:r>
              <a:rPr kumimoji="1" lang="zh-CN" altLang="en-US" sz="3200" dirty="0" smtClean="0">
                <a:latin typeface="STSong" charset="-122"/>
                <a:ea typeface="STSong" charset="-122"/>
                <a:cs typeface="STSong" charset="-122"/>
              </a:rPr>
              <a:t>选择元素</a:t>
            </a: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$(“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.class</a:t>
            </a: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”)</a:t>
            </a:r>
            <a:endParaRPr kumimoji="1" lang="zh-CN" altLang="en-US" sz="32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1602" y="5524872"/>
            <a:ext cx="1247951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&lt;div class=“login-button”&gt;&lt;/div&gt;</a:t>
            </a:r>
          </a:p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&lt;script&gt;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elem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 = </a:t>
            </a:r>
            <a:r>
              <a:rPr kumimoji="1" lang="en-US" altLang="zh-CN" sz="20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$(“.login-button”)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;</a:t>
            </a:r>
          </a:p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&lt;/script&gt;</a:t>
            </a:r>
            <a:endParaRPr kumimoji="1"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5762" y="7585809"/>
            <a:ext cx="1247951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&lt;div class=“login-button”&gt;&lt;/div&gt;</a:t>
            </a:r>
          </a:p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&lt;script&gt;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elem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 = </a:t>
            </a:r>
            <a:r>
              <a:rPr kumimoji="1" lang="en-US" altLang="zh-CN" sz="20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$(“div”);</a:t>
            </a:r>
          </a:p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&lt;/script&gt;</a:t>
            </a:r>
            <a:endParaRPr kumimoji="1"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17721" y="3706669"/>
            <a:ext cx="4406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回顾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CSS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控制元素样式的三种编写方式</a:t>
            </a:r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6" name="四角星 5"/>
          <p:cNvSpPr/>
          <p:nvPr/>
        </p:nvSpPr>
        <p:spPr bwMode="auto">
          <a:xfrm>
            <a:off x="7324754" y="3746376"/>
            <a:ext cx="914400" cy="914400"/>
          </a:xfrm>
          <a:prstGeom prst="star4">
            <a:avLst>
              <a:gd name="adj" fmla="val 2119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042" y="6133650"/>
            <a:ext cx="1008112" cy="1344149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460859" y="6133650"/>
            <a:ext cx="44068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如果文档内有多个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div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使用了相同的样式？</a:t>
            </a:r>
          </a:p>
          <a:p>
            <a:pPr algn="l"/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如果文档内有多个相同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tag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的元素？</a:t>
            </a:r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50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JQuery</a:t>
            </a:r>
            <a:r>
              <a:rPr lang="zh-CN" altLang="en-US" sz="4000" kern="0" dirty="0" smtClean="0"/>
              <a:t>－</a:t>
            </a:r>
            <a:r>
              <a:rPr lang="en-US" altLang="zh-CN" sz="4000" dirty="0" smtClean="0">
                <a:latin typeface="STSong" charset="-122"/>
                <a:ea typeface="STSong" charset="-122"/>
                <a:cs typeface="STSong" charset="-122"/>
              </a:rPr>
              <a:t>DOM</a:t>
            </a:r>
            <a:r>
              <a:rPr lang="zh-CN" altLang="en-US" sz="4000" dirty="0" smtClean="0">
                <a:latin typeface="STSong" charset="-122"/>
                <a:ea typeface="STSong" charset="-122"/>
                <a:cs typeface="STSong" charset="-122"/>
              </a:rPr>
              <a:t>元素操作</a:t>
            </a:r>
            <a:endParaRPr lang="zh-CN" altLang="en-US" sz="4000" kern="0" dirty="0"/>
          </a:p>
        </p:txBody>
      </p:sp>
      <p:sp>
        <p:nvSpPr>
          <p:cNvPr id="11" name="矩形 10"/>
          <p:cNvSpPr/>
          <p:nvPr/>
        </p:nvSpPr>
        <p:spPr>
          <a:xfrm>
            <a:off x="431602" y="1492424"/>
            <a:ext cx="1247951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&lt;div id=“login”&gt;&lt;/div&gt;</a:t>
            </a:r>
          </a:p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&lt;script&gt;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elem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 = 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$(“#login”);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elem.css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({</a:t>
            </a:r>
          </a:p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width:”100px”,</a:t>
            </a:r>
          </a:p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height:”40px”,</a:t>
            </a:r>
          </a:p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“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background-color”:”red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”</a:t>
            </a:r>
          </a:p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});</a:t>
            </a:r>
          </a:p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&lt;/script&gt;</a:t>
            </a:r>
            <a:endParaRPr kumimoji="1"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3080" y="907649"/>
            <a:ext cx="3440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Wingdings" charset="2"/>
              <a:buChar char="l"/>
            </a:pPr>
            <a:r>
              <a:rPr kumimoji="1" lang="zh-CN" altLang="en-US" sz="3200" dirty="0" smtClean="0">
                <a:latin typeface="STSong" charset="-122"/>
                <a:ea typeface="STSong" charset="-122"/>
                <a:cs typeface="STSong" charset="-122"/>
              </a:rPr>
              <a:t>操作样式－</a:t>
            </a: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style</a:t>
            </a:r>
            <a:endParaRPr kumimoji="1" lang="zh-CN" altLang="en-US" sz="32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9712" y="6532984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Wingdings" charset="2"/>
              <a:buChar char="l"/>
            </a:pPr>
            <a:r>
              <a:rPr kumimoji="1" lang="zh-CN" altLang="en-US" sz="3200" dirty="0" smtClean="0">
                <a:latin typeface="STSong" charset="-122"/>
                <a:ea typeface="STSong" charset="-122"/>
                <a:cs typeface="STSong" charset="-122"/>
              </a:rPr>
              <a:t>操作内容</a:t>
            </a:r>
            <a:endParaRPr kumimoji="1" lang="zh-CN" altLang="en-US" sz="32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9712" y="4300736"/>
            <a:ext cx="3541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Wingdings" charset="2"/>
              <a:buChar char="l"/>
            </a:pPr>
            <a:r>
              <a:rPr kumimoji="1" lang="zh-CN" altLang="en-US" sz="3200" dirty="0" smtClean="0">
                <a:latin typeface="STSong" charset="-122"/>
                <a:ea typeface="STSong" charset="-122"/>
                <a:cs typeface="STSong" charset="-122"/>
              </a:rPr>
              <a:t>操作样式－</a:t>
            </a: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class</a:t>
            </a:r>
            <a:endParaRPr kumimoji="1" lang="zh-CN" altLang="en-US" sz="32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1602" y="4948808"/>
            <a:ext cx="12479510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&lt;div id=“login”&gt;&lt;/div&gt;</a:t>
            </a:r>
          </a:p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&lt;script&gt;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elem</a:t>
            </a:r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 = 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$(“#login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”);</a:t>
            </a:r>
          </a:p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elem.addClass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(“login-button”);</a:t>
            </a:r>
            <a:endParaRPr kumimoji="1" lang="zh-CN" altLang="en-US" sz="2000" i="1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&lt;/script&gt;</a:t>
            </a:r>
            <a:endParaRPr kumimoji="1"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5762" y="7181056"/>
            <a:ext cx="12479510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&lt;div id=“login”&gt;&lt;/div&gt;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&lt;script&gt;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elem</a:t>
            </a:r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 = 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$(“#login”);</a:t>
            </a:r>
          </a:p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elem.html</a:t>
            </a:r>
            <a:r>
              <a:rPr kumimoji="1" lang="en-US" altLang="zh-CN" sz="20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(“Hello DIV”);</a:t>
            </a:r>
            <a:endParaRPr kumimoji="1" lang="zh-CN" altLang="en-US" sz="2000" i="1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&lt;/script&gt;</a:t>
            </a:r>
            <a:endParaRPr kumimoji="1" lang="zh-CN" altLang="en-US" sz="2000" i="1" dirty="0"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标题与副标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C008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CAAC5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副标题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副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5668</TotalTime>
  <Pages>0</Pages>
  <Words>1674</Words>
  <Characters>0</Characters>
  <Application>Microsoft Macintosh PowerPoint</Application>
  <PresentationFormat>自定义</PresentationFormat>
  <Lines>0</Lines>
  <Paragraphs>527</Paragraphs>
  <Slides>34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Calibri</vt:lpstr>
      <vt:lpstr>Gill Sans</vt:lpstr>
      <vt:lpstr>Heiti SC Light</vt:lpstr>
      <vt:lpstr>HelveticaNeue</vt:lpstr>
      <vt:lpstr>Impact</vt:lpstr>
      <vt:lpstr>STFangsong</vt:lpstr>
      <vt:lpstr>STSong</vt:lpstr>
      <vt:lpstr>Wingdings</vt:lpstr>
      <vt:lpstr>楷体_GB2312</vt:lpstr>
      <vt:lpstr>宋体</vt:lpstr>
      <vt:lpstr>微软雅黑</vt:lpstr>
      <vt:lpstr>Arial</vt:lpstr>
      <vt:lpstr>标题与副标题</vt:lpstr>
      <vt:lpstr>前端开发培训－2</vt:lpstr>
      <vt:lpstr>目录  CONTENTS</vt:lpstr>
      <vt:lpstr>PowerPoint 演示文稿</vt:lpstr>
      <vt:lpstr>目录 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 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 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  CONTENTS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FOSS-NAP</dc:creator>
  <cp:lastModifiedBy>Microsoft Office 用户</cp:lastModifiedBy>
  <cp:revision>944</cp:revision>
  <dcterms:modified xsi:type="dcterms:W3CDTF">2016-09-29T07:46:22Z</dcterms:modified>
</cp:coreProperties>
</file>