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444" r:id="rId2"/>
    <p:sldId id="439" r:id="rId3"/>
    <p:sldId id="333" r:id="rId4"/>
    <p:sldId id="440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41" r:id="rId13"/>
    <p:sldId id="414" r:id="rId14"/>
    <p:sldId id="415" r:id="rId15"/>
    <p:sldId id="416" r:id="rId16"/>
    <p:sldId id="417" r:id="rId17"/>
    <p:sldId id="418" r:id="rId18"/>
    <p:sldId id="442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5" r:id="rId31"/>
    <p:sldId id="432" r:id="rId32"/>
    <p:sldId id="433" r:id="rId33"/>
    <p:sldId id="434" r:id="rId34"/>
    <p:sldId id="436" r:id="rId35"/>
    <p:sldId id="438" r:id="rId36"/>
    <p:sldId id="437" r:id="rId37"/>
    <p:sldId id="443" r:id="rId38"/>
    <p:sldId id="342" r:id="rId39"/>
    <p:sldId id="317" r:id="rId40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嘉山" initials="李嘉山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FF00FF"/>
    <a:srgbClr val="6439B9"/>
    <a:srgbClr val="DD2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12"/>
    <p:restoredTop sz="95271" autoAdjust="0"/>
  </p:normalViewPr>
  <p:slideViewPr>
    <p:cSldViewPr>
      <p:cViewPr>
        <p:scale>
          <a:sx n="63" d="100"/>
          <a:sy n="63" d="100"/>
        </p:scale>
        <p:origin x="832" y="25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commentAuthors" Target="commentAuthor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689E-89CD-4266-BA1E-F5F2B32F0BD7}" type="datetimeFigureOut">
              <a:rPr lang="zh-CN" altLang="en-US" smtClean="0"/>
              <a:t>16/9/30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A52C8-B77B-4A21-A915-E7FFA2C78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5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9553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03816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35962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4525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116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800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6146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62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145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9320107" y="9103360"/>
            <a:ext cx="3034453" cy="906724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12048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27113" y="5596880"/>
            <a:ext cx="11053762" cy="841598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29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218827" y="196280"/>
            <a:ext cx="10388029" cy="741859"/>
          </a:xfrm>
          <a:prstGeom prst="rect">
            <a:avLst/>
          </a:prstGeom>
        </p:spPr>
        <p:txBody>
          <a:bodyPr vert="horz"/>
          <a:lstStyle>
            <a:lvl1pPr algn="l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0621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86741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26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33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822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2540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68652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49794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4054128" y="8189168"/>
            <a:ext cx="4392488" cy="57606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420416"/>
            <a:ext cx="13004800" cy="6480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0565" y="3603131"/>
            <a:ext cx="11953328" cy="841599"/>
          </a:xfrm>
        </p:spPr>
        <p:txBody>
          <a:bodyPr anchor="ctr"/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前端开发培训－</a:t>
            </a:r>
            <a:r>
              <a:rPr lang="en-US" altLang="zh-CN" sz="72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endParaRPr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5873232" y="5308848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郭阳</a:t>
            </a:r>
            <a:endParaRPr kumimoji="1" lang="zh-CN" altLang="en-US" sz="36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p:transition advTm="415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bin.ui.NaviPageView</a:t>
            </a:r>
            <a:endParaRPr lang="zh-CN" altLang="en-US" sz="4000" kern="0" dirty="0"/>
          </a:p>
        </p:txBody>
      </p:sp>
      <p:sp>
        <p:nvSpPr>
          <p:cNvPr id="6" name="矩形 5"/>
          <p:cNvSpPr/>
          <p:nvPr/>
        </p:nvSpPr>
        <p:spPr>
          <a:xfrm>
            <a:off x="3694088" y="4710132"/>
            <a:ext cx="914501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&lt;div id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viewID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bin-page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”&gt; </a:t>
            </a:r>
            <a:r>
              <a:rPr kumimoji="1" lang="zh-CN" altLang="en-US" sz="24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</a:p>
          <a:p>
            <a:pPr algn="l"/>
            <a:r>
              <a:rPr kumimoji="1" lang="zh-CN" altLang="en-US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style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&gt;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4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&lt;/style&gt;   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&lt;div id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kumimoji="1" lang="en-US" altLang="zh-CN" sz="24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naviBar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kumimoji="1" lang="en-US" altLang="zh-CN" sz="24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=“bin-page-</a:t>
            </a:r>
            <a:r>
              <a:rPr kumimoji="1" lang="en-US" altLang="zh-CN" sz="24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navi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-bar” </a:t>
            </a:r>
            <a:r>
              <a:rPr kumimoji="1" lang="en-US" altLang="zh-CN" sz="2400" i="1" dirty="0" err="1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naviLeft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=“text</a:t>
            </a:r>
            <a:r>
              <a:rPr kumimoji="1" lang="en-US" altLang="zh-CN" sz="24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:</a:t>
            </a:r>
            <a:r>
              <a:rPr kumimoji="1" lang="zh-CN" altLang="en-US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左文字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kumimoji="1" lang="en-US" altLang="zh-CN" sz="24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naviTitle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=“text:</a:t>
            </a:r>
            <a:r>
              <a:rPr kumimoji="1" lang="zh-CN" altLang="en-US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标题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kumimoji="1" lang="en-US" altLang="zh-CN" sz="2400" i="1" dirty="0" err="1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naviRight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=“image:</a:t>
            </a:r>
            <a:r>
              <a:rPr kumimoji="1" lang="zh-CN" altLang="en-US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右图片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”&gt;</a:t>
            </a:r>
            <a:endParaRPr kumimoji="1" lang="zh-CN" altLang="en-US" sz="2400" i="1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4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24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div&gt; </a:t>
            </a:r>
            <a:endParaRPr kumimoji="1" lang="zh-CN" altLang="en-US" sz="2400" i="1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div class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bin-page-content”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&gt;    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div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&gt;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div&gt;</a:t>
            </a:r>
            <a:endParaRPr kumimoji="1" lang="zh-CN" altLang="en-US" sz="24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22080" y="821114"/>
            <a:ext cx="9289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NaviPageView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在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PageView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的基础上增加特性：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页面具有导航栏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提供操作导航栏接口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HTML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结构新增导航栏部分</a:t>
            </a:r>
            <a:endParaRPr kumimoji="1" lang="en-US" altLang="zh-CN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94088" y="2566740"/>
            <a:ext cx="9145016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setLeftText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</a:t>
            </a:r>
            <a:r>
              <a:rPr kumimoji="1" lang="zh-CN" altLang="en-US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设置左按钮文字</a:t>
            </a:r>
          </a:p>
          <a:p>
            <a:pPr algn="l"/>
            <a:r>
              <a:rPr kumimoji="1" lang="en-US" altLang="zh-CN" sz="24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sefLeftImage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</a:t>
            </a:r>
            <a:r>
              <a:rPr kumimoji="1" lang="zh-CN" altLang="en-US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设置左按钮图片</a:t>
            </a:r>
          </a:p>
          <a:p>
            <a:pPr algn="l"/>
            <a:r>
              <a:rPr kumimoji="1" lang="en-US" altLang="zh-CN" sz="24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setLeftVisible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</a:t>
            </a:r>
            <a:r>
              <a:rPr kumimoji="1" lang="zh-CN" altLang="en-US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设置左按钮可见性</a:t>
            </a:r>
          </a:p>
          <a:p>
            <a:pPr algn="l"/>
            <a:r>
              <a:rPr kumimoji="1" lang="en-US" altLang="zh-CN" sz="24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setTitle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</a:t>
            </a:r>
            <a:r>
              <a:rPr kumimoji="1" lang="zh-CN" altLang="en-US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设置标题</a:t>
            </a:r>
            <a:endParaRPr kumimoji="1" lang="en-US" altLang="zh-CN" sz="24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4" y="2048586"/>
            <a:ext cx="3230708" cy="59965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 bwMode="auto">
          <a:xfrm>
            <a:off x="237704" y="2048586"/>
            <a:ext cx="504056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50112" y="2048586"/>
            <a:ext cx="1584176" cy="4320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924148" y="2023508"/>
            <a:ext cx="512440" cy="4571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-64266" y="13073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左按钮</a:t>
            </a:r>
            <a:endParaRPr kumimoji="1"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626369" y="1318791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右按钮</a:t>
            </a:r>
            <a:endParaRPr kumimoji="1"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442090" y="13187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标题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2002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VIEW</a:t>
            </a:r>
            <a:endParaRPr lang="zh-CN" altLang="en-US" sz="4000" kern="0" dirty="0"/>
          </a:p>
        </p:txBody>
      </p:sp>
      <p:sp>
        <p:nvSpPr>
          <p:cNvPr id="8" name="文本框 7"/>
          <p:cNvSpPr txBox="1"/>
          <p:nvPr/>
        </p:nvSpPr>
        <p:spPr>
          <a:xfrm>
            <a:off x="347162" y="1035299"/>
            <a:ext cx="12491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开发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两个页面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页面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是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PageView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；包含一个按钮，点击按钮跳转到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页面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页面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是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Navi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PageView</a:t>
            </a:r>
            <a:r>
              <a:rPr kumimoji="1" lang="zh-CN" altLang="en-US" sz="24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；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点击左、右按钮返回到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页面；标题为“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Hello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World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endParaRPr kumimoji="1" lang="zh-CN" altLang="en-US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80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2788568"/>
            <a:ext cx="1485576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399083" y="5510845"/>
            <a:ext cx="356781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COMPONENTS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38504" y="1996480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上期回顾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31254" y="4589341"/>
            <a:ext cx="134053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HUD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3653237"/>
            <a:ext cx="321143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NAVIGATION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31254" y="6300802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其他资源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402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NAVIGATION</a:t>
            </a:r>
            <a:endParaRPr lang="zh-CN" altLang="en-US" sz="4000" kern="0" dirty="0"/>
          </a:p>
        </p:txBody>
      </p:sp>
      <p:sp>
        <p:nvSpPr>
          <p:cNvPr id="5" name="文本框 4"/>
          <p:cNvSpPr txBox="1"/>
          <p:nvPr/>
        </p:nvSpPr>
        <p:spPr>
          <a:xfrm>
            <a:off x="2253928" y="988368"/>
            <a:ext cx="1058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从一个页面跳转或者返回到指定页面，这称为页面导航；在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框架中通过</a:t>
            </a:r>
          </a:p>
          <a:p>
            <a:pPr algn="l"/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bin.naviController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来提供页面导航操作。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912" y="1194810"/>
            <a:ext cx="16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>
                <a:solidFill>
                  <a:schemeClr val="bg1"/>
                </a:solidFill>
              </a:rPr>
              <a:t>页面导航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8" y="2945709"/>
            <a:ext cx="1839029" cy="33661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66" y="2945709"/>
            <a:ext cx="1813540" cy="33661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41" y="2955291"/>
            <a:ext cx="1821881" cy="33574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38" y="2932584"/>
            <a:ext cx="1814195" cy="3338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  <p:sp>
        <p:nvSpPr>
          <p:cNvPr id="11" name="文本框 10"/>
          <p:cNvSpPr txBox="1"/>
          <p:nvPr/>
        </p:nvSpPr>
        <p:spPr>
          <a:xfrm rot="5400000">
            <a:off x="5786079" y="4235077"/>
            <a:ext cx="905144" cy="671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B050"/>
                </a:solidFill>
              </a:rPr>
              <a:t>Top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rot="5400000">
            <a:off x="-293160" y="4322996"/>
            <a:ext cx="1686359" cy="671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B050"/>
                </a:solidFill>
              </a:rPr>
              <a:t>Bottom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4054" y="2080910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zh-CN" altLang="en-US" sz="3200" dirty="0">
                <a:latin typeface="STSong" charset="-122"/>
                <a:ea typeface="STSong" charset="-122"/>
                <a:cs typeface="STSong" charset="-122"/>
              </a:rPr>
              <a:t>页面栈</a:t>
            </a:r>
          </a:p>
        </p:txBody>
      </p:sp>
      <p:sp>
        <p:nvSpPr>
          <p:cNvPr id="17" name="矩形 16"/>
          <p:cNvSpPr/>
          <p:nvPr/>
        </p:nvSpPr>
        <p:spPr>
          <a:xfrm>
            <a:off x="6790433" y="1852464"/>
            <a:ext cx="604867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bin.naviController</a:t>
            </a:r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push(name, data)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：跳转到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name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指定的页面，新页面将在页面栈顶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pop(count, data)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：返回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count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个指定层级页面，页面栈中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count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个页面将被弹出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popTo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(name, data)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：返回到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name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指定的页面，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name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之上的页面将被弹出页面栈；如果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name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页面不存在将无操作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startWith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(name, data)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：从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name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指定的页面重新开始页面栈，原栈中所有页面将被清除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getView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(name)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：从当前页面栈获取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name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页面，如果不存在返回空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current()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：返回当前页面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0" y="6651820"/>
            <a:ext cx="6107311" cy="2074920"/>
          </a:xfrm>
          <a:prstGeom prst="rect">
            <a:avLst/>
          </a:prstGeom>
        </p:spPr>
      </p:pic>
      <p:cxnSp>
        <p:nvCxnSpPr>
          <p:cNvPr id="18" name="直线连接符 17"/>
          <p:cNvCxnSpPr/>
          <p:nvPr/>
        </p:nvCxnSpPr>
        <p:spPr bwMode="auto">
          <a:xfrm>
            <a:off x="2109912" y="6965032"/>
            <a:ext cx="2788456" cy="0"/>
          </a:xfrm>
          <a:prstGeom prst="line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5054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NAVIGATION-</a:t>
            </a:r>
            <a:r>
              <a:rPr lang="zh-CN" altLang="en-US" sz="4000" kern="0" dirty="0" smtClean="0"/>
              <a:t>实际应用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30970" y="990526"/>
            <a:ext cx="12321034" cy="1292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多级回退：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pop(n)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popTo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(name)</a:t>
            </a: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举例：忘记密码</a:t>
            </a: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适合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分步操作一步返回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的场景</a:t>
            </a:r>
          </a:p>
          <a:p>
            <a:pPr algn="l">
              <a:lnSpc>
                <a:spcPct val="150000"/>
              </a:lnSpc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2" y="2884664"/>
            <a:ext cx="1832931" cy="32639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142" y="2815927"/>
            <a:ext cx="1869692" cy="33294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74" y="2776667"/>
            <a:ext cx="1882382" cy="33668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94" y="2775114"/>
            <a:ext cx="1892298" cy="33682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2920909" y="385523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00B050"/>
                </a:solidFill>
              </a:rPr>
              <a:t>push</a:t>
            </a:r>
            <a:endParaRPr kumimoji="1"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96927" y="385523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00B050"/>
                </a:solidFill>
              </a:rPr>
              <a:t>push</a:t>
            </a:r>
            <a:endParaRPr kumimoji="1"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42108" y="385523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00B050"/>
                </a:solidFill>
              </a:rPr>
              <a:t>push</a:t>
            </a:r>
            <a:endParaRPr kumimoji="1" lang="zh-CN" altLang="en-US" sz="2800" dirty="0">
              <a:solidFill>
                <a:srgbClr val="00B050"/>
              </a:solidFill>
            </a:endParaRPr>
          </a:p>
        </p:txBody>
      </p:sp>
      <p:cxnSp>
        <p:nvCxnSpPr>
          <p:cNvPr id="31" name="曲线连接符 30"/>
          <p:cNvCxnSpPr/>
          <p:nvPr/>
        </p:nvCxnSpPr>
        <p:spPr bwMode="auto">
          <a:xfrm rot="5400000">
            <a:off x="6488879" y="1685286"/>
            <a:ext cx="5215" cy="8938585"/>
          </a:xfrm>
          <a:prstGeom prst="curvedConnector3">
            <a:avLst>
              <a:gd name="adj1" fmla="val 9159252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文本框 34"/>
          <p:cNvSpPr txBox="1"/>
          <p:nvPr/>
        </p:nvSpPr>
        <p:spPr>
          <a:xfrm>
            <a:off x="5313792" y="6231498"/>
            <a:ext cx="235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solidFill>
                  <a:srgbClr val="00B050"/>
                </a:solidFill>
              </a:rPr>
              <a:t>popTo</a:t>
            </a:r>
            <a:r>
              <a:rPr kumimoji="1" lang="en-US" altLang="zh-CN" sz="2000" dirty="0" smtClean="0">
                <a:solidFill>
                  <a:srgbClr val="00B050"/>
                </a:solidFill>
              </a:rPr>
              <a:t>(“login/index”)</a:t>
            </a:r>
            <a:endParaRPr kumimoji="1"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88866" y="2312274"/>
            <a:ext cx="1314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l</a:t>
            </a:r>
            <a:r>
              <a:rPr kumimoji="1" lang="en-US" altLang="zh-CN" sz="2000" smtClean="0"/>
              <a:t>ogin/index</a:t>
            </a:r>
            <a:endParaRPr kumimoji="1" lang="zh-CN" altLang="en-US" sz="2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849651" y="2325325"/>
            <a:ext cx="2093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login/</a:t>
            </a:r>
            <a:r>
              <a:rPr kumimoji="1" lang="en-US" altLang="zh-CN" sz="2000" dirty="0" err="1" smtClean="0"/>
              <a:t>forgetPwdFir</a:t>
            </a:r>
            <a:endParaRPr kumimoji="1" lang="zh-CN" altLang="en-US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781225" y="2313235"/>
            <a:ext cx="2168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login/</a:t>
            </a:r>
            <a:r>
              <a:rPr kumimoji="1" lang="en-US" altLang="zh-CN" sz="2000" dirty="0" err="1" smtClean="0"/>
              <a:t>forgetPwdSec</a:t>
            </a:r>
            <a:endParaRPr kumimoji="1" lang="zh-CN" alt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9762820" y="2284512"/>
            <a:ext cx="2155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login/</a:t>
            </a:r>
            <a:r>
              <a:rPr kumimoji="1" lang="en-US" altLang="zh-CN" sz="2000" dirty="0" err="1" smtClean="0"/>
              <a:t>forgetPwdThi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7352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NAVIGATION-</a:t>
            </a:r>
            <a:r>
              <a:rPr lang="zh-CN" altLang="en-US" sz="4000" kern="0" dirty="0" smtClean="0"/>
              <a:t>实际应用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30970" y="990526"/>
            <a:ext cx="12321034" cy="1292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清除页面栈：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startWith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 (name)</a:t>
            </a: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举例：退出登录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需要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释放原页面栈资源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的操作</a:t>
            </a:r>
          </a:p>
          <a:p>
            <a:pPr algn="l">
              <a:lnSpc>
                <a:spcPct val="150000"/>
              </a:lnSpc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53279" y="2356520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me/index</a:t>
            </a:r>
            <a:endParaRPr kumimoji="1" lang="zh-CN" altLang="en-US" sz="2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40" y="2872884"/>
            <a:ext cx="2022932" cy="37027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90" y="2879388"/>
            <a:ext cx="1994894" cy="37027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81" y="3886190"/>
            <a:ext cx="2068315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561" y="2879388"/>
            <a:ext cx="2101271" cy="37417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  <p:sp>
        <p:nvSpPr>
          <p:cNvPr id="24" name="文本框 23"/>
          <p:cNvSpPr txBox="1"/>
          <p:nvPr/>
        </p:nvSpPr>
        <p:spPr>
          <a:xfrm>
            <a:off x="8643799" y="2373574"/>
            <a:ext cx="1392793" cy="41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/>
              <a:t>l</a:t>
            </a:r>
            <a:r>
              <a:rPr kumimoji="1" lang="en-US" altLang="zh-CN" sz="2000" smtClean="0"/>
              <a:t>ogin/index</a:t>
            </a:r>
            <a:endParaRPr kumimoji="1" lang="zh-CN" altLang="en-US" sz="2000" dirty="0"/>
          </a:p>
        </p:txBody>
      </p:sp>
      <p:sp>
        <p:nvSpPr>
          <p:cNvPr id="3" name="右箭头 2"/>
          <p:cNvSpPr/>
          <p:nvPr/>
        </p:nvSpPr>
        <p:spPr bwMode="auto">
          <a:xfrm>
            <a:off x="5019716" y="4988878"/>
            <a:ext cx="2808312" cy="288032"/>
          </a:xfrm>
          <a:prstGeom prst="rightArrow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63405" y="5380856"/>
            <a:ext cx="2720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solidFill>
                  <a:srgbClr val="00B050"/>
                </a:solidFill>
              </a:rPr>
              <a:t>startWith</a:t>
            </a:r>
            <a:r>
              <a:rPr kumimoji="1" lang="en-US" altLang="zh-CN" sz="2000" dirty="0" smtClean="0">
                <a:solidFill>
                  <a:srgbClr val="00B050"/>
                </a:solidFill>
              </a:rPr>
              <a:t>(“login/index”)</a:t>
            </a:r>
            <a:endParaRPr kumimoji="1"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19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NAVIGATION-</a:t>
            </a:r>
            <a:r>
              <a:rPr lang="zh-CN" altLang="en-US" sz="4000" kern="0" dirty="0" smtClean="0"/>
              <a:t>实际应用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30970" y="990526"/>
            <a:ext cx="12321034" cy="1237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数据传递：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push(name,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pushData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pop(count,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popData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举例：政策详细</a:t>
            </a: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需要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页面导航同时传递数据</a:t>
            </a:r>
          </a:p>
          <a:p>
            <a:pPr algn="l">
              <a:lnSpc>
                <a:spcPct val="150000"/>
              </a:lnSpc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231421" y="2347594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home/index</a:t>
            </a:r>
            <a:endParaRPr kumimoji="1" lang="zh-CN" altLang="en-US" sz="2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40" y="2872884"/>
            <a:ext cx="2022932" cy="37027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8327116" y="2356520"/>
            <a:ext cx="223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tx1"/>
                </a:solidFill>
              </a:rPr>
              <a:t>hotInfo</a:t>
            </a:r>
            <a:r>
              <a:rPr kumimoji="1" lang="en-US" altLang="zh-CN" sz="2000" dirty="0">
                <a:solidFill>
                  <a:schemeClr val="tx1"/>
                </a:solidFill>
              </a:rPr>
              <a:t>/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infoDetail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5134248" y="4084712"/>
            <a:ext cx="2058748" cy="256094"/>
          </a:xfrm>
          <a:prstGeom prst="rightArrow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40474" y="4811038"/>
            <a:ext cx="4406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00B050"/>
                </a:solidFill>
              </a:rPr>
              <a:t>push</a:t>
            </a:r>
            <a:r>
              <a:rPr kumimoji="1" lang="en-US" altLang="zh-CN" sz="2000" dirty="0">
                <a:solidFill>
                  <a:srgbClr val="00B050"/>
                </a:solidFill>
              </a:rPr>
              <a:t>("</a:t>
            </a:r>
            <a:r>
              <a:rPr kumimoji="1" lang="en-US" altLang="zh-CN" sz="2000" dirty="0" err="1">
                <a:solidFill>
                  <a:srgbClr val="00B050"/>
                </a:solidFill>
              </a:rPr>
              <a:t>hotInfo</a:t>
            </a:r>
            <a:r>
              <a:rPr kumimoji="1" lang="en-US" altLang="zh-CN" sz="2000" dirty="0">
                <a:solidFill>
                  <a:srgbClr val="00B050"/>
                </a:solidFill>
              </a:rPr>
              <a:t>/</a:t>
            </a:r>
            <a:r>
              <a:rPr kumimoji="1" lang="en-US" altLang="zh-CN" sz="2000" dirty="0" err="1">
                <a:solidFill>
                  <a:srgbClr val="00B050"/>
                </a:solidFill>
              </a:rPr>
              <a:t>infoDetail</a:t>
            </a:r>
            <a:r>
              <a:rPr kumimoji="1" lang="en-US" altLang="zh-CN" sz="2000" dirty="0">
                <a:solidFill>
                  <a:srgbClr val="00B050"/>
                </a:solidFill>
              </a:rPr>
              <a:t>",</a:t>
            </a:r>
            <a:r>
              <a:rPr kumimoji="1" lang="en-US" altLang="zh-CN" sz="2000" dirty="0">
                <a:solidFill>
                  <a:srgbClr val="FF0000"/>
                </a:solidFill>
              </a:rPr>
              <a:t>{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id:currentID</a:t>
            </a:r>
            <a:r>
              <a:rPr kumimoji="1" lang="en-US" altLang="zh-CN" sz="2000" dirty="0">
                <a:solidFill>
                  <a:srgbClr val="FF0000"/>
                </a:solidFill>
              </a:rPr>
              <a:t>}</a:t>
            </a:r>
            <a:r>
              <a:rPr kumimoji="1" lang="en-US" altLang="zh-CN" sz="2000" dirty="0">
                <a:solidFill>
                  <a:srgbClr val="00B050"/>
                </a:solidFill>
              </a:rPr>
              <a:t>);</a:t>
            </a:r>
            <a:endParaRPr kumimoji="1" lang="zh-CN" altLang="en-US" sz="2000" dirty="0">
              <a:solidFill>
                <a:srgbClr val="00B05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71" y="2878220"/>
            <a:ext cx="2055654" cy="36974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425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NAVIGATION-</a:t>
            </a:r>
            <a:r>
              <a:rPr lang="zh-CN" altLang="en-US" sz="4000" kern="0" dirty="0" smtClean="0"/>
              <a:t>实际应用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30970" y="990526"/>
            <a:ext cx="1232103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数据传递：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push(name,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pushData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pop(count, 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popData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endParaRPr kumimoji="1"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开发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A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两个页面</a:t>
            </a:r>
          </a:p>
          <a:p>
            <a:pPr marL="571500" indent="-5715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A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跳转到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，并传递数据给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将数据打印出来</a:t>
            </a:r>
          </a:p>
          <a:p>
            <a:pPr marL="571500" indent="-5715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返回到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A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，并传递数据给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A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A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将数据打印出来</a:t>
            </a:r>
            <a:endParaRPr kumimoji="1" lang="en-US" altLang="zh-CN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6478559" y="4838184"/>
            <a:ext cx="605327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……</a:t>
            </a:r>
          </a:p>
          <a:p>
            <a:pPr algn="l"/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AClass.onViewBack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= function(</a:t>
            </a:r>
            <a:r>
              <a:rPr kumimoji="1" lang="en-US" altLang="zh-CN" sz="2000" i="1" dirty="0" err="1" smtClean="0">
                <a:solidFill>
                  <a:srgbClr val="C00000"/>
                </a:solidFill>
                <a:latin typeface="STSong" charset="-122"/>
                <a:ea typeface="STSong" charset="-122"/>
                <a:cs typeface="STSong" charset="-122"/>
              </a:rPr>
              <a:t>backFrom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2000" i="1" dirty="0" err="1" smtClean="0">
                <a:solidFill>
                  <a:srgbClr val="FF00FF"/>
                </a:solidFill>
                <a:latin typeface="STSong" charset="-122"/>
                <a:ea typeface="STSong" charset="-122"/>
                <a:cs typeface="STSong" charset="-122"/>
              </a:rPr>
              <a:t>backData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bin.hudManager.showStatus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backData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);</a:t>
            </a: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……</a:t>
            </a:r>
          </a:p>
        </p:txBody>
      </p:sp>
      <p:sp>
        <p:nvSpPr>
          <p:cNvPr id="12" name="矩形 11"/>
          <p:cNvSpPr/>
          <p:nvPr/>
        </p:nvSpPr>
        <p:spPr>
          <a:xfrm>
            <a:off x="339920" y="4838184"/>
            <a:ext cx="599438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……</a:t>
            </a:r>
          </a:p>
          <a:p>
            <a:pPr algn="l"/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BClass.onViewPush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= function(</a:t>
            </a:r>
            <a:r>
              <a:rPr kumimoji="1" lang="en-US" altLang="zh-CN" sz="2000" i="1" dirty="0" err="1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pushFrom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2000" i="1" dirty="0" err="1" smtClean="0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pushData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bin.hudManager.showStatus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pushData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);</a:t>
            </a: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……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78746" y="4086453"/>
            <a:ext cx="4916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 err="1">
                <a:latin typeface="STSong" charset="-122"/>
                <a:ea typeface="STSong" charset="-122"/>
                <a:cs typeface="STSong" charset="-122"/>
              </a:rPr>
              <a:t>bin.naviController.push</a:t>
            </a:r>
            <a:r>
              <a:rPr kumimoji="1" lang="en-US" altLang="zh-CN" sz="2400" dirty="0">
                <a:latin typeface="STSong" charset="-122"/>
                <a:ea typeface="STSong" charset="-122"/>
                <a:cs typeface="STSong" charset="-122"/>
              </a:rPr>
              <a:t>(B, </a:t>
            </a:r>
            <a:r>
              <a:rPr kumimoji="1" lang="en-US" altLang="zh-CN" sz="2400" dirty="0" err="1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pushData</a:t>
            </a:r>
            <a:r>
              <a:rPr kumimoji="1" lang="en-US" altLang="zh-CN" sz="2400" dirty="0">
                <a:latin typeface="STSong" charset="-122"/>
                <a:ea typeface="STSong" charset="-122"/>
                <a:cs typeface="STSong" charset="-122"/>
              </a:rPr>
              <a:t>)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84687" y="4084712"/>
            <a:ext cx="464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bin.naviController.pop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(1, </a:t>
            </a:r>
            <a:r>
              <a:rPr kumimoji="1" lang="en-US" altLang="zh-CN" sz="2400" dirty="0" err="1" smtClean="0">
                <a:solidFill>
                  <a:srgbClr val="FF00FF"/>
                </a:solidFill>
                <a:latin typeface="STSong" charset="-122"/>
                <a:ea typeface="STSong" charset="-122"/>
                <a:cs typeface="STSong" charset="-122"/>
              </a:rPr>
              <a:t>popData</a:t>
            </a:r>
            <a:r>
              <a:rPr kumimoji="1" lang="en-US" altLang="zh-CN" sz="2400" dirty="0">
                <a:latin typeface="STSong" charset="-122"/>
                <a:ea typeface="STSong" charset="-122"/>
                <a:cs typeface="STSong" charset="-122"/>
              </a:rPr>
              <a:t>)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20668" y="3490064"/>
            <a:ext cx="1335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B050"/>
                </a:solidFill>
              </a:rPr>
              <a:t>A</a:t>
            </a:r>
            <a:r>
              <a:rPr kumimoji="1" lang="en-US" altLang="zh-CN" dirty="0" smtClean="0"/>
              <a:t>-&gt;B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523385" y="3562072"/>
            <a:ext cx="13356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A&lt;-</a:t>
            </a:r>
            <a:r>
              <a:rPr kumimoji="1" lang="en-US" altLang="zh-CN" dirty="0" smtClean="0">
                <a:solidFill>
                  <a:srgbClr val="C00000"/>
                </a:solidFill>
              </a:rPr>
              <a:t>B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 bwMode="auto">
          <a:xfrm>
            <a:off x="2685976" y="4084712"/>
            <a:ext cx="1368152" cy="115212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2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线箭头连接符 18"/>
          <p:cNvCxnSpPr/>
          <p:nvPr/>
        </p:nvCxnSpPr>
        <p:spPr bwMode="auto">
          <a:xfrm>
            <a:off x="5032032" y="4655552"/>
            <a:ext cx="128261" cy="5812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2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线箭头连接符 21"/>
          <p:cNvCxnSpPr/>
          <p:nvPr/>
        </p:nvCxnSpPr>
        <p:spPr bwMode="auto">
          <a:xfrm>
            <a:off x="9585259" y="4168756"/>
            <a:ext cx="679475" cy="106808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2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线箭头连接符 25"/>
          <p:cNvCxnSpPr/>
          <p:nvPr/>
        </p:nvCxnSpPr>
        <p:spPr bwMode="auto">
          <a:xfrm>
            <a:off x="11270020" y="4630490"/>
            <a:ext cx="128261" cy="5812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2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281607" y="6882576"/>
            <a:ext cx="6052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onViewPush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：新页面在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push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时候被调用，可接收旧页面传递的数据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pushFrom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: B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页面是从哪个页面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push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而来，所以这里是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A</a:t>
            </a: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26367" y="6882576"/>
            <a:ext cx="6052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onViewBack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：旧页面在新页面被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pop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时候被调用，可接收新页面返回的数据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popFrom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: A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页面是从哪个页面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pop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而来，所以这里是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B</a:t>
            </a: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960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2788568"/>
            <a:ext cx="1485576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399083" y="5510845"/>
            <a:ext cx="356781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COMPONENTS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38504" y="1996480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上期回顾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31254" y="4589341"/>
            <a:ext cx="134053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HUD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3653237"/>
            <a:ext cx="321143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NAVIGATION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31254" y="6300802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其他资源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341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HUD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297109" y="2010562"/>
            <a:ext cx="84272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Status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400" dirty="0">
                <a:latin typeface="STSong" charset="-122"/>
                <a:ea typeface="STSong" charset="-122"/>
                <a:cs typeface="STSong" charset="-122"/>
              </a:rPr>
              <a:t>针对用户的简短提示，显示一段时间后会自动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消失</a:t>
            </a:r>
          </a:p>
          <a:p>
            <a:pPr marL="457200" indent="-457200" algn="l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bin.hudManager.showStatus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(message)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3928" y="1102767"/>
            <a:ext cx="105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在页面内容之上显示的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，包括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Status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Alert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DatePicker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Select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Indicator 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12" y="1194810"/>
            <a:ext cx="16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HUD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152" y="1924473"/>
            <a:ext cx="3756160" cy="66247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 bwMode="auto">
          <a:xfrm>
            <a:off x="9742760" y="6965032"/>
            <a:ext cx="1872208" cy="648072"/>
          </a:xfrm>
          <a:prstGeom prst="rect">
            <a:avLst/>
          </a:prstGeom>
          <a:noFill/>
          <a:ln w="25400" cap="flat" cmpd="sng" algn="ctr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912" y="4012704"/>
            <a:ext cx="82809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bin.hudManager.showStatus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(“</a:t>
            </a:r>
            <a:r>
              <a:rPr kumimoji="1" lang="zh-CN" altLang="en-US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新密码不能为空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”)</a:t>
            </a:r>
            <a:endParaRPr kumimoji="1" lang="zh-CN" altLang="en-US" sz="24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462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2788568"/>
            <a:ext cx="1485576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399083" y="5510845"/>
            <a:ext cx="356781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COMPONENTS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38504" y="1996480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上期回顾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31254" y="4589341"/>
            <a:ext cx="134053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HUD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3653237"/>
            <a:ext cx="321143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NAVIGATION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31254" y="6300802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其他资源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131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HUD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03221" y="1882656"/>
            <a:ext cx="807138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Alert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sz="2400" dirty="0">
                <a:latin typeface="STSong" charset="-122"/>
                <a:ea typeface="STSong" charset="-122"/>
                <a:cs typeface="STSong" charset="-122"/>
              </a:rPr>
              <a:t>针对用户的强制提示，需要用户操作或者选择后关闭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bin.hudManager.alert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(options)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options.title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 : alert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标题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 {text: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标题，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color: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颜色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}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options.message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alert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消息 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{text: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消息，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color: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颜色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}</a:t>
            </a:r>
            <a:endParaRPr kumimoji="1"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options.buttons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alert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操作按钮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 [{text: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按钮文字，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color: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文字颜色，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onClick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: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按钮点击操作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}]</a:t>
            </a:r>
            <a:endParaRPr kumimoji="1" lang="en-US" altLang="zh-CN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3928" y="1102767"/>
            <a:ext cx="105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在页面内容之上显示的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，包括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Status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Alert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DatePicker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Select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Indicator 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12" y="1194810"/>
            <a:ext cx="16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HUD</a:t>
            </a:r>
          </a:p>
        </p:txBody>
      </p:sp>
      <p:sp>
        <p:nvSpPr>
          <p:cNvPr id="19" name="矩形 18"/>
          <p:cNvSpPr/>
          <p:nvPr/>
        </p:nvSpPr>
        <p:spPr>
          <a:xfrm>
            <a:off x="354912" y="5618889"/>
            <a:ext cx="8019696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bin.hudManager.alert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message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:{text:"</a:t>
            </a:r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确定退出程序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?"},				buttons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:[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text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:"</a:t>
            </a:r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确定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",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 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onClick:function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(v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){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v.close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(); 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self.exit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();}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},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text:"</a:t>
            </a:r>
            <a:r>
              <a:rPr kumimoji="1" lang="zh-CN" altLang="en-US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取消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”},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]</a:t>
            </a: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79" y="1977251"/>
            <a:ext cx="3644900" cy="6502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681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HUD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03221" y="1882656"/>
            <a:ext cx="807138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DatePicker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时间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日期选择器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bin.hudManager.datePicker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(options)</a:t>
            </a: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options.date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 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当前选择时间，默认是当前时间；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Date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对象或者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”1900-01-01 12:00:00”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格式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options.pickDate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 ：是否选择日期，默认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true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options.pickTime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 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是否选择时间，默认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false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options.yearBeg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/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options.yearEnd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：开始年和结束年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options.onPick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 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选择回调，以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Date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对象返回选择的时间或日期，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Date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对象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.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strDate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获取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”1900-01-01 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12:00:00”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格式结果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53928" y="1102767"/>
            <a:ext cx="105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在页面内容之上显示的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，包括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Status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Alert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DatePicker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Select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Indicator 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12" y="1194810"/>
            <a:ext cx="16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HUD</a:t>
            </a:r>
          </a:p>
        </p:txBody>
      </p:sp>
      <p:sp>
        <p:nvSpPr>
          <p:cNvPr id="19" name="矩形 18"/>
          <p:cNvSpPr/>
          <p:nvPr/>
        </p:nvSpPr>
        <p:spPr>
          <a:xfrm>
            <a:off x="358648" y="6314639"/>
            <a:ext cx="830399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bin.hudManager.datePicker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({					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yearBeg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mydate.getFullYear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() - 1,					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yearEnd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mydate.getFullYear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(),					date: 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dataID.val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(),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onPick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 function(date) 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</a:t>
            </a:r>
            <a:r>
              <a:rPr kumimoji="1" lang="zh-CN" altLang="en-US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  	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dataID.val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date.strDate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);	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73" y="1827992"/>
            <a:ext cx="36449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87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HUD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03221" y="1882656"/>
            <a:ext cx="807138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Select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选项选择器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bin.hudManager.select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(options)</a:t>
            </a: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options.options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 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 所有选项 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[{text: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显示文本，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value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：选项值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}]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options.current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 ：当前选项值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options.callback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 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 操作后回调 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function(data){}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data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为｛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text: ,value: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｝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53928" y="1102767"/>
            <a:ext cx="105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在页面内容之上显示的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，包括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Status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Alert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DatePicker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Select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Indicator 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12" y="1194810"/>
            <a:ext cx="16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HUD</a:t>
            </a:r>
          </a:p>
        </p:txBody>
      </p:sp>
      <p:sp>
        <p:nvSpPr>
          <p:cNvPr id="19" name="矩形 18"/>
          <p:cNvSpPr/>
          <p:nvPr/>
        </p:nvSpPr>
        <p:spPr>
          <a:xfrm>
            <a:off x="297109" y="4823708"/>
            <a:ext cx="830399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bin.hudManager.select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({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options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data,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current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 self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.$(‘#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carType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’).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attr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(‘data-value’), 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callback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 function(data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self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.$("#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carType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").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val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data.text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);                 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self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.$('#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carType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').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attr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('data-value', 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data.value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); 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773" y="1805384"/>
            <a:ext cx="3695700" cy="6527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4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HUD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03221" y="1882656"/>
            <a:ext cx="8071387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Indicator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加载指示器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bin.hudManager.startIndicator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(options)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options.style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指示器风格类型 “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dark”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或者“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light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”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options.model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指示器是否是模态的，模态情况下将不能进行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操作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bin.hudManager.stopIndicator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(indicator)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indicator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为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startIndicator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返回值</a:t>
            </a: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3928" y="1102767"/>
            <a:ext cx="105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在页面内容之上显示的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，包括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Status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Alert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DatePicker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Select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Indicator 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12" y="1194810"/>
            <a:ext cx="16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HUD</a:t>
            </a:r>
          </a:p>
        </p:txBody>
      </p:sp>
      <p:sp>
        <p:nvSpPr>
          <p:cNvPr id="19" name="矩形 18"/>
          <p:cNvSpPr/>
          <p:nvPr/>
        </p:nvSpPr>
        <p:spPr>
          <a:xfrm>
            <a:off x="297109" y="5470862"/>
            <a:ext cx="830399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if(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options.loading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			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netParams.userdatas.indicatorID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 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bin.hudManager.startIndicator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model:options.loading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=== 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“MODEL”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23" y="1801212"/>
            <a:ext cx="3708400" cy="6578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 bwMode="auto">
          <a:xfrm>
            <a:off x="10246816" y="4660776"/>
            <a:ext cx="1008112" cy="936104"/>
          </a:xfrm>
          <a:prstGeom prst="rect">
            <a:avLst/>
          </a:prstGeom>
          <a:noFill/>
          <a:ln w="25400" cap="flat" cmpd="sng" algn="ctr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2788568"/>
            <a:ext cx="1485576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399083" y="5510845"/>
            <a:ext cx="356781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COMPONENTS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38504" y="1996480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上期回顾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31254" y="4589341"/>
            <a:ext cx="134053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HUD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3653237"/>
            <a:ext cx="321143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NAVIGATION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31254" y="6300802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其他资源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095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COMPONENTS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03221" y="1882656"/>
            <a:ext cx="8071387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TabBarView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分页栏组件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加载：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require([“bin/common/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tabBarView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”], function(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TabBarView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){})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创建：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new 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TabBarView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(options)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options.elem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TabBarView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容器节点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options.items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 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TabBarView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所有分栏项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options.current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当前分栏项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options.activeStyle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当前分栏项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CSS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样式，也可以是函数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options.deactiveStyle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非当前分页栏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CSS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样式，也可以是函数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optons.onChange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当分页栏切换时回调函数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,function(view, item){}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接口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getCurrent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():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获取当前栏</a:t>
            </a:r>
            <a:endParaRPr kumimoji="1" lang="en-US" altLang="zh-CN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setCurrent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(item)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：设置当前栏，默认会触发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onChange</a:t>
            </a: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3928" y="1102767"/>
            <a:ext cx="1058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为应对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中一些通用场景需求，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提供了许多通用的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组件，，比如下拉刷新、分页加载、侧滑翻页等功能，以加速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实际开发。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12" y="1194810"/>
            <a:ext cx="16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组件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473" y="2284512"/>
            <a:ext cx="3670300" cy="6527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9382720" y="2212504"/>
            <a:ext cx="2952328" cy="576064"/>
          </a:xfrm>
          <a:prstGeom prst="rect">
            <a:avLst/>
          </a:prstGeom>
          <a:noFill/>
          <a:ln w="25400" cap="flat" cmpd="sng" algn="ctr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73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COMPONENTS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59594" y="987803"/>
            <a:ext cx="807138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TabBarView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3358" y="1584539"/>
            <a:ext cx="1188968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&lt;div id="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tabBar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 class="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oneCard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-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nav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-tab"&gt;        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class="tab-item" data-value="main" id="0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"&gt;&lt;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span&gt;</a:t>
            </a:r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首页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&lt;/span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&gt;&lt;/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        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class="tab-item" data-value="attendance" id="1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"&gt;&lt;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span&gt;</a:t>
            </a:r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出勤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&lt;/span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&gt;&lt;/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        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class="tab-item" data-value="clocking" id="2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"&gt;&lt;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span&gt;</a:t>
            </a:r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打卡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&lt;/span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&gt;&lt;/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        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class="tab-item" data-value="consumption" id="3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"&gt;&lt;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span&gt;</a:t>
            </a:r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消费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&lt;/span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&gt;&lt;/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        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id="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tabItemActiveLine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 class="tab-item-active"&gt;&lt;/div&gt;      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3358" y="4012704"/>
            <a:ext cx="11889682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this._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tabBarView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= new 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TabBarView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			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elem:this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.$("#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tabBar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"),				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items 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 ["0", "1", "2", "3"],				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current 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 "0",				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activeStyle:function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){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elem.css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("color", "#4ebd59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");},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deactiveStyle:function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){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elem.css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("color", "black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");},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onChange:function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(view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 item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bin.hudManager.showStatus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(item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);				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view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.$("#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tabItemActiveLine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").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css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("left", 25*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parseInt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(item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)+"%");</a:t>
            </a: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// </a:t>
            </a:r>
            <a:r>
              <a:rPr kumimoji="1" lang="zh-CN" altLang="en-US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根据当前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item</a:t>
            </a:r>
            <a:r>
              <a:rPr kumimoji="1" lang="zh-CN" altLang="en-US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，做页面切换操作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en-US" altLang="zh-CN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08" y="3858732"/>
            <a:ext cx="3683000" cy="3213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325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COMPONENTS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03221" y="1882656"/>
            <a:ext cx="843142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SwipeView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侧滑翻页组件，左右滑动翻页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加载：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require([“bin/common/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”], function(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){})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创建：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new 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(options)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options.elem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容器节点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options.swiperOptions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内第三方库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Swiper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设置项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options.current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当前页索引，数字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optons.onChange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当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侧滑翻页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切换时回调函数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,function(view, index){}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接口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getCurrent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():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获取当前分页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index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setCurrent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(index)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：设置当前分页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index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，默认会触发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onChange</a:t>
            </a:r>
            <a:endParaRPr kumimoji="1" lang="en-US" altLang="zh-CN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slideNext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()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：滑倒下一页</a:t>
            </a:r>
            <a:endParaRPr kumimoji="1" lang="en-US" altLang="zh-CN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slidePrev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()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：滑倒上一页</a:t>
            </a:r>
            <a:endParaRPr kumimoji="1" lang="en-US" altLang="zh-CN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refreshUI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()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：刷新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，当手动更新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页面内容时（通过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.$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swiperContent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进行更新），需要手动调用该接口</a:t>
            </a:r>
            <a:endParaRPr kumimoji="1" lang="en-US" altLang="zh-CN" sz="20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3928" y="1102767"/>
            <a:ext cx="1058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为应对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中一些通用场景需求，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提供了许多通用的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组件，，比如下拉刷新、分页加载、侧滑翻页等功能，以加速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实际开发。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12" y="1194810"/>
            <a:ext cx="16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组件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473" y="2284512"/>
            <a:ext cx="3670300" cy="6527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8912473" y="2771220"/>
            <a:ext cx="3670300" cy="6041092"/>
          </a:xfrm>
          <a:prstGeom prst="rect">
            <a:avLst/>
          </a:prstGeom>
          <a:noFill/>
          <a:ln w="25400" cap="flat" cmpd="sng" algn="ctr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78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COMPONENTS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59594" y="987803"/>
            <a:ext cx="807138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SwipeView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3358" y="1584539"/>
            <a:ext cx="1188968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&lt;div id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swipeViewContainer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=“swipe-view-container”&gt;          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id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=‘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oneCard_main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’ 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=“swipe-view”&gt;</a:t>
            </a:r>
            <a:r>
              <a:rPr kumimoji="1" lang="zh-CN" altLang="en-US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首页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          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id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=‘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oneCard_attendance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’ 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=“swipe-view”&gt;</a:t>
            </a:r>
            <a:r>
              <a:rPr kumimoji="1" lang="zh-CN" altLang="en-US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出勤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          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id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=‘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oneCard_clocking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’ 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=“swipe-view”&gt;</a:t>
            </a:r>
            <a:r>
              <a:rPr kumimoji="1" lang="zh-CN" altLang="en-US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打卡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          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id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=‘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oneCard_consumption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’ 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=“swipe-view”&gt;</a:t>
            </a:r>
            <a:r>
              <a:rPr kumimoji="1" lang="zh-CN" altLang="en-US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消费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       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&lt;/div&gt;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3358" y="3724672"/>
            <a:ext cx="11889682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this._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= new 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elem:this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.$(“#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swipeViewContainer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”),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current:2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			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onChange:function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(view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 index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){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bin.hudManager.showStatus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(index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);				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// </a:t>
            </a:r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页面切换操作			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20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672" y="2212504"/>
            <a:ext cx="3746500" cy="6629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7925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COMPONENTS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663261" y="1882656"/>
            <a:ext cx="8071387" cy="781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TabView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TabBarView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和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组合，同时支持点击和侧滑切换，在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TabBar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切换时会自动进行页面切换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加载：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require([“bin/common/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tabView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”], function(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TabView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){})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创建：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new 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TabView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(options)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options.elem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TabView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容器节点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options.items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:  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TabView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所有分栏项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options.activeStyle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当前分栏项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CSS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样式，也可以是函数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options.deactiveStyle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非当前分页栏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CSS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样式，也可以是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函数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options.current</a:t>
            </a:r>
            <a:r>
              <a:rPr kumimoji="1" lang="en-US" altLang="zh-CN" sz="2000" dirty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: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当前页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item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optons.onChange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当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tab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页切换时回调函数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,function(view, item){}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options.swiperOptions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2000" dirty="0" err="1"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内第三方库</a:t>
            </a:r>
            <a:r>
              <a:rPr kumimoji="1" lang="en-US" altLang="zh-CN" sz="2000" dirty="0" err="1">
                <a:latin typeface="STSong" charset="-122"/>
                <a:ea typeface="STSong" charset="-122"/>
                <a:cs typeface="STSong" charset="-122"/>
              </a:rPr>
              <a:t>Swiper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设置项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>
                <a:latin typeface="STSong" charset="-122"/>
                <a:ea typeface="STSong" charset="-122"/>
                <a:cs typeface="STSong" charset="-122"/>
              </a:rPr>
              <a:t>options.swipeID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: swipe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容器节点或者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ID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>
                <a:latin typeface="STSong" charset="-122"/>
                <a:ea typeface="STSong" charset="-122"/>
                <a:cs typeface="STSong" charset="-122"/>
              </a:rPr>
              <a:t>options.tabBarID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2000" dirty="0" err="1">
                <a:latin typeface="STSong" charset="-122"/>
                <a:ea typeface="STSong" charset="-122"/>
                <a:cs typeface="STSong" charset="-122"/>
              </a:rPr>
              <a:t>tabBar</a:t>
            </a:r>
            <a:r>
              <a:rPr kumimoji="1" lang="zh-CN" altLang="en-US" sz="2000" dirty="0">
                <a:latin typeface="STSong" charset="-122"/>
                <a:ea typeface="STSong" charset="-122"/>
                <a:cs typeface="STSong" charset="-122"/>
              </a:rPr>
              <a:t>容器节点或者</a:t>
            </a:r>
            <a:r>
              <a:rPr kumimoji="1" lang="en-US" altLang="zh-CN" sz="2000" dirty="0">
                <a:latin typeface="STSong" charset="-122"/>
                <a:ea typeface="STSong" charset="-122"/>
                <a:cs typeface="STSong" charset="-122"/>
              </a:rPr>
              <a:t>ID</a:t>
            </a: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3928" y="1102767"/>
            <a:ext cx="1058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为应对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中一些通用场景需求，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提供了许多通用的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组件，，比如下拉刷新、分页加载、侧滑翻页等功能，以加速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实际开发。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12" y="1194810"/>
            <a:ext cx="16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组件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473" y="2284512"/>
            <a:ext cx="3670300" cy="6527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8912473" y="2284512"/>
            <a:ext cx="3670300" cy="6527800"/>
          </a:xfrm>
          <a:prstGeom prst="rect">
            <a:avLst/>
          </a:prstGeom>
          <a:noFill/>
          <a:ln w="25400" cap="flat" cmpd="sng" algn="ctr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507813" y="4856698"/>
            <a:ext cx="155448" cy="1892310"/>
          </a:xfrm>
          <a:prstGeom prst="leftBrac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691" y="4948808"/>
            <a:ext cx="492443" cy="15792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00B050"/>
                </a:solidFill>
              </a:rPr>
              <a:t>同</a:t>
            </a:r>
            <a:r>
              <a:rPr kumimoji="1" lang="en-US" altLang="zh-CN" sz="2000" dirty="0" err="1" smtClean="0">
                <a:solidFill>
                  <a:srgbClr val="00B050"/>
                </a:solidFill>
              </a:rPr>
              <a:t>TabBarView</a:t>
            </a:r>
            <a:endParaRPr kumimoji="1"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zh-CN" altLang="en-US" sz="4000" kern="0" dirty="0" smtClean="0"/>
              <a:t>上期回顾</a:t>
            </a:r>
            <a:endParaRPr lang="zh-CN" altLang="en-US" sz="4000" kern="0" dirty="0"/>
          </a:p>
        </p:txBody>
      </p:sp>
      <p:sp>
        <p:nvSpPr>
          <p:cNvPr id="18" name="文本框 17"/>
          <p:cNvSpPr txBox="1"/>
          <p:nvPr/>
        </p:nvSpPr>
        <p:spPr>
          <a:xfrm>
            <a:off x="1316092" y="7250803"/>
            <a:ext cx="1018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smtClean="0">
                <a:solidFill>
                  <a:schemeClr val="accent2">
                    <a:lumMod val="75000"/>
                  </a:schemeClr>
                </a:solidFill>
              </a:rPr>
              <a:t>BIN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1276400"/>
            <a:ext cx="2429272" cy="83560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96" y="4062968"/>
            <a:ext cx="1664983" cy="1761377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 bwMode="auto">
          <a:xfrm>
            <a:off x="3839296" y="1185392"/>
            <a:ext cx="2100834" cy="77219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51898" y="1323563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元素选择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839296" y="2288703"/>
            <a:ext cx="2100834" cy="77219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51898" y="242687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元素操作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9690905" y="1181201"/>
            <a:ext cx="2100834" cy="77219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703507" y="131937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事件处理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9717252" y="2284512"/>
            <a:ext cx="2100834" cy="77219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729854" y="2422683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动画处理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8424" y="1603937"/>
            <a:ext cx="21307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DOM</a:t>
            </a:r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2800" dirty="0" smtClean="0">
                <a:solidFill>
                  <a:schemeClr val="accent2">
                    <a:lumMod val="75000"/>
                  </a:schemeClr>
                </a:solidFill>
              </a:rPr>
              <a:t>Object</a:t>
            </a:r>
            <a:endParaRPr kumimoji="1" lang="zh-CN" alt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CN" altLang="en-US" sz="2800" dirty="0" smtClean="0">
                <a:solidFill>
                  <a:schemeClr val="accent2">
                    <a:lumMod val="75000"/>
                  </a:schemeClr>
                </a:solidFill>
              </a:rPr>
              <a:t>封装</a:t>
            </a:r>
            <a:endParaRPr kumimoji="1" lang="zh-CN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右大括号 4"/>
          <p:cNvSpPr/>
          <p:nvPr/>
        </p:nvSpPr>
        <p:spPr bwMode="auto">
          <a:xfrm>
            <a:off x="6286376" y="1267254"/>
            <a:ext cx="275392" cy="1737338"/>
          </a:xfrm>
          <a:prstGeom prst="rightBrac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1" name="右大括号 30"/>
          <p:cNvSpPr/>
          <p:nvPr/>
        </p:nvSpPr>
        <p:spPr bwMode="auto">
          <a:xfrm flipH="1">
            <a:off x="9111885" y="1212756"/>
            <a:ext cx="225557" cy="1737338"/>
          </a:xfrm>
          <a:prstGeom prst="rightBrac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9172194" y="3406570"/>
            <a:ext cx="2100834" cy="77219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184796" y="354474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模块定义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9166696" y="4372744"/>
            <a:ext cx="2100834" cy="77219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79298" y="4510915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依赖管理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388964" y="4001634"/>
            <a:ext cx="2100834" cy="77219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401566" y="4139805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define</a:t>
            </a:r>
          </a:p>
        </p:txBody>
      </p:sp>
      <p:sp>
        <p:nvSpPr>
          <p:cNvPr id="38" name="圆角矩形 37"/>
          <p:cNvSpPr/>
          <p:nvPr/>
        </p:nvSpPr>
        <p:spPr bwMode="auto">
          <a:xfrm>
            <a:off x="4401566" y="4968698"/>
            <a:ext cx="2100834" cy="77219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14168" y="510686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require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9198541" y="5328738"/>
            <a:ext cx="2100834" cy="77219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211143" y="5466909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异步加载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7361266" y="4588768"/>
            <a:ext cx="978408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4311380" y="6527425"/>
            <a:ext cx="1498185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042698" y="6635872"/>
            <a:ext cx="195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2400" dirty="0" err="1" smtClean="0">
                <a:solidFill>
                  <a:schemeClr val="bg1"/>
                </a:solidFill>
              </a:rPr>
              <a:t>ndex.html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4344713" y="7741543"/>
            <a:ext cx="1498185" cy="649207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469844" y="7774116"/>
            <a:ext cx="112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solidFill>
                  <a:schemeClr val="bg1"/>
                </a:solidFill>
              </a:rPr>
              <a:t>i</a:t>
            </a:r>
            <a:r>
              <a:rPr kumimoji="1" lang="en-US" altLang="zh-CN" sz="2400" dirty="0" err="1" smtClean="0">
                <a:solidFill>
                  <a:schemeClr val="bg1"/>
                </a:solidFill>
              </a:rPr>
              <a:t>ndex.js</a:t>
            </a:r>
            <a:endParaRPr kumimoji="1"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63" name="圆角矩形 62"/>
          <p:cNvSpPr/>
          <p:nvPr/>
        </p:nvSpPr>
        <p:spPr bwMode="auto">
          <a:xfrm>
            <a:off x="7023766" y="7127529"/>
            <a:ext cx="1498185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152740" y="7235506"/>
            <a:ext cx="1215030" cy="393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65" name="等于 64"/>
          <p:cNvSpPr/>
          <p:nvPr/>
        </p:nvSpPr>
        <p:spPr bwMode="auto">
          <a:xfrm>
            <a:off x="6067215" y="7193082"/>
            <a:ext cx="567771" cy="567771"/>
          </a:xfrm>
          <a:prstGeom prst="mathEqual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6" name="加号 65"/>
          <p:cNvSpPr/>
          <p:nvPr/>
        </p:nvSpPr>
        <p:spPr bwMode="auto">
          <a:xfrm>
            <a:off x="4818673" y="7274043"/>
            <a:ext cx="469232" cy="426575"/>
          </a:xfrm>
          <a:prstGeom prst="mathPlus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7" name="左大括号 66"/>
          <p:cNvSpPr/>
          <p:nvPr/>
        </p:nvSpPr>
        <p:spPr bwMode="auto">
          <a:xfrm flipH="1">
            <a:off x="3849630" y="6363430"/>
            <a:ext cx="193068" cy="914400"/>
          </a:xfrm>
          <a:prstGeom prst="leftBrac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50132" y="631696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0070C0"/>
                </a:solidFill>
                <a:latin typeface="+mj-ea"/>
                <a:ea typeface="+mj-ea"/>
              </a:rPr>
              <a:t>HTML</a:t>
            </a:r>
            <a:endParaRPr kumimoji="1" lang="zh-CN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936693" y="6974328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0070C0"/>
                </a:solidFill>
                <a:latin typeface="+mj-ea"/>
                <a:ea typeface="+mj-ea"/>
              </a:rPr>
              <a:t>CSS</a:t>
            </a:r>
            <a:endParaRPr kumimoji="1" lang="zh-CN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0" name="左大括号 69"/>
          <p:cNvSpPr/>
          <p:nvPr/>
        </p:nvSpPr>
        <p:spPr bwMode="auto">
          <a:xfrm flipH="1">
            <a:off x="3795414" y="7654878"/>
            <a:ext cx="280896" cy="859582"/>
          </a:xfrm>
          <a:prstGeom prst="leftBrac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544078" y="748459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0070C0"/>
                </a:solidFill>
                <a:latin typeface="+mj-ea"/>
                <a:ea typeface="+mj-ea"/>
              </a:rPr>
              <a:t>业务逻辑</a:t>
            </a:r>
            <a:endParaRPr kumimoji="1" lang="zh-CN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720538" y="8308620"/>
            <a:ext cx="923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0070C0"/>
                </a:solidFill>
                <a:latin typeface="+mj-ea"/>
                <a:ea typeface="+mj-ea"/>
              </a:rPr>
              <a:t>UI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+mj-ea"/>
                <a:ea typeface="+mj-ea"/>
              </a:rPr>
              <a:t>交互</a:t>
            </a:r>
            <a:endParaRPr kumimoji="1" lang="zh-CN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7201" y="6640650"/>
            <a:ext cx="1047742" cy="18250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4" name="圆角矩形 73"/>
          <p:cNvSpPr/>
          <p:nvPr/>
        </p:nvSpPr>
        <p:spPr bwMode="auto">
          <a:xfrm>
            <a:off x="7045042" y="8033686"/>
            <a:ext cx="1498185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174016" y="8141663"/>
            <a:ext cx="1215030" cy="393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76" name="圆角矩形 75"/>
          <p:cNvSpPr/>
          <p:nvPr/>
        </p:nvSpPr>
        <p:spPr bwMode="auto">
          <a:xfrm>
            <a:off x="7086609" y="8939843"/>
            <a:ext cx="1498185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215583" y="9047820"/>
            <a:ext cx="1215030" cy="393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78" name="等于 77"/>
          <p:cNvSpPr/>
          <p:nvPr/>
        </p:nvSpPr>
        <p:spPr bwMode="auto">
          <a:xfrm>
            <a:off x="8858576" y="7250803"/>
            <a:ext cx="567771" cy="567771"/>
          </a:xfrm>
          <a:prstGeom prst="mathEqual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9756743" y="7160163"/>
            <a:ext cx="1498185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885717" y="7268140"/>
            <a:ext cx="1215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APP</a:t>
            </a:r>
          </a:p>
        </p:txBody>
      </p:sp>
      <p:cxnSp>
        <p:nvCxnSpPr>
          <p:cNvPr id="81" name="直线连接符 80"/>
          <p:cNvCxnSpPr/>
          <p:nvPr/>
        </p:nvCxnSpPr>
        <p:spPr bwMode="auto">
          <a:xfrm>
            <a:off x="525736" y="3220616"/>
            <a:ext cx="12097344" cy="0"/>
          </a:xfrm>
          <a:prstGeom prst="lin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2" name="直线连接符 81"/>
          <p:cNvCxnSpPr/>
          <p:nvPr/>
        </p:nvCxnSpPr>
        <p:spPr bwMode="auto">
          <a:xfrm>
            <a:off x="525736" y="6284708"/>
            <a:ext cx="12097344" cy="0"/>
          </a:xfrm>
          <a:prstGeom prst="lin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391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COMPONENTS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03221" y="1882656"/>
            <a:ext cx="843142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TabView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TabBarView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和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组合，同时支持点击和侧滑切换，在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TabBar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切换时会自动进行页面切换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l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接口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getCurrent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(): 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获取当前分栏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setCurrent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(item)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：设置当前分栏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getCurrentIndex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()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：获取当前分栏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index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setCurrentIndex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(index)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：设置当前分栏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index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._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tabBarView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：获取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TabView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中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TabBarView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._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：获取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TabView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中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SwipeView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3928" y="1102767"/>
            <a:ext cx="1058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为应对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中一些通用场景需求，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提供了许多通用的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组件，，比如下拉刷新、分页加载、侧滑翻页等功能，以加速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实际开发。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12" y="1194810"/>
            <a:ext cx="16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组件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473" y="2284512"/>
            <a:ext cx="3670300" cy="6527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8912473" y="2284512"/>
            <a:ext cx="3670300" cy="6527800"/>
          </a:xfrm>
          <a:prstGeom prst="rect">
            <a:avLst/>
          </a:prstGeom>
          <a:noFill/>
          <a:ln w="25400" cap="flat" cmpd="sng" algn="ctr">
            <a:solidFill>
              <a:srgbClr val="FF2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COMPONENTS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59594" y="987803"/>
            <a:ext cx="807138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TabView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5695" y="1584539"/>
            <a:ext cx="12383365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&lt;div id=“tab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&gt;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lvl="1"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id="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tabBar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 class="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oneCard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-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nav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-tab"&gt;        </a:t>
            </a:r>
          </a:p>
          <a:p>
            <a:pPr lvl="1"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&lt;div class="tab-item" data-value="main" id="0"&gt;&lt;span&gt;</a:t>
            </a:r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首页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&lt;/span&gt;&lt;/div&gt;        </a:t>
            </a:r>
          </a:p>
          <a:p>
            <a:pPr lvl="1"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&lt;div class="tab-item" data-value="attendance" id="1"&gt;&lt;span&gt;</a:t>
            </a:r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出勤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&lt;/span&gt;&lt;/div&gt;        </a:t>
            </a:r>
          </a:p>
          <a:p>
            <a:pPr lvl="1"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&lt;div class="tab-item" data-value="clocking" id="2"&gt;&lt;span&gt;</a:t>
            </a:r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打卡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&lt;/span&gt;&lt;/div&gt;        </a:t>
            </a:r>
          </a:p>
          <a:p>
            <a:pPr lvl="1"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&lt;div class="tab-item" data-value="consumption" id="3"&gt;&lt;span&gt;</a:t>
            </a:r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消费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&lt;/span&gt;&lt;/div&gt;        </a:t>
            </a:r>
          </a:p>
          <a:p>
            <a:pPr lvl="1"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&lt;div id="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tabItemActiveLine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 class="tab-item-active"&gt;&lt;/div&gt;      </a:t>
            </a:r>
          </a:p>
          <a:p>
            <a:pPr lvl="1"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&lt;/div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&gt;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lvl="1"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id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swipeViewContainer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=“swipe-view-container”&gt;          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lvl="1"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id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=‘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oneCard_main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’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=“swipe-view”&gt;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首页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          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lvl="1"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id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=‘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oneCard_attendance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’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=“swipe-view”&gt;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出勤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          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lvl="1"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id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=‘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oneCard_clocking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’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=“swipe-view”&gt;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打卡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          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lvl="1"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 id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=‘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oneCard_consumption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’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=“swipe-view”&gt;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消费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       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lvl="1"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&lt;/div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&gt;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&lt;/div&gt;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9168" y="6028928"/>
            <a:ext cx="12389892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this._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= new 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TabView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elem:this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.$("#tab"),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tabBarID:this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.$("#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tabBar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"),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swipeID:this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.$("#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swipeViewContainer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"),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items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 ["0", "1", "2", "3"],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current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 "2",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activeStyle:function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){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elem.css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("color", "#4ebd59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");},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deactiveStyle:function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elem.css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("color", "black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");},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onChange:function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 item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bin.hudManager.showStatus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(item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);		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.$("#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tabItemActiveLine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").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css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("left", 25*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parseInt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(item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)+"%");</a:t>
            </a: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83" y="3708197"/>
            <a:ext cx="3814413" cy="60010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967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COMPONENTS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237704" y="1907624"/>
            <a:ext cx="8071387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RefreshView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下拉刷新组件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加载：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require([“bin/common/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refreshView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”], function(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RefreshView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){})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创建：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new 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RefreshView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(options)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options.elem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RefreshView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容器节点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options.autoRefresh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在创建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Refresh 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时自动刷新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,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如果“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animation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”在同时添加加载动画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options.onRefresh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下拉刷新回调函数 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function(view){}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接口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refresh(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ani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):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手动出发刷新操作，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ani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指定是否需要下拉加载动画</a:t>
            </a:r>
            <a:endParaRPr kumimoji="1" lang="en-US" altLang="zh-CN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refreshDone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(fail):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 当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onRefresh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处理完成后，需要调用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refreshDone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告诉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refreshView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处理完成，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fail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指定下拉刷新是哦服失败</a:t>
            </a:r>
            <a:endParaRPr kumimoji="1" lang="en-US" altLang="zh-CN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refreshUI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():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 当手动更新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RefreshView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页面元素后需要手动调用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refresh UI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._$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scrollerContent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RefreshView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进行更新页面内容的根节点</a:t>
            </a: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  <a:p>
            <a:pPr algn="l">
              <a:spcBef>
                <a:spcPts val="1200"/>
              </a:spcBef>
            </a:pP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3928" y="1102767"/>
            <a:ext cx="1058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为应对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中一些通用场景需求，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提供了许多通用的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组件，，比如下拉刷新、分页加载、侧滑翻页等功能，以加速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实际开发。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12" y="1194810"/>
            <a:ext cx="16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组件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775" y="2046005"/>
            <a:ext cx="3708400" cy="6578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121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COMPONENTS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59594" y="987803"/>
            <a:ext cx="807138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RefreshView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5695" y="1584539"/>
            <a:ext cx="1238336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&lt;div id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refreshView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=“bin-refresh-view”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style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=“height:100%”&gt;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&lt;div&gt;This is BIN Framework&lt;/div&gt;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9168" y="2628256"/>
            <a:ext cx="12389892" cy="70173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self = this;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this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._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refreshView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= new 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RefreshView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({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elem:this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.$(“#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refreshView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”),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autoRefresh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:“animation”,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onRefresh:function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	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setTimeout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(function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()		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 = 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Math.random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();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f = false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;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if(r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&gt; 0.6)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scrollerContent.html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(“Hello World”);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else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if(r &gt; 0.3)		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scrollerContent.html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(“Welcome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to 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BIN”);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	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f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 true;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else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scrollerContent.html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(“Hello BIN”);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view.refreshDone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(f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);				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},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1000);				</a:t>
            </a:r>
            <a:r>
              <a:rPr kumimoji="1" lang="zh-CN" altLang="en-US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</a:p>
          <a:p>
            <a:pPr algn="l"/>
            <a:r>
              <a:rPr kumimoji="1" lang="zh-CN" altLang="en-US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64" y="2627312"/>
            <a:ext cx="4033895" cy="67859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055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COMPONENTS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237704" y="1907624"/>
            <a:ext cx="8071387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ListView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下拉刷新、分页加载组件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加载：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require([“bin/common/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”], function(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){})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创建：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new 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(options)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options.elem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容器节点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options.autoRefresh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在创建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时自动刷新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,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如果“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animation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”则在同时添加加载动画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options.dataProvider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 : 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的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Data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提供者，网络数据通过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dataProvider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去加载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options.itemProvider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的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Item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提供者，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列表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Item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由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itemProvider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进行构造，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Item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本身也是一个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View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接口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getItem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(index):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获取第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index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个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Item</a:t>
            </a: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._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itemProvider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itemProvider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对象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._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dataProvider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dataProvider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对象</a:t>
            </a:r>
            <a:endParaRPr kumimoji="1" lang="en-US" altLang="zh-CN" sz="20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53928" y="1102767"/>
            <a:ext cx="1058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为应对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中一些通用场景需求，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提供了许多通用的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组件，，比如下拉刷新、分页加载、侧滑翻页等功能，以加速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实际开发。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12" y="1194810"/>
            <a:ext cx="16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组件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247" y="2046005"/>
            <a:ext cx="3695700" cy="65405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COMPONENTS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237704" y="1907624"/>
            <a:ext cx="807138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ListView.ItemProvider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Item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构造类，需要继承类重写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createItemView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接口来定制列表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item</a:t>
            </a:r>
            <a:endParaRPr kumimoji="1" lang="zh-CN" altLang="en-US" sz="20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ListView.DataProvider</a:t>
            </a: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Data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提供类，在创建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DataProvider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时需要提供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options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对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DataProvider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进行配置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options.type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 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类型，自定义值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options.pageSize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 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分页加载时，单页列表个数</a:t>
            </a: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options.loadAPI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 : 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数据加载函数，最终数据从这个函数进行加载并返回给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dataProvider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function(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params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, success, error){}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53928" y="1102767"/>
            <a:ext cx="1058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为应对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中一些通用场景需求，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提供了许多通用的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组件，，比如下拉刷新、分页加载、侧滑翻页等功能，以加速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实际开发。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4912" y="1194810"/>
            <a:ext cx="16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组件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247" y="2046005"/>
            <a:ext cx="3695700" cy="65405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5320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COMPONENTS</a:t>
            </a:r>
            <a:endParaRPr lang="zh-CN" altLang="en-US" sz="4000" kern="0" dirty="0"/>
          </a:p>
        </p:txBody>
      </p:sp>
      <p:sp>
        <p:nvSpPr>
          <p:cNvPr id="13" name="矩形 12"/>
          <p:cNvSpPr/>
          <p:nvPr/>
        </p:nvSpPr>
        <p:spPr>
          <a:xfrm>
            <a:off x="359594" y="987803"/>
            <a:ext cx="807138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charset="2"/>
              <a:buChar char="l"/>
            </a:pP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ListView</a:t>
            </a:r>
            <a:endParaRPr kumimoji="1" lang="zh-CN" altLang="en-US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spcBef>
                <a:spcPts val="1200"/>
              </a:spcBef>
              <a:buFont typeface="Wingdings" charset="2"/>
              <a:buChar char="Ø"/>
            </a:pP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5695" y="1584539"/>
            <a:ext cx="1238336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&lt;div id="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 class="bin-list-view" style="height:100%"&gt;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div&gt;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9168" y="2628256"/>
            <a:ext cx="12389892" cy="7294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ItemProvider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ListView.ItemProvider.extend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createItemView:function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 data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 = new 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bin.ui.View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({html:"&lt;div class='list-view-item'&gt;"+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+"&lt;/div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&gt;"});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return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v;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</a:p>
          <a:p>
            <a:pPr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……</a:t>
            </a:r>
            <a:endParaRPr kumimoji="1" lang="en-US" altLang="zh-CN" sz="1800" i="1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this._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= new 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({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elem:this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.$("#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"), 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itemProvider:new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ItemProvider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(), 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dataProvider:new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ListView.DataProvider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loadAPI:function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params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 success, error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setTimeout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(function(){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ret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 {code:200, data:{}};					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data = 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ret.data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;					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if(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params.page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=== 0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	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data.total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 4*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params.pageSize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;					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}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data.data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 [];					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for(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=0; 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params.pageSize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; ++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){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	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data.data.push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18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);							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}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success(ret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);			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}, 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1000);		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}</a:t>
            </a:r>
            <a:r>
              <a:rPr kumimoji="1" lang="en-US" altLang="zh-CN" sz="18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				</a:t>
            </a:r>
            <a:endParaRPr kumimoji="1" lang="en-US" altLang="zh-CN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	})</a:t>
            </a:r>
          </a:p>
          <a:p>
            <a:pPr algn="l"/>
            <a:r>
              <a:rPr kumimoji="1" lang="en-US" altLang="zh-CN" sz="18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18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45" y="3148608"/>
            <a:ext cx="3226859" cy="5736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2788568"/>
            <a:ext cx="1485576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399083" y="5510845"/>
            <a:ext cx="356781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COMPONENTS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38504" y="1996480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上期回顾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31254" y="4589341"/>
            <a:ext cx="134053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HUD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3653237"/>
            <a:ext cx="321143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NAVIGATION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31254" y="6300802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其他资源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21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zh-CN" altLang="en-US" sz="4000" kern="0" dirty="0" smtClean="0"/>
              <a:t>其他资源</a:t>
            </a:r>
            <a:endParaRPr lang="zh-CN" altLang="en-US" sz="4000" kern="0" dirty="0"/>
          </a:p>
        </p:txBody>
      </p:sp>
      <p:sp>
        <p:nvSpPr>
          <p:cNvPr id="2" name="矩形 1"/>
          <p:cNvSpPr/>
          <p:nvPr/>
        </p:nvSpPr>
        <p:spPr>
          <a:xfrm>
            <a:off x="359594" y="1348408"/>
            <a:ext cx="12479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 smtClean="0">
                <a:solidFill>
                  <a:schemeClr val="tx1"/>
                </a:solidFill>
                <a:latin typeface="HelveticaNeue" charset="0"/>
              </a:rPr>
              <a:t>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516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2.png" descr="图片2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03" y="1803965"/>
            <a:ext cx="12946098" cy="6240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728" y="3652664"/>
            <a:ext cx="8730827" cy="22261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05261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2788568"/>
            <a:ext cx="1485576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399083" y="5510845"/>
            <a:ext cx="356781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COMPONENTS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438504" y="1996480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上期回顾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31254" y="4589341"/>
            <a:ext cx="134053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HUD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3653237"/>
            <a:ext cx="321143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NAVIGATION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31254" y="6300802"/>
            <a:ext cx="2045858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其他资源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VIEW</a:t>
            </a:r>
            <a:endParaRPr lang="zh-CN" altLang="en-US" sz="4000" kern="0" dirty="0"/>
          </a:p>
        </p:txBody>
      </p:sp>
      <p:sp>
        <p:nvSpPr>
          <p:cNvPr id="3" name="文本框 2"/>
          <p:cNvSpPr txBox="1"/>
          <p:nvPr/>
        </p:nvSpPr>
        <p:spPr>
          <a:xfrm>
            <a:off x="2253928" y="988368"/>
            <a:ext cx="1000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最基本的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元素，在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里面任何一个页面都由一个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或者多个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组成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704" y="5001652"/>
            <a:ext cx="1697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JQuery</a:t>
            </a:r>
            <a:r>
              <a:rPr kumimoji="1" lang="zh-CN" altLang="en-US" sz="2400" dirty="0" smtClean="0"/>
              <a:t>写法</a:t>
            </a:r>
            <a:endParaRPr kumimoji="1" lang="zh-CN" altLang="en-US" sz="2400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6920" y="1194810"/>
            <a:ext cx="148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1" name="矩形 10"/>
          <p:cNvSpPr/>
          <p:nvPr/>
        </p:nvSpPr>
        <p:spPr>
          <a:xfrm>
            <a:off x="282469" y="2396590"/>
            <a:ext cx="5643868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&lt;div&gt;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style&gt;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.welcome-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lable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width:100%; height:44px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;		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line-height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44px; 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color:white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;		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text-align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center; background-color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green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;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style&gt;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div class="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welcome-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lable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”&gt;Welcome 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to BIN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div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&gt;</a:t>
            </a: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div&gt;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5696" y="1996480"/>
            <a:ext cx="1295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index.html</a:t>
            </a:r>
            <a:endParaRPr kumimoji="1" lang="en-US" altLang="zh-CN" sz="20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8355" y="2396590"/>
            <a:ext cx="352839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define([], function()</a:t>
            </a: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Class = {};</a:t>
            </a:r>
          </a:p>
          <a:p>
            <a:pPr algn="l"/>
            <a:endParaRPr kumimoji="1" lang="en-US" altLang="zh-CN" sz="1800" i="1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return 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bin.ui.View.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extend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(Class);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98344" y="199648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index.js</a:t>
            </a:r>
            <a:endParaRPr kumimoji="1" lang="en-US" altLang="zh-CN" sz="20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765" y="1692333"/>
            <a:ext cx="2861568" cy="4984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圆角矩形 18"/>
          <p:cNvSpPr/>
          <p:nvPr/>
        </p:nvSpPr>
        <p:spPr bwMode="auto">
          <a:xfrm>
            <a:off x="387753" y="7042992"/>
            <a:ext cx="1498185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5640" y="7109443"/>
            <a:ext cx="161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.html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429742" y="8045152"/>
            <a:ext cx="1498185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8691" y="8099616"/>
            <a:ext cx="161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.</a:t>
            </a:r>
            <a:r>
              <a:rPr kumimoji="1" lang="en-US" altLang="zh-CN" sz="2800" dirty="0" err="1" smtClean="0">
                <a:solidFill>
                  <a:schemeClr val="bg1"/>
                </a:solidFill>
              </a:rPr>
              <a:t>js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8327" y="6460976"/>
            <a:ext cx="282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开发模式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6" name="左大括号 35"/>
          <p:cNvSpPr/>
          <p:nvPr/>
        </p:nvSpPr>
        <p:spPr bwMode="auto">
          <a:xfrm flipH="1">
            <a:off x="7280608" y="7292470"/>
            <a:ext cx="229844" cy="1184730"/>
          </a:xfrm>
          <a:prstGeom prst="leftBrac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7855756" y="7469088"/>
            <a:ext cx="1498185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37523" y="7574550"/>
            <a:ext cx="161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MVC</a:t>
            </a:r>
          </a:p>
        </p:txBody>
      </p:sp>
      <p:sp>
        <p:nvSpPr>
          <p:cNvPr id="39" name="圆角矩形 38"/>
          <p:cNvSpPr/>
          <p:nvPr/>
        </p:nvSpPr>
        <p:spPr bwMode="auto">
          <a:xfrm>
            <a:off x="2613968" y="7072368"/>
            <a:ext cx="1698172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634749" y="7161892"/>
            <a:ext cx="161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节点结构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643988" y="8035725"/>
            <a:ext cx="1698172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64769" y="8097996"/>
            <a:ext cx="161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</a:rPr>
              <a:t>业务逻辑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5144437" y="7035688"/>
            <a:ext cx="1698172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206256" y="7109048"/>
            <a:ext cx="161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47" name="圆角矩形 46"/>
          <p:cNvSpPr/>
          <p:nvPr/>
        </p:nvSpPr>
        <p:spPr bwMode="auto">
          <a:xfrm>
            <a:off x="5140062" y="8024636"/>
            <a:ext cx="1698172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31178" y="8210654"/>
            <a:ext cx="1803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</a:rPr>
              <a:t>CONTROLLER</a:t>
            </a:r>
          </a:p>
        </p:txBody>
      </p:sp>
      <p:cxnSp>
        <p:nvCxnSpPr>
          <p:cNvPr id="4" name="直线箭头连接符 3"/>
          <p:cNvCxnSpPr>
            <a:stCxn id="19" idx="3"/>
            <a:endCxn id="39" idx="1"/>
          </p:cNvCxnSpPr>
          <p:nvPr/>
        </p:nvCxnSpPr>
        <p:spPr bwMode="auto">
          <a:xfrm>
            <a:off x="1885938" y="7400056"/>
            <a:ext cx="72803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线箭头连接符 48"/>
          <p:cNvCxnSpPr/>
          <p:nvPr/>
        </p:nvCxnSpPr>
        <p:spPr bwMode="auto">
          <a:xfrm>
            <a:off x="4354251" y="7434902"/>
            <a:ext cx="72803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线箭头连接符 49"/>
          <p:cNvCxnSpPr/>
          <p:nvPr/>
        </p:nvCxnSpPr>
        <p:spPr bwMode="auto">
          <a:xfrm>
            <a:off x="1915958" y="8402216"/>
            <a:ext cx="72803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线箭头连接符 50"/>
          <p:cNvCxnSpPr/>
          <p:nvPr/>
        </p:nvCxnSpPr>
        <p:spPr bwMode="auto">
          <a:xfrm>
            <a:off x="4354251" y="8410709"/>
            <a:ext cx="72803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VIEW</a:t>
            </a:r>
            <a:endParaRPr lang="zh-CN" altLang="en-US" sz="4000" kern="0" dirty="0"/>
          </a:p>
        </p:txBody>
      </p:sp>
      <p:sp>
        <p:nvSpPr>
          <p:cNvPr id="3" name="文本框 2"/>
          <p:cNvSpPr txBox="1"/>
          <p:nvPr/>
        </p:nvSpPr>
        <p:spPr>
          <a:xfrm>
            <a:off x="2253928" y="988368"/>
            <a:ext cx="1000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最基本的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元素，在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里面任何一个页面都由一个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或者多个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组成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97109" y="1060376"/>
            <a:ext cx="1740795" cy="79208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6920" y="1194810"/>
            <a:ext cx="148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24" name="圆角矩形 23"/>
          <p:cNvSpPr/>
          <p:nvPr/>
        </p:nvSpPr>
        <p:spPr bwMode="auto">
          <a:xfrm>
            <a:off x="2312118" y="2722512"/>
            <a:ext cx="1498185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70198" y="2844389"/>
            <a:ext cx="195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</a:rPr>
              <a:t>View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33522" y="1957822"/>
            <a:ext cx="282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类结构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911672" y="3940696"/>
            <a:ext cx="1498185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9752" y="4062573"/>
            <a:ext cx="195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PageView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441354" y="5236840"/>
            <a:ext cx="2463992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61938" y="5355965"/>
            <a:ext cx="195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bg1"/>
                </a:solidFill>
              </a:rPr>
              <a:t>NaviPageView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82855" y="6244952"/>
            <a:ext cx="195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tx1"/>
                </a:solidFill>
              </a:rPr>
              <a:t>TabView</a:t>
            </a:r>
            <a:endParaRPr kumimoji="1"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58873" y="6893024"/>
            <a:ext cx="195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tx1"/>
                </a:solidFill>
              </a:rPr>
              <a:t>SwipeView</a:t>
            </a:r>
            <a:endParaRPr kumimoji="1"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82855" y="7613104"/>
            <a:ext cx="195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chemeClr val="tx1"/>
                </a:solidFill>
              </a:rPr>
              <a:t>ListView</a:t>
            </a:r>
            <a:endParaRPr kumimoji="1"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82855" y="8242012"/>
            <a:ext cx="195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53" name="圆角矩形 52"/>
          <p:cNvSpPr/>
          <p:nvPr/>
        </p:nvSpPr>
        <p:spPr bwMode="auto">
          <a:xfrm>
            <a:off x="3694088" y="7325072"/>
            <a:ext cx="2360883" cy="714128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766096" y="7397080"/>
            <a:ext cx="228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smtClean="0">
                <a:solidFill>
                  <a:schemeClr val="bg1"/>
                </a:solidFill>
              </a:rPr>
              <a:t>Components</a:t>
            </a:r>
            <a:endParaRPr kumimoji="1"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2" name="右大括号 1"/>
          <p:cNvSpPr/>
          <p:nvPr/>
        </p:nvSpPr>
        <p:spPr bwMode="auto">
          <a:xfrm>
            <a:off x="2902000" y="6460976"/>
            <a:ext cx="515488" cy="252028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20" name="肘形连接符 19"/>
          <p:cNvCxnSpPr>
            <a:stCxn id="39" idx="0"/>
            <a:endCxn id="24" idx="2"/>
          </p:cNvCxnSpPr>
          <p:nvPr/>
        </p:nvCxnSpPr>
        <p:spPr bwMode="auto">
          <a:xfrm rot="5400000" flipH="1" flipV="1">
            <a:off x="2108960" y="2988445"/>
            <a:ext cx="504056" cy="1400446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肘形连接符 69"/>
          <p:cNvCxnSpPr>
            <a:stCxn id="53" idx="0"/>
            <a:endCxn id="24" idx="2"/>
          </p:cNvCxnSpPr>
          <p:nvPr/>
        </p:nvCxnSpPr>
        <p:spPr bwMode="auto">
          <a:xfrm rot="16200000" flipV="1">
            <a:off x="2023655" y="4474196"/>
            <a:ext cx="3888432" cy="1813319"/>
          </a:xfrm>
          <a:prstGeom prst="bentConnector3">
            <a:avLst>
              <a:gd name="adj1" fmla="val 9345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线箭头连接符 75"/>
          <p:cNvCxnSpPr>
            <a:stCxn id="41" idx="0"/>
            <a:endCxn id="39" idx="2"/>
          </p:cNvCxnSpPr>
          <p:nvPr/>
        </p:nvCxnSpPr>
        <p:spPr bwMode="auto">
          <a:xfrm flipH="1" flipV="1">
            <a:off x="1660765" y="4654824"/>
            <a:ext cx="12585" cy="58201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0" name="文本框 79"/>
          <p:cNvSpPr txBox="1"/>
          <p:nvPr/>
        </p:nvSpPr>
        <p:spPr>
          <a:xfrm>
            <a:off x="6054971" y="1957822"/>
            <a:ext cx="224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bin.ui.View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049675" y="3076600"/>
            <a:ext cx="290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bin.ui.PageView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49674" y="4228728"/>
            <a:ext cx="3477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bin.ui.NaviPageView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049675" y="5335817"/>
            <a:ext cx="246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Components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049674" y="2356520"/>
            <a:ext cx="678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基类，任何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类必须从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继承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049674" y="3507130"/>
            <a:ext cx="678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页面基类，具有过场动画特性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066487" y="4695937"/>
            <a:ext cx="678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从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PageView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继承，具有导航栏特性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063271" y="5764703"/>
            <a:ext cx="6789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所有组件类，包含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SwipeView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ListView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RefreshView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TabBarView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ScrollView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StatusView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AlertView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等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bin.ui.View</a:t>
            </a:r>
            <a:endParaRPr lang="zh-CN" altLang="en-US" sz="4000" kern="0" dirty="0"/>
          </a:p>
        </p:txBody>
      </p:sp>
      <p:sp>
        <p:nvSpPr>
          <p:cNvPr id="35" name="文本框 34"/>
          <p:cNvSpPr txBox="1"/>
          <p:nvPr/>
        </p:nvSpPr>
        <p:spPr>
          <a:xfrm>
            <a:off x="7006456" y="1086571"/>
            <a:ext cx="583264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charset="2"/>
              <a:buChar char="l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接口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show()/hide()</a:t>
            </a:r>
            <a:endParaRPr kumimoji="1" lang="zh-CN" altLang="en-US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显式或隐藏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endParaRPr kumimoji="1" lang="zh-CN" altLang="en-US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$(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sel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fromSel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  <a:endParaRPr kumimoji="1" lang="zh-CN" altLang="en-US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在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的节点树中查找节点，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.$()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将获取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的根节点</a:t>
            </a:r>
            <a:endParaRPr kumimoji="1" lang="en-US" altLang="zh-CN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$html(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sel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 html)</a:t>
            </a:r>
            <a:endParaRPr kumimoji="1" lang="zh-CN" altLang="en-US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设置或者获取指定节点的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HTML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内容</a:t>
            </a:r>
            <a:endParaRPr kumimoji="1" lang="en-US" altLang="zh-CN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$append(self, 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  <a:endParaRPr kumimoji="1" lang="zh-CN" altLang="en-US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将节点插入到指定节点</a:t>
            </a:r>
            <a:endParaRPr kumimoji="1" lang="en-US" altLang="zh-CN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remove()</a:t>
            </a:r>
            <a:endParaRPr kumimoji="1" lang="zh-CN" altLang="en-US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将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移除</a:t>
            </a:r>
            <a:endParaRPr kumimoji="1" lang="en-US" altLang="zh-CN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59593" y="1086571"/>
            <a:ext cx="635883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创建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new 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View(options)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或者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View.create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(options)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buFont typeface="Arial" charset="0"/>
              <a:buChar char="•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从已有节点创建：</a:t>
            </a:r>
          </a:p>
          <a:p>
            <a:pPr marL="457200" indent="-457200" algn="l">
              <a:buFont typeface="+mj-lt"/>
              <a:buAutoNum type="arabicPeriod"/>
            </a:pP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zh-CN" altLang="en-US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指定了需要创建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的</a:t>
            </a:r>
            <a:r>
              <a:rPr kumimoji="1" lang="zh-CN" altLang="en-US" sz="20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根节点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并且这个</a:t>
            </a:r>
            <a:r>
              <a:rPr kumimoji="1" lang="en-US" altLang="zh-CN" sz="20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0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将包含整个节点树</a:t>
            </a:r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从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HTML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文档创建：</a:t>
            </a:r>
          </a:p>
          <a:p>
            <a:pPr marL="342900" indent="-342900" algn="l">
              <a:buFont typeface="Arial" charset="0"/>
              <a:buChar char="•"/>
            </a:pPr>
            <a:endParaRPr kumimoji="1" lang="zh-CN" altLang="en-US" sz="2400" b="1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z="2400" b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buFont typeface="Arial" charset="0"/>
              <a:buChar char="•"/>
            </a:pPr>
            <a:endParaRPr kumimoji="1" lang="zh-CN" altLang="en-US" sz="2400" b="1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html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指定</a:t>
            </a:r>
            <a:r>
              <a:rPr kumimoji="1" lang="zh-CN" altLang="en-US" sz="20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了</a:t>
            </a:r>
            <a:r>
              <a:rPr kumimoji="1" lang="zh-CN" altLang="en-US" sz="2000" dirty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需要创建</a:t>
            </a:r>
            <a:r>
              <a:rPr kumimoji="1" lang="en-US" altLang="zh-CN" sz="2000" dirty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0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的节点结构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，且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html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中的</a:t>
            </a:r>
            <a:r>
              <a:rPr kumimoji="1" lang="zh-CN" altLang="en-US" sz="20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根节点将作为</a:t>
            </a:r>
            <a:r>
              <a:rPr kumimoji="1" lang="en-US" altLang="zh-CN" sz="20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0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的根节点，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采用这种方式需要手动地将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插入到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Document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中</a:t>
            </a:r>
            <a:endParaRPr kumimoji="1" lang="en-US" altLang="zh-CN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提供了统一的创建对象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：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View.create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(options)</a:t>
            </a:r>
            <a:endParaRPr kumimoji="1" lang="zh-CN" altLang="en-US" sz="28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9594" y="2974975"/>
            <a:ext cx="599879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new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View({</a:t>
            </a:r>
            <a:r>
              <a:rPr kumimoji="1" lang="en-US" altLang="zh-CN" sz="24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elem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:$(“#</a:t>
            </a:r>
            <a:r>
              <a:rPr kumimoji="1" lang="en-US" altLang="zh-CN" sz="24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loginView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”)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24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4521" y="4909899"/>
            <a:ext cx="597217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new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View({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html:</a:t>
            </a:r>
            <a:r>
              <a:rPr kumimoji="1" lang="zh-CN" altLang="en-US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“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&lt;div id=“#</a:t>
            </a:r>
            <a:r>
              <a:rPr kumimoji="1" lang="en-US" altLang="zh-CN" sz="24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loginView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”&gt; Hello World&lt;/div&gt;</a:t>
            </a:r>
            <a:r>
              <a:rPr kumimoji="1" lang="zh-CN" altLang="en-US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”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zh-CN" altLang="en-US" sz="24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56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bin.ui.View</a:t>
            </a:r>
            <a:endParaRPr lang="zh-CN" altLang="en-US" sz="4000" kern="0" dirty="0"/>
          </a:p>
        </p:txBody>
      </p:sp>
      <p:sp>
        <p:nvSpPr>
          <p:cNvPr id="32" name="文本框 31"/>
          <p:cNvSpPr txBox="1"/>
          <p:nvPr/>
        </p:nvSpPr>
        <p:spPr>
          <a:xfrm>
            <a:off x="359593" y="1086571"/>
            <a:ext cx="124795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重写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通过从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进行继承，重写相应的接口来实现对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的定制，可重写的接口如下：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000" i="1" dirty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constructor(options</a:t>
            </a:r>
            <a:r>
              <a:rPr kumimoji="1" lang="en-US" altLang="zh-CN" sz="2000" i="1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：构造函数，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实例构造初始化操作，</a:t>
            </a:r>
            <a:r>
              <a:rPr kumimoji="1" lang="en-US" altLang="zh-CN" sz="20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options</a:t>
            </a:r>
            <a:r>
              <a:rPr kumimoji="1" lang="zh-CN" altLang="en-US" sz="20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为创建</a:t>
            </a:r>
            <a:r>
              <a:rPr kumimoji="1" lang="en-US" altLang="zh-CN" sz="20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0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时传入的参数，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执行一次</a:t>
            </a:r>
            <a:endParaRPr kumimoji="1" lang="en-US" altLang="zh-CN" sz="200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000" i="1" dirty="0" err="1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genHTML</a:t>
            </a:r>
            <a:r>
              <a:rPr kumimoji="1" lang="en-US" altLang="zh-CN" sz="2000" i="1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()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：生成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对应的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HTML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结构，偏重页面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构造，</a:t>
            </a:r>
            <a:r>
              <a:rPr kumimoji="1" lang="zh-CN" altLang="en-US" sz="200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执行一次</a:t>
            </a:r>
            <a:endParaRPr kumimoji="1" lang="en-US" altLang="zh-CN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000" i="1" dirty="0" err="1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posGenHTML</a:t>
            </a:r>
            <a:r>
              <a:rPr kumimoji="1" lang="en-US" altLang="zh-CN" sz="2000" i="1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()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：在页面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genHTML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之后执行，做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页面构造操作，偏重业务构造，比如网络请求，事件绑定，</a:t>
            </a:r>
            <a:r>
              <a:rPr kumimoji="1" lang="zh-CN" altLang="en-US" sz="200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执行一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次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000" i="1" dirty="0" err="1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asyncPosGenHTML</a:t>
            </a:r>
            <a:r>
              <a:rPr kumimoji="1" lang="en-US" altLang="zh-CN" sz="2000" i="1" dirty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()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posGenHTML</a:t>
            </a:r>
            <a:r>
              <a:rPr kumimoji="1" lang="en-US" altLang="zh-CN" sz="20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的异步版本，由于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posGenHTML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中获取不到一些元素属性（比如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width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height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等），可在该接口中获取，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执行</a:t>
            </a:r>
            <a:r>
              <a:rPr kumimoji="1" lang="zh-CN" altLang="en-US" sz="200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一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次</a:t>
            </a:r>
            <a:endParaRPr kumimoji="1" lang="en-US" altLang="zh-CN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onShow</a:t>
            </a:r>
            <a:r>
              <a:rPr kumimoji="1" lang="en-US" altLang="zh-CN" sz="2000" i="1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()/</a:t>
            </a: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onHide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：在页面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show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或着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hide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时调用</a:t>
            </a:r>
            <a:endParaRPr kumimoji="1" lang="en-US" altLang="zh-CN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sz="2000" i="1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onRemove</a:t>
            </a:r>
            <a:r>
              <a:rPr kumimoji="1" lang="en-US" altLang="zh-CN" sz="20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()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：在页面移除时调用，可做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释放操作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接口执行顺序</a:t>
            </a:r>
            <a:endParaRPr kumimoji="1" lang="en-US" altLang="zh-CN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6677000"/>
            <a:ext cx="4464496" cy="22092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947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bin.ui.PageView</a:t>
            </a:r>
            <a:endParaRPr lang="zh-CN" altLang="en-US" sz="4000" kern="0" dirty="0"/>
          </a:p>
        </p:txBody>
      </p:sp>
      <p:sp>
        <p:nvSpPr>
          <p:cNvPr id="6" name="矩形 5"/>
          <p:cNvSpPr/>
          <p:nvPr/>
        </p:nvSpPr>
        <p:spPr>
          <a:xfrm>
            <a:off x="3694088" y="4710132"/>
            <a:ext cx="576064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&lt;div id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kumimoji="1" lang="en-US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viewID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class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bin-page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”&gt; </a:t>
            </a:r>
            <a:r>
              <a:rPr kumimoji="1" lang="zh-CN" altLang="en-US" sz="24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</a:p>
          <a:p>
            <a:pPr algn="l"/>
            <a:r>
              <a:rPr kumimoji="1" lang="zh-CN" altLang="en-US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style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&gt;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24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// </a:t>
            </a:r>
            <a:r>
              <a:rPr kumimoji="1" lang="zh-CN" altLang="en-US" sz="2400" i="1" dirty="0" smtClean="0">
                <a:latin typeface="STSong" charset="-122"/>
                <a:ea typeface="STSong" charset="-122"/>
                <a:cs typeface="STSong" charset="-122"/>
              </a:rPr>
              <a:t>本页面样式内容</a:t>
            </a:r>
          </a:p>
          <a:p>
            <a:pPr algn="l"/>
            <a:r>
              <a:rPr kumimoji="1" lang="zh-CN" altLang="en-US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style&gt;    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div class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bin-page-content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”&gt;    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24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// </a:t>
            </a:r>
            <a:r>
              <a:rPr kumimoji="1" lang="zh-CN" altLang="en-US" sz="2400" i="1" dirty="0" smtClean="0">
                <a:latin typeface="STSong" charset="-122"/>
                <a:ea typeface="STSong" charset="-122"/>
                <a:cs typeface="STSong" charset="-122"/>
              </a:rPr>
              <a:t>本页面内容</a:t>
            </a:r>
          </a:p>
          <a:p>
            <a:pPr algn="l"/>
            <a:r>
              <a:rPr kumimoji="1" lang="zh-CN" altLang="en-US" sz="2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div</a:t>
            </a:r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&gt;</a:t>
            </a:r>
            <a:endParaRPr kumimoji="1" lang="zh-CN" altLang="en-US" sz="2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2400" i="1" dirty="0">
                <a:latin typeface="STSong" charset="-122"/>
                <a:ea typeface="STSong" charset="-122"/>
                <a:cs typeface="STSong" charset="-122"/>
              </a:rPr>
              <a:t>div&gt;</a:t>
            </a:r>
            <a:endParaRPr kumimoji="1" lang="zh-CN" altLang="en-US" sz="24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4" y="1117046"/>
            <a:ext cx="3014836" cy="55183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3550072" y="821114"/>
            <a:ext cx="9289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PageView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在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的基础上增加特性：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代表一页界面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支持页面导航：跳转、返回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endParaRPr kumimoji="1" lang="zh-CN" altLang="en-US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页面切换拥有过场动画：淡入淡出、右进右出等</a:t>
            </a:r>
            <a:endParaRPr kumimoji="1" lang="en-US" altLang="zh-CN" sz="2000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有固定的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HTML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结构</a:t>
            </a:r>
            <a:endParaRPr kumimoji="1" lang="en-US" altLang="zh-CN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97337" y="2524343"/>
            <a:ext cx="705353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bin.naviController.push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(“</a:t>
            </a:r>
            <a:r>
              <a:rPr kumimoji="1" lang="en-US" altLang="zh-CN" sz="24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pageViewName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”);</a:t>
            </a:r>
          </a:p>
          <a:p>
            <a:pPr algn="l"/>
            <a:r>
              <a:rPr kumimoji="1" lang="en-US" altLang="zh-CN" sz="24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bin.naviController.startWith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(“</a:t>
            </a:r>
            <a:r>
              <a:rPr kumimoji="1" lang="en-US" altLang="zh-CN" sz="24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pageViewName</a:t>
            </a:r>
            <a:r>
              <a:rPr kumimoji="1" lang="en-US" altLang="zh-CN" sz="24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”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);</a:t>
            </a:r>
          </a:p>
          <a:p>
            <a:pPr algn="l"/>
            <a:r>
              <a:rPr kumimoji="1" lang="en-US" altLang="zh-CN" sz="2400" i="1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bin.naviController.pop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();</a:t>
            </a:r>
            <a:endParaRPr kumimoji="1" lang="zh-CN" altLang="en-US" sz="2400" i="1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12611" y="5265953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样式</a:t>
            </a:r>
            <a:r>
              <a:rPr kumimoji="1" lang="zh-CN" altLang="en-US" sz="3200" dirty="0" smtClean="0"/>
              <a:t>部分</a:t>
            </a:r>
            <a:endParaRPr kumimoji="1"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912610" y="6459712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内容</a:t>
            </a:r>
            <a:r>
              <a:rPr kumimoji="1" lang="zh-CN" altLang="en-US" sz="3200" dirty="0" smtClean="0"/>
              <a:t>部分</a:t>
            </a:r>
            <a:endParaRPr kumimoji="1" lang="zh-CN" altLang="en-US" sz="3200" dirty="0"/>
          </a:p>
        </p:txBody>
      </p:sp>
      <p:cxnSp>
        <p:nvCxnSpPr>
          <p:cNvPr id="7" name="直线连接符 6"/>
          <p:cNvCxnSpPr/>
          <p:nvPr/>
        </p:nvCxnSpPr>
        <p:spPr bwMode="auto">
          <a:xfrm>
            <a:off x="8806656" y="5117000"/>
            <a:ext cx="0" cy="91192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线连接符 16"/>
          <p:cNvCxnSpPr/>
          <p:nvPr/>
        </p:nvCxnSpPr>
        <p:spPr bwMode="auto">
          <a:xfrm>
            <a:off x="8806656" y="6388968"/>
            <a:ext cx="0" cy="91192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7531935" y="4292607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根节点必须是</a:t>
            </a:r>
            <a:r>
              <a:rPr kumimoji="1" lang="en-US" altLang="zh-CN" sz="2400" dirty="0" smtClean="0"/>
              <a:t>bin-page</a:t>
            </a:r>
            <a:endParaRPr kumimoji="1"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431631" y="7552479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内容节点必须包含在</a:t>
            </a:r>
            <a:r>
              <a:rPr kumimoji="1" lang="en-US" altLang="zh-CN" sz="2400" dirty="0" smtClean="0"/>
              <a:t>bin-page-content</a:t>
            </a:r>
            <a:r>
              <a:rPr kumimoji="1" lang="zh-CN" altLang="en-US" sz="2400" dirty="0" smtClean="0"/>
              <a:t>里面</a:t>
            </a:r>
            <a:endParaRPr kumimoji="1" lang="zh-CN" altLang="en-US" sz="2400" dirty="0"/>
          </a:p>
        </p:txBody>
      </p:sp>
      <p:cxnSp>
        <p:nvCxnSpPr>
          <p:cNvPr id="16" name="直线箭头连接符 15"/>
          <p:cNvCxnSpPr/>
          <p:nvPr/>
        </p:nvCxnSpPr>
        <p:spPr bwMode="auto">
          <a:xfrm flipH="1" flipV="1">
            <a:off x="7765332" y="6635368"/>
            <a:ext cx="553104" cy="91711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线箭头连接符 28"/>
          <p:cNvCxnSpPr>
            <a:stCxn id="18" idx="1"/>
          </p:cNvCxnSpPr>
          <p:nvPr/>
        </p:nvCxnSpPr>
        <p:spPr bwMode="auto">
          <a:xfrm flipH="1">
            <a:off x="7445674" y="4523440"/>
            <a:ext cx="86261" cy="26799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7744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标题与副标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C008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AAC5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11355</TotalTime>
  <Pages>0</Pages>
  <Words>2571</Words>
  <Characters>0</Characters>
  <Application>Microsoft Macintosh PowerPoint</Application>
  <PresentationFormat>自定义</PresentationFormat>
  <Lines>0</Lines>
  <Paragraphs>648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Calibri</vt:lpstr>
      <vt:lpstr>Gill Sans</vt:lpstr>
      <vt:lpstr>Heiti SC Light</vt:lpstr>
      <vt:lpstr>HelveticaNeue</vt:lpstr>
      <vt:lpstr>Impact</vt:lpstr>
      <vt:lpstr>STSong</vt:lpstr>
      <vt:lpstr>Wingdings</vt:lpstr>
      <vt:lpstr>楷体_GB2312</vt:lpstr>
      <vt:lpstr>宋体</vt:lpstr>
      <vt:lpstr>微软雅黑</vt:lpstr>
      <vt:lpstr>Arial</vt:lpstr>
      <vt:lpstr>标题与副标题</vt:lpstr>
      <vt:lpstr>前端开发培训－3</vt:lpstr>
      <vt:lpstr>目录  CONTENTS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 CONTENTS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FOSS-NAP</dc:creator>
  <cp:lastModifiedBy>Microsoft Office 用户</cp:lastModifiedBy>
  <cp:revision>1597</cp:revision>
  <dcterms:modified xsi:type="dcterms:W3CDTF">2016-09-30T04:58:32Z</dcterms:modified>
</cp:coreProperties>
</file>