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443" r:id="rId2"/>
    <p:sldId id="337" r:id="rId3"/>
    <p:sldId id="333" r:id="rId4"/>
    <p:sldId id="400" r:id="rId5"/>
    <p:sldId id="406" r:id="rId6"/>
    <p:sldId id="407" r:id="rId7"/>
    <p:sldId id="408" r:id="rId8"/>
    <p:sldId id="409" r:id="rId9"/>
    <p:sldId id="413" r:id="rId10"/>
    <p:sldId id="410" r:id="rId11"/>
    <p:sldId id="411" r:id="rId12"/>
    <p:sldId id="412" r:id="rId13"/>
    <p:sldId id="414" r:id="rId14"/>
    <p:sldId id="401" r:id="rId15"/>
    <p:sldId id="415" r:id="rId16"/>
    <p:sldId id="416" r:id="rId17"/>
    <p:sldId id="402" r:id="rId18"/>
    <p:sldId id="417" r:id="rId19"/>
    <p:sldId id="429" r:id="rId20"/>
    <p:sldId id="418" r:id="rId21"/>
    <p:sldId id="403" r:id="rId22"/>
    <p:sldId id="430" r:id="rId23"/>
    <p:sldId id="431" r:id="rId24"/>
    <p:sldId id="432" r:id="rId25"/>
    <p:sldId id="437" r:id="rId26"/>
    <p:sldId id="433" r:id="rId27"/>
    <p:sldId id="436" r:id="rId28"/>
    <p:sldId id="438" r:id="rId29"/>
    <p:sldId id="439" r:id="rId30"/>
    <p:sldId id="440" r:id="rId31"/>
    <p:sldId id="441" r:id="rId32"/>
    <p:sldId id="442" r:id="rId33"/>
    <p:sldId id="434" r:id="rId34"/>
    <p:sldId id="317" r:id="rId35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-84" charset="0"/>
        <a:ea typeface="Heiti SC Light" pitchFamily="-84" charset="-122"/>
        <a:cs typeface="+mn-cs"/>
        <a:sym typeface="Gill Sans" pitchFamily="-8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嘉山" initials="李嘉山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6439B9"/>
    <a:srgbClr val="FF00FF"/>
    <a:srgbClr val="DD2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12"/>
    <p:restoredTop sz="95271" autoAdjust="0"/>
  </p:normalViewPr>
  <p:slideViewPr>
    <p:cSldViewPr>
      <p:cViewPr varScale="1">
        <p:scale>
          <a:sx n="65" d="100"/>
          <a:sy n="65" d="100"/>
        </p:scale>
        <p:origin x="776" y="21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689E-89CD-4266-BA1E-F5F2B32F0BD7}" type="datetimeFigureOut">
              <a:rPr lang="zh-CN" altLang="en-US" smtClean="0"/>
              <a:t>16/9/29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52C8-B77B-4A21-A915-E7FFA2C78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35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5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17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81E42C-D79B-4BA8-A503-7577BA454052}" type="slidenum">
              <a:rPr/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ea typeface="宋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61462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62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145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9320107" y="9103360"/>
            <a:ext cx="3034453" cy="906724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1204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027113" y="5596880"/>
            <a:ext cx="11053762" cy="841598"/>
          </a:xfrm>
          <a:prstGeom prst="rect">
            <a:avLst/>
          </a:prstGeo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0105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218827" y="196280"/>
            <a:ext cx="10388029" cy="741859"/>
          </a:xfrm>
          <a:prstGeom prst="rect">
            <a:avLst/>
          </a:prstGeom>
        </p:spPr>
        <p:txBody>
          <a:bodyPr vert="horz"/>
          <a:lstStyle>
            <a:lvl1pPr algn="l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0621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86741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026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33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822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2540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68652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Gill Sans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49794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  <p:sldLayoutId id="2147484168" r:id="rId12"/>
    <p:sldLayoutId id="2147484169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+mj-lt"/>
          <a:ea typeface="+mj-ea"/>
          <a:cs typeface="+mj-cs"/>
          <a:sym typeface="Gill Sans" pitchFamily="-8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kumimoji="1" sz="3600">
          <a:solidFill>
            <a:schemeClr val="tx1"/>
          </a:solidFill>
          <a:latin typeface="+mn-lt"/>
          <a:ea typeface="+mn-ea"/>
          <a:cs typeface="+mn-cs"/>
          <a:sym typeface="Gill Sans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requirejs.c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hyperlink" Target="http://www.css88.com/doc/underscor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hyperlink" Target="http://cordova.apache.org/docs/zh-cn/6.x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rdova.apache.org/docs/en/6.x/reference/cordova-cli/index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rdova.apache.org/docs/en/6.x/reference/cordova-cli/inde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rdova.apache.org/docs/en/latest/plugin_ref/plugman.html" TargetMode="External"/><Relationship Id="rId3" Type="http://schemas.openxmlformats.org/officeDocument/2006/relationships/hyperlink" Target="http://cordova.apache.org/docs/en/6.x/plugin_ref/spec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rdova.apache.org/docs/en/latest/plugin_ref/plugman.html" TargetMode="External"/><Relationship Id="rId3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rdova.apache.org/docs/en/latest/plugin_ref/plugman.html" TargetMode="Externa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rdova.apache.org/docs/en/latest/plugin_ref/plugman.html" TargetMode="External"/><Relationship Id="rId3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rdova.apache.org/docs/en/latest/plugin_ref/plugman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cordova.apache.org/docs/en/latest/plugin_ref/plugman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css88.com/doc/backbone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4054128" y="8189168"/>
            <a:ext cx="4392488" cy="57606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420416"/>
            <a:ext cx="13004800" cy="64807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565" y="3603131"/>
            <a:ext cx="11953328" cy="841599"/>
          </a:xfrm>
        </p:spPr>
        <p:txBody>
          <a:bodyPr anchor="ctr"/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前端开发培训</a:t>
            </a:r>
            <a:r>
              <a:rPr lang="zh-CN" altLang="en-US" sz="72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－</a:t>
            </a:r>
            <a:r>
              <a:rPr lang="en-US" altLang="zh-CN" sz="7200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5</a:t>
            </a:r>
            <a:endParaRPr lang="zh-CN" altLang="en-US" sz="4800" dirty="0"/>
          </a:p>
        </p:txBody>
      </p:sp>
      <p:sp>
        <p:nvSpPr>
          <p:cNvPr id="2" name="文本框 1"/>
          <p:cNvSpPr txBox="1"/>
          <p:nvPr/>
        </p:nvSpPr>
        <p:spPr>
          <a:xfrm>
            <a:off x="5873232" y="5308848"/>
            <a:ext cx="1107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郭阳</a:t>
            </a:r>
            <a:endParaRPr kumimoji="1" lang="zh-CN" altLang="en-US" sz="3600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258232"/>
      </p:ext>
    </p:extLst>
  </p:cSld>
  <p:clrMapOvr>
    <a:masterClrMapping/>
  </p:clrMapOvr>
  <p:transition advTm="415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Backbone.history</a:t>
            </a:r>
            <a:endParaRPr lang="zh-CN" altLang="en-US" sz="4000" kern="0" dirty="0"/>
          </a:p>
        </p:txBody>
      </p:sp>
      <p:sp>
        <p:nvSpPr>
          <p:cNvPr id="18" name="Shape 101"/>
          <p:cNvSpPr/>
          <p:nvPr/>
        </p:nvSpPr>
        <p:spPr>
          <a:xfrm>
            <a:off x="125729" y="1123483"/>
            <a:ext cx="12713375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路由服务；负责对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进行监听，当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发生变化时则将变化的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发送到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Router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进行路由； 因此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Router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必须和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history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配合使用。另外在</a:t>
            </a:r>
            <a:r>
              <a:rPr lang="en-US" altLang="zh-CN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SPA</a:t>
            </a:r>
            <a:r>
              <a:rPr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架构中，</a:t>
            </a:r>
            <a:r>
              <a:rPr lang="en-US" altLang="zh-CN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监测和页面导航有直接的关系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Backbone.history.start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(options)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：开始监听服务</a:t>
            </a:r>
          </a:p>
          <a:p>
            <a:pPr marL="800100" lvl="1" indent="-342900" algn="l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通常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options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传递为空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Backbone.history.stop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()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：结束监听服务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Backbone.history.navigate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(fragment, options)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：页面导航</a:t>
            </a:r>
          </a:p>
          <a:p>
            <a:pPr marL="800100" lvl="1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fragment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：需要跳转的页面路径，比如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home/</a:t>
            </a:r>
            <a:r>
              <a:rPr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index?key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=name</a:t>
            </a:r>
          </a:p>
          <a:p>
            <a:pPr marL="800100" lvl="1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options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：传递参数，通常用到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trigger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指定该次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navigate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是否需要触发路由操作</a:t>
            </a:r>
          </a:p>
        </p:txBody>
      </p:sp>
      <p:sp>
        <p:nvSpPr>
          <p:cNvPr id="11" name="矩形 10"/>
          <p:cNvSpPr/>
          <p:nvPr/>
        </p:nvSpPr>
        <p:spPr>
          <a:xfrm>
            <a:off x="125729" y="5524872"/>
            <a:ext cx="628890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lang="zh-CN" altLang="en-US" sz="2400" b="1" dirty="0">
                <a:latin typeface="STSong" charset="-122"/>
                <a:ea typeface="STSong" charset="-122"/>
                <a:cs typeface="STSong" charset="-122"/>
              </a:rPr>
              <a:t>中应用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页面导航底层使用</a:t>
            </a:r>
            <a:r>
              <a:rPr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Backbone.history.navigate</a:t>
            </a:r>
            <a:endParaRPr lang="en-US" altLang="zh-CN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800100" lvl="1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bin.naviController.push</a:t>
            </a:r>
            <a:endParaRPr lang="en-US" altLang="zh-CN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800100" lvl="1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bin.naviController.pushTo</a:t>
            </a:r>
            <a:endParaRPr lang="en-US" altLang="zh-CN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800100" lvl="1" indent="-342900" algn="l">
              <a:lnSpc>
                <a:spcPct val="150000"/>
              </a:lnSpc>
              <a:buFont typeface="Arial" charset="0"/>
              <a:buChar char="•"/>
            </a:pPr>
            <a:r>
              <a:rPr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bin.naviController.pop</a:t>
            </a:r>
            <a:endParaRPr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209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Backbone.history</a:t>
            </a:r>
            <a:r>
              <a:rPr lang="en-US" altLang="zh-CN" sz="4000" kern="0" dirty="0" smtClean="0"/>
              <a:t>-URL</a:t>
            </a:r>
            <a:r>
              <a:rPr lang="zh-CN" altLang="en-US" sz="4000" kern="0" dirty="0" smtClean="0"/>
              <a:t>监听</a:t>
            </a:r>
            <a:endParaRPr lang="zh-CN" altLang="en-US" sz="4000" kern="0" dirty="0"/>
          </a:p>
        </p:txBody>
      </p:sp>
      <p:sp>
        <p:nvSpPr>
          <p:cNvPr id="18" name="Shape 101"/>
          <p:cNvSpPr/>
          <p:nvPr/>
        </p:nvSpPr>
        <p:spPr>
          <a:xfrm>
            <a:off x="125729" y="1123483"/>
            <a:ext cx="12713375" cy="4339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Backbone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通过三种方式进行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监听，从新到就依次为：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pushState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HTML5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对</a:t>
            </a:r>
            <a:r>
              <a:rPr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window.history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新增接口，通过监听</a:t>
            </a:r>
            <a:r>
              <a:rPr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popstate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事件</a:t>
            </a:r>
          </a:p>
          <a:p>
            <a:pPr marL="800100" lvl="1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navigate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window.history.pushState</a:t>
            </a:r>
            <a:r>
              <a:rPr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修改整个</a:t>
            </a:r>
            <a:r>
              <a:rPr lang="en-US" altLang="zh-CN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，页面保持无刷新；</a:t>
            </a: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Backbone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引起路由操作</a:t>
            </a:r>
          </a:p>
          <a:p>
            <a:pPr marL="800100" lvl="1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：触发</a:t>
            </a:r>
            <a:r>
              <a:rPr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popstate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事件，引起路由操作</a:t>
            </a:r>
            <a:endParaRPr lang="en-US" altLang="zh-CN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hash</a:t>
            </a:r>
            <a:r>
              <a:rPr lang="en-US" altLang="zh-CN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默认</a:t>
            </a:r>
            <a:r>
              <a:rPr lang="en-US" altLang="zh-CN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：通过监听</a:t>
            </a:r>
            <a:r>
              <a:rPr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hashchange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事件，监测</a:t>
            </a: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hash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值</a:t>
            </a: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#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后部分内容</a:t>
            </a: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变化</a:t>
            </a:r>
          </a:p>
          <a:p>
            <a:pPr marL="800100" lvl="1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navigate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修改</a:t>
            </a:r>
            <a:r>
              <a:rPr lang="en-US" altLang="zh-CN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中</a:t>
            </a:r>
            <a:r>
              <a:rPr lang="en-US" altLang="zh-CN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hash</a:t>
            </a:r>
            <a:r>
              <a:rPr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值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，页面保持无刷新；</a:t>
            </a:r>
            <a:r>
              <a:rPr lang="en-US" altLang="zh-CN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Backbone</a:t>
            </a:r>
            <a:r>
              <a:rPr lang="zh-CN" altLang="en-US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引起路由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操作</a:t>
            </a:r>
            <a:endParaRPr lang="en-US" altLang="zh-CN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800100" lvl="1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back</a:t>
            </a:r>
            <a:r>
              <a:rPr lang="zh-CN" altLang="en-US" sz="20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触发</a:t>
            </a:r>
            <a:r>
              <a:rPr lang="en-US" altLang="zh-CN" sz="2000" dirty="0" err="1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hashchange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事件，引起路由操作</a:t>
            </a:r>
            <a:endParaRPr lang="en-US" altLang="zh-CN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setInterval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：创建定时器监测</a:t>
            </a:r>
            <a:r>
              <a:rPr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变化</a:t>
            </a:r>
            <a:endParaRPr lang="en-US" altLang="zh-CN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对于浏览器兼容性问题，</a:t>
            </a:r>
            <a:r>
              <a:rPr lang="en-US" altLang="zh-CN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Backbone</a:t>
            </a:r>
            <a:r>
              <a:rPr lang="zh-CN" altLang="en-US" sz="20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会自动降级处理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125729" y="5452864"/>
            <a:ext cx="12713375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// 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Depending on whether 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we‘re 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using 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pushState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 or hashes, and whether      </a:t>
            </a:r>
            <a:endParaRPr kumimoji="1" lang="zh-CN" altLang="en-US" sz="2000" i="1" dirty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// ‘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onhashchange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’ 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is supported, determine how we check the URL state.     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if 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(this._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hasPushState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){        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addEventListener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(‘</a:t>
            </a:r>
            <a:r>
              <a:rPr kumimoji="1" lang="en-US" altLang="zh-CN" sz="20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popstate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’, 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this.checkUrl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, false);      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 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else if (this._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wantsHashChange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 &amp;&amp; this._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hasHashChange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 &amp;&amp; !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this.iframe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) { 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      </a:t>
            </a:r>
            <a:r>
              <a:rPr kumimoji="1"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addEventListener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(‘</a:t>
            </a:r>
            <a:r>
              <a:rPr kumimoji="1" lang="en-US" altLang="zh-CN" sz="20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hashchange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’, 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this.checkUrl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, false);      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 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else if (this._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wantsHashChange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) {        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this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._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checkUrlInterval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setInterval</a:t>
            </a:r>
            <a:r>
              <a:rPr kumimoji="1" lang="en-US" altLang="zh-CN" sz="20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this.checkUrl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this.interval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);     </a:t>
            </a:r>
            <a:endParaRPr kumimoji="1"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203" y="8315186"/>
            <a:ext cx="960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Backbone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源码相关函数：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History.checkUrl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History.loadUrl</a:t>
            </a:r>
            <a:endParaRPr kumimoji="1"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992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Backbone.Events</a:t>
            </a:r>
            <a:endParaRPr lang="zh-CN" altLang="en-US" sz="4000" kern="0" dirty="0"/>
          </a:p>
        </p:txBody>
      </p:sp>
      <p:sp>
        <p:nvSpPr>
          <p:cNvPr id="18" name="Shape 101"/>
          <p:cNvSpPr/>
          <p:nvPr/>
        </p:nvSpPr>
        <p:spPr>
          <a:xfrm>
            <a:off x="125728" y="988368"/>
            <a:ext cx="6222401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观察者设计模式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(Observer Design Pattern)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</a:t>
            </a:r>
          </a:p>
          <a:p>
            <a:pPr algn="l"/>
            <a:r>
              <a:rPr lang="zh-CN" altLang="en-US" sz="2000" dirty="0">
                <a:latin typeface="STSong" charset="-122"/>
                <a:ea typeface="STSong" charset="-122"/>
                <a:cs typeface="STSong" charset="-122"/>
              </a:rPr>
              <a:t>定义了一种一对多的依赖关系，让多个观察者对象同时监听某一个主题对象。这个主题对象在状态上发生变化时，会通知所有观察者对象，使它们能够自动更新</a:t>
            </a:r>
            <a:r>
              <a:rPr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自己</a:t>
            </a:r>
            <a:endParaRPr lang="zh-CN" altLang="en-US" sz="20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9" y="2742277"/>
            <a:ext cx="6120680" cy="39347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8303342" y="1002263"/>
            <a:ext cx="2723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网络状态变化处理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06456" y="1634699"/>
            <a:ext cx="4189252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netModule.onNetStateChange</a:t>
            </a:r>
            <a:endParaRPr kumimoji="1" lang="en-US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moduleA.onNetStateChange</a:t>
            </a:r>
            <a:endParaRPr kumimoji="1" lang="en-US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moduleB.onNetStateChange</a:t>
            </a:r>
            <a:endParaRPr kumimoji="1" lang="en-US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04201" y="4076863"/>
            <a:ext cx="323855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netModule.attach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netModule.attach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moduleB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</a:p>
        </p:txBody>
      </p:sp>
      <p:sp>
        <p:nvSpPr>
          <p:cNvPr id="14" name="矩形 13"/>
          <p:cNvSpPr/>
          <p:nvPr/>
        </p:nvSpPr>
        <p:spPr>
          <a:xfrm>
            <a:off x="7144974" y="6724951"/>
            <a:ext cx="31683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smtClean="0">
                <a:latin typeface="STSong" charset="-122"/>
                <a:ea typeface="STSong" charset="-122"/>
                <a:cs typeface="STSong" charset="-122"/>
              </a:rPr>
              <a:t>moduleA.onNetStateChange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45344" y="7279345"/>
            <a:ext cx="31683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moduleB.onNetStateChange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21263" y="7867594"/>
            <a:ext cx="3168352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729150" y="5537066"/>
            <a:ext cx="410445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smtClean="0">
                <a:latin typeface="STSong" charset="-122"/>
                <a:ea typeface="STSong" charset="-122"/>
                <a:cs typeface="STSong" charset="-122"/>
              </a:rPr>
              <a:t>netModule.onNetStateChange</a:t>
            </a:r>
            <a:endParaRPr kumimoji="1" lang="en-US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netModule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..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notifyObservers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9422938" y="3079828"/>
            <a:ext cx="463838" cy="806235"/>
          </a:xfrm>
          <a:prstGeom prst="downArrow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45234" y="36023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订阅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81268" y="50208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发布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20" name="直线箭头连接符 19"/>
          <p:cNvCxnSpPr/>
          <p:nvPr/>
        </p:nvCxnSpPr>
        <p:spPr bwMode="auto">
          <a:xfrm flipH="1">
            <a:off x="8878664" y="6399236"/>
            <a:ext cx="1753639" cy="29025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线箭头连接符 24"/>
          <p:cNvCxnSpPr/>
          <p:nvPr/>
        </p:nvCxnSpPr>
        <p:spPr bwMode="auto">
          <a:xfrm flipH="1">
            <a:off x="10476166" y="6399236"/>
            <a:ext cx="386344" cy="82418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线箭头连接符 29"/>
          <p:cNvCxnSpPr/>
          <p:nvPr/>
        </p:nvCxnSpPr>
        <p:spPr bwMode="auto">
          <a:xfrm>
            <a:off x="11025350" y="6433091"/>
            <a:ext cx="536233" cy="132708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Shape 101"/>
          <p:cNvSpPr/>
          <p:nvPr/>
        </p:nvSpPr>
        <p:spPr>
          <a:xfrm>
            <a:off x="141730" y="6844823"/>
            <a:ext cx="628496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Subject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：主题对象，发布事件，提供订阅接口</a:t>
            </a:r>
          </a:p>
          <a:p>
            <a:pPr algn="l"/>
            <a:r>
              <a:rPr lang="en-US" altLang="zh-CN" sz="2400" b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Observer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：观察对象，通过订阅主题，处理主题发布的事件</a:t>
            </a:r>
            <a:endParaRPr lang="en-US" altLang="zh-CN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endParaRPr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398944" y="19964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强耦合</a:t>
            </a:r>
            <a:endParaRPr kumimoji="1" lang="zh-CN" altLang="en-US" sz="24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44641" y="43007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弱耦合</a:t>
            </a:r>
            <a:endParaRPr kumimoji="1" lang="zh-CN" altLang="en-US" sz="2400" dirty="0">
              <a:solidFill>
                <a:srgbClr val="00B05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07710" y="8139221"/>
            <a:ext cx="39549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低耦合</a:t>
            </a:r>
            <a:r>
              <a:rPr kumimoji="1" lang="zh-CN" altLang="en-US" b="1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，高内聚</a:t>
            </a:r>
            <a:endParaRPr kumimoji="1" lang="zh-CN" altLang="en-US" b="1">
              <a:solidFill>
                <a:srgbClr val="00B05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321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Backbone.Events</a:t>
            </a:r>
            <a:endParaRPr lang="zh-CN" altLang="en-US" sz="4000" kern="0" dirty="0"/>
          </a:p>
        </p:txBody>
      </p:sp>
      <p:sp>
        <p:nvSpPr>
          <p:cNvPr id="6" name="文本框 5"/>
          <p:cNvSpPr txBox="1"/>
          <p:nvPr/>
        </p:nvSpPr>
        <p:spPr>
          <a:xfrm>
            <a:off x="285092" y="1642863"/>
            <a:ext cx="2173993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3600" dirty="0" smtClean="0">
                <a:latin typeface="STSong" charset="-122"/>
                <a:ea typeface="STSong" charset="-122"/>
                <a:cs typeface="STSong" charset="-122"/>
              </a:rPr>
              <a:t>Subject</a:t>
            </a:r>
          </a:p>
          <a:p>
            <a:pPr marL="914400" lvl="1" indent="-457200" algn="l">
              <a:buFont typeface="Wingdings" charset="2"/>
              <a:buChar char="Ø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attach</a:t>
            </a:r>
          </a:p>
          <a:p>
            <a:pPr marL="914400" lvl="1" indent="-457200" algn="l">
              <a:buFont typeface="Wingdings" charset="2"/>
              <a:buChar char="Ø"/>
            </a:pPr>
            <a:endParaRPr kumimoji="1" lang="en-US" altLang="zh-CN" sz="3200" dirty="0">
              <a:latin typeface="STSong" charset="-122"/>
              <a:ea typeface="STSong" charset="-122"/>
              <a:cs typeface="STSong" charset="-122"/>
            </a:endParaRPr>
          </a:p>
          <a:p>
            <a:pPr marL="914400" lvl="1" indent="-457200" algn="l">
              <a:buFont typeface="Wingdings" charset="2"/>
              <a:buChar char="Ø"/>
            </a:pP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914400" lvl="1" indent="-457200" algn="l">
              <a:buFont typeface="Wingdings" charset="2"/>
              <a:buChar char="Ø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notify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910112" y="1636440"/>
            <a:ext cx="77492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3600" dirty="0" smtClean="0">
                <a:latin typeface="STSong" charset="-122"/>
                <a:ea typeface="STSong" charset="-122"/>
                <a:cs typeface="STSong" charset="-122"/>
              </a:rPr>
              <a:t>Events</a:t>
            </a:r>
          </a:p>
          <a:p>
            <a:pPr marL="914400" lvl="1" indent="-457200" algn="l">
              <a:buFont typeface="Wingdings" charset="2"/>
              <a:buChar char="Ø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on(name, listener)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：监听事件</a:t>
            </a: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914400" lvl="1" indent="-457200" algn="l">
              <a:buFont typeface="Wingdings" charset="2"/>
              <a:buChar char="Ø"/>
            </a:pPr>
            <a:endParaRPr kumimoji="1" lang="en-US" altLang="zh-CN" sz="3200" dirty="0">
              <a:latin typeface="STSong" charset="-122"/>
              <a:ea typeface="STSong" charset="-122"/>
              <a:cs typeface="STSong" charset="-122"/>
            </a:endParaRPr>
          </a:p>
          <a:p>
            <a:pPr marL="914400" lvl="1" indent="-457200" algn="l">
              <a:buFont typeface="Wingdings" charset="2"/>
              <a:buChar char="Ø"/>
            </a:pP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914400" lvl="1" indent="-457200" algn="l">
              <a:buFont typeface="Wingdings" charset="2"/>
              <a:buChar char="Ø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trigger(name, </a:t>
            </a: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args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：触发事件</a:t>
            </a:r>
          </a:p>
          <a:p>
            <a:pPr marL="914400" lvl="1" indent="-457200" algn="l">
              <a:buFont typeface="Wingdings" charset="2"/>
              <a:buChar char="Ø"/>
            </a:pPr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  <a:p>
            <a:pPr lvl="1" algn="l"/>
            <a:endParaRPr kumimoji="1" lang="zh-CN" altLang="en-US" sz="3200" dirty="0">
              <a:latin typeface="STSong" charset="-122"/>
              <a:ea typeface="STSong" charset="-122"/>
              <a:cs typeface="STSong" charset="-122"/>
            </a:endParaRPr>
          </a:p>
          <a:p>
            <a:pPr marL="914400" lvl="1" indent="-457200" algn="l">
              <a:buFont typeface="Wingdings" charset="2"/>
              <a:buChar char="Ø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once(name, listener)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：只监听一次事件</a:t>
            </a: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914400" lvl="1" indent="-457200" algn="l">
              <a:buFont typeface="Wingdings" charset="2"/>
              <a:buChar char="Ø"/>
            </a:pP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off(</a:t>
            </a:r>
            <a:r>
              <a:rPr kumimoji="1" lang="en-US" altLang="zh-CN" sz="3200" dirty="0" err="1" smtClean="0">
                <a:latin typeface="STSong" charset="-122"/>
                <a:ea typeface="STSong" charset="-122"/>
                <a:cs typeface="STSong" charset="-122"/>
              </a:rPr>
              <a:t>name,listener</a:t>
            </a:r>
            <a:r>
              <a:rPr kumimoji="1" lang="en-US" altLang="zh-CN" sz="320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3200" dirty="0" smtClean="0">
                <a:latin typeface="STSong" charset="-122"/>
                <a:ea typeface="STSong" charset="-122"/>
                <a:cs typeface="STSong" charset="-122"/>
              </a:rPr>
              <a:t>：取消事件触发</a:t>
            </a:r>
            <a:endParaRPr kumimoji="1" lang="en-US" altLang="zh-CN" sz="32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46474" y="2871000"/>
            <a:ext cx="8032589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envents.on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“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NET_STATE_CHANGED</a:t>
            </a:r>
            <a:r>
              <a:rPr kumimoji="1"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”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, function(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oldState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newState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	// Dome some job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})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32658" y="4765308"/>
            <a:ext cx="8046405" cy="399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envents.trigger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“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NET_STATE_CHANGED</a:t>
            </a:r>
            <a:r>
              <a:rPr kumimoji="1"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”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oldState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newState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2643672" y="3290403"/>
            <a:ext cx="978408" cy="484632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784" y="109033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订阅－发布</a:t>
            </a:r>
            <a:endParaRPr kumimoji="1" lang="zh-CN" altLang="en-US" sz="2800" dirty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92479" y="109334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事件－监听</a:t>
            </a:r>
            <a:endParaRPr kumimoji="1" lang="zh-CN" altLang="en-US" sz="2800" dirty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85092" y="6744065"/>
            <a:ext cx="50770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回顾：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Backbone.Model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中属性变化的监听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猜测</a:t>
            </a: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Model.set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的实现</a:t>
            </a:r>
          </a:p>
        </p:txBody>
      </p:sp>
      <p:sp>
        <p:nvSpPr>
          <p:cNvPr id="40" name="矩形 39"/>
          <p:cNvSpPr/>
          <p:nvPr/>
        </p:nvSpPr>
        <p:spPr>
          <a:xfrm>
            <a:off x="5311409" y="6747128"/>
            <a:ext cx="71676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lang="zh-CN" altLang="en-US" sz="2400" b="1" dirty="0">
                <a:latin typeface="STSong" charset="-122"/>
                <a:ea typeface="STSong" charset="-122"/>
                <a:cs typeface="STSong" charset="-122"/>
              </a:rPr>
              <a:t>中应用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Appcation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从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Events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继承，可作为全局事件源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Backbone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从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Events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继承，也可作为全局事件源</a:t>
            </a:r>
            <a:endParaRPr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448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2457830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Backbone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282055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Underscore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13812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203219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RequireJS</a:t>
            </a:r>
            <a:endParaRPr lang="zh-CN" altLang="en-US" sz="4000" kern="0" dirty="0"/>
          </a:p>
        </p:txBody>
      </p:sp>
      <p:sp>
        <p:nvSpPr>
          <p:cNvPr id="2" name="矩形 1"/>
          <p:cNvSpPr/>
          <p:nvPr/>
        </p:nvSpPr>
        <p:spPr>
          <a:xfrm>
            <a:off x="309712" y="990109"/>
            <a:ext cx="1250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b="1" dirty="0" err="1" smtClean="0">
                <a:latin typeface="STSong" charset="-122"/>
                <a:ea typeface="STSong" charset="-122"/>
                <a:cs typeface="STSong" charset="-122"/>
                <a:hlinkClick r:id="rId2"/>
              </a:rPr>
              <a:t>RequireJS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是一款用于模块加载和管理的</a:t>
            </a:r>
            <a:r>
              <a:rPr lang="en-US" altLang="zh-CN" sz="2400" b="1" dirty="0" smtClean="0"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库。</a:t>
            </a:r>
            <a:endParaRPr lang="zh-CN" altLang="en-US" sz="2400" b="1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04" y="1115889"/>
            <a:ext cx="2108200" cy="24511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98329" y="1566173"/>
            <a:ext cx="1250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单文件单模块定义（通常做法）</a:t>
            </a:r>
            <a:endParaRPr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4845" y="2258385"/>
            <a:ext cx="1024201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define([], function()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Class = {};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return Class;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8329" y="4170168"/>
            <a:ext cx="12505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单文件多模块定义（第三方库）</a:t>
            </a:r>
            <a:endParaRPr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64845" y="5175860"/>
            <a:ext cx="3905307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define(</a:t>
            </a:r>
            <a:r>
              <a:rPr kumimoji="1"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“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kumimoji="1"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”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, [], function()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Class = {};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……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return Class;</a:t>
            </a:r>
          </a:p>
          <a:p>
            <a:pPr algn="l"/>
            <a:r>
              <a:rPr kumimoji="1"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})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define(</a:t>
            </a:r>
            <a:r>
              <a:rPr kumimoji="1" lang="zh-CN" altLang="en-US" sz="2000" i="1" dirty="0">
                <a:latin typeface="STSong" charset="-122"/>
                <a:ea typeface="STSong" charset="-122"/>
                <a:cs typeface="STSong" charset="-122"/>
              </a:rPr>
              <a:t>“</a:t>
            </a:r>
            <a:r>
              <a:rPr kumimoji="1"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moduleB</a:t>
            </a:r>
            <a:r>
              <a:rPr kumimoji="1"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”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, [], function()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 Class = {};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……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	return Class;</a:t>
            </a:r>
          </a:p>
          <a:p>
            <a:pPr algn="l"/>
            <a:r>
              <a:rPr kumimoji="1" lang="en-US" altLang="zh-CN" sz="2000" i="1" dirty="0">
                <a:latin typeface="STSong" charset="-122"/>
                <a:ea typeface="STSong" charset="-122"/>
                <a:cs typeface="STSong" charset="-122"/>
              </a:rPr>
              <a:t>})</a:t>
            </a:r>
          </a:p>
          <a:p>
            <a:pPr algn="l"/>
            <a:endParaRPr kumimoji="1" lang="en-US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42160" y="5035332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指定具体模块名称</a:t>
            </a:r>
            <a:r>
              <a:rPr lang="zh-CN" altLang="en-US" sz="2400" dirty="0" smtClean="0">
                <a:solidFill>
                  <a:srgbClr val="92D050"/>
                </a:solidFill>
                <a:latin typeface="STSong" charset="-122"/>
                <a:ea typeface="STSong" charset="-122"/>
                <a:cs typeface="STSong" charset="-122"/>
              </a:rPr>
              <a:t>（比如</a:t>
            </a:r>
            <a:r>
              <a:rPr lang="en-US" altLang="zh-CN" sz="2400" dirty="0" smtClean="0">
                <a:solidFill>
                  <a:srgbClr val="92D050"/>
                </a:solidFill>
                <a:latin typeface="STSong" charset="-122"/>
                <a:ea typeface="STSong" charset="-122"/>
                <a:cs typeface="STSong" charset="-122"/>
              </a:rPr>
              <a:t>JQuery</a:t>
            </a:r>
            <a:r>
              <a:rPr lang="zh-CN" altLang="en-US" sz="2400" dirty="0" smtClean="0">
                <a:solidFill>
                  <a:srgbClr val="92D050"/>
                </a:solidFill>
                <a:latin typeface="STSong" charset="-122"/>
                <a:ea typeface="STSong" charset="-122"/>
                <a:cs typeface="STSong" charset="-122"/>
              </a:rPr>
              <a:t>库源码中指定了名称</a:t>
            </a:r>
            <a:r>
              <a:rPr lang="en-US" altLang="zh-CN" sz="2400" dirty="0" err="1" smtClean="0">
                <a:solidFill>
                  <a:srgbClr val="92D050"/>
                </a:solidFill>
                <a:latin typeface="STSong" charset="-122"/>
                <a:ea typeface="STSong" charset="-122"/>
                <a:cs typeface="STSong" charset="-122"/>
              </a:rPr>
              <a:t>jquery</a:t>
            </a:r>
            <a:r>
              <a:rPr lang="zh-CN" altLang="en-US" sz="2400" dirty="0" smtClean="0">
                <a:solidFill>
                  <a:srgbClr val="92D050"/>
                </a:solidFill>
                <a:latin typeface="STSong" charset="-122"/>
                <a:ea typeface="STSong" charset="-122"/>
                <a:cs typeface="STSong" charset="-122"/>
              </a:rPr>
              <a:t>）</a:t>
            </a: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在引用时，必须通过名称进行加载，不能再通过文件名进行引用</a:t>
            </a: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require([“</a:t>
            </a:r>
            <a:r>
              <a:rPr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multiModule</a:t>
            </a:r>
            <a:r>
              <a:rPr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”], function(){})</a:t>
            </a:r>
            <a:r>
              <a:rPr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仅仅是执行</a:t>
            </a:r>
            <a:r>
              <a:rPr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multiModule.js</a:t>
            </a:r>
            <a:r>
              <a:rPr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文件，定义了</a:t>
            </a:r>
            <a:r>
              <a:rPr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moduleA</a:t>
            </a:r>
            <a:r>
              <a:rPr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moduleB</a:t>
            </a:r>
            <a:r>
              <a:rPr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，后续还需要通过</a:t>
            </a:r>
            <a:r>
              <a:rPr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require</a:t>
            </a:r>
            <a:r>
              <a:rPr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进行加载</a:t>
            </a:r>
          </a:p>
        </p:txBody>
      </p:sp>
      <p:sp>
        <p:nvSpPr>
          <p:cNvPr id="4" name="左箭头 3"/>
          <p:cNvSpPr/>
          <p:nvPr/>
        </p:nvSpPr>
        <p:spPr bwMode="auto">
          <a:xfrm>
            <a:off x="2383412" y="5308848"/>
            <a:ext cx="2030756" cy="179159"/>
          </a:xfrm>
          <a:prstGeom prst="leftArrow">
            <a:avLst/>
          </a:prstGeom>
          <a:solidFill>
            <a:srgbClr val="00B050">
              <a:alpha val="50196"/>
            </a:srgbClr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4469" y="4544906"/>
            <a:ext cx="2065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multiModule.js</a:t>
            </a:r>
            <a:endParaRPr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4414168" y="7306488"/>
            <a:ext cx="978408" cy="484632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5513" y="7128926"/>
            <a:ext cx="71175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多模块打包，减少</a:t>
            </a:r>
            <a:r>
              <a:rPr lang="en-US" altLang="zh-CN" sz="2800" dirty="0" err="1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lang="zh-CN" altLang="en-US" sz="28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文件，减少网络请求</a:t>
            </a:r>
          </a:p>
        </p:txBody>
      </p:sp>
      <p:sp>
        <p:nvSpPr>
          <p:cNvPr id="25" name="矩形 24"/>
          <p:cNvSpPr/>
          <p:nvPr/>
        </p:nvSpPr>
        <p:spPr>
          <a:xfrm>
            <a:off x="4303298" y="7657837"/>
            <a:ext cx="71676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lang="zh-CN" altLang="en-US" sz="2400" b="1" dirty="0">
                <a:latin typeface="STSong" charset="-122"/>
                <a:ea typeface="STSong" charset="-122"/>
                <a:cs typeface="STSong" charset="-122"/>
              </a:rPr>
              <a:t>中应用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框架代码打包为一个文件</a:t>
            </a: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bin.js</a:t>
            </a:r>
            <a:endParaRPr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第三方代码打包为一个文件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3rdParty.js</a:t>
            </a:r>
            <a:endParaRPr lang="zh-CN" altLang="en-US" sz="24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10" name="直线连接符 9"/>
          <p:cNvCxnSpPr/>
          <p:nvPr/>
        </p:nvCxnSpPr>
        <p:spPr bwMode="auto">
          <a:xfrm>
            <a:off x="4270152" y="7181056"/>
            <a:ext cx="8734648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820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RequireJS</a:t>
            </a:r>
            <a:r>
              <a:rPr lang="en-US" altLang="zh-CN" sz="4000" kern="0" dirty="0" smtClean="0"/>
              <a:t>-package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31758" y="944807"/>
            <a:ext cx="125052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在实际产品发布时，会将源码</a:t>
            </a:r>
            <a:r>
              <a:rPr lang="zh-CN" altLang="en-US" sz="2400" b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压缩、混淆、然后合并在一个</a:t>
            </a:r>
            <a:r>
              <a:rPr lang="en-US" altLang="zh-CN" sz="2400" b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lang="zh-CN" altLang="en-US" sz="2400" b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文件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中，以提高页面加载速度，达到对产品优化的目的。</a:t>
            </a:r>
          </a:p>
          <a:p>
            <a:pPr lvl="0" algn="l">
              <a:lnSpc>
                <a:spcPct val="150000"/>
              </a:lnSpc>
            </a:pP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RequireJS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提供了优化工具：</a:t>
            </a:r>
          </a:p>
          <a:p>
            <a:pPr marL="457200" lvl="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安装：</a:t>
            </a: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npm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 install -g </a:t>
            </a: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requirejs</a:t>
            </a:r>
            <a:endParaRPr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Ø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配置文件</a:t>
            </a:r>
            <a:endParaRPr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4461" y="3708985"/>
            <a:ext cx="7116052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({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baseUrl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“.”,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paths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{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jquery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‘bin/3rdParty/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jquery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jquery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’,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underscore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‘bin/3rdParty/underscore/underscore’,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backbone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‘bin/3rdParty/backbone/backbone’,    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......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},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exclude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:[    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‘view’,    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‘bin/core/application’,         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			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‘bin/web/core/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webApplication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’,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......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],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include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:[    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‘bin/common/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tabBarView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’,    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......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],    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out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“bin/bin-web-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tabView.js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”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})</a:t>
            </a:r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6" name="右大括号 5"/>
          <p:cNvSpPr/>
          <p:nvPr/>
        </p:nvSpPr>
        <p:spPr bwMode="auto">
          <a:xfrm>
            <a:off x="7574208" y="3851902"/>
            <a:ext cx="152328" cy="2105018"/>
          </a:xfrm>
          <a:prstGeom prst="righ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029" y="4588768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和工程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require.config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保持一致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10513" y="5917165"/>
            <a:ext cx="5326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exclude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：在合并时，</a:t>
            </a:r>
            <a:r>
              <a:rPr kumimoji="1" lang="en-US" altLang="zh-CN" sz="2000" dirty="0" err="1" smtClean="0">
                <a:latin typeface="STSong" charset="-122"/>
                <a:ea typeface="STSong" charset="-122"/>
                <a:cs typeface="STSong" charset="-122"/>
              </a:rPr>
              <a:t>requirejs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会自动建立模块间的依赖关系，并自动将依赖文件包含在该输出文件中，</a:t>
            </a:r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exclude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可指定需要强制排除的文件，避免多个合并文件中包含模块的重复定义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10513" y="7469088"/>
            <a:ext cx="532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include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：指定需要强制包含的文件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10512" y="8621216"/>
            <a:ext cx="532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latin typeface="STSong" charset="-122"/>
                <a:ea typeface="STSong" charset="-122"/>
                <a:cs typeface="STSong" charset="-122"/>
              </a:rPr>
              <a:t>out</a:t>
            </a:r>
            <a:r>
              <a:rPr kumimoji="1" lang="zh-CN" altLang="en-US" sz="2000" dirty="0" smtClean="0">
                <a:latin typeface="STSong" charset="-122"/>
                <a:ea typeface="STSong" charset="-122"/>
                <a:cs typeface="STSong" charset="-122"/>
              </a:rPr>
              <a:t>：指定输出文件</a:t>
            </a:r>
            <a:endParaRPr kumimoji="1" lang="zh-CN" altLang="en-US" sz="20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91932" y="2719462"/>
            <a:ext cx="5309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 algn="l">
              <a:buFont typeface="+mj-lt"/>
              <a:buAutoNum type="arabicPeriod" startAt="2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指令：</a:t>
            </a:r>
            <a:r>
              <a:rPr kumimoji="1" lang="en-US" altLang="zh-CN" sz="2400" dirty="0" err="1">
                <a:latin typeface="STSong" charset="-122"/>
                <a:ea typeface="STSong" charset="-122"/>
                <a:cs typeface="STSong" charset="-122"/>
              </a:rPr>
              <a:t>r.js</a:t>
            </a:r>
            <a:r>
              <a:rPr kumimoji="1" lang="en-US" altLang="zh-CN" sz="2400" dirty="0">
                <a:latin typeface="STSong" charset="-122"/>
                <a:ea typeface="STSong" charset="-122"/>
                <a:cs typeface="STSong" charset="-122"/>
              </a:rPr>
              <a:t> -o 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configFileName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marL="342900" lvl="1" indent="-342900" algn="l">
              <a:buFont typeface="Arial" charset="0"/>
              <a:buChar char="•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windows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r.js.cmd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 -o </a:t>
            </a: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configFileName</a:t>
            </a:r>
            <a:endParaRPr kumimoji="1"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664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2457830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Backbone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282055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Underscore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13812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203219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Underscore</a:t>
            </a:r>
            <a:endParaRPr lang="zh-CN" altLang="en-US" sz="40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75" y="88830"/>
            <a:ext cx="4016053" cy="8459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09712" y="990109"/>
            <a:ext cx="125052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233679">
              <a:spcBef>
                <a:spcPts val="1600"/>
              </a:spcBef>
              <a:buSzPct val="75000"/>
              <a:defRPr sz="1800"/>
            </a:pPr>
            <a:r>
              <a:rPr lang="en-US" altLang="zh-CN" sz="2800" b="1" dirty="0">
                <a:latin typeface="STSong" charset="-122"/>
                <a:ea typeface="STSong" charset="-122"/>
                <a:cs typeface="STSong" charset="-122"/>
                <a:hlinkClick r:id="rId3"/>
              </a:rPr>
              <a:t>Underscore</a:t>
            </a:r>
            <a:r>
              <a:rPr lang="en-US" altLang="zh-CN" sz="2800" b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zh-CN" altLang="en-US" sz="2800" b="1" dirty="0">
                <a:latin typeface="STSong" charset="-122"/>
                <a:ea typeface="STSong" charset="-122"/>
                <a:cs typeface="STSong" charset="-122"/>
              </a:rPr>
              <a:t>是一个 </a:t>
            </a:r>
            <a:r>
              <a:rPr lang="en-US" altLang="zh-CN" sz="2800" b="1" dirty="0">
                <a:latin typeface="STSong" charset="-122"/>
                <a:ea typeface="STSong" charset="-122"/>
                <a:cs typeface="STSong" charset="-122"/>
              </a:rPr>
              <a:t>JavaScript </a:t>
            </a:r>
            <a:r>
              <a:rPr lang="zh-CN" altLang="en-US" sz="2800" b="1" dirty="0">
                <a:solidFill>
                  <a:srgbClr val="EC5D57"/>
                </a:solidFill>
                <a:latin typeface="STSong" charset="-122"/>
                <a:ea typeface="STSong" charset="-122"/>
                <a:cs typeface="STSong" charset="-122"/>
              </a:rPr>
              <a:t>工具库</a:t>
            </a:r>
            <a:r>
              <a:rPr lang="zh-CN" altLang="en-US" sz="2800" b="1" dirty="0">
                <a:latin typeface="STSong" charset="-122"/>
                <a:ea typeface="STSong" charset="-122"/>
                <a:cs typeface="STSong" charset="-122"/>
              </a:rPr>
              <a:t>，它提供了一整套函数式编程的实用功能（</a:t>
            </a:r>
            <a:r>
              <a:rPr lang="zh-CN" altLang="en-US" sz="2800" b="1" dirty="0">
                <a:solidFill>
                  <a:srgbClr val="EC5D57"/>
                </a:solidFill>
                <a:latin typeface="STSong" charset="-122"/>
                <a:ea typeface="STSong" charset="-122"/>
                <a:cs typeface="STSong" charset="-122"/>
              </a:rPr>
              <a:t>工具函数</a:t>
            </a:r>
            <a:r>
              <a:rPr lang="en-US" altLang="zh-CN" sz="2800" b="1" dirty="0">
                <a:solidFill>
                  <a:srgbClr val="EC5D57"/>
                </a:solidFill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lang="zh-CN" altLang="en-US" sz="2800" b="1" dirty="0">
                <a:latin typeface="STSong" charset="-122"/>
                <a:ea typeface="STSong" charset="-122"/>
                <a:cs typeface="STSong" charset="-122"/>
              </a:rPr>
              <a:t>），大大减少开发中的重复性工作，提高开发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效率</a:t>
            </a:r>
            <a:endParaRPr lang="zh-CN" altLang="en-US" sz="28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Shape 70"/>
          <p:cNvSpPr txBox="1">
            <a:spLocks/>
          </p:cNvSpPr>
          <p:nvPr/>
        </p:nvSpPr>
        <p:spPr>
          <a:xfrm>
            <a:off x="359594" y="2046684"/>
            <a:ext cx="8303046" cy="2659968"/>
          </a:xfrm>
          <a:prstGeom prst="rect">
            <a:avLst/>
          </a:prstGeom>
        </p:spPr>
        <p:txBody>
          <a:bodyPr anchor="t"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0" indent="0" algn="l" defTabSz="473201">
              <a:lnSpc>
                <a:spcPct val="150000"/>
              </a:lnSpc>
              <a:spcBef>
                <a:spcPts val="0"/>
              </a:spcBef>
              <a:buNone/>
              <a:defRPr sz="1800"/>
            </a:pP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根据操作对象或者功能，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大体可分为下面几类：</a:t>
            </a:r>
          </a:p>
          <a:p>
            <a:pPr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 sz="1800"/>
            </a:pP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集合（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Collections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</a:p>
          <a:p>
            <a:pPr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 sz="1800"/>
            </a:pP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数组（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Arrays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</a:p>
          <a:p>
            <a:pPr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 sz="1800"/>
            </a:pP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函数（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Functions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</a:p>
        </p:txBody>
      </p:sp>
      <p:sp>
        <p:nvSpPr>
          <p:cNvPr id="17" name="Shape 73"/>
          <p:cNvSpPr txBox="1">
            <a:spLocks/>
          </p:cNvSpPr>
          <p:nvPr/>
        </p:nvSpPr>
        <p:spPr>
          <a:xfrm>
            <a:off x="359594" y="5331331"/>
            <a:ext cx="5976127" cy="3937958"/>
          </a:xfrm>
          <a:prstGeom prst="rect">
            <a:avLst/>
          </a:prstGeom>
        </p:spPr>
        <p:txBody>
          <a:bodyPr anchor="t"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306704" indent="-306704" algn="l" defTabSz="403097">
              <a:spcBef>
                <a:spcPts val="0"/>
              </a:spcBef>
              <a:defRPr sz="1800"/>
            </a:pPr>
            <a:r>
              <a:rPr lang="en-US" altLang="zh-CN" sz="2484" kern="0" dirty="0" smtClean="0">
                <a:latin typeface="STSong" charset="-122"/>
                <a:ea typeface="STSong" charset="-122"/>
                <a:cs typeface="STSong" charset="-122"/>
              </a:rPr>
              <a:t>each</a:t>
            </a:r>
          </a:p>
          <a:p>
            <a:pPr marL="613409" lvl="1" indent="-306704" algn="l" defTabSz="403097">
              <a:spcBef>
                <a:spcPts val="0"/>
              </a:spcBef>
              <a:defRPr sz="1800"/>
            </a:pPr>
            <a:r>
              <a:rPr lang="zh-CN" altLang="en-US" sz="2484" kern="0" dirty="0" smtClean="0">
                <a:latin typeface="STSong" charset="-122"/>
                <a:ea typeface="STSong" charset="-122"/>
                <a:cs typeface="STSong" charset="-122"/>
              </a:rPr>
              <a:t>遍历集合中的元素</a:t>
            </a:r>
          </a:p>
          <a:p>
            <a:pPr marL="613409" lvl="1" indent="-306704" algn="l" defTabSz="403097">
              <a:spcBef>
                <a:spcPts val="0"/>
              </a:spcBef>
              <a:defRPr sz="1800"/>
            </a:pPr>
            <a:r>
              <a:rPr lang="en-US" altLang="zh-CN" sz="2484" kern="0" dirty="0" smtClean="0">
                <a:latin typeface="STSong" charset="-122"/>
                <a:ea typeface="STSong" charset="-122"/>
                <a:cs typeface="STSong" charset="-122"/>
              </a:rPr>
              <a:t>_.each(collection, </a:t>
            </a:r>
            <a:r>
              <a:rPr lang="en-US" altLang="zh-CN" sz="2484" kern="0" dirty="0" err="1" smtClean="0">
                <a:latin typeface="STSong" charset="-122"/>
                <a:ea typeface="STSong" charset="-122"/>
                <a:cs typeface="STSong" charset="-122"/>
              </a:rPr>
              <a:t>iteratee</a:t>
            </a:r>
            <a:r>
              <a:rPr lang="en-US" altLang="zh-CN" sz="2484" kern="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marL="306704" indent="-306704" algn="l" defTabSz="403097">
              <a:spcBef>
                <a:spcPts val="0"/>
              </a:spcBef>
              <a:defRPr sz="1800"/>
            </a:pPr>
            <a:r>
              <a:rPr lang="en-US" altLang="zh-CN" sz="2484" kern="0" dirty="0" smtClean="0">
                <a:latin typeface="STSong" charset="-122"/>
                <a:ea typeface="STSong" charset="-122"/>
                <a:cs typeface="STSong" charset="-122"/>
              </a:rPr>
              <a:t>map</a:t>
            </a:r>
          </a:p>
          <a:p>
            <a:pPr marL="613409" lvl="1" indent="-306704" algn="l" defTabSz="403097">
              <a:spcBef>
                <a:spcPts val="0"/>
              </a:spcBef>
              <a:defRPr sz="1800"/>
            </a:pPr>
            <a:r>
              <a:rPr lang="zh-CN" altLang="en-US" sz="2484" kern="0" dirty="0" smtClean="0">
                <a:latin typeface="STSong" charset="-122"/>
                <a:ea typeface="STSong" charset="-122"/>
                <a:cs typeface="STSong" charset="-122"/>
              </a:rPr>
              <a:t>将集合中的元素映射为一个新的集合</a:t>
            </a:r>
          </a:p>
          <a:p>
            <a:pPr marL="613409" lvl="1" indent="-306704" algn="l" defTabSz="403097">
              <a:spcBef>
                <a:spcPts val="0"/>
              </a:spcBef>
              <a:defRPr sz="1800"/>
            </a:pPr>
            <a:r>
              <a:rPr lang="en-US" altLang="zh-CN" sz="2484" kern="0" dirty="0" smtClean="0">
                <a:latin typeface="STSong" charset="-122"/>
                <a:ea typeface="STSong" charset="-122"/>
                <a:cs typeface="STSong" charset="-122"/>
              </a:rPr>
              <a:t>_.map(collection, </a:t>
            </a:r>
            <a:r>
              <a:rPr lang="en-US" altLang="zh-CN" sz="2484" kern="0" dirty="0" err="1" smtClean="0">
                <a:latin typeface="STSong" charset="-122"/>
                <a:ea typeface="STSong" charset="-122"/>
                <a:cs typeface="STSong" charset="-122"/>
              </a:rPr>
              <a:t>iteratee</a:t>
            </a:r>
            <a:r>
              <a:rPr lang="en-US" altLang="zh-CN" sz="2484" kern="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marL="306704" indent="-306704" algn="l" defTabSz="403097">
              <a:spcBef>
                <a:spcPts val="0"/>
              </a:spcBef>
              <a:defRPr sz="1800"/>
            </a:pPr>
            <a:r>
              <a:rPr lang="en-US" altLang="zh-CN" sz="2484" kern="0" dirty="0" smtClean="0">
                <a:latin typeface="STSong" charset="-122"/>
                <a:ea typeface="STSong" charset="-122"/>
                <a:cs typeface="STSong" charset="-122"/>
              </a:rPr>
              <a:t>find</a:t>
            </a:r>
          </a:p>
          <a:p>
            <a:pPr marL="613409" lvl="1" indent="-306704" algn="l" defTabSz="403097">
              <a:spcBef>
                <a:spcPts val="0"/>
              </a:spcBef>
              <a:defRPr sz="1800"/>
            </a:pPr>
            <a:r>
              <a:rPr lang="zh-CN" altLang="en-US" sz="2484" kern="0" dirty="0" smtClean="0">
                <a:latin typeface="STSong" charset="-122"/>
                <a:ea typeface="STSong" charset="-122"/>
                <a:cs typeface="STSong" charset="-122"/>
              </a:rPr>
              <a:t>在集合里面查找第一个通过</a:t>
            </a:r>
            <a:r>
              <a:rPr lang="en-US" altLang="zh-CN" sz="2484" kern="0" dirty="0" smtClean="0">
                <a:latin typeface="STSong" charset="-122"/>
                <a:ea typeface="STSong" charset="-122"/>
                <a:cs typeface="STSong" charset="-122"/>
              </a:rPr>
              <a:t>predicate</a:t>
            </a:r>
            <a:r>
              <a:rPr lang="zh-CN" altLang="en-US" sz="2484" kern="0" dirty="0" smtClean="0">
                <a:latin typeface="STSong" charset="-122"/>
                <a:ea typeface="STSong" charset="-122"/>
                <a:cs typeface="STSong" charset="-122"/>
              </a:rPr>
              <a:t>返回为真的元素</a:t>
            </a:r>
          </a:p>
          <a:p>
            <a:pPr marL="613409" lvl="1" indent="-306704" algn="l" defTabSz="403097">
              <a:spcBef>
                <a:spcPts val="0"/>
              </a:spcBef>
              <a:defRPr sz="1800"/>
            </a:pPr>
            <a:r>
              <a:rPr lang="en-US" altLang="zh-CN" sz="2484" kern="0" dirty="0" smtClean="0">
                <a:latin typeface="STSong" charset="-122"/>
                <a:ea typeface="STSong" charset="-122"/>
                <a:cs typeface="STSong" charset="-122"/>
              </a:rPr>
              <a:t>_.find(collection, predicate)</a:t>
            </a:r>
            <a:endParaRPr lang="en-US" altLang="zh-CN" sz="2484" kern="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Shape 70"/>
          <p:cNvSpPr txBox="1">
            <a:spLocks/>
          </p:cNvSpPr>
          <p:nvPr/>
        </p:nvSpPr>
        <p:spPr>
          <a:xfrm>
            <a:off x="4054128" y="2694756"/>
            <a:ext cx="4331048" cy="2110036"/>
          </a:xfrm>
          <a:prstGeom prst="rect">
            <a:avLst/>
          </a:prstGeom>
        </p:spPr>
        <p:txBody>
          <a:bodyPr anchor="t"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 sz="1800"/>
            </a:pP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对象（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Objects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</a:p>
          <a:p>
            <a:pPr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 sz="1800"/>
            </a:pP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工具函数（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Utility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</a:p>
          <a:p>
            <a:pPr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 sz="1800"/>
            </a:pP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链式（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Chaining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  <a:endParaRPr lang="zh-CN" altLang="en-US" sz="2800" kern="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594" y="4616060"/>
            <a:ext cx="370806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  <a:defRPr sz="1800"/>
            </a:pPr>
            <a:r>
              <a:rPr lang="zh-CN" altLang="en-US" sz="2800" b="1" kern="0" dirty="0" smtClean="0">
                <a:latin typeface="STSong" charset="-122"/>
                <a:ea typeface="STSong" charset="-122"/>
                <a:cs typeface="STSong" charset="-122"/>
              </a:rPr>
              <a:t>集合（</a:t>
            </a:r>
            <a:r>
              <a:rPr lang="en-US" altLang="zh-CN" sz="2800" b="1" kern="0" dirty="0" smtClean="0">
                <a:latin typeface="STSong" charset="-122"/>
                <a:ea typeface="STSong" charset="-122"/>
                <a:cs typeface="STSong" charset="-122"/>
              </a:rPr>
              <a:t>Collections</a:t>
            </a:r>
            <a:r>
              <a:rPr lang="zh-CN" altLang="en-US" sz="2800" b="1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  <a:endParaRPr lang="zh-CN" altLang="en-US" sz="2800" b="1" kern="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Shape 74"/>
          <p:cNvSpPr/>
          <p:nvPr/>
        </p:nvSpPr>
        <p:spPr>
          <a:xfrm>
            <a:off x="6331845" y="5354725"/>
            <a:ext cx="6483161" cy="369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15594" lvl="0" indent="-315594" algn="l" defTabSz="414781">
              <a:spcBef>
                <a:spcPts val="0"/>
              </a:spcBef>
              <a:buSzPct val="75000"/>
              <a:buChar char="•"/>
              <a:defRPr sz="1800"/>
            </a:pPr>
            <a:r>
              <a:rPr sz="2556" dirty="0">
                <a:latin typeface="STSong" charset="-122"/>
                <a:ea typeface="STSong" charset="-122"/>
                <a:cs typeface="STSong" charset="-122"/>
              </a:rPr>
              <a:t>filter</a:t>
            </a:r>
          </a:p>
          <a:p>
            <a:pPr marL="315595" lvl="1" algn="l" defTabSz="414781">
              <a:spcBef>
                <a:spcPts val="0"/>
              </a:spcBef>
              <a:buSzPct val="75000"/>
              <a:defRPr sz="1800"/>
            </a:pPr>
            <a:r>
              <a:rPr lang="zh-CN" altLang="en-US" sz="255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556" dirty="0" smtClean="0">
                <a:latin typeface="STSong" charset="-122"/>
                <a:ea typeface="STSong" charset="-122"/>
                <a:cs typeface="STSong" charset="-122"/>
              </a:rPr>
              <a:t>在集合中过滤出所有通过</a:t>
            </a:r>
            <a:r>
              <a:rPr sz="2556" dirty="0">
                <a:latin typeface="STSong" charset="-122"/>
                <a:ea typeface="STSong" charset="-122"/>
                <a:cs typeface="STSong" charset="-122"/>
              </a:rPr>
              <a:t>predicate的元素</a:t>
            </a:r>
          </a:p>
          <a:p>
            <a:pPr marL="315595" lvl="1" algn="l" defTabSz="414781">
              <a:spcBef>
                <a:spcPts val="0"/>
              </a:spcBef>
              <a:buSzPct val="75000"/>
              <a:defRPr sz="1800"/>
            </a:pPr>
            <a:r>
              <a:rPr lang="zh-CN" altLang="en-US" sz="255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556" dirty="0" smtClean="0">
                <a:latin typeface="STSong" charset="-122"/>
                <a:ea typeface="STSong" charset="-122"/>
                <a:cs typeface="STSong" charset="-122"/>
              </a:rPr>
              <a:t>_.</a:t>
            </a:r>
            <a:r>
              <a:rPr sz="2556" dirty="0">
                <a:latin typeface="STSong" charset="-122"/>
                <a:ea typeface="STSong" charset="-122"/>
                <a:cs typeface="STSong" charset="-122"/>
              </a:rPr>
              <a:t>filter(collection, predicate)</a:t>
            </a:r>
          </a:p>
          <a:p>
            <a:pPr marL="315594" lvl="0" indent="-315594" algn="l" defTabSz="414781">
              <a:spcBef>
                <a:spcPts val="0"/>
              </a:spcBef>
              <a:buSzPct val="75000"/>
              <a:buChar char="•"/>
              <a:defRPr sz="1800"/>
            </a:pPr>
            <a:r>
              <a:rPr sz="2556" dirty="0">
                <a:latin typeface="STSong" charset="-122"/>
                <a:ea typeface="STSong" charset="-122"/>
                <a:cs typeface="STSong" charset="-122"/>
              </a:rPr>
              <a:t>sortBy</a:t>
            </a:r>
          </a:p>
          <a:p>
            <a:pPr marL="315595" lvl="1" algn="l" defTabSz="414781">
              <a:spcBef>
                <a:spcPts val="0"/>
              </a:spcBef>
              <a:buSzPct val="75000"/>
              <a:defRPr sz="1800"/>
            </a:pPr>
            <a:r>
              <a:rPr lang="zh-CN" altLang="en-US" sz="255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556" dirty="0" smtClean="0">
                <a:latin typeface="STSong" charset="-122"/>
                <a:ea typeface="STSong" charset="-122"/>
                <a:cs typeface="STSong" charset="-122"/>
              </a:rPr>
              <a:t>将一个集合副本排序并返回</a:t>
            </a:r>
            <a:endParaRPr sz="2556" dirty="0">
              <a:latin typeface="STSong" charset="-122"/>
              <a:ea typeface="STSong" charset="-122"/>
              <a:cs typeface="STSong" charset="-122"/>
            </a:endParaRPr>
          </a:p>
          <a:p>
            <a:pPr marL="315595" lvl="1" algn="l" defTabSz="414781">
              <a:spcBef>
                <a:spcPts val="0"/>
              </a:spcBef>
              <a:buSzPct val="75000"/>
              <a:defRPr sz="1800"/>
            </a:pPr>
            <a:r>
              <a:rPr lang="zh-CN" altLang="en-US" sz="255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556" dirty="0" smtClean="0">
                <a:latin typeface="STSong" charset="-122"/>
                <a:ea typeface="STSong" charset="-122"/>
                <a:cs typeface="STSong" charset="-122"/>
              </a:rPr>
              <a:t>_.</a:t>
            </a:r>
            <a:r>
              <a:rPr sz="2556" dirty="0">
                <a:latin typeface="STSong" charset="-122"/>
                <a:ea typeface="STSong" charset="-122"/>
                <a:cs typeface="STSong" charset="-122"/>
              </a:rPr>
              <a:t>sortBy(collection,  predicate)</a:t>
            </a:r>
          </a:p>
          <a:p>
            <a:pPr marL="315594" lvl="0" indent="-315594" algn="l" defTabSz="414781">
              <a:spcBef>
                <a:spcPts val="0"/>
              </a:spcBef>
              <a:buSzPct val="75000"/>
              <a:buChar char="•"/>
              <a:defRPr sz="1800"/>
            </a:pPr>
            <a:r>
              <a:rPr sz="2556" dirty="0">
                <a:latin typeface="STSong" charset="-122"/>
                <a:ea typeface="STSong" charset="-122"/>
                <a:cs typeface="STSong" charset="-122"/>
              </a:rPr>
              <a:t>size</a:t>
            </a:r>
          </a:p>
          <a:p>
            <a:pPr marL="315595" lvl="1" algn="l" defTabSz="414781">
              <a:spcBef>
                <a:spcPts val="0"/>
              </a:spcBef>
              <a:buSzPct val="75000"/>
              <a:defRPr sz="1800"/>
            </a:pPr>
            <a:r>
              <a:rPr lang="zh-CN" altLang="en-US" sz="255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556" dirty="0" smtClean="0">
                <a:latin typeface="STSong" charset="-122"/>
                <a:ea typeface="STSong" charset="-122"/>
                <a:cs typeface="STSong" charset="-122"/>
              </a:rPr>
              <a:t>返回集合大小</a:t>
            </a:r>
            <a:endParaRPr sz="2556" dirty="0">
              <a:latin typeface="STSong" charset="-122"/>
              <a:ea typeface="STSong" charset="-122"/>
              <a:cs typeface="STSong" charset="-122"/>
            </a:endParaRPr>
          </a:p>
          <a:p>
            <a:pPr marL="315595" lvl="1" algn="l" defTabSz="414781">
              <a:spcBef>
                <a:spcPts val="0"/>
              </a:spcBef>
              <a:buSzPct val="75000"/>
              <a:defRPr sz="1800"/>
            </a:pPr>
            <a:r>
              <a:rPr lang="zh-CN" altLang="en-US" sz="255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556" dirty="0" smtClean="0">
                <a:latin typeface="STSong" charset="-122"/>
                <a:ea typeface="STSong" charset="-122"/>
                <a:cs typeface="STSong" charset="-122"/>
              </a:rPr>
              <a:t>_.</a:t>
            </a:r>
            <a:r>
              <a:rPr sz="2556" dirty="0">
                <a:latin typeface="STSong" charset="-122"/>
                <a:ea typeface="STSong" charset="-122"/>
                <a:cs typeface="STSong" charset="-122"/>
              </a:rPr>
              <a:t>size(collection)</a:t>
            </a:r>
          </a:p>
        </p:txBody>
      </p:sp>
    </p:spTree>
    <p:extLst>
      <p:ext uri="{BB962C8B-B14F-4D97-AF65-F5344CB8AC3E}">
        <p14:creationId xmlns:p14="http://schemas.microsoft.com/office/powerpoint/2010/main" val="1778475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Underscore</a:t>
            </a:r>
            <a:endParaRPr lang="zh-CN" altLang="en-US" sz="4000" kern="0" dirty="0"/>
          </a:p>
        </p:txBody>
      </p:sp>
      <p:sp>
        <p:nvSpPr>
          <p:cNvPr id="12" name="矩形 11"/>
          <p:cNvSpPr/>
          <p:nvPr/>
        </p:nvSpPr>
        <p:spPr>
          <a:xfrm>
            <a:off x="309712" y="865091"/>
            <a:ext cx="339387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  <a:defRPr sz="1800"/>
            </a:pPr>
            <a:r>
              <a:rPr lang="zh-CN" altLang="en-US" sz="2800" b="1" kern="0" dirty="0" smtClean="0">
                <a:latin typeface="STSong" charset="-122"/>
                <a:ea typeface="STSong" charset="-122"/>
                <a:cs typeface="STSong" charset="-122"/>
              </a:rPr>
              <a:t>函数（</a:t>
            </a:r>
            <a:r>
              <a:rPr lang="en-US" altLang="zh-CN" sz="2800" b="1" kern="0" dirty="0" smtClean="0">
                <a:latin typeface="STSong" charset="-122"/>
                <a:ea typeface="STSong" charset="-122"/>
                <a:cs typeface="STSong" charset="-122"/>
              </a:rPr>
              <a:t>Function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  <a:endParaRPr lang="zh-CN" altLang="en-US" sz="2800" kern="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3" name="Shape 80"/>
          <p:cNvSpPr txBox="1">
            <a:spLocks/>
          </p:cNvSpPr>
          <p:nvPr/>
        </p:nvSpPr>
        <p:spPr>
          <a:xfrm>
            <a:off x="347492" y="1459739"/>
            <a:ext cx="6835232" cy="7449509"/>
          </a:xfrm>
          <a:prstGeom prst="rect">
            <a:avLst/>
          </a:prstGeom>
        </p:spPr>
        <p:txBody>
          <a:bodyPr anchor="t"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93370" indent="-293370" algn="l" defTabSz="385572">
              <a:spcBef>
                <a:spcPts val="0"/>
              </a:spcBef>
              <a:defRPr sz="1800"/>
            </a:pPr>
            <a:r>
              <a:rPr lang="en-US" sz="2376" kern="0" dirty="0" smtClean="0">
                <a:latin typeface="STSong" charset="-122"/>
                <a:ea typeface="STSong" charset="-122"/>
                <a:cs typeface="STSong" charset="-122"/>
              </a:rPr>
              <a:t>bind</a:t>
            </a:r>
          </a:p>
          <a:p>
            <a:pPr marL="586740" lvl="1" indent="-293370" algn="l" defTabSz="385572">
              <a:spcBef>
                <a:spcPts val="0"/>
              </a:spcBef>
              <a:defRPr sz="1800"/>
            </a:pPr>
            <a:r>
              <a:rPr lang="en-US" sz="2376" kern="0" dirty="0" err="1" smtClean="0">
                <a:latin typeface="STSong" charset="-122"/>
                <a:ea typeface="STSong" charset="-122"/>
                <a:cs typeface="STSong" charset="-122"/>
              </a:rPr>
              <a:t>将Function绑定到指定Object上（Function的this始终为Object</a:t>
            </a:r>
            <a:r>
              <a:rPr lang="en-US" sz="2376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</a:p>
          <a:p>
            <a:pPr marL="586740" lvl="1" indent="-293370" algn="l" defTabSz="385572">
              <a:spcBef>
                <a:spcPts val="0"/>
              </a:spcBef>
              <a:defRPr sz="1800"/>
            </a:pPr>
            <a:r>
              <a:rPr lang="en-US" sz="2376" kern="0" dirty="0" smtClean="0">
                <a:latin typeface="STSong" charset="-122"/>
                <a:ea typeface="STSong" charset="-122"/>
                <a:cs typeface="STSong" charset="-122"/>
              </a:rPr>
              <a:t>_.bind(function, object)</a:t>
            </a:r>
          </a:p>
          <a:p>
            <a:pPr marL="293370" indent="-293370" algn="l" defTabSz="385572">
              <a:spcBef>
                <a:spcPts val="0"/>
              </a:spcBef>
              <a:defRPr sz="1800"/>
            </a:pPr>
            <a:r>
              <a:rPr lang="en-US" sz="2376" kern="0" dirty="0" smtClean="0">
                <a:latin typeface="STSong" charset="-122"/>
                <a:ea typeface="STSong" charset="-122"/>
                <a:cs typeface="STSong" charset="-122"/>
              </a:rPr>
              <a:t>delay</a:t>
            </a:r>
          </a:p>
          <a:p>
            <a:pPr marL="586740" lvl="1" indent="-293370" algn="l" defTabSz="385572">
              <a:spcBef>
                <a:spcPts val="0"/>
              </a:spcBef>
              <a:defRPr sz="1800"/>
            </a:pPr>
            <a:r>
              <a:rPr lang="en-US" sz="2376" kern="0" dirty="0" err="1" smtClean="0">
                <a:latin typeface="STSong" charset="-122"/>
                <a:ea typeface="STSong" charset="-122"/>
                <a:cs typeface="STSong" charset="-122"/>
              </a:rPr>
              <a:t>延迟调用Function，类似于setTimeout</a:t>
            </a:r>
            <a:r>
              <a:rPr lang="en-US" sz="2376" kern="0" dirty="0" smtClean="0">
                <a:latin typeface="STSong" charset="-122"/>
                <a:ea typeface="STSong" charset="-122"/>
                <a:cs typeface="STSong" charset="-122"/>
              </a:rPr>
              <a:t>(wait, function)</a:t>
            </a:r>
          </a:p>
          <a:p>
            <a:pPr marL="586740" lvl="1" indent="-293370" algn="l" defTabSz="385572">
              <a:spcBef>
                <a:spcPts val="0"/>
              </a:spcBef>
              <a:defRPr sz="1800"/>
            </a:pPr>
            <a:r>
              <a:rPr lang="en-US" sz="2376" kern="0" dirty="0" smtClean="0">
                <a:latin typeface="STSong" charset="-122"/>
                <a:ea typeface="STSong" charset="-122"/>
                <a:cs typeface="STSong" charset="-122"/>
              </a:rPr>
              <a:t>_.delay(function, wait)</a:t>
            </a:r>
          </a:p>
          <a:p>
            <a:pPr marL="293370" indent="-293370" algn="l" defTabSz="385572">
              <a:spcBef>
                <a:spcPts val="0"/>
              </a:spcBef>
              <a:defRPr sz="1800"/>
            </a:pPr>
            <a:r>
              <a:rPr lang="en-US" sz="2376" kern="0" dirty="0" smtClean="0">
                <a:latin typeface="STSong" charset="-122"/>
                <a:ea typeface="STSong" charset="-122"/>
                <a:cs typeface="STSong" charset="-122"/>
              </a:rPr>
              <a:t>defer</a:t>
            </a:r>
          </a:p>
          <a:p>
            <a:pPr marL="586740" lvl="1" indent="-293370" algn="l" defTabSz="385572">
              <a:spcBef>
                <a:spcPts val="0"/>
              </a:spcBef>
              <a:defRPr sz="1800"/>
            </a:pPr>
            <a:r>
              <a:rPr lang="en-US" sz="2376" kern="0" dirty="0" err="1" smtClean="0">
                <a:latin typeface="STSong" charset="-122"/>
                <a:ea typeface="STSong" charset="-122"/>
                <a:cs typeface="STSong" charset="-122"/>
              </a:rPr>
              <a:t>异步调用Function，类似于setTimeout</a:t>
            </a:r>
            <a:r>
              <a:rPr lang="en-US" sz="2376" kern="0" dirty="0" smtClean="0">
                <a:latin typeface="STSong" charset="-122"/>
                <a:ea typeface="STSong" charset="-122"/>
                <a:cs typeface="STSong" charset="-122"/>
              </a:rPr>
              <a:t>(0, function)</a:t>
            </a:r>
          </a:p>
          <a:p>
            <a:pPr marL="586740" lvl="1" indent="-293370" algn="l" defTabSz="385572">
              <a:spcBef>
                <a:spcPts val="0"/>
              </a:spcBef>
              <a:defRPr sz="1800"/>
            </a:pPr>
            <a:r>
              <a:rPr lang="en-US" sz="2376" kern="0" dirty="0" smtClean="0">
                <a:latin typeface="STSong" charset="-122"/>
                <a:ea typeface="STSong" charset="-122"/>
                <a:cs typeface="STSong" charset="-122"/>
              </a:rPr>
              <a:t>_.defer(function)</a:t>
            </a:r>
            <a:endParaRPr lang="en-US" sz="2376" kern="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Shape 81"/>
          <p:cNvSpPr/>
          <p:nvPr/>
        </p:nvSpPr>
        <p:spPr>
          <a:xfrm>
            <a:off x="6970124" y="1490695"/>
            <a:ext cx="5931498" cy="2417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293370" lvl="0" indent="-293370" algn="l" defTabSz="385572">
              <a:spcBef>
                <a:spcPts val="0"/>
              </a:spcBef>
              <a:buSzPct val="75000"/>
              <a:buChar char="•"/>
              <a:defRPr sz="1800"/>
            </a:pPr>
            <a:r>
              <a:rPr sz="2376" dirty="0">
                <a:latin typeface="STSong" charset="-122"/>
                <a:ea typeface="STSong" charset="-122"/>
                <a:cs typeface="STSong" charset="-122"/>
              </a:rPr>
              <a:t>once</a:t>
            </a:r>
          </a:p>
          <a:p>
            <a:pPr marL="293370" lvl="1" algn="l" defTabSz="385572">
              <a:spcBef>
                <a:spcPts val="0"/>
              </a:spcBef>
              <a:buSzPct val="75000"/>
              <a:defRPr sz="1800"/>
            </a:pPr>
            <a:r>
              <a:rPr lang="zh-CN" altLang="en-US" sz="237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376" dirty="0" smtClean="0">
                <a:latin typeface="STSong" charset="-122"/>
                <a:ea typeface="STSong" charset="-122"/>
                <a:cs typeface="STSong" charset="-122"/>
              </a:rPr>
              <a:t>只执行一次</a:t>
            </a:r>
            <a:r>
              <a:rPr sz="2376" dirty="0">
                <a:latin typeface="STSong" charset="-122"/>
                <a:ea typeface="STSong" charset="-122"/>
                <a:cs typeface="STSong" charset="-122"/>
              </a:rPr>
              <a:t>Function，无论调用多少次</a:t>
            </a:r>
          </a:p>
          <a:p>
            <a:pPr marL="293370" lvl="1" algn="l" defTabSz="385572">
              <a:spcBef>
                <a:spcPts val="0"/>
              </a:spcBef>
              <a:buSzPct val="75000"/>
              <a:defRPr sz="1800"/>
            </a:pPr>
            <a:r>
              <a:rPr lang="zh-CN" altLang="en-US" sz="237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376" dirty="0" smtClean="0">
                <a:latin typeface="STSong" charset="-122"/>
                <a:ea typeface="STSong" charset="-122"/>
                <a:cs typeface="STSong" charset="-122"/>
              </a:rPr>
              <a:t>_.</a:t>
            </a:r>
            <a:r>
              <a:rPr sz="2376" dirty="0">
                <a:latin typeface="STSong" charset="-122"/>
                <a:ea typeface="STSong" charset="-122"/>
                <a:cs typeface="STSong" charset="-122"/>
              </a:rPr>
              <a:t>once(function)</a:t>
            </a:r>
          </a:p>
          <a:p>
            <a:pPr marL="293370" lvl="0" indent="-293370" algn="l" defTabSz="385572">
              <a:spcBef>
                <a:spcPts val="0"/>
              </a:spcBef>
              <a:buSzPct val="75000"/>
              <a:buChar char="•"/>
              <a:defRPr sz="1800"/>
            </a:pPr>
            <a:r>
              <a:rPr sz="2376" dirty="0">
                <a:latin typeface="STSong" charset="-122"/>
                <a:ea typeface="STSong" charset="-122"/>
                <a:cs typeface="STSong" charset="-122"/>
              </a:rPr>
              <a:t>wrap</a:t>
            </a:r>
          </a:p>
          <a:p>
            <a:pPr marL="293370" lvl="1" algn="l" defTabSz="385572">
              <a:spcBef>
                <a:spcPts val="0"/>
              </a:spcBef>
              <a:buSzPct val="75000"/>
              <a:defRPr sz="1800"/>
            </a:pPr>
            <a:r>
              <a:rPr lang="zh-CN" altLang="en-US" sz="237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376" dirty="0" smtClean="0">
                <a:latin typeface="STSong" charset="-122"/>
                <a:ea typeface="STSong" charset="-122"/>
                <a:cs typeface="STSong" charset="-122"/>
              </a:rPr>
              <a:t>制作</a:t>
            </a:r>
            <a:r>
              <a:rPr sz="2376" dirty="0">
                <a:latin typeface="STSong" charset="-122"/>
                <a:ea typeface="STSong" charset="-122"/>
                <a:cs typeface="STSong" charset="-122"/>
              </a:rPr>
              <a:t>Function的Wrapper Function</a:t>
            </a:r>
          </a:p>
          <a:p>
            <a:pPr marL="293370" lvl="1" algn="l" defTabSz="385572">
              <a:spcBef>
                <a:spcPts val="0"/>
              </a:spcBef>
              <a:buSzPct val="75000"/>
              <a:defRPr sz="1800"/>
            </a:pPr>
            <a:r>
              <a:rPr lang="zh-CN" altLang="en-US" sz="2376" dirty="0" smtClean="0">
                <a:latin typeface="STSong" charset="-122"/>
                <a:ea typeface="STSong" charset="-122"/>
                <a:cs typeface="STSong" charset="-122"/>
              </a:rPr>
              <a:t>－</a:t>
            </a:r>
            <a:r>
              <a:rPr sz="2376" dirty="0" smtClean="0">
                <a:latin typeface="STSong" charset="-122"/>
                <a:ea typeface="STSong" charset="-122"/>
                <a:cs typeface="STSong" charset="-122"/>
              </a:rPr>
              <a:t>_.</a:t>
            </a:r>
            <a:r>
              <a:rPr sz="2376" dirty="0">
                <a:latin typeface="STSong" charset="-122"/>
                <a:ea typeface="STSong" charset="-122"/>
                <a:cs typeface="STSong" charset="-122"/>
              </a:rPr>
              <a:t>wrap(function, wrapper)</a:t>
            </a:r>
          </a:p>
        </p:txBody>
      </p:sp>
      <p:sp>
        <p:nvSpPr>
          <p:cNvPr id="19" name="矩形 18"/>
          <p:cNvSpPr/>
          <p:nvPr/>
        </p:nvSpPr>
        <p:spPr>
          <a:xfrm>
            <a:off x="285956" y="5722312"/>
            <a:ext cx="30492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  <a:defRPr sz="1800"/>
            </a:pPr>
            <a:r>
              <a:rPr lang="zh-CN" altLang="en-US" sz="2800" b="1" kern="0" dirty="0" smtClean="0">
                <a:latin typeface="STSong" charset="-122"/>
                <a:ea typeface="STSong" charset="-122"/>
                <a:cs typeface="STSong" charset="-122"/>
              </a:rPr>
              <a:t>对象（</a:t>
            </a:r>
            <a:r>
              <a:rPr lang="en-US" altLang="zh-CN" sz="2800" b="1" kern="0" dirty="0" smtClean="0">
                <a:latin typeface="STSong" charset="-122"/>
                <a:ea typeface="STSong" charset="-122"/>
                <a:cs typeface="STSong" charset="-122"/>
              </a:rPr>
              <a:t>Object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  <a:endParaRPr lang="zh-CN" altLang="en-US" sz="2800" kern="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Shape 84"/>
          <p:cNvSpPr txBox="1">
            <a:spLocks/>
          </p:cNvSpPr>
          <p:nvPr/>
        </p:nvSpPr>
        <p:spPr>
          <a:xfrm>
            <a:off x="371152" y="6211269"/>
            <a:ext cx="6598972" cy="3418059"/>
          </a:xfrm>
          <a:prstGeom prst="rect">
            <a:avLst/>
          </a:prstGeom>
        </p:spPr>
        <p:txBody>
          <a:bodyPr anchor="t"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13359" indent="-213359" algn="l" defTabSz="280415">
              <a:spcBef>
                <a:spcPts val="0"/>
              </a:spcBef>
              <a:defRPr sz="1800"/>
            </a:pP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keys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values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pairs</a:t>
            </a:r>
          </a:p>
          <a:p>
            <a:pPr marL="213359" indent="-213359" algn="l" defTabSz="280415">
              <a:spcBef>
                <a:spcPts val="0"/>
              </a:spcBef>
              <a:defRPr sz="1800"/>
            </a:pP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extend</a:t>
            </a:r>
          </a:p>
          <a:p>
            <a:pPr marL="426719" lvl="1" indent="-213359" algn="l" defTabSz="280415">
              <a:spcBef>
                <a:spcPts val="0"/>
              </a:spcBef>
              <a:defRPr sz="1800"/>
            </a:pP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扩展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object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，也就是将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source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中所有属性拷贝到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destination</a:t>
            </a:r>
          </a:p>
          <a:p>
            <a:pPr marL="426719" lvl="1" indent="-213359" algn="l" defTabSz="280415">
              <a:spcBef>
                <a:spcPts val="0"/>
              </a:spcBef>
              <a:defRPr sz="1800"/>
            </a:pP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_.extend(object, source)</a:t>
            </a:r>
          </a:p>
          <a:p>
            <a:pPr marL="213359" indent="-213359" algn="l" defTabSz="280415">
              <a:spcBef>
                <a:spcPts val="0"/>
              </a:spcBef>
              <a:defRPr sz="1800"/>
            </a:pP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pick</a:t>
            </a:r>
          </a:p>
          <a:p>
            <a:pPr marL="426719" lvl="1" indent="-213359" algn="l" defTabSz="280415">
              <a:spcBef>
                <a:spcPts val="0"/>
              </a:spcBef>
              <a:defRPr sz="1800"/>
            </a:pP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从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object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中过滤出指定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keys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的属性，返回一个新的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object</a:t>
            </a:r>
          </a:p>
          <a:p>
            <a:pPr marL="426719" lvl="1" indent="-213359" algn="l" defTabSz="280415">
              <a:spcBef>
                <a:spcPts val="0"/>
              </a:spcBef>
              <a:defRPr sz="1800"/>
            </a:pP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_.extend(object, keys)</a:t>
            </a:r>
          </a:p>
        </p:txBody>
      </p:sp>
      <p:sp>
        <p:nvSpPr>
          <p:cNvPr id="22" name="Shape 84"/>
          <p:cNvSpPr txBox="1">
            <a:spLocks/>
          </p:cNvSpPr>
          <p:nvPr/>
        </p:nvSpPr>
        <p:spPr>
          <a:xfrm>
            <a:off x="6970124" y="6195412"/>
            <a:ext cx="5868980" cy="3073876"/>
          </a:xfrm>
          <a:prstGeom prst="rect">
            <a:avLst/>
          </a:prstGeom>
        </p:spPr>
        <p:txBody>
          <a:bodyPr anchor="t"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13359" indent="-213359" algn="l" defTabSz="280415">
              <a:spcBef>
                <a:spcPts val="0"/>
              </a:spcBef>
              <a:defRPr sz="1800"/>
            </a:pP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default</a:t>
            </a:r>
          </a:p>
          <a:p>
            <a:pPr marL="426719" lvl="1" indent="-213359" algn="l" defTabSz="280415">
              <a:spcBef>
                <a:spcPts val="0"/>
              </a:spcBef>
              <a:defRPr sz="1800"/>
            </a:pP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用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defaults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填充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object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中为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undefined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的属性</a:t>
            </a:r>
          </a:p>
          <a:p>
            <a:pPr marL="426719" lvl="1" indent="-213359" algn="l" defTabSz="280415">
              <a:spcBef>
                <a:spcPts val="0"/>
              </a:spcBef>
              <a:defRPr sz="1800"/>
            </a:pP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_.default(object, defaults)</a:t>
            </a:r>
          </a:p>
          <a:p>
            <a:pPr marL="213359" indent="-213359" algn="l" defTabSz="280415">
              <a:spcBef>
                <a:spcPts val="0"/>
              </a:spcBef>
              <a:defRPr sz="1800"/>
            </a:pP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is</a:t>
            </a:r>
            <a:r>
              <a:rPr lang="zh-CN" altLang="en-US" sz="2400" kern="0" dirty="0" smtClean="0">
                <a:latin typeface="STSong" charset="-122"/>
                <a:ea typeface="STSong" charset="-122"/>
                <a:cs typeface="STSong" charset="-122"/>
              </a:rPr>
              <a:t>系列函数</a:t>
            </a:r>
          </a:p>
          <a:p>
            <a:pPr marL="426719" lvl="1" indent="-213359" algn="l" defTabSz="280415">
              <a:spcBef>
                <a:spcPts val="0"/>
              </a:spcBef>
              <a:defRPr sz="1800"/>
            </a:pPr>
            <a:r>
              <a:rPr lang="en-US" altLang="zh-CN" sz="2400" kern="0" dirty="0" err="1" smtClean="0">
                <a:latin typeface="STSong" charset="-122"/>
                <a:ea typeface="STSong" charset="-122"/>
                <a:cs typeface="STSong" charset="-122"/>
              </a:rPr>
              <a:t>isEmpty,isArray,isObject</a:t>
            </a:r>
            <a:r>
              <a:rPr lang="en-US" altLang="zh-CN" sz="2400" kern="0" dirty="0" smtClean="0">
                <a:latin typeface="STSong" charset="-122"/>
                <a:ea typeface="STSong" charset="-122"/>
                <a:cs typeface="STSong" charset="-122"/>
              </a:rPr>
              <a:t>,…,</a:t>
            </a:r>
            <a:r>
              <a:rPr lang="en-US" altLang="zh-CN" sz="2400" kern="0" dirty="0" err="1" smtClean="0">
                <a:latin typeface="STSong" charset="-122"/>
                <a:ea typeface="STSong" charset="-122"/>
                <a:cs typeface="STSong" charset="-122"/>
              </a:rPr>
              <a:t>isNaN,isNull,isUndefined</a:t>
            </a:r>
            <a:endParaRPr lang="en-US" altLang="zh-CN" sz="2400" kern="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83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2457830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Backbone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282055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Underscore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13812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203219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803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Underscore</a:t>
            </a:r>
            <a:endParaRPr lang="zh-CN" altLang="en-US" sz="4000" kern="0" dirty="0"/>
          </a:p>
        </p:txBody>
      </p:sp>
      <p:sp>
        <p:nvSpPr>
          <p:cNvPr id="4" name="Shape 93"/>
          <p:cNvSpPr txBox="1">
            <a:spLocks/>
          </p:cNvSpPr>
          <p:nvPr/>
        </p:nvSpPr>
        <p:spPr>
          <a:xfrm>
            <a:off x="359594" y="1598700"/>
            <a:ext cx="11099800" cy="2005763"/>
          </a:xfrm>
          <a:prstGeom prst="rect">
            <a:avLst/>
          </a:prstGeom>
        </p:spPr>
        <p:txBody>
          <a:bodyPr anchor="t"/>
          <a:lstStyle>
            <a:lvl1pPr marL="342900" indent="-3429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0" indent="0" algn="l" defTabSz="449833">
              <a:lnSpc>
                <a:spcPct val="150000"/>
              </a:lnSpc>
              <a:spcBef>
                <a:spcPts val="0"/>
              </a:spcBef>
              <a:buNone/>
              <a:defRPr sz="1800"/>
            </a:pPr>
            <a:r>
              <a:rPr lang="zh-CN" altLang="en-US" sz="2772" kern="0" dirty="0" smtClean="0">
                <a:latin typeface="STSong" charset="-122"/>
                <a:ea typeface="STSong" charset="-122"/>
                <a:cs typeface="STSong" charset="-122"/>
              </a:rPr>
              <a:t>通过对模板（</a:t>
            </a:r>
            <a:r>
              <a:rPr lang="en-US" altLang="zh-CN" sz="2772" kern="0" dirty="0" smtClean="0">
                <a:latin typeface="STSong" charset="-122"/>
                <a:ea typeface="STSong" charset="-122"/>
                <a:cs typeface="STSong" charset="-122"/>
              </a:rPr>
              <a:t>template</a:t>
            </a:r>
            <a:r>
              <a:rPr lang="zh-CN" altLang="en-US" sz="2772" kern="0" dirty="0" smtClean="0">
                <a:latin typeface="STSong" charset="-122"/>
                <a:ea typeface="STSong" charset="-122"/>
                <a:cs typeface="STSong" charset="-122"/>
              </a:rPr>
              <a:t>）字符串进行替换来生成文本内容</a:t>
            </a:r>
          </a:p>
          <a:p>
            <a:pPr algn="l" defTabSz="449833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 sz="1800"/>
            </a:pPr>
            <a:r>
              <a:rPr lang="en-US" altLang="zh-CN" sz="2772" kern="0" dirty="0" smtClean="0">
                <a:latin typeface="STSong" charset="-122"/>
                <a:ea typeface="STSong" charset="-122"/>
                <a:cs typeface="STSong" charset="-122"/>
              </a:rPr>
              <a:t>_.template(</a:t>
            </a:r>
            <a:r>
              <a:rPr lang="en-US" altLang="zh-CN" sz="2772" kern="0" dirty="0" err="1" smtClean="0">
                <a:latin typeface="STSong" charset="-122"/>
                <a:ea typeface="STSong" charset="-122"/>
                <a:cs typeface="STSong" charset="-122"/>
              </a:rPr>
              <a:t>templateString</a:t>
            </a:r>
            <a:r>
              <a:rPr lang="en-US" altLang="zh-CN" sz="2772" kern="0" dirty="0" smtClean="0">
                <a:latin typeface="STSong" charset="-122"/>
                <a:ea typeface="STSong" charset="-122"/>
                <a:cs typeface="STSong" charset="-122"/>
              </a:rPr>
              <a:t>, data);</a:t>
            </a:r>
            <a:endParaRPr lang="zh-CN" altLang="en-US" sz="2772" kern="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0" indent="0" algn="l" defTabSz="449833">
              <a:lnSpc>
                <a:spcPct val="150000"/>
              </a:lnSpc>
              <a:spcBef>
                <a:spcPts val="0"/>
              </a:spcBef>
              <a:buNone/>
              <a:defRPr sz="1800"/>
            </a:pPr>
            <a:endParaRPr lang="zh-CN" altLang="en-US" sz="2772" kern="0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 defTabSz="449833">
              <a:lnSpc>
                <a:spcPct val="150000"/>
              </a:lnSpc>
              <a:spcBef>
                <a:spcPts val="0"/>
              </a:spcBef>
              <a:buFont typeface="Wingdings" charset="2"/>
              <a:buChar char="l"/>
              <a:defRPr sz="1800"/>
            </a:pPr>
            <a:r>
              <a:rPr lang="en-US" altLang="zh-CN" sz="2772" kern="0" dirty="0" smtClean="0">
                <a:latin typeface="STSong" charset="-122"/>
                <a:ea typeface="STSong" charset="-122"/>
                <a:cs typeface="STSong" charset="-122"/>
              </a:rPr>
              <a:t>compiled = _.template(</a:t>
            </a:r>
            <a:r>
              <a:rPr lang="en-US" altLang="zh-CN" sz="2772" kern="0" dirty="0" err="1" smtClean="0">
                <a:latin typeface="STSong" charset="-122"/>
                <a:ea typeface="STSong" charset="-122"/>
                <a:cs typeface="STSong" charset="-122"/>
              </a:rPr>
              <a:t>templateString</a:t>
            </a:r>
            <a:r>
              <a:rPr lang="en-US" altLang="zh-CN" sz="2772" kern="0" dirty="0" smtClean="0">
                <a:latin typeface="STSong" charset="-122"/>
                <a:ea typeface="STSong" charset="-122"/>
                <a:cs typeface="STSong" charset="-122"/>
              </a:rPr>
              <a:t>); compiled(data);</a:t>
            </a:r>
            <a:endParaRPr lang="en-US" altLang="zh-CN" sz="2772" kern="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594" y="4180527"/>
            <a:ext cx="1224829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var </a:t>
            </a:r>
            <a:r>
              <a:rPr lang="nl-NL" altLang="zh-CN" sz="2400" i="1" dirty="0" err="1">
                <a:latin typeface="STSong" charset="-122"/>
                <a:ea typeface="STSong" charset="-122"/>
                <a:cs typeface="STSong" charset="-122"/>
              </a:rPr>
              <a:t>compiled</a:t>
            </a: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 = _.template("</a:t>
            </a:r>
            <a:r>
              <a:rPr lang="nl-NL" altLang="zh-CN" sz="2400" i="1" dirty="0" err="1">
                <a:latin typeface="STSong" charset="-122"/>
                <a:ea typeface="STSong" charset="-122"/>
                <a:cs typeface="STSong" charset="-122"/>
              </a:rPr>
              <a:t>hello</a:t>
            </a: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: &lt;%= name %&gt;");</a:t>
            </a:r>
          </a:p>
          <a:p>
            <a:pPr lvl="0" algn="l">
              <a:defRPr sz="1800"/>
            </a:pPr>
            <a:r>
              <a:rPr lang="nl-NL" altLang="zh-CN" sz="2400" i="1" dirty="0" err="1">
                <a:latin typeface="STSong" charset="-122"/>
                <a:ea typeface="STSong" charset="-122"/>
                <a:cs typeface="STSong" charset="-122"/>
              </a:rPr>
              <a:t>compiled</a:t>
            </a: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({name: 'moe'});</a:t>
            </a:r>
          </a:p>
          <a:p>
            <a:pPr lvl="0" algn="l">
              <a:defRPr sz="1800"/>
            </a:pP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=&gt; "</a:t>
            </a:r>
            <a:r>
              <a:rPr lang="nl-NL" altLang="zh-CN" sz="2400" i="1" dirty="0" err="1">
                <a:latin typeface="STSong" charset="-122"/>
                <a:ea typeface="STSong" charset="-122"/>
                <a:cs typeface="STSong" charset="-122"/>
              </a:rPr>
              <a:t>hello</a:t>
            </a: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: moe”</a:t>
            </a:r>
          </a:p>
        </p:txBody>
      </p:sp>
      <p:sp>
        <p:nvSpPr>
          <p:cNvPr id="7" name="矩形 6"/>
          <p:cNvSpPr/>
          <p:nvPr/>
        </p:nvSpPr>
        <p:spPr>
          <a:xfrm>
            <a:off x="386751" y="2896509"/>
            <a:ext cx="1224829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_.template("</a:t>
            </a:r>
            <a:r>
              <a:rPr lang="nl-NL" altLang="zh-CN" sz="2400" i="1" dirty="0" err="1">
                <a:latin typeface="STSong" charset="-122"/>
                <a:ea typeface="STSong" charset="-122"/>
                <a:cs typeface="STSong" charset="-122"/>
              </a:rPr>
              <a:t>hello</a:t>
            </a: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: &lt;%= name %&gt;”, {name: 'moe'});</a:t>
            </a:r>
          </a:p>
          <a:p>
            <a:pPr lvl="0" algn="l">
              <a:defRPr sz="1800"/>
            </a:pP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=&gt; "</a:t>
            </a:r>
            <a:r>
              <a:rPr lang="nl-NL" altLang="zh-CN" sz="2400" i="1" dirty="0" err="1">
                <a:latin typeface="STSong" charset="-122"/>
                <a:ea typeface="STSong" charset="-122"/>
                <a:cs typeface="STSong" charset="-122"/>
              </a:rPr>
              <a:t>hello</a:t>
            </a:r>
            <a:r>
              <a:rPr lang="nl-NL" altLang="zh-CN" sz="2400" i="1" dirty="0">
                <a:latin typeface="STSong" charset="-122"/>
                <a:ea typeface="STSong" charset="-122"/>
                <a:cs typeface="STSong" charset="-122"/>
              </a:rPr>
              <a:t>: moe"</a:t>
            </a:r>
          </a:p>
        </p:txBody>
      </p:sp>
      <p:sp>
        <p:nvSpPr>
          <p:cNvPr id="8" name="矩形 7"/>
          <p:cNvSpPr/>
          <p:nvPr/>
        </p:nvSpPr>
        <p:spPr>
          <a:xfrm>
            <a:off x="355311" y="1074215"/>
            <a:ext cx="33986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  <a:defRPr sz="1800"/>
            </a:pPr>
            <a:r>
              <a:rPr lang="zh-CN" altLang="en-US" sz="2800" b="1" kern="0" dirty="0" smtClean="0">
                <a:latin typeface="STSong" charset="-122"/>
                <a:ea typeface="STSong" charset="-122"/>
                <a:cs typeface="STSong" charset="-122"/>
              </a:rPr>
              <a:t>模版（</a:t>
            </a:r>
            <a:r>
              <a:rPr lang="en-US" altLang="zh-CN" sz="2800" b="1" kern="0" dirty="0" smtClean="0">
                <a:latin typeface="STSong" charset="-122"/>
                <a:ea typeface="STSong" charset="-122"/>
                <a:cs typeface="STSong" charset="-122"/>
              </a:rPr>
              <a:t>template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）</a:t>
            </a:r>
            <a:endParaRPr lang="zh-CN" altLang="en-US" sz="2800" kern="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809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2457830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Backbone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282055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Underscore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13812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203219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82" y="36950"/>
            <a:ext cx="3125550" cy="8810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9712" y="990109"/>
            <a:ext cx="125052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233679">
              <a:spcBef>
                <a:spcPts val="1600"/>
              </a:spcBef>
              <a:buSzPct val="75000"/>
              <a:defRPr sz="1800"/>
            </a:pP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  <a:hlinkClick r:id="rId3"/>
              </a:rPr>
              <a:t>Cordova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是一款手机跨平台开发框架，通过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我们可以使用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WEB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技术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(HTML/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CSS/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JavaScript)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开发移动应用并发布到不同的系统平台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(Android/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IOS/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Windows)</a:t>
            </a:r>
            <a:endParaRPr lang="zh-CN" altLang="en-US" sz="28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53728" y="3972948"/>
            <a:ext cx="7031408" cy="100811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Cordova</a:t>
            </a:r>
            <a:endParaRPr kumimoji="0" lang="zh-CN" altLang="en-US" sz="4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3728" y="2617840"/>
            <a:ext cx="7031408" cy="100811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Application</a:t>
            </a:r>
            <a:r>
              <a:rPr lang="en-US" altLang="zh-CN" dirty="0" smtClean="0">
                <a:solidFill>
                  <a:schemeClr val="bg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(HTML/CSS/JS)</a:t>
            </a:r>
            <a:endParaRPr kumimoji="0" lang="zh-CN" altLang="en-US" sz="4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3728" y="5308848"/>
            <a:ext cx="2250704" cy="100811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Android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929230" y="5308848"/>
            <a:ext cx="2088232" cy="100811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IOS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42260" y="5308848"/>
            <a:ext cx="2222998" cy="1008112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Windows</a:t>
            </a:r>
            <a:endParaRPr kumimoji="0" lang="zh-CN" altLang="en-US" sz="4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8158584" y="3436640"/>
            <a:ext cx="2088232" cy="752332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 smtClean="0">
                <a:solidFill>
                  <a:schemeClr val="bg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WebView</a:t>
            </a:r>
            <a:endParaRPr kumimoji="0" lang="zh-CN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8158585" y="4844548"/>
            <a:ext cx="2088232" cy="752332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 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Plugins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7654528" y="3800670"/>
            <a:ext cx="271226" cy="1440160"/>
          </a:xfrm>
          <a:prstGeom prst="lef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90832" y="3292624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执行上下文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执行容器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07233" y="4687197"/>
            <a:ext cx="2407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对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提供原生特性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六角星 13"/>
          <p:cNvSpPr/>
          <p:nvPr/>
        </p:nvSpPr>
        <p:spPr bwMode="auto">
          <a:xfrm>
            <a:off x="8292384" y="4948808"/>
            <a:ext cx="442264" cy="576064"/>
          </a:xfrm>
          <a:prstGeom prst="star6">
            <a:avLst/>
          </a:prstGeom>
          <a:solidFill>
            <a:srgbClr val="FF000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9713" y="6514400"/>
            <a:ext cx="125293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  <a:defRPr sz="1800"/>
            </a:pP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Plugin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Application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如果需要访问平台原生特性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或功能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，必须通过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Plugin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实现，比如重力感应、坐标定位、蓝牙通信等</a:t>
            </a:r>
          </a:p>
          <a:p>
            <a:pPr marL="457200" indent="-457200"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  <a:defRPr sz="1800"/>
            </a:pP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本身提供了一系列的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Plugins</a:t>
            </a:r>
            <a:r>
              <a:rPr lang="zh-CN" altLang="en-US" sz="2800" kern="0" dirty="0" smtClean="0">
                <a:latin typeface="STSong" charset="-122"/>
                <a:ea typeface="STSong" charset="-122"/>
                <a:cs typeface="STSong" charset="-122"/>
              </a:rPr>
              <a:t>，我们也可以根据自己需要开发</a:t>
            </a:r>
            <a:r>
              <a:rPr lang="en-US" altLang="zh-CN" sz="2800" kern="0" dirty="0" smtClean="0">
                <a:latin typeface="STSong" charset="-122"/>
                <a:ea typeface="STSong" charset="-122"/>
                <a:cs typeface="STSong" charset="-122"/>
              </a:rPr>
              <a:t>Plugin</a:t>
            </a:r>
            <a:endParaRPr lang="zh-CN" altLang="en-US" sz="2800" kern="0" dirty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 defTabSz="473201">
              <a:lnSpc>
                <a:spcPct val="150000"/>
              </a:lnSpc>
              <a:spcBef>
                <a:spcPts val="0"/>
              </a:spcBef>
              <a:buFont typeface="Wingdings" charset="2"/>
              <a:buChar char="Ø"/>
              <a:defRPr sz="1800"/>
            </a:pPr>
            <a:r>
              <a:rPr lang="en-US" altLang="zh-CN" sz="2800" b="1" kern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实际应用中的主要开发内容集中在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Plugin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开发</a:t>
            </a:r>
            <a:endParaRPr lang="zh-CN" altLang="en-US" sz="2800" b="1" kern="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68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5" name="矩形 4"/>
          <p:cNvSpPr/>
          <p:nvPr/>
        </p:nvSpPr>
        <p:spPr>
          <a:xfrm>
            <a:off x="309712" y="990109"/>
            <a:ext cx="12505294" cy="1159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安装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endParaRPr lang="zh-CN" altLang="en-US" sz="2800" b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 defTabSz="233679">
              <a:spcBef>
                <a:spcPts val="1600"/>
              </a:spcBef>
              <a:buSzPct val="75000"/>
              <a:defRPr sz="1800"/>
            </a:pPr>
            <a:endParaRPr lang="zh-CN" altLang="en-US" sz="28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9594" y="1603555"/>
            <a:ext cx="1224829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&gt;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npm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intall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-g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endParaRPr lang="nl-NL" altLang="zh-CN" sz="24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9712" y="2116819"/>
            <a:ext cx="12505294" cy="653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en-US" altLang="zh-CN" sz="2800" b="1" dirty="0">
                <a:latin typeface="STSong" charset="-122"/>
                <a:ea typeface="STSong" charset="-122"/>
                <a:cs typeface="STSong" charset="-122"/>
                <a:hlinkClick r:id="rId2"/>
              </a:rPr>
              <a:t>Cordova-CLI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(Command Line Interface)</a:t>
            </a:r>
          </a:p>
          <a:p>
            <a:pPr marL="457200" lvl="0" indent="-457200" algn="l" defTabSz="233679"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r>
              <a:rPr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 create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：创建应用</a:t>
            </a:r>
          </a:p>
          <a:p>
            <a:pPr marL="457200" lvl="0" indent="-457200" algn="l" defTabSz="233679"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endParaRPr lang="zh-CN" altLang="en-US" sz="2800" dirty="0">
              <a:latin typeface="STSong" charset="-122"/>
              <a:ea typeface="STSong" charset="-122"/>
              <a:cs typeface="STSong" charset="-122"/>
            </a:endParaRPr>
          </a:p>
          <a:p>
            <a:pPr lvl="0" algn="l" defTabSz="233679">
              <a:spcBef>
                <a:spcPts val="0"/>
              </a:spcBef>
              <a:buSzPct val="75000"/>
              <a:defRPr sz="1800"/>
            </a:pP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 defTabSz="233679">
              <a:spcBef>
                <a:spcPts val="0"/>
              </a:spcBef>
              <a:buSzPct val="75000"/>
              <a:defRPr sz="1800"/>
            </a:pP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 defTabSz="233679">
              <a:lnSpc>
                <a:spcPct val="150000"/>
              </a:lnSpc>
              <a:spcBef>
                <a:spcPts val="0"/>
              </a:spcBef>
              <a:buSzPct val="75000"/>
              <a:defRPr sz="1800"/>
            </a:pP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lvl="0" indent="-457200" algn="l" defTabSz="233679"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r>
              <a:rPr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platform add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：添加平台工程</a:t>
            </a:r>
            <a:endParaRPr lang="zh-CN" altLang="en-US" sz="2800" dirty="0">
              <a:latin typeface="STSong" charset="-122"/>
              <a:ea typeface="STSong" charset="-122"/>
              <a:cs typeface="STSong" charset="-122"/>
            </a:endParaRPr>
          </a:p>
          <a:p>
            <a:pPr lvl="0" algn="l" defTabSz="233679">
              <a:spcBef>
                <a:spcPts val="0"/>
              </a:spcBef>
              <a:buSzPct val="75000"/>
              <a:defRPr sz="1800"/>
            </a:pP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</a:p>
          <a:p>
            <a:pPr lvl="0" algn="l" defTabSz="233679">
              <a:spcBef>
                <a:spcPts val="1600"/>
              </a:spcBef>
              <a:buSzPct val="75000"/>
              <a:defRPr sz="1800"/>
            </a:pPr>
            <a:endParaRPr lang="zh-CN" altLang="en-US" sz="2800" b="1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 defTabSz="233679">
              <a:lnSpc>
                <a:spcPct val="150000"/>
              </a:lnSpc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r>
              <a:rPr lang="en-US" altLang="zh-CN" sz="2800" dirty="0" err="1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zh-CN" altLang="en-US" sz="2800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build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：编译平台工程</a:t>
            </a:r>
          </a:p>
          <a:p>
            <a:pPr marL="457200" indent="-457200" algn="l" defTabSz="233679"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 defTabSz="233679"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r>
              <a:rPr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 run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：编译并执行平台应用</a:t>
            </a:r>
            <a:endParaRPr lang="zh-CN" altLang="en-US" sz="2800" dirty="0">
              <a:latin typeface="STSong" charset="-122"/>
              <a:ea typeface="STSong" charset="-122"/>
              <a:cs typeface="STSong" charset="-122"/>
            </a:endParaRPr>
          </a:p>
          <a:p>
            <a:pPr lvl="0" algn="l" defTabSz="233679">
              <a:spcBef>
                <a:spcPts val="1600"/>
              </a:spcBef>
              <a:buSzPct val="75000"/>
              <a:defRPr sz="1800"/>
            </a:pPr>
            <a:endParaRPr lang="zh-CN" altLang="en-US" sz="2800" b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9712" y="3190999"/>
            <a:ext cx="1224829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&gt;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create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demo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com.foss.demo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demo</a:t>
            </a:r>
            <a:endParaRPr lang="nl-NL" altLang="zh-CN" sz="2400" i="1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616" y="2522053"/>
            <a:ext cx="3478511" cy="21577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17" y="1588066"/>
            <a:ext cx="6753555" cy="5047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文本框 22"/>
          <p:cNvSpPr txBox="1"/>
          <p:nvPr/>
        </p:nvSpPr>
        <p:spPr>
          <a:xfrm>
            <a:off x="6367862" y="350864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具体平台工程原生代码</a:t>
            </a:r>
            <a:endParaRPr kumimoji="1" lang="zh-CN" altLang="en-US" sz="2000" dirty="0">
              <a:solidFill>
                <a:srgbClr val="00B05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54995" y="38931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插件代码</a:t>
            </a:r>
            <a:endParaRPr kumimoji="1" lang="zh-CN" altLang="en-US" sz="2000" dirty="0">
              <a:solidFill>
                <a:srgbClr val="00B05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39203" y="4284563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应用</a:t>
            </a:r>
            <a:r>
              <a:rPr kumimoji="1" lang="en-US" altLang="zh-CN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H5</a:t>
            </a:r>
            <a:r>
              <a:rPr kumimoji="1" lang="zh-CN" altLang="en-US" sz="2000" dirty="0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代码</a:t>
            </a:r>
            <a:endParaRPr kumimoji="1" lang="zh-CN" altLang="en-US" sz="2000" dirty="0">
              <a:solidFill>
                <a:srgbClr val="00B05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9593" y="5487437"/>
            <a:ext cx="12184501" cy="469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&gt;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platform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add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--save</a:t>
            </a:r>
            <a:endParaRPr lang="nl-NL" altLang="zh-CN" sz="24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4615" y="7037040"/>
            <a:ext cx="12184501" cy="469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&gt;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build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ios</a:t>
            </a:r>
            <a:endParaRPr lang="nl-NL" altLang="zh-CN" sz="24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5612" y="8002971"/>
            <a:ext cx="12184501" cy="469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&gt;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 run</a:t>
            </a:r>
            <a:r>
              <a:rPr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ios</a:t>
            </a:r>
            <a:endParaRPr lang="nl-NL" altLang="zh-CN" sz="2400" i="1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99" y="5084951"/>
            <a:ext cx="3521451" cy="31042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432" y="5956920"/>
            <a:ext cx="2232211" cy="37735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右箭头 28"/>
          <p:cNvSpPr/>
          <p:nvPr/>
        </p:nvSpPr>
        <p:spPr bwMode="auto">
          <a:xfrm>
            <a:off x="8094232" y="3149603"/>
            <a:ext cx="828111" cy="389815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8089198" y="5548623"/>
            <a:ext cx="828111" cy="389815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5782320" y="8082639"/>
            <a:ext cx="828111" cy="389815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6" name="右箭头 35"/>
          <p:cNvSpPr/>
          <p:nvPr/>
        </p:nvSpPr>
        <p:spPr bwMode="auto">
          <a:xfrm>
            <a:off x="4946842" y="1650323"/>
            <a:ext cx="828111" cy="389815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9526736" y="3508648"/>
            <a:ext cx="2520280" cy="117119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09712" y="1060376"/>
            <a:ext cx="12505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  <a:hlinkClick r:id="rId2"/>
              </a:rPr>
              <a:t>Cordova-CLI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(Command Line</a:t>
            </a:r>
            <a:r>
              <a:rPr lang="zh-CN" altLang="en-US" sz="2800" b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b="1" dirty="0" smtClean="0">
                <a:latin typeface="STSong" charset="-122"/>
                <a:ea typeface="STSong" charset="-122"/>
                <a:cs typeface="STSong" charset="-122"/>
              </a:rPr>
              <a:t>Interface)</a:t>
            </a:r>
          </a:p>
          <a:p>
            <a:pPr marL="457200" lvl="0" indent="-457200" algn="l" defTabSz="233679"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r>
              <a:rPr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 plugin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add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：添加插件</a:t>
            </a:r>
            <a:endParaRPr lang="en-US" altLang="zh-CN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lvl="0" indent="-457200" algn="l" defTabSz="233679"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endParaRPr lang="en-US" altLang="zh-CN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lvl="0" indent="-457200" algn="l" defTabSz="233679"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endParaRPr lang="en-US" altLang="zh-CN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lvl="0" indent="-457200" algn="l" defTabSz="233679">
              <a:spcBef>
                <a:spcPts val="0"/>
              </a:spcBef>
              <a:buSzPct val="75000"/>
              <a:buFont typeface="Wingdings" charset="2"/>
              <a:buChar char="Ø"/>
              <a:defRPr sz="1800"/>
            </a:pP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修改工程代码，使用</a:t>
            </a:r>
            <a:r>
              <a:rPr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camera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插件选择图片</a:t>
            </a:r>
            <a:endParaRPr lang="zh-CN" altLang="en-US" sz="2800" dirty="0">
              <a:latin typeface="STSong" charset="-122"/>
              <a:ea typeface="STSong" charset="-122"/>
              <a:cs typeface="STSong" charset="-122"/>
            </a:endParaRPr>
          </a:p>
          <a:p>
            <a:pPr lvl="0" algn="l" defTabSz="233679">
              <a:spcBef>
                <a:spcPts val="0"/>
              </a:spcBef>
              <a:buSzPct val="75000"/>
              <a:defRPr sz="1800"/>
            </a:pP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 defTabSz="233679">
              <a:spcBef>
                <a:spcPts val="0"/>
              </a:spcBef>
              <a:buSzPct val="75000"/>
              <a:defRPr sz="1800"/>
            </a:pP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09712" y="2060388"/>
            <a:ext cx="1224829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400" i="1" dirty="0" smtClean="0">
                <a:latin typeface="STSong" charset="-122"/>
                <a:ea typeface="STSong" charset="-122"/>
                <a:cs typeface="STSong" charset="-122"/>
              </a:rPr>
              <a:t>&gt; </a:t>
            </a:r>
            <a:r>
              <a:rPr lang="nl-NL" altLang="zh-CN" sz="2400" i="1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plugin</a:t>
            </a:r>
            <a:r>
              <a:rPr lang="zh-CN" altLang="en-US" sz="2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400" i="1" dirty="0" smtClean="0">
                <a:latin typeface="STSong" charset="-122"/>
                <a:ea typeface="STSong" charset="-122"/>
                <a:cs typeface="STSong" charset="-122"/>
              </a:rPr>
              <a:t>add </a:t>
            </a:r>
            <a:r>
              <a:rPr lang="en-US" altLang="zh-CN" sz="2400" i="1" dirty="0" err="1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en-US" altLang="zh-CN" sz="2400" i="1" dirty="0">
                <a:latin typeface="STSong" charset="-122"/>
                <a:ea typeface="STSong" charset="-122"/>
                <a:cs typeface="STSong" charset="-122"/>
              </a:rPr>
              <a:t>-plugin-camera</a:t>
            </a:r>
            <a:endParaRPr lang="nl-NL" altLang="zh-CN" sz="2400" i="1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642" y="2068488"/>
            <a:ext cx="3634167" cy="18218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9317690" y="3220616"/>
            <a:ext cx="3233382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8079075" y="2106049"/>
            <a:ext cx="828111" cy="389815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6585" y="3697377"/>
            <a:ext cx="8346055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&lt;div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id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="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selectPhotos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"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style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="width:100px;height:40px;line-height:40px;background-color:gray;margin-left:auto;margin-right:auto"&gt;                </a:t>
            </a:r>
            <a:endParaRPr lang="nl-NL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	Select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Photos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            </a:t>
            </a:r>
            <a:endParaRPr lang="nl-NL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div&gt;</a:t>
            </a:r>
          </a:p>
        </p:txBody>
      </p:sp>
      <p:sp>
        <p:nvSpPr>
          <p:cNvPr id="37" name="矩形 36"/>
          <p:cNvSpPr/>
          <p:nvPr/>
        </p:nvSpPr>
        <p:spPr>
          <a:xfrm>
            <a:off x="281455" y="5551353"/>
            <a:ext cx="8381185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document.getElementById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("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selectPhotos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").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addEventListener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("click",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function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(){            </a:t>
            </a:r>
          </a:p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navigator.camera.getPicture</a:t>
            </a:r>
            <a:r>
              <a:rPr lang="nl-NL" altLang="zh-CN" sz="20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lang="nl-NL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function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(data){                </a:t>
            </a:r>
          </a:p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	alert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("Select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photo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succeed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");            </a:t>
            </a:r>
            <a:endParaRPr lang="nl-NL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}, </a:t>
            </a:r>
            <a:r>
              <a:rPr lang="nl-NL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function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(error){                </a:t>
            </a:r>
          </a:p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	alert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("Select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photo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fail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");            </a:t>
            </a:r>
            <a:endParaRPr lang="nl-NL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}, {</a:t>
            </a:r>
          </a:p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sourceType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lang="nl-NL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navigator.camera.PictureSourceType.PHOTOLIBRARY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,</a:t>
            </a:r>
          </a:p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encodingType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Camera.EncodingType.JPEG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, </a:t>
            </a:r>
            <a:endParaRPr lang="nl-NL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popoverOptions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lang="nl-NL" altLang="zh-CN" sz="2000" i="1" dirty="0" err="1">
                <a:latin typeface="STSong" charset="-122"/>
                <a:ea typeface="STSong" charset="-122"/>
                <a:cs typeface="STSong" charset="-122"/>
              </a:rPr>
              <a:t>CameraPopoverOptions</a:t>
            </a: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            </a:t>
            </a:r>
            <a:endParaRPr lang="nl-NL" altLang="zh-CN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nl-NL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});        </a:t>
            </a:r>
          </a:p>
          <a:p>
            <a:pPr lvl="0" algn="l">
              <a:defRPr sz="1800"/>
            </a:pPr>
            <a:r>
              <a:rPr lang="nl-NL" altLang="zh-CN" sz="20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  <a:endParaRPr lang="nl-NL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5577" y="3252554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www/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index.html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7703" y="5164832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www/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index.js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87" y="4234729"/>
            <a:ext cx="2812322" cy="5190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0" name="右箭头 39"/>
          <p:cNvSpPr/>
          <p:nvPr/>
        </p:nvSpPr>
        <p:spPr bwMode="auto">
          <a:xfrm>
            <a:off x="8844207" y="6172944"/>
            <a:ext cx="828111" cy="389815"/>
          </a:xfrm>
          <a:prstGeom prst="rightArrow">
            <a:avLst/>
          </a:prstGeom>
          <a:solidFill>
            <a:srgbClr val="00B05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6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4" y="1729361"/>
            <a:ext cx="3496788" cy="41156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237704" y="1041212"/>
            <a:ext cx="375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sz="2800" b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Plugin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目录结构</a:t>
            </a:r>
            <a:endParaRPr kumimoji="1" lang="zh-CN" altLang="en-US" sz="2800" b="1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049670" y="4052460"/>
            <a:ext cx="306480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线连接符 21"/>
          <p:cNvCxnSpPr/>
          <p:nvPr/>
        </p:nvCxnSpPr>
        <p:spPr bwMode="auto">
          <a:xfrm>
            <a:off x="1049670" y="4372744"/>
            <a:ext cx="306480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线连接符 22"/>
          <p:cNvCxnSpPr/>
          <p:nvPr/>
        </p:nvCxnSpPr>
        <p:spPr bwMode="auto">
          <a:xfrm>
            <a:off x="813768" y="5204588"/>
            <a:ext cx="4104456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线连接符 23"/>
          <p:cNvCxnSpPr/>
          <p:nvPr/>
        </p:nvCxnSpPr>
        <p:spPr bwMode="auto">
          <a:xfrm>
            <a:off x="813768" y="5788156"/>
            <a:ext cx="3300705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4903799" y="1221991"/>
            <a:ext cx="7935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package.json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：插件描述文件，包含插件名称，作者，源码地址，版本、依赖等信息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868482" y="2847481"/>
            <a:ext cx="7935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plugin.xml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：插件配置文件，插件具体应用到项目工程时，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会通过该文件中的配置信息来更新整个配置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config.xml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03798" y="4903859"/>
            <a:ext cx="7935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：插件原生源码，不同平台放在对应的目录，比如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android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等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918224" y="6156101"/>
            <a:ext cx="7935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l"/>
            </a:pP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www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：插件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源码，通常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部分不需要区分平台，但对于针对不同平台的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将放在对应的目录进行区分，比如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android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等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30" name="直线连接符 29"/>
          <p:cNvCxnSpPr/>
          <p:nvPr/>
        </p:nvCxnSpPr>
        <p:spPr bwMode="auto">
          <a:xfrm flipV="1">
            <a:off x="4114473" y="1544519"/>
            <a:ext cx="803751" cy="249861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直线连接符 33"/>
          <p:cNvCxnSpPr/>
          <p:nvPr/>
        </p:nvCxnSpPr>
        <p:spPr bwMode="auto">
          <a:xfrm flipV="1">
            <a:off x="4114473" y="3292624"/>
            <a:ext cx="803751" cy="107302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线连接符 34"/>
          <p:cNvCxnSpPr/>
          <p:nvPr/>
        </p:nvCxnSpPr>
        <p:spPr bwMode="auto">
          <a:xfrm>
            <a:off x="4097215" y="5788156"/>
            <a:ext cx="821009" cy="58740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09712" y="1060376"/>
            <a:ext cx="125052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通过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Cordova-CLI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提供的插件基本能提供一般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APP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功能开发，但一些</a:t>
            </a:r>
            <a:r>
              <a:rPr lang="zh-CN" altLang="en-US" sz="2400" dirty="0">
                <a:latin typeface="STSong" charset="-122"/>
                <a:ea typeface="STSong" charset="-122"/>
                <a:cs typeface="STSong" charset="-122"/>
              </a:rPr>
              <a:t>特殊功能仍然需要定制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插件，比如蓝牙通信</a:t>
            </a:r>
          </a:p>
          <a:p>
            <a:pPr algn="l" defTabSz="233679">
              <a:spcBef>
                <a:spcPts val="1600"/>
              </a:spcBef>
              <a:buSzPct val="75000"/>
              <a:defRPr sz="1800"/>
            </a:pPr>
            <a:endParaRPr lang="zh-CN" altLang="en-US" sz="2400" b="1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endParaRPr lang="zh-CN" altLang="en-US" sz="2800" dirty="0">
              <a:latin typeface="STSong" charset="-122"/>
              <a:ea typeface="STSong" charset="-122"/>
              <a:cs typeface="STSong" charset="-122"/>
            </a:endParaRPr>
          </a:p>
          <a:p>
            <a:pPr marL="457200" lvl="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endParaRPr lang="zh-CN" altLang="en-US" sz="2800" b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 defTabSz="233679">
              <a:spcBef>
                <a:spcPts val="0"/>
              </a:spcBef>
              <a:buSzPct val="75000"/>
              <a:defRPr sz="1800"/>
            </a:pP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16826" y="2532062"/>
            <a:ext cx="1687194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JS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667937" y="2532062"/>
            <a:ext cx="1770567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config.xml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0308022" y="2572544"/>
            <a:ext cx="2099034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Native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046016" y="4818681"/>
            <a:ext cx="1394375" cy="569053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bg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Plugin Name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046015" y="5637362"/>
            <a:ext cx="1394375" cy="569053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bg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Method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bg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Name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046014" y="6429450"/>
            <a:ext cx="1394375" cy="569053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bg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Method </a:t>
            </a:r>
            <a:r>
              <a:rPr lang="en-US" altLang="zh-CN" sz="1800" dirty="0" err="1" smtClean="0">
                <a:solidFill>
                  <a:schemeClr val="bg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Args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046016" y="7221538"/>
            <a:ext cx="1394375" cy="517321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bg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Method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Callbacks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597" y="3562668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latin typeface="STSong" charset="-122"/>
                <a:ea typeface="STSong" charset="-122"/>
                <a:cs typeface="STSong" charset="-122"/>
              </a:rPr>
              <a:t>Plugin A - Class A</a:t>
            </a:r>
            <a:endParaRPr kumimoji="1" lang="zh-CN" altLang="en-US" sz="1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66296" y="493951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Plugin B - Class B</a:t>
            </a:r>
            <a:endParaRPr kumimoji="1" lang="zh-CN" altLang="en-US" sz="1800" b="1" dirty="0">
              <a:solidFill>
                <a:srgbClr val="00B0F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34052" y="676328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latin typeface="STSong" charset="-122"/>
                <a:ea typeface="STSong" charset="-122"/>
                <a:cs typeface="STSong" charset="-122"/>
              </a:rPr>
              <a:t>Plugin C - Class C</a:t>
            </a:r>
            <a:endParaRPr kumimoji="1" lang="zh-CN" altLang="en-US" sz="1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45470" y="7284254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smtClean="0">
                <a:latin typeface="STSong" charset="-122"/>
                <a:ea typeface="STSong" charset="-122"/>
                <a:cs typeface="STSong" charset="-122"/>
              </a:rPr>
              <a:t>…</a:t>
            </a:r>
            <a:endParaRPr kumimoji="1" lang="zh-CN" altLang="en-US" sz="1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762974" y="3650250"/>
            <a:ext cx="118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STSong" charset="-122"/>
                <a:ea typeface="STSong" charset="-122"/>
                <a:cs typeface="STSong" charset="-122"/>
              </a:rPr>
              <a:t>M</a:t>
            </a:r>
            <a:r>
              <a:rPr kumimoji="1" lang="en-US" altLang="zh-CN" sz="1800" dirty="0" smtClean="0">
                <a:latin typeface="STSong" charset="-122"/>
                <a:ea typeface="STSong" charset="-122"/>
                <a:cs typeface="STSong" charset="-122"/>
              </a:rPr>
              <a:t>ethod A </a:t>
            </a:r>
            <a:endParaRPr kumimoji="1" lang="zh-CN" altLang="en-US" sz="1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788228" y="4341218"/>
            <a:ext cx="116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>
                <a:latin typeface="STSong" charset="-122"/>
                <a:ea typeface="STSong" charset="-122"/>
                <a:cs typeface="STSong" charset="-122"/>
              </a:rPr>
              <a:t>M</a:t>
            </a:r>
            <a:r>
              <a:rPr kumimoji="1" lang="en-US" altLang="zh-CN" sz="1800" dirty="0" smtClean="0">
                <a:latin typeface="STSong" charset="-122"/>
                <a:ea typeface="STSong" charset="-122"/>
                <a:cs typeface="STSong" charset="-122"/>
              </a:rPr>
              <a:t>ethod B </a:t>
            </a:r>
            <a:endParaRPr kumimoji="1" lang="zh-CN" altLang="en-US" sz="1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786625" y="6204134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Method </a:t>
            </a:r>
            <a:r>
              <a:rPr kumimoji="1" lang="en-US" altLang="zh-CN" sz="1800" b="1" dirty="0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C </a:t>
            </a:r>
            <a:endParaRPr kumimoji="1" lang="zh-CN" altLang="en-US" sz="1800" b="1" dirty="0">
              <a:solidFill>
                <a:srgbClr val="00B0F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247690" y="3193336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API A </a:t>
            </a:r>
            <a:endParaRPr kumimoji="1" lang="zh-CN" altLang="en-US" sz="1800" b="1" dirty="0">
              <a:solidFill>
                <a:srgbClr val="00B0F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85887" y="457986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smtClean="0">
                <a:latin typeface="STSong" charset="-122"/>
                <a:ea typeface="STSong" charset="-122"/>
                <a:cs typeface="STSong" charset="-122"/>
              </a:rPr>
              <a:t>API </a:t>
            </a:r>
            <a:r>
              <a:rPr kumimoji="1" lang="en-US" altLang="zh-CN" sz="1800" dirty="0">
                <a:latin typeface="STSong" charset="-122"/>
                <a:ea typeface="STSong" charset="-122"/>
                <a:cs typeface="STSong" charset="-122"/>
              </a:rPr>
              <a:t>B</a:t>
            </a:r>
            <a:r>
              <a:rPr kumimoji="1" lang="en-US" altLang="zh-CN" sz="1800" smtClean="0">
                <a:latin typeface="STSong" charset="-122"/>
                <a:ea typeface="STSong" charset="-122"/>
                <a:cs typeface="STSong" charset="-122"/>
              </a:rPr>
              <a:t> </a:t>
            </a:r>
            <a:endParaRPr kumimoji="1" lang="zh-CN" altLang="en-US" sz="1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306085" y="50508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dirty="0" smtClean="0">
                <a:latin typeface="STSong" charset="-122"/>
                <a:ea typeface="STSong" charset="-122"/>
                <a:cs typeface="STSong" charset="-122"/>
              </a:rPr>
              <a:t>API C</a:t>
            </a:r>
            <a:endParaRPr kumimoji="1" lang="zh-CN" altLang="en-US" sz="1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452673" y="5628070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smtClean="0">
                <a:latin typeface="STSong" charset="-122"/>
                <a:ea typeface="STSong" charset="-122"/>
                <a:cs typeface="STSong" charset="-122"/>
              </a:rPr>
              <a:t>…</a:t>
            </a:r>
            <a:endParaRPr kumimoji="1" lang="zh-CN" altLang="en-US" sz="1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757984" y="4561488"/>
            <a:ext cx="1944216" cy="3524146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2733534" y="4192407"/>
            <a:ext cx="2055492" cy="383556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842802" y="5279021"/>
            <a:ext cx="4179878" cy="484632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62240" y="5792929"/>
            <a:ext cx="375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通过</a:t>
            </a:r>
            <a:r>
              <a:rPr kumimoji="1" lang="en-US" altLang="zh-CN" sz="1800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PluginName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找到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Native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Class</a:t>
            </a:r>
            <a:endParaRPr kumimoji="1" lang="zh-CN" altLang="en-US" sz="1800" dirty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1" name="右箭头 40"/>
          <p:cNvSpPr/>
          <p:nvPr/>
        </p:nvSpPr>
        <p:spPr bwMode="auto">
          <a:xfrm>
            <a:off x="9022679" y="6507084"/>
            <a:ext cx="3164939" cy="484632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92119" y="6946280"/>
            <a:ext cx="3754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通过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Method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Name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执行对应方法</a:t>
            </a:r>
          </a:p>
          <a:p>
            <a:pPr marL="285750" indent="-285750" algn="l">
              <a:buFont typeface="Wingdings" charset="2"/>
              <a:buChar char="l"/>
            </a:pPr>
            <a:r>
              <a:rPr kumimoji="1" lang="en-US" altLang="zh-CN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Method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Args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作为该方法参数</a:t>
            </a:r>
          </a:p>
          <a:p>
            <a:pPr algn="l"/>
            <a:endParaRPr kumimoji="1" lang="zh-CN" altLang="en-US" sz="1800" dirty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5" name="右箭头 44"/>
          <p:cNvSpPr/>
          <p:nvPr/>
        </p:nvSpPr>
        <p:spPr bwMode="auto">
          <a:xfrm rot="10800000">
            <a:off x="309712" y="8193282"/>
            <a:ext cx="11877905" cy="484632"/>
          </a:xfrm>
          <a:prstGeom prst="rightArrow">
            <a:avLst/>
          </a:prstGeom>
          <a:solidFill>
            <a:srgbClr val="00B0F0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13" name="直线连接符 12"/>
          <p:cNvCxnSpPr/>
          <p:nvPr/>
        </p:nvCxnSpPr>
        <p:spPr bwMode="auto">
          <a:xfrm>
            <a:off x="4842802" y="2113685"/>
            <a:ext cx="0" cy="760838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线连接符 45"/>
          <p:cNvCxnSpPr/>
          <p:nvPr/>
        </p:nvCxnSpPr>
        <p:spPr bwMode="auto">
          <a:xfrm>
            <a:off x="9022680" y="3210577"/>
            <a:ext cx="0" cy="652873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文本框 46"/>
          <p:cNvSpPr txBox="1"/>
          <p:nvPr/>
        </p:nvSpPr>
        <p:spPr>
          <a:xfrm>
            <a:off x="9049970" y="8602464"/>
            <a:ext cx="379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方法执行完后，通过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Method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Callbacks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将结果返回给</a:t>
            </a:r>
            <a:r>
              <a:rPr kumimoji="1" lang="en-US" altLang="zh-CN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层</a:t>
            </a:r>
          </a:p>
          <a:p>
            <a:pPr algn="l"/>
            <a:endParaRPr kumimoji="1" lang="zh-CN" altLang="en-US" sz="1800" dirty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-22271" y="3530267"/>
            <a:ext cx="505570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nl-NL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exec</a:t>
            </a:r>
            <a:r>
              <a:rPr lang="nl-NL" altLang="zh-CN" sz="1800" i="1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lang="nl-NL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success</a:t>
            </a:r>
            <a:r>
              <a:rPr lang="nl-NL" altLang="zh-CN" sz="1800" i="1" dirty="0" smtClean="0">
                <a:latin typeface="STSong" charset="-122"/>
                <a:ea typeface="STSong" charset="-122"/>
                <a:cs typeface="STSong" charset="-122"/>
              </a:rPr>
              <a:t>, error, "</a:t>
            </a:r>
            <a:r>
              <a:rPr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PluginName</a:t>
            </a:r>
            <a:r>
              <a:rPr lang="nl-NL" altLang="zh-CN" sz="1800" i="1" dirty="0" smtClean="0">
                <a:latin typeface="STSong" charset="-122"/>
                <a:ea typeface="STSong" charset="-122"/>
                <a:cs typeface="STSong" charset="-122"/>
              </a:rPr>
              <a:t>", "</a:t>
            </a:r>
            <a:r>
              <a:rPr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MethodName</a:t>
            </a:r>
            <a:r>
              <a:rPr lang="nl-NL" altLang="zh-CN" sz="1800" i="1" dirty="0" smtClean="0">
                <a:latin typeface="STSong" charset="-122"/>
                <a:ea typeface="STSong" charset="-122"/>
                <a:cs typeface="STSong" charset="-122"/>
              </a:rPr>
              <a:t>", [</a:t>
            </a:r>
            <a:r>
              <a:rPr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args</a:t>
            </a:r>
            <a:r>
              <a:rPr lang="nl-NL" altLang="zh-CN" sz="1800" i="1" dirty="0" smtClean="0">
                <a:latin typeface="STSong" charset="-122"/>
                <a:ea typeface="STSong" charset="-122"/>
                <a:cs typeface="STSong" charset="-122"/>
              </a:rPr>
              <a:t>]);</a:t>
            </a:r>
            <a:endParaRPr lang="nl-NL" altLang="zh-CN" sz="18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131949" y="5470555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smtClean="0">
                <a:latin typeface="STSong" charset="-122"/>
                <a:ea typeface="STSong" charset="-122"/>
                <a:cs typeface="STSong" charset="-122"/>
              </a:rPr>
              <a:t>…</a:t>
            </a:r>
            <a:endParaRPr kumimoji="1" lang="zh-CN" altLang="en-US" sz="1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4672" y="8814996"/>
            <a:ext cx="3797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层通过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success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error</a:t>
            </a:r>
            <a:r>
              <a:rPr kumimoji="1" lang="zh-CN" altLang="en-US" sz="1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回调处理返回结果</a:t>
            </a:r>
            <a:endParaRPr kumimoji="1" lang="zh-CN" altLang="en-US" sz="1800" dirty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83668" y="159046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smtClean="0">
                <a:latin typeface="STSong" charset="-122"/>
                <a:ea typeface="STSong" charset="-122"/>
                <a:cs typeface="STSong" charset="-122"/>
              </a:rPr>
              <a:t>插件主结构图</a:t>
            </a:r>
            <a:endParaRPr kumimoji="1" lang="zh-CN" altLang="en-US" sz="28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303502" y="1991578"/>
            <a:ext cx="74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层</a:t>
            </a:r>
            <a:endParaRPr kumimoji="1" lang="zh-CN" altLang="en-US" sz="2400" b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350860" y="2020674"/>
            <a:ext cx="13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latin typeface="STSong" charset="-122"/>
                <a:ea typeface="STSong" charset="-122"/>
                <a:cs typeface="STSong" charset="-122"/>
              </a:rPr>
              <a:t>Native</a:t>
            </a:r>
            <a:r>
              <a:rPr kumimoji="1"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层</a:t>
            </a:r>
            <a:endParaRPr kumimoji="1" lang="zh-CN" altLang="en-US" sz="2400" b="1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7930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09712" y="1060376"/>
            <a:ext cx="12505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使用</a:t>
            </a:r>
            <a:r>
              <a:rPr lang="en-US" altLang="zh-CN" sz="3200" b="1" dirty="0" err="1" smtClean="0">
                <a:latin typeface="STSong" charset="-122"/>
                <a:ea typeface="STSong" charset="-122"/>
                <a:cs typeface="STSong" charset="-122"/>
                <a:hlinkClick r:id="rId2"/>
              </a:rPr>
              <a:t>plugman</a:t>
            </a: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开发插件：</a:t>
            </a:r>
            <a:r>
              <a:rPr lang="en-US" altLang="zh-CN" sz="3200" b="1" dirty="0" err="1" smtClean="0">
                <a:latin typeface="STSong" charset="-122"/>
                <a:ea typeface="STSong" charset="-122"/>
                <a:cs typeface="STSong" charset="-122"/>
              </a:rPr>
              <a:t>plugman</a:t>
            </a: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为</a:t>
            </a:r>
            <a:r>
              <a:rPr lang="en-US" altLang="zh-CN" sz="3200" b="1" dirty="0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的一个插件管理</a:t>
            </a:r>
            <a:r>
              <a:rPr lang="en-US" altLang="zh-CN" sz="3200" b="1" dirty="0" smtClean="0">
                <a:latin typeface="STSong" charset="-122"/>
                <a:ea typeface="STSong" charset="-122"/>
                <a:cs typeface="STSong" charset="-122"/>
              </a:rPr>
              <a:t>CLI</a:t>
            </a: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80666" y="3321732"/>
            <a:ext cx="1687194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JS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81720" y="5244182"/>
            <a:ext cx="2099034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Native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0666" y="4122375"/>
            <a:ext cx="5545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实现，将各个参数传递到原生层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9712" y="6154941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原生代码实现，处理完后将结果返回给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90432" y="2829590"/>
            <a:ext cx="375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配置开发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951188" y="3446584"/>
            <a:ext cx="2215508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package.json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7373" y="4216906"/>
            <a:ext cx="375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插件描述文件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951188" y="5316190"/>
            <a:ext cx="2215508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err="1" smtClean="0">
                <a:solidFill>
                  <a:schemeClr val="bg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plugin.xml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907373" y="6133735"/>
            <a:ext cx="615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插件配置文件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</a:t>
            </a:r>
            <a:r>
              <a:rPr kumimoji="1" lang="zh-CN" altLang="en-US" sz="28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参见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  <a:hlinkClick r:id="rId3"/>
              </a:rPr>
              <a:t>文档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84887" y="2716565"/>
            <a:ext cx="375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源码开发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4886" y="7261943"/>
            <a:ext cx="909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plugman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指令将插件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install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到对应平台工程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772" y="7933074"/>
            <a:ext cx="1256523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&gt; 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plugman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install --platform 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 --project ./platforms/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 --plugin ./plugins/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-plugin-test</a:t>
            </a:r>
            <a:endParaRPr lang="nl-NL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9712" y="1675304"/>
            <a:ext cx="375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安装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plugman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4886" y="2280292"/>
            <a:ext cx="1256523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&gt;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npm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install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-g  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plugman</a:t>
            </a:r>
            <a:endParaRPr lang="nl-NL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211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09712" y="1060376"/>
            <a:ext cx="12505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使用</a:t>
            </a:r>
            <a:r>
              <a:rPr lang="en-US" altLang="zh-CN" sz="3200" b="1" dirty="0" err="1" smtClean="0">
                <a:latin typeface="STSong" charset="-122"/>
                <a:ea typeface="STSong" charset="-122"/>
                <a:cs typeface="STSong" charset="-122"/>
                <a:hlinkClick r:id="rId2"/>
              </a:rPr>
              <a:t>plugman</a:t>
            </a: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开发插件</a:t>
            </a: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9712" y="1675304"/>
            <a:ext cx="375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开发，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www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目录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4886" y="3441864"/>
            <a:ext cx="1256523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exec = require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(‘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/exec’);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module.exports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= 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: function(success, error) 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    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exec(success, error, 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”, 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”,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[]);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};</a:t>
            </a:r>
            <a:endParaRPr lang="nl-NL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9752" y="2433296"/>
            <a:ext cx="501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exec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为连接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层和原生层的桥梁，任何需要使用原生方法的必须通过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exec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进行传递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1617" y="5462094"/>
            <a:ext cx="3782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使用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module.exports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导出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，比如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就是其中一个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API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01890" y="5462094"/>
            <a:ext cx="84131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exec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必须包含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5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个参数：</a:t>
            </a:r>
          </a:p>
          <a:p>
            <a:pPr marL="342900" indent="-342900" algn="l"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success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：成功时候回调</a:t>
            </a:r>
          </a:p>
          <a:p>
            <a:pPr marL="342900" indent="-342900" algn="l"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error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：失败时候回调</a:t>
            </a: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“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”：插件名称，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将根据该名称找到对应的原生类</a:t>
            </a:r>
          </a:p>
          <a:p>
            <a:pPr marL="342900" indent="-342900" algn="l">
              <a:buFont typeface="Arial" charset="0"/>
              <a:buChar char="•"/>
            </a:pP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“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”：方法名称，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将根据该名称找到原生类对应的方法</a:t>
            </a:r>
          </a:p>
          <a:p>
            <a:pPr marL="342900" indent="-342900" algn="l"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[]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：参数，参数必须是数组，在原生层通过下标获取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59594" y="3441864"/>
            <a:ext cx="3704997" cy="354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01575" y="3817828"/>
            <a:ext cx="5380606" cy="5666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156651" y="4405670"/>
            <a:ext cx="5380606" cy="35481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4" name="直线连接符 3"/>
          <p:cNvCxnSpPr>
            <a:stCxn id="2" idx="0"/>
          </p:cNvCxnSpPr>
          <p:nvPr/>
        </p:nvCxnSpPr>
        <p:spPr bwMode="auto">
          <a:xfrm flipV="1">
            <a:off x="2212093" y="3141182"/>
            <a:ext cx="113843" cy="30068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线连接符 26"/>
          <p:cNvCxnSpPr/>
          <p:nvPr/>
        </p:nvCxnSpPr>
        <p:spPr bwMode="auto">
          <a:xfrm>
            <a:off x="1677864" y="4405670"/>
            <a:ext cx="288032" cy="105642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线连接符 30"/>
          <p:cNvCxnSpPr/>
          <p:nvPr/>
        </p:nvCxnSpPr>
        <p:spPr bwMode="auto">
          <a:xfrm>
            <a:off x="4146807" y="4781635"/>
            <a:ext cx="255083" cy="68045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0686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09712" y="1060376"/>
            <a:ext cx="12505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使用</a:t>
            </a:r>
            <a:r>
              <a:rPr lang="en-US" altLang="zh-CN" sz="3200" b="1" dirty="0" err="1" smtClean="0">
                <a:latin typeface="STSong" charset="-122"/>
                <a:ea typeface="STSong" charset="-122"/>
                <a:cs typeface="STSong" charset="-122"/>
                <a:hlinkClick r:id="rId2"/>
              </a:rPr>
              <a:t>plugman</a:t>
            </a: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开发插件</a:t>
            </a: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9712" y="1675304"/>
            <a:ext cx="1108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Native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开发，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目录，以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为例</a:t>
            </a:r>
          </a:p>
        </p:txBody>
      </p:sp>
      <p:sp>
        <p:nvSpPr>
          <p:cNvPr id="30" name="矩形 29"/>
          <p:cNvSpPr/>
          <p:nvPr/>
        </p:nvSpPr>
        <p:spPr>
          <a:xfrm>
            <a:off x="284886" y="3441864"/>
            <a:ext cx="12565234" cy="4001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@interface 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 : 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CDVPlugin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- (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void)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:(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CDVInvokedUrlCommand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*)command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;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@end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@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implementation 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TestPlugin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- (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void)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:(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CDVInvokedUrlCommand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*)command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   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// Do something</a:t>
            </a:r>
          </a:p>
          <a:p>
            <a:pPr lvl="0" algn="l">
              <a:defRPr sz="1800"/>
            </a:pP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// </a:t>
            </a:r>
            <a:r>
              <a:rPr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command.arguments</a:t>
            </a:r>
            <a:r>
              <a:rPr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[index]</a:t>
            </a:r>
            <a:r>
              <a:rPr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获取</a:t>
            </a:r>
            <a:r>
              <a:rPr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传递的参数</a:t>
            </a:r>
          </a:p>
          <a:p>
            <a:pPr lvl="0" algn="l">
              <a:defRPr sz="1800"/>
            </a:pPr>
            <a:endParaRPr lang="zh-CN" altLang="en-US" sz="1800" i="1" dirty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CDVPluginResult</a:t>
            </a:r>
            <a:r>
              <a:rPr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i="1" dirty="0">
                <a:latin typeface="STSong" charset="-122"/>
                <a:ea typeface="STSong" charset="-122"/>
                <a:cs typeface="STSong" charset="-122"/>
              </a:rPr>
              <a:t>*results = [</a:t>
            </a:r>
            <a:r>
              <a:rPr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CDVPluginResult</a:t>
            </a:r>
            <a:r>
              <a:rPr lang="en-US" altLang="zh-CN" sz="18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resultWithStatus:status</a:t>
            </a:r>
            <a:r>
              <a:rPr lang="en-US" altLang="zh-CN" sz="18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messageAsDictionary:data</a:t>
            </a:r>
            <a:r>
              <a:rPr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];</a:t>
            </a:r>
            <a:endParaRPr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[</a:t>
            </a:r>
            <a:r>
              <a:rPr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self.commandDelegate</a:t>
            </a:r>
            <a:r>
              <a:rPr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sendPluginResult:results</a:t>
            </a:r>
            <a:r>
              <a:rPr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callbackId:callbackId</a:t>
            </a:r>
            <a:r>
              <a:rPr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];</a:t>
            </a:r>
          </a:p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@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end</a:t>
            </a:r>
            <a:endParaRPr lang="nl-NL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4886" y="2433296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插件必须从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插件基类继承下来，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CDVPlugin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，并声明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Native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的方法，比如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helloCordova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408" y="7605553"/>
            <a:ext cx="4772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command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包含了这次原生调用的所有信息，其中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arguments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包含了从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传递的参数，为数组类型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53609" y="7451081"/>
            <a:ext cx="7261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当处理完成后，需要讲结果返回给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层对应的回调得到调用，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通过传递的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status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来判断是成功还是失败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04152" y="3501131"/>
            <a:ext cx="6558288" cy="8833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59595" y="5560623"/>
            <a:ext cx="5854774" cy="5024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167079" y="6204534"/>
            <a:ext cx="9580543" cy="63132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4" name="直线连接符 3"/>
          <p:cNvCxnSpPr>
            <a:stCxn id="2" idx="0"/>
          </p:cNvCxnSpPr>
          <p:nvPr/>
        </p:nvCxnSpPr>
        <p:spPr bwMode="auto">
          <a:xfrm flipH="1" flipV="1">
            <a:off x="2270494" y="3200451"/>
            <a:ext cx="1312802" cy="30068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线连接符 26"/>
          <p:cNvCxnSpPr/>
          <p:nvPr/>
        </p:nvCxnSpPr>
        <p:spPr bwMode="auto">
          <a:xfrm>
            <a:off x="5283818" y="6835857"/>
            <a:ext cx="2442718" cy="66636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线连接符 30"/>
          <p:cNvCxnSpPr/>
          <p:nvPr/>
        </p:nvCxnSpPr>
        <p:spPr bwMode="auto">
          <a:xfrm flipH="1">
            <a:off x="511273" y="6109522"/>
            <a:ext cx="325078" cy="157485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156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BIN</a:t>
            </a:r>
            <a:r>
              <a:rPr lang="zh-CN" altLang="en-US" sz="4000" kern="0" dirty="0" smtClean="0"/>
              <a:t>架构</a:t>
            </a:r>
            <a:endParaRPr lang="zh-CN" altLang="en-US" sz="4000" kern="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56" y="1420416"/>
            <a:ext cx="8096052" cy="6069972"/>
          </a:xfrm>
          <a:prstGeom prst="rect">
            <a:avLst/>
          </a:prstGeom>
        </p:spPr>
      </p:pic>
      <p:sp>
        <p:nvSpPr>
          <p:cNvPr id="18" name="Shape 101"/>
          <p:cNvSpPr/>
          <p:nvPr/>
        </p:nvSpPr>
        <p:spPr>
          <a:xfrm>
            <a:off x="125729" y="969525"/>
            <a:ext cx="5080527" cy="627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2400" b="1" dirty="0" smtClean="0">
                <a:latin typeface="STSong" charset="-122"/>
                <a:ea typeface="STSong" charset="-122"/>
                <a:cs typeface="STSong" charset="-122"/>
              </a:rPr>
              <a:t>技术架构</a:t>
            </a:r>
            <a:endParaRPr sz="2400" b="1" dirty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lnSpc>
                <a:spcPct val="150000"/>
              </a:lnSpc>
            </a:pPr>
            <a:r>
              <a:rPr lang="en-US" sz="2000" dirty="0" smtClean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sz="2000" dirty="0" smtClean="0">
                <a:latin typeface="STSong" charset="-122"/>
                <a:ea typeface="STSong" charset="-122"/>
                <a:cs typeface="STSong" charset="-122"/>
              </a:rPr>
              <a:t>的架构采用移动开发领域流行的混合开发模式</a:t>
            </a:r>
            <a:r>
              <a:rPr sz="2000" dirty="0">
                <a:latin typeface="STSong" charset="-122"/>
                <a:ea typeface="STSong" charset="-122"/>
                <a:cs typeface="STSong" charset="-122"/>
              </a:rPr>
              <a:t>，底层使用著名的PhoneGap跨平台开源框架，对H5层提供原生开发能力；H5框架层使用著名的JQuery，Backbone等开源库，对H5应用层提供基础的网络请求、MVC开发模式、模块异步加载管理等机制。</a:t>
            </a:r>
          </a:p>
          <a:p>
            <a:pPr lvl="0" algn="l">
              <a:lnSpc>
                <a:spcPct val="150000"/>
              </a:lnSpc>
            </a:pPr>
            <a:r>
              <a:rPr sz="2400" b="1" dirty="0" smtClean="0">
                <a:latin typeface="STSong" charset="-122"/>
                <a:ea typeface="STSong" charset="-122"/>
                <a:cs typeface="STSong" charset="-122"/>
              </a:rPr>
              <a:t>特点</a:t>
            </a:r>
            <a:endParaRPr sz="2400" b="1" dirty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lnSpc>
                <a:spcPct val="150000"/>
              </a:lnSpc>
            </a:pPr>
            <a:r>
              <a:rPr sz="2000" dirty="0">
                <a:latin typeface="STSong" charset="-122"/>
                <a:ea typeface="STSong" charset="-122"/>
                <a:cs typeface="STSong" charset="-122"/>
              </a:rPr>
              <a:t>1.采用通用开源库搭建主体架构，高可控！</a:t>
            </a:r>
          </a:p>
          <a:p>
            <a:pPr lvl="0" algn="l">
              <a:lnSpc>
                <a:spcPct val="150000"/>
              </a:lnSpc>
            </a:pPr>
            <a:r>
              <a:rPr sz="2000" dirty="0">
                <a:latin typeface="STSong" charset="-122"/>
                <a:ea typeface="STSong" charset="-122"/>
                <a:cs typeface="STSong" charset="-122"/>
              </a:rPr>
              <a:t>2.跨平台架构，业务一次开发，多平台使用，高效率！</a:t>
            </a:r>
          </a:p>
          <a:p>
            <a:pPr lvl="0" algn="l">
              <a:lnSpc>
                <a:spcPct val="150000"/>
              </a:lnSpc>
            </a:pPr>
            <a:r>
              <a:rPr sz="2000" dirty="0">
                <a:latin typeface="STSong" charset="-122"/>
                <a:ea typeface="STSong" charset="-122"/>
                <a:cs typeface="STSong" charset="-122"/>
              </a:rPr>
              <a:t>3.功能代码模块化管理，高复用！</a:t>
            </a:r>
          </a:p>
          <a:p>
            <a:pPr lvl="0" algn="l">
              <a:lnSpc>
                <a:spcPct val="150000"/>
              </a:lnSpc>
            </a:pPr>
            <a:r>
              <a:rPr sz="2000" dirty="0">
                <a:latin typeface="STSong" charset="-122"/>
                <a:ea typeface="STSong" charset="-122"/>
                <a:cs typeface="STSong" charset="-122"/>
              </a:rPr>
              <a:t>4.技术架构经过多个商业项目验证，高保证</a:t>
            </a:r>
            <a:r>
              <a:rPr sz="1600" dirty="0">
                <a:latin typeface="STSong" charset="-122"/>
                <a:ea typeface="STSong" charset="-122"/>
                <a:cs typeface="STSong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839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09712" y="1060376"/>
            <a:ext cx="12505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使用</a:t>
            </a:r>
            <a:r>
              <a:rPr lang="en-US" altLang="zh-CN" sz="3200" b="1" dirty="0" err="1" smtClean="0">
                <a:latin typeface="STSong" charset="-122"/>
                <a:ea typeface="STSong" charset="-122"/>
                <a:cs typeface="STSong" charset="-122"/>
                <a:hlinkClick r:id="rId2"/>
              </a:rPr>
              <a:t>plugman</a:t>
            </a: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开发插件</a:t>
            </a: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9712" y="1675304"/>
            <a:ext cx="1108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配置开发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plugin.xml</a:t>
            </a:r>
            <a:r>
              <a:rPr kumimoji="1" lang="en-US" altLang="zh-CN" sz="28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plugins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目录</a:t>
            </a:r>
            <a:r>
              <a:rPr kumimoji="1" lang="zh-CN" altLang="en-US" sz="28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以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为例</a:t>
            </a:r>
          </a:p>
        </p:txBody>
      </p:sp>
      <p:sp>
        <p:nvSpPr>
          <p:cNvPr id="30" name="矩形 29"/>
          <p:cNvSpPr/>
          <p:nvPr/>
        </p:nvSpPr>
        <p:spPr>
          <a:xfrm>
            <a:off x="284886" y="3139891"/>
            <a:ext cx="1256523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plugin 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xmlns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="http://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cordova.apache.org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/ns/plugins/1.0"  id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="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-plugin-test"  version="1.0.0"&gt;</a:t>
            </a:r>
            <a:endParaRPr lang="en-US" altLang="zh-CN" sz="2000" i="1" dirty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name&gt;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&lt;/name&gt;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-module 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=“www/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test.js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name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”&gt;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clobbers target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window.testPlugin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/&gt;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-module&gt;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platform name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”&gt;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config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-file target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config.xml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parent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=“/*”&gt;    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1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feature name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”&gt;        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1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param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 name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-package”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value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/&gt;    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1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feature&gt;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config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-file&gt;        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header-file 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TestPlugin.h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/&gt;    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20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source-file 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=“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src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/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TestPlugin.m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”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/&gt;    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20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platform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&gt;</a:t>
            </a:r>
            <a:endParaRPr lang="zh-CN" altLang="en-US" sz="2000" i="1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4887" y="2274349"/>
            <a:ext cx="9601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-module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描述了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文件执行后的模块如果导出到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系统，比如这里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www/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test.js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产生的模块最终导出到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window.testPlugin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因此在应用中通过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window.testPlugin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来使用该插件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317824" y="3807157"/>
            <a:ext cx="5472608" cy="90574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279164" y="4712906"/>
            <a:ext cx="8463596" cy="278932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142145" y="5302993"/>
            <a:ext cx="7824752" cy="94195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4" name="直线连接符 3"/>
          <p:cNvCxnSpPr>
            <a:stCxn id="2" idx="0"/>
          </p:cNvCxnSpPr>
          <p:nvPr/>
        </p:nvCxnSpPr>
        <p:spPr bwMode="auto">
          <a:xfrm flipH="1" flipV="1">
            <a:off x="2829994" y="3136779"/>
            <a:ext cx="1224134" cy="670378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线连接符 26"/>
          <p:cNvCxnSpPr/>
          <p:nvPr/>
        </p:nvCxnSpPr>
        <p:spPr bwMode="auto">
          <a:xfrm>
            <a:off x="10390832" y="6244952"/>
            <a:ext cx="72008" cy="1390965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线连接符 30"/>
          <p:cNvCxnSpPr/>
          <p:nvPr/>
        </p:nvCxnSpPr>
        <p:spPr bwMode="auto">
          <a:xfrm flipH="1">
            <a:off x="977279" y="6124122"/>
            <a:ext cx="301885" cy="166534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矩形 24"/>
          <p:cNvSpPr/>
          <p:nvPr/>
        </p:nvSpPr>
        <p:spPr bwMode="auto">
          <a:xfrm>
            <a:off x="2181920" y="6531976"/>
            <a:ext cx="4608512" cy="6187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0319" y="7789463"/>
            <a:ext cx="379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platform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描述了对应平台的配置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086577" y="7635917"/>
            <a:ext cx="4763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feature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描述了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层和原生层的映射关系，比如这里表示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的模块对应到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系统中的</a:t>
            </a:r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类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280679" y="7629219"/>
            <a:ext cx="3177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header-file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source-file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描述了该插件对应的源码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931971" y="3771539"/>
            <a:ext cx="1045513" cy="415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插件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id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57550" y="3108309"/>
            <a:ext cx="2697178" cy="46401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58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09712" y="1060376"/>
            <a:ext cx="12505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使用</a:t>
            </a:r>
            <a:r>
              <a:rPr lang="en-US" altLang="zh-CN" sz="3200" b="1" dirty="0" err="1" smtClean="0">
                <a:latin typeface="STSong" charset="-122"/>
                <a:ea typeface="STSong" charset="-122"/>
                <a:cs typeface="STSong" charset="-122"/>
                <a:hlinkClick r:id="rId2"/>
              </a:rPr>
              <a:t>plugman</a:t>
            </a: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开发插件</a:t>
            </a: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4094" y="1731972"/>
            <a:ext cx="909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plugman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指令将插件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install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到对应平台工程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0988" y="2403103"/>
            <a:ext cx="1256523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&gt; 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plugman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install --platform 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 --project ./platforms/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 --plugin ./plugins/</a:t>
            </a:r>
            <a:r>
              <a:rPr lang="en-US" altLang="zh-CN" sz="2000" i="1" dirty="0" err="1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en-US" altLang="zh-CN" sz="2000" i="1" dirty="0">
                <a:latin typeface="STSong" charset="-122"/>
                <a:ea typeface="STSong" charset="-122"/>
                <a:cs typeface="STSong" charset="-122"/>
              </a:rPr>
              <a:t>-plugin-test</a:t>
            </a:r>
            <a:endParaRPr lang="nl-NL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4474" y="3580656"/>
            <a:ext cx="12430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将源码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plugin.xml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header-file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soruce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-file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部分，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-module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部分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部署到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ios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工程</a:t>
            </a:r>
          </a:p>
          <a:p>
            <a:pPr algn="l">
              <a:lnSpc>
                <a:spcPct val="150000"/>
              </a:lnSpc>
            </a:pP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修改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config.xml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文件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plugin.xml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feature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部分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，建立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层和原生层映射</a:t>
            </a: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endParaRPr kumimoji="1"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457200" indent="-457200" algn="l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修改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cordova_plugins.js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文件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plugin.xml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中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-module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部分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)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，加载插件到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系统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9712" y="3037945"/>
            <a:ext cx="909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en-US" altLang="zh-CN" sz="28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plugman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指令背后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155" y="4228728"/>
            <a:ext cx="2274168" cy="7580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43" y="5956920"/>
            <a:ext cx="6119766" cy="6799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26" y="7541096"/>
            <a:ext cx="5463682" cy="1591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536" y="4200279"/>
            <a:ext cx="2578100" cy="1193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5314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09712" y="1060376"/>
            <a:ext cx="12505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使用</a:t>
            </a:r>
            <a:r>
              <a:rPr lang="en-US" altLang="zh-CN" sz="3200" b="1" dirty="0" err="1" smtClean="0">
                <a:latin typeface="STSong" charset="-122"/>
                <a:ea typeface="STSong" charset="-122"/>
                <a:cs typeface="STSong" charset="-122"/>
                <a:hlinkClick r:id="rId2"/>
              </a:rPr>
              <a:t>plugman</a:t>
            </a: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开发插件</a:t>
            </a: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4094" y="1731972"/>
            <a:ext cx="909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串联关系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0988" y="2403103"/>
            <a:ext cx="1256523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2000" i="1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window.testPlugin</a:t>
            </a:r>
            <a:r>
              <a:rPr lang="en-US" altLang="zh-CN" sz="2000" i="1" dirty="0" err="1" smtClean="0">
                <a:latin typeface="STSong" charset="-122"/>
                <a:ea typeface="STSong" charset="-122"/>
                <a:cs typeface="STSong" charset="-122"/>
              </a:rPr>
              <a:t>.</a:t>
            </a:r>
            <a:r>
              <a:rPr lang="en-US" altLang="zh-CN" sz="2000" i="1" dirty="0" err="1" smtClean="0">
                <a:solidFill>
                  <a:srgbClr val="00B050"/>
                </a:solidFill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lang="en-US" altLang="zh-CN" sz="2000" i="1" dirty="0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function(){// Success }, function(){//Error}</a:t>
            </a:r>
            <a:r>
              <a:rPr lang="en-US" altLang="zh-CN" sz="20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  <a:endParaRPr lang="nl-NL" altLang="zh-CN" sz="2000" i="1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60" y="3398230"/>
            <a:ext cx="5076860" cy="14785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/>
          <p:cNvSpPr txBox="1"/>
          <p:nvPr/>
        </p:nvSpPr>
        <p:spPr>
          <a:xfrm>
            <a:off x="335043" y="3004592"/>
            <a:ext cx="220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cordova_plugins.js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87677" y="5564942"/>
            <a:ext cx="650701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16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600" i="1" dirty="0">
                <a:latin typeface="STSong" charset="-122"/>
                <a:ea typeface="STSong" charset="-122"/>
                <a:cs typeface="STSong" charset="-122"/>
              </a:rPr>
              <a:t>exec = require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(‘</a:t>
            </a:r>
            <a:r>
              <a:rPr lang="en-US" altLang="zh-CN" sz="1600" i="1" dirty="0" err="1" smtClean="0"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/exec’);        </a:t>
            </a:r>
            <a:endParaRPr lang="zh-CN" altLang="en-US" sz="16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1600" i="1" dirty="0" err="1" smtClean="0">
                <a:latin typeface="STSong" charset="-122"/>
                <a:ea typeface="STSong" charset="-122"/>
                <a:cs typeface="STSong" charset="-122"/>
              </a:rPr>
              <a:t>module.exports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600" i="1" dirty="0">
                <a:latin typeface="STSong" charset="-122"/>
                <a:ea typeface="STSong" charset="-122"/>
                <a:cs typeface="STSong" charset="-122"/>
              </a:rPr>
              <a:t>= 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{        </a:t>
            </a:r>
            <a:endParaRPr lang="zh-CN" altLang="en-US" sz="16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16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1600" i="1" dirty="0" err="1" smtClean="0"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600" i="1" dirty="0">
                <a:latin typeface="STSong" charset="-122"/>
                <a:ea typeface="STSong" charset="-122"/>
                <a:cs typeface="STSong" charset="-122"/>
              </a:rPr>
              <a:t>: function(success, error) 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{            </a:t>
            </a:r>
            <a:endParaRPr lang="zh-CN" altLang="en-US" sz="16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16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zh-CN" altLang="en-US" sz="16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exec(success, error, “</a:t>
            </a:r>
            <a:r>
              <a:rPr lang="en-US" altLang="zh-CN" sz="1600" i="1" dirty="0" err="1" smtClean="0">
                <a:latin typeface="STSong" charset="-122"/>
                <a:ea typeface="STSong" charset="-122"/>
                <a:cs typeface="STSong" charset="-122"/>
              </a:rPr>
              <a:t>TestPlugin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”, “</a:t>
            </a:r>
            <a:r>
              <a:rPr lang="en-US" altLang="zh-CN" sz="1600" i="1" dirty="0" err="1" smtClean="0"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”, </a:t>
            </a:r>
            <a:r>
              <a:rPr lang="en-US" altLang="zh-CN" sz="1600" i="1" dirty="0">
                <a:latin typeface="STSong" charset="-122"/>
                <a:ea typeface="STSong" charset="-122"/>
                <a:cs typeface="STSong" charset="-122"/>
              </a:rPr>
              <a:t>[]);        </a:t>
            </a:r>
            <a:endParaRPr lang="zh-CN" altLang="en-US" sz="16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16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}    </a:t>
            </a:r>
            <a:endParaRPr lang="zh-CN" altLang="en-US" sz="16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};</a:t>
            </a:r>
            <a:endParaRPr lang="nl-NL" altLang="zh-CN" sz="16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562346" y="516483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test.js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42" y="7869234"/>
            <a:ext cx="6119766" cy="6799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6426695" y="3720437"/>
            <a:ext cx="648072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l">
              <a:defRPr sz="1800"/>
            </a:pP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@</a:t>
            </a:r>
            <a:r>
              <a:rPr lang="en-US" altLang="zh-CN" sz="1600" i="1" dirty="0">
                <a:latin typeface="STSong" charset="-122"/>
                <a:ea typeface="STSong" charset="-122"/>
                <a:cs typeface="STSong" charset="-122"/>
              </a:rPr>
              <a:t>implementation </a:t>
            </a:r>
            <a:r>
              <a:rPr lang="en-US" altLang="zh-CN" sz="1600" i="1" dirty="0" err="1" smtClean="0">
                <a:latin typeface="STSong" charset="-122"/>
                <a:ea typeface="STSong" charset="-122"/>
                <a:cs typeface="STSong" charset="-122"/>
              </a:rPr>
              <a:t>TestPlugin</a:t>
            </a:r>
            <a:endParaRPr lang="zh-CN" altLang="en-US" sz="16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- (</a:t>
            </a:r>
            <a:r>
              <a:rPr lang="en-US" altLang="zh-CN" sz="1600" i="1" dirty="0">
                <a:latin typeface="STSong" charset="-122"/>
                <a:ea typeface="STSong" charset="-122"/>
                <a:cs typeface="STSong" charset="-122"/>
              </a:rPr>
              <a:t>void)</a:t>
            </a:r>
            <a:r>
              <a:rPr lang="en-US" altLang="zh-CN" sz="1600" i="1" dirty="0" err="1">
                <a:latin typeface="STSong" charset="-122"/>
                <a:ea typeface="STSong" charset="-122"/>
                <a:cs typeface="STSong" charset="-122"/>
              </a:rPr>
              <a:t>helloCordova</a:t>
            </a:r>
            <a:r>
              <a:rPr lang="en-US" altLang="zh-CN" sz="1600" i="1" dirty="0">
                <a:latin typeface="STSong" charset="-122"/>
                <a:ea typeface="STSong" charset="-122"/>
                <a:cs typeface="STSong" charset="-122"/>
              </a:rPr>
              <a:t>:(</a:t>
            </a:r>
            <a:r>
              <a:rPr lang="en-US" altLang="zh-CN" sz="1600" i="1" dirty="0" err="1">
                <a:latin typeface="STSong" charset="-122"/>
                <a:ea typeface="STSong" charset="-122"/>
                <a:cs typeface="STSong" charset="-122"/>
              </a:rPr>
              <a:t>CDVInvokedUrlCommand</a:t>
            </a:r>
            <a:r>
              <a:rPr lang="en-US" altLang="zh-CN" sz="1600" i="1" dirty="0">
                <a:latin typeface="STSong" charset="-122"/>
                <a:ea typeface="STSong" charset="-122"/>
                <a:cs typeface="STSong" charset="-122"/>
              </a:rPr>
              <a:t>*)command</a:t>
            </a: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endParaRPr lang="zh-CN" altLang="en-US" sz="16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    </a:t>
            </a:r>
            <a:r>
              <a:rPr lang="zh-CN" altLang="en-US" sz="16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1400" i="1" dirty="0" err="1" smtClean="0">
                <a:latin typeface="STSong" charset="-122"/>
                <a:ea typeface="STSong" charset="-122"/>
                <a:cs typeface="STSong" charset="-122"/>
              </a:rPr>
              <a:t>CDVPluginResult</a:t>
            </a:r>
            <a:r>
              <a:rPr lang="en-US" altLang="zh-CN" sz="14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400" i="1" dirty="0">
                <a:latin typeface="STSong" charset="-122"/>
                <a:ea typeface="STSong" charset="-122"/>
                <a:cs typeface="STSong" charset="-122"/>
              </a:rPr>
              <a:t>*results = [</a:t>
            </a:r>
            <a:r>
              <a:rPr lang="en-US" altLang="zh-CN" sz="1400" i="1" dirty="0" err="1">
                <a:latin typeface="STSong" charset="-122"/>
                <a:ea typeface="STSong" charset="-122"/>
                <a:cs typeface="STSong" charset="-122"/>
              </a:rPr>
              <a:t>CDVPluginResult</a:t>
            </a:r>
            <a:r>
              <a:rPr lang="en-US" altLang="zh-CN" sz="14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400" i="1" dirty="0" err="1">
                <a:latin typeface="STSong" charset="-122"/>
                <a:ea typeface="STSong" charset="-122"/>
                <a:cs typeface="STSong" charset="-122"/>
              </a:rPr>
              <a:t>resultWithStatus:status</a:t>
            </a:r>
            <a:r>
              <a:rPr lang="en-US" altLang="zh-CN" sz="14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400" i="1" dirty="0" err="1" smtClean="0">
                <a:latin typeface="STSong" charset="-122"/>
                <a:ea typeface="STSong" charset="-122"/>
                <a:cs typeface="STSong" charset="-122"/>
              </a:rPr>
              <a:t>messageAsDictionary:data</a:t>
            </a:r>
            <a:r>
              <a:rPr lang="en-US" altLang="zh-CN" sz="1400" i="1" dirty="0" smtClean="0">
                <a:latin typeface="STSong" charset="-122"/>
                <a:ea typeface="STSong" charset="-122"/>
                <a:cs typeface="STSong" charset="-122"/>
              </a:rPr>
              <a:t>];</a:t>
            </a:r>
            <a:endParaRPr lang="zh-CN" altLang="en-US" sz="14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zh-CN" altLang="en-US" sz="14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lang="en-US" altLang="zh-CN" sz="1400" i="1" dirty="0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[</a:t>
            </a:r>
            <a:r>
              <a:rPr lang="en-US" altLang="zh-CN" sz="1400" i="1" dirty="0" err="1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self.commandDelegate</a:t>
            </a:r>
            <a:r>
              <a:rPr lang="en-US" altLang="zh-CN" sz="1400" i="1" dirty="0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400" i="1" dirty="0" err="1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sendPluginResult:results</a:t>
            </a:r>
            <a:r>
              <a:rPr lang="en-US" altLang="zh-CN" sz="1400" i="1" dirty="0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lang="en-US" altLang="zh-CN" sz="1400" i="1" dirty="0" err="1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callbackId:callbackId</a:t>
            </a:r>
            <a:r>
              <a:rPr lang="en-US" altLang="zh-CN" sz="1400" i="1" dirty="0" smtClean="0">
                <a:solidFill>
                  <a:srgbClr val="00B0F0"/>
                </a:solidFill>
                <a:latin typeface="STSong" charset="-122"/>
                <a:ea typeface="STSong" charset="-122"/>
                <a:cs typeface="STSong" charset="-122"/>
              </a:rPr>
              <a:t>];</a:t>
            </a:r>
          </a:p>
          <a:p>
            <a:pPr lvl="0" algn="l">
              <a:defRPr sz="1800"/>
            </a:pP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  <a:endParaRPr lang="zh-CN" altLang="en-US" sz="16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defRPr sz="1800"/>
            </a:pPr>
            <a:r>
              <a:rPr lang="en-US" altLang="zh-CN" sz="1600" i="1" dirty="0" smtClean="0">
                <a:latin typeface="STSong" charset="-122"/>
                <a:ea typeface="STSong" charset="-122"/>
                <a:cs typeface="STSong" charset="-122"/>
              </a:rPr>
              <a:t>@</a:t>
            </a:r>
            <a:r>
              <a:rPr lang="en-US" altLang="zh-CN" sz="1600" i="1" dirty="0">
                <a:latin typeface="STSong" charset="-122"/>
                <a:ea typeface="STSong" charset="-122"/>
                <a:cs typeface="STSong" charset="-122"/>
              </a:rPr>
              <a:t>end</a:t>
            </a:r>
            <a:endParaRPr lang="nl-NL" altLang="zh-CN" sz="16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58384" y="3289065"/>
            <a:ext cx="220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TestPlugin.m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7215" y="7464688"/>
            <a:ext cx="2206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 err="1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config.xml</a:t>
            </a:r>
            <a:endParaRPr kumimoji="1" lang="zh-CN" altLang="en-US" sz="20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cxnSp>
        <p:nvCxnSpPr>
          <p:cNvPr id="4" name="直线箭头连接符 3"/>
          <p:cNvCxnSpPr/>
          <p:nvPr/>
        </p:nvCxnSpPr>
        <p:spPr bwMode="auto">
          <a:xfrm>
            <a:off x="1461840" y="2803213"/>
            <a:ext cx="720080" cy="1569531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线箭头连接符 23"/>
          <p:cNvCxnSpPr/>
          <p:nvPr/>
        </p:nvCxnSpPr>
        <p:spPr bwMode="auto">
          <a:xfrm flipH="1">
            <a:off x="3283561" y="4004413"/>
            <a:ext cx="1346215" cy="1340269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线箭头连接符 24"/>
          <p:cNvCxnSpPr/>
          <p:nvPr/>
        </p:nvCxnSpPr>
        <p:spPr bwMode="auto">
          <a:xfrm>
            <a:off x="3116545" y="2803213"/>
            <a:ext cx="1139180" cy="3348595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线箭头连接符 26"/>
          <p:cNvCxnSpPr/>
          <p:nvPr/>
        </p:nvCxnSpPr>
        <p:spPr bwMode="auto">
          <a:xfrm flipH="1">
            <a:off x="2826057" y="6545446"/>
            <a:ext cx="3748351" cy="1277298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直线箭头连接符 28"/>
          <p:cNvCxnSpPr/>
          <p:nvPr/>
        </p:nvCxnSpPr>
        <p:spPr bwMode="auto">
          <a:xfrm flipV="1">
            <a:off x="5725090" y="3604303"/>
            <a:ext cx="633294" cy="4452387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直线箭头连接符 30"/>
          <p:cNvCxnSpPr/>
          <p:nvPr/>
        </p:nvCxnSpPr>
        <p:spPr bwMode="auto">
          <a:xfrm flipH="1" flipV="1">
            <a:off x="7453698" y="4215790"/>
            <a:ext cx="374051" cy="2176197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线箭头连接符 39"/>
          <p:cNvCxnSpPr/>
          <p:nvPr/>
        </p:nvCxnSpPr>
        <p:spPr bwMode="auto">
          <a:xfrm flipH="1" flipV="1">
            <a:off x="5935364" y="2834475"/>
            <a:ext cx="4334626" cy="1958431"/>
          </a:xfrm>
          <a:prstGeom prst="straightConnector1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8456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Cordova</a:t>
            </a:r>
            <a:endParaRPr lang="zh-CN" altLang="en-US" sz="4000" kern="0" dirty="0"/>
          </a:p>
        </p:txBody>
      </p:sp>
      <p:sp>
        <p:nvSpPr>
          <p:cNvPr id="20" name="矩形 19"/>
          <p:cNvSpPr/>
          <p:nvPr/>
        </p:nvSpPr>
        <p:spPr>
          <a:xfrm>
            <a:off x="309712" y="1060376"/>
            <a:ext cx="125052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3200" b="1" dirty="0" smtClean="0">
                <a:latin typeface="STSong" charset="-122"/>
                <a:ea typeface="STSong" charset="-122"/>
                <a:cs typeface="STSong" charset="-122"/>
              </a:rPr>
              <a:t>纯代码开发插件</a:t>
            </a:r>
            <a:endParaRPr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80666" y="2306278"/>
            <a:ext cx="1687194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JS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81720" y="4228728"/>
            <a:ext cx="2099034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Native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0666" y="3106921"/>
            <a:ext cx="5545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API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实现，将各个参数传递到原生层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09712" y="5139487"/>
            <a:ext cx="53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原生代码实现，处理完后将结果返回给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层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790432" y="1689284"/>
            <a:ext cx="375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插件配置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951188" y="2306278"/>
            <a:ext cx="1687194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config.xml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7373" y="3076600"/>
            <a:ext cx="513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建立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JS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和原生的映射关系</a:t>
            </a:r>
            <a:endParaRPr kumimoji="1" lang="zh-CN" altLang="en-US" sz="24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951188" y="4732784"/>
            <a:ext cx="3927088" cy="688554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www/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cordova_plugins.js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882807" y="5538375"/>
            <a:ext cx="6155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告诉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Cordova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，将插件加载到应用当中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84887" y="1701111"/>
            <a:ext cx="3754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源码开发</a:t>
            </a:r>
            <a:endParaRPr kumimoji="1" lang="zh-CN" altLang="en-US" sz="2800" dirty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91839" y="7714457"/>
            <a:ext cx="12505294" cy="159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使用</a:t>
            </a:r>
            <a:r>
              <a:rPr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plugman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和纯代码不同点在于，</a:t>
            </a:r>
            <a:r>
              <a:rPr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plugman</a:t>
            </a:r>
            <a:r>
              <a:rPr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通过工具</a:t>
            </a:r>
            <a:r>
              <a:rPr lang="zh-CN" altLang="en-US" sz="28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自动完成了源码部署和配置修改</a:t>
            </a:r>
          </a:p>
          <a:p>
            <a:pPr marL="457200" indent="-457200" algn="l" defTabSz="233679">
              <a:spcBef>
                <a:spcPts val="1600"/>
              </a:spcBef>
              <a:buSzPct val="75000"/>
              <a:buFont typeface="Wingdings" charset="2"/>
              <a:buChar char="l"/>
              <a:defRPr sz="1800"/>
            </a:pPr>
            <a:r>
              <a:rPr lang="zh-CN" altLang="en-US" sz="2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在开发自己插件时</a:t>
            </a:r>
            <a:r>
              <a:rPr lang="zh-CN" altLang="en-US" sz="28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，尽量参考现有插件进行开发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548" y="3797920"/>
            <a:ext cx="6119766" cy="6799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66" y="6093885"/>
            <a:ext cx="5463682" cy="15912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624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2.png" descr="图片2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03" y="1803965"/>
            <a:ext cx="12946098" cy="62404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3728" y="3652664"/>
            <a:ext cx="8730827" cy="22261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5261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51"/>
          <p:cNvSpPr/>
          <p:nvPr/>
        </p:nvSpPr>
        <p:spPr>
          <a:xfrm>
            <a:off x="5563167" y="12104070"/>
            <a:ext cx="516215" cy="69312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72255" tIns="72255" rIns="72255" bIns="72255" anchor="ctr" anchorCtr="0" compatLnSpc="1">
            <a:spAutoFit/>
          </a:bodyPr>
          <a:lstStyle/>
          <a:p>
            <a:pPr algn="l" defTabSz="1300460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3556">
                <a:latin typeface="微软雅黑" pitchFamily="34" charset="-122"/>
                <a:ea typeface="微软雅黑" pitchFamily="34" charset="-122"/>
                <a:cs typeface="Heiti SC Light"/>
              </a:rPr>
              <a:t>…</a:t>
            </a:r>
          </a:p>
        </p:txBody>
      </p:sp>
      <p:sp>
        <p:nvSpPr>
          <p:cNvPr id="25" name="矩形 3"/>
          <p:cNvSpPr/>
          <p:nvPr/>
        </p:nvSpPr>
        <p:spPr>
          <a:xfrm>
            <a:off x="-7118" y="1780456"/>
            <a:ext cx="13004801" cy="56166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61" tIns="73129" rIns="146261" bIns="73129" anchor="ctr"/>
          <a:lstStyle/>
          <a:p>
            <a:pPr algn="ctr">
              <a:defRPr/>
            </a:pPr>
            <a:endParaRPr lang="zh-CN" altLang="en-US" sz="2276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" descr="iblrak00648723.jpg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"/>
          <a:stretch>
            <a:fillRect/>
          </a:stretch>
        </p:blipFill>
        <p:spPr bwMode="auto">
          <a:xfrm>
            <a:off x="2" y="2535240"/>
            <a:ext cx="7014455" cy="421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438504" y="3112317"/>
            <a:ext cx="2457830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Backbone</a:t>
            </a:r>
            <a:endParaRPr lang="en-US" altLang="zh-CN" sz="341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57275" y="3469719"/>
            <a:ext cx="5899908" cy="2341539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zh-CN" altLang="en-US" sz="7680" dirty="0" smtClean="0">
                <a:solidFill>
                  <a:srgbClr val="0070C0"/>
                </a:solidFill>
              </a:rPr>
              <a:t>目录</a:t>
            </a:r>
            <a:r>
              <a:rPr lang="en-US" altLang="zh-CN" sz="4551" dirty="0">
                <a:solidFill>
                  <a:srgbClr val="0070C0"/>
                </a:solidFill>
              </a:rPr>
              <a:t/>
            </a:r>
            <a:br>
              <a:rPr lang="en-US" altLang="zh-CN" sz="4551" dirty="0">
                <a:solidFill>
                  <a:srgbClr val="0070C0"/>
                </a:solidFill>
              </a:rPr>
            </a:br>
            <a:r>
              <a:rPr lang="zh-CN" altLang="en-US" sz="4551" dirty="0">
                <a:solidFill>
                  <a:srgbClr val="0070C0"/>
                </a:solidFill>
              </a:rPr>
              <a:t> </a:t>
            </a:r>
            <a:r>
              <a:rPr lang="en-US" altLang="zh-CN" b="0" dirty="0" smtClean="0">
                <a:solidFill>
                  <a:srgbClr val="0070C0"/>
                </a:solidFill>
                <a:latin typeface="Impact" pitchFamily="34" charset="0"/>
              </a:rPr>
              <a:t>CONTENTS</a:t>
            </a:r>
            <a:endParaRPr lang="zh-CN" altLang="en-US" b="0" dirty="0">
              <a:solidFill>
                <a:srgbClr val="0070C0"/>
              </a:solidFill>
              <a:latin typeface="Impact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64975" y="5272557"/>
            <a:ext cx="282055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Underscore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480878" y="6280669"/>
            <a:ext cx="2138127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Cordova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431254" y="4192437"/>
            <a:ext cx="2455522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RequireJS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31254" y="2032197"/>
            <a:ext cx="1989753" cy="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6261" tIns="73129" rIns="146261" bIns="73129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413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en-US" altLang="zh-CN" sz="3413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Backbone</a:t>
            </a:r>
            <a:endParaRPr lang="zh-CN" altLang="en-US" sz="4000" kern="0" dirty="0"/>
          </a:p>
        </p:txBody>
      </p:sp>
      <p:sp>
        <p:nvSpPr>
          <p:cNvPr id="18" name="Shape 101"/>
          <p:cNvSpPr/>
          <p:nvPr/>
        </p:nvSpPr>
        <p:spPr>
          <a:xfrm>
            <a:off x="125729" y="1123483"/>
            <a:ext cx="12713375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400" b="1" dirty="0" smtClean="0">
                <a:latin typeface="STSong" charset="-122"/>
                <a:ea typeface="STSong" charset="-122"/>
                <a:cs typeface="STSong" charset="-122"/>
                <a:hlinkClick r:id="rId2"/>
              </a:rPr>
              <a:t>Backbone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是基于</a:t>
            </a:r>
            <a:r>
              <a:rPr lang="en-US" altLang="zh-CN" sz="2400" b="1" dirty="0" smtClean="0">
                <a:latin typeface="STSong" charset="-122"/>
                <a:ea typeface="STSong" charset="-122"/>
                <a:cs typeface="STSong" charset="-122"/>
              </a:rPr>
              <a:t>MVC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模式而设计的一款基础框架，可用于复杂的</a:t>
            </a:r>
            <a:r>
              <a:rPr lang="en-US" altLang="zh-CN" sz="2400" b="1" dirty="0" smtClean="0">
                <a:latin typeface="STSong" charset="-122"/>
                <a:ea typeface="STSong" charset="-122"/>
                <a:cs typeface="STSong" charset="-122"/>
              </a:rPr>
              <a:t>WEB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应用程序开发。</a:t>
            </a:r>
          </a:p>
          <a:p>
            <a:pPr lvl="0" algn="l">
              <a:lnSpc>
                <a:spcPct val="150000"/>
              </a:lnSpc>
            </a:pP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主要提供了：</a:t>
            </a: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：视图层，控制</a:t>
            </a:r>
            <a:r>
              <a:rPr lang="en-US" altLang="zh-CN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展现</a:t>
            </a:r>
            <a:endParaRPr lang="en-US" altLang="zh-CN" sz="240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Router</a:t>
            </a:r>
            <a:r>
              <a:rPr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：路由器，对</a:t>
            </a:r>
            <a:r>
              <a:rPr lang="en-US" altLang="zh-CN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变化路由到指定方法进行处理</a:t>
            </a:r>
            <a:endParaRPr lang="en-US" altLang="zh-CN" sz="2400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History</a:t>
            </a:r>
            <a:r>
              <a:rPr lang="zh-CN" altLang="en-US" sz="240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：路由服务，监测</a:t>
            </a:r>
            <a:r>
              <a:rPr lang="en-US" altLang="zh-CN" sz="2400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变化</a:t>
            </a:r>
            <a:endParaRPr lang="en-US" altLang="zh-CN" sz="2400" dirty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Events</a:t>
            </a:r>
            <a:r>
              <a:rPr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：事件类，基于</a:t>
            </a:r>
            <a:r>
              <a:rPr lang="en-US" altLang="zh-CN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Observer</a:t>
            </a:r>
            <a:r>
              <a:rPr lang="zh-CN" altLang="en-US" sz="2400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模式实现自定义事件监听和触发</a:t>
            </a: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Model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：模型，处理数据层业务</a:t>
            </a:r>
            <a:endParaRPr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Collection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：模型集合，提供对一组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Model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进行操作</a:t>
            </a:r>
            <a:endParaRPr lang="en-US" altLang="zh-CN" sz="2400" dirty="0" smtClean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2" name="右大括号 1"/>
          <p:cNvSpPr/>
          <p:nvPr/>
        </p:nvSpPr>
        <p:spPr bwMode="auto">
          <a:xfrm>
            <a:off x="9094689" y="2284512"/>
            <a:ext cx="432047" cy="2160240"/>
          </a:xfrm>
          <a:prstGeom prst="rightBrac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98744" y="3004592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/>
              <a:t>BIN</a:t>
            </a:r>
            <a:r>
              <a:rPr kumimoji="1" lang="zh-CN" altLang="en-US" sz="3200" dirty="0" smtClean="0"/>
              <a:t>框架使用</a:t>
            </a:r>
            <a:endParaRPr kumimoji="1"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9624" y="7485647"/>
            <a:ext cx="104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2181" y="7485647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Backbone.View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44816" y="7485647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smtClean="0">
                <a:latin typeface="STSong" charset="-122"/>
                <a:ea typeface="STSong" charset="-122"/>
                <a:cs typeface="STSong" charset="-122"/>
              </a:rPr>
              <a:t>Backbone.Model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533848" y="6225431"/>
            <a:ext cx="2088232" cy="811966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6828" y="6325861"/>
            <a:ext cx="1120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endParaRPr kumimoji="1"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573984" y="6225074"/>
            <a:ext cx="2534882" cy="811966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8083014" y="6225074"/>
            <a:ext cx="2088232" cy="811966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58061" y="6325861"/>
            <a:ext cx="2566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CONTROLLER</a:t>
            </a:r>
            <a:endParaRPr kumimoji="1"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12279" y="6369804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MODEL</a:t>
            </a:r>
            <a:endParaRPr kumimoji="1"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65" y="134"/>
            <a:ext cx="4408571" cy="9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smtClean="0"/>
              <a:t>Backbone-MVC</a:t>
            </a:r>
            <a:endParaRPr lang="zh-CN" altLang="en-US" sz="4000" kern="0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93688" y="1940459"/>
            <a:ext cx="1568920" cy="671046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378" y="2015832"/>
            <a:ext cx="842089" cy="432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VIEW</a:t>
            </a:r>
            <a:endParaRPr kumimoji="1"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35169" y="4532747"/>
            <a:ext cx="2534884" cy="671046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7078464" y="1924472"/>
            <a:ext cx="1725812" cy="671046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247" y="4608477"/>
            <a:ext cx="2566729" cy="432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CONTROLLER</a:t>
            </a:r>
            <a:endParaRPr kumimoji="1"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55218" y="1996114"/>
            <a:ext cx="1225701" cy="432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chemeClr val="bg1"/>
                </a:solidFill>
                <a:latin typeface="STSong" charset="-122"/>
                <a:ea typeface="STSong" charset="-122"/>
                <a:cs typeface="STSong" charset="-122"/>
              </a:rPr>
              <a:t>MODEL</a:t>
            </a:r>
            <a:endParaRPr kumimoji="1" lang="zh-CN" altLang="en-US" sz="2800" dirty="0">
              <a:solidFill>
                <a:schemeClr val="bg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6940" y="2683513"/>
            <a:ext cx="681951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 &lt;body&gt;        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input id="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helloInput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" type="text" class="hello-input"&gt;       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&lt;/input&gt;        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div id="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helloLabel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" class="hello-label"&gt;        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div&gt;    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&lt;/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body&gt;</a:t>
            </a:r>
          </a:p>
        </p:txBody>
      </p:sp>
      <p:sp>
        <p:nvSpPr>
          <p:cNvPr id="17" name="矩形 16"/>
          <p:cNvSpPr/>
          <p:nvPr/>
        </p:nvSpPr>
        <p:spPr>
          <a:xfrm>
            <a:off x="165213" y="5249029"/>
            <a:ext cx="12673891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view  = new (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Backbone.View.extend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el:"body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",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events:{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"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input #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helloInput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":"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onInput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"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constructor:function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(options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)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self = this;	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model.on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("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change:hello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", function(model, value)	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{</a:t>
            </a:r>
          </a:p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	self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.$("#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helloLabel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").html(value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);</a:t>
            </a:r>
          </a:p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});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Backbone.View.prototype.constructor.call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(this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, options)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onInput:function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(e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)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model.set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({hello: $(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e.currentTarget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).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val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();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});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}));</a:t>
            </a:r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03999" y="2676737"/>
            <a:ext cx="573510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model = new 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Backbone.Model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id:"hello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",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688" y="1185228"/>
            <a:ext cx="772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采用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MVC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设计方式实现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Input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Label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内容同步</a:t>
            </a:r>
            <a:endParaRPr kumimoji="1" lang="zh-CN" altLang="en-US" sz="2800" dirty="0">
              <a:latin typeface="STSong" charset="-122"/>
              <a:ea typeface="STSong" charset="-122"/>
              <a:cs typeface="STSong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554" y="1128591"/>
            <a:ext cx="3354362" cy="8306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Backbone.View</a:t>
            </a:r>
            <a:endParaRPr lang="zh-CN" altLang="en-US" sz="4000" kern="0" dirty="0"/>
          </a:p>
        </p:txBody>
      </p:sp>
      <p:sp>
        <p:nvSpPr>
          <p:cNvPr id="18" name="Shape 101"/>
          <p:cNvSpPr/>
          <p:nvPr/>
        </p:nvSpPr>
        <p:spPr>
          <a:xfrm>
            <a:off x="125729" y="1123483"/>
            <a:ext cx="12713375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官方定义为视图类；但在实际开发中，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UI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交互、业务逻辑的开发均在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View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中实现，具有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Controller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角色；</a:t>
            </a: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View.el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View.$el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分别为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DOM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和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JQuery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节点</a:t>
            </a:r>
          </a:p>
          <a:p>
            <a:pPr lvl="0" algn="l">
              <a:lnSpc>
                <a:spcPct val="150000"/>
              </a:lnSpc>
            </a:pP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主要提供了：</a:t>
            </a: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事件绑定：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events</a:t>
            </a: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页面渲染：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render</a:t>
            </a:r>
            <a:endParaRPr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lvl="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交互逻辑：继承重写</a:t>
            </a:r>
            <a:endParaRPr lang="en-US" altLang="zh-CN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 dirty="0" smtClean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中应用：</a:t>
            </a:r>
            <a:endParaRPr lang="zh-CN" altLang="en-US" sz="2400" b="1" dirty="0"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400" dirty="0" err="1">
                <a:latin typeface="STSong" charset="-122"/>
                <a:ea typeface="STSong" charset="-122"/>
                <a:cs typeface="STSong" charset="-122"/>
              </a:rPr>
              <a:t>bin.ui.View</a:t>
            </a:r>
            <a:r>
              <a:rPr kumimoji="1" lang="zh-CN" altLang="en-US" sz="2400" dirty="0">
                <a:latin typeface="STSong" charset="-122"/>
                <a:ea typeface="STSong" charset="-122"/>
                <a:cs typeface="STSong" charset="-122"/>
              </a:rPr>
              <a:t>继承于</a:t>
            </a:r>
            <a:r>
              <a:rPr kumimoji="1" lang="en-US" altLang="zh-CN" sz="2400" dirty="0" err="1">
                <a:latin typeface="STSong" charset="-122"/>
                <a:ea typeface="STSong" charset="-122"/>
                <a:cs typeface="STSong" charset="-122"/>
              </a:rPr>
              <a:t>Backbone.View</a:t>
            </a:r>
            <a:endParaRPr kumimoji="1" lang="zh-CN" altLang="en-US" sz="2400" dirty="0">
              <a:latin typeface="STSong" charset="-122"/>
              <a:ea typeface="STSong" charset="-122"/>
              <a:cs typeface="STSong" charset="-122"/>
            </a:endParaRPr>
          </a:p>
          <a:p>
            <a:pPr lvl="0" algn="l">
              <a:lnSpc>
                <a:spcPct val="150000"/>
              </a:lnSpc>
            </a:pPr>
            <a:endParaRPr lang="zh-CN" altLang="en-US" sz="2400" dirty="0" smtClean="0">
              <a:solidFill>
                <a:schemeClr val="tx1"/>
              </a:solidFill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799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Backbone.Router</a:t>
            </a:r>
            <a:endParaRPr lang="zh-CN" altLang="en-US" sz="4000" kern="0" dirty="0"/>
          </a:p>
        </p:txBody>
      </p:sp>
      <p:sp>
        <p:nvSpPr>
          <p:cNvPr id="18" name="Shape 101"/>
          <p:cNvSpPr/>
          <p:nvPr/>
        </p:nvSpPr>
        <p:spPr>
          <a:xfrm>
            <a:off x="125729" y="1123483"/>
            <a:ext cx="127133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路由器；对</a:t>
            </a:r>
            <a:r>
              <a:rPr lang="en-US" altLang="zh-CN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变化路由到指定方法进行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处理；并根据规则解析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Hash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部分）；在实际开发中通过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Router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来监听和处理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的</a:t>
            </a:r>
            <a:r>
              <a:rPr lang="en-US" altLang="zh-CN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Hash</a:t>
            </a:r>
            <a:r>
              <a:rPr lang="zh-CN" altLang="en-US" sz="2400" dirty="0" smtClean="0">
                <a:solidFill>
                  <a:schemeClr val="tx1"/>
                </a:solidFill>
                <a:latin typeface="STSong" charset="-122"/>
                <a:ea typeface="STSong" charset="-122"/>
                <a:cs typeface="STSong" charset="-122"/>
              </a:rPr>
              <a:t>变化。</a:t>
            </a:r>
          </a:p>
        </p:txBody>
      </p:sp>
      <p:sp>
        <p:nvSpPr>
          <p:cNvPr id="7" name="矩形 6"/>
          <p:cNvSpPr/>
          <p:nvPr/>
        </p:nvSpPr>
        <p:spPr>
          <a:xfrm>
            <a:off x="145471" y="2800757"/>
            <a:ext cx="686098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router = new (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Backbone.Router.extend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routes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“hello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/*path(?*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)”:“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onHelloRoute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”,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“*</a:t>
            </a:r>
            <a:r>
              <a:rPr kumimoji="1" lang="en-US" altLang="zh-CN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path(?*</a:t>
            </a:r>
            <a:r>
              <a:rPr kumimoji="1" lang="en-US" altLang="zh-CN" sz="1800" i="1" dirty="0" err="1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)”: “</a:t>
            </a:r>
            <a:r>
              <a:rPr kumimoji="1" lang="en-US" altLang="zh-CN" sz="1800" i="1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onRoute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”,</a:t>
            </a:r>
            <a:r>
              <a:rPr kumimoji="1" lang="en-US" altLang="zh-CN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onRoute:function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(path</a:t>
            </a:r>
            <a:r>
              <a:rPr kumimoji="1" lang="en-US" altLang="zh-CN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1800" i="1" dirty="0" err="1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zh-CN" altLang="en-US" sz="1800" i="1" dirty="0" smtClean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(“</a:t>
            </a:r>
            <a:r>
              <a:rPr kumimoji="1" lang="en-US" altLang="zh-CN" sz="1800" i="1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onRoute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 ==&gt;”);</a:t>
            </a:r>
            <a:r>
              <a:rPr kumimoji="1" lang="en-US" altLang="zh-CN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zh-CN" altLang="en-US" sz="1800" i="1" dirty="0" smtClean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(path</a:t>
            </a:r>
            <a:r>
              <a:rPr kumimoji="1" lang="en-US" altLang="zh-CN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);			</a:t>
            </a:r>
            <a:endParaRPr kumimoji="1" lang="zh-CN" altLang="en-US" sz="1800" i="1" dirty="0" smtClean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1800" i="1" dirty="0" err="1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);</a:t>
            </a:r>
            <a:endParaRPr kumimoji="1" lang="zh-CN" altLang="en-US" sz="1800" i="1" dirty="0" smtClean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},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onHelloRoute:function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(path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, 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){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zh-CN" altLang="en-US" sz="1800" i="1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(“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onHelloRoute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 ==&gt;”);</a:t>
            </a:r>
            <a:endParaRPr kumimoji="1" lang="zh-CN" altLang="en-US" sz="1800" i="1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(path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);			</a:t>
            </a:r>
            <a:endParaRPr kumimoji="1" lang="zh-CN" altLang="en-US" sz="1800" i="1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console.log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);		</a:t>
            </a:r>
            <a:endParaRPr kumimoji="1" lang="zh-CN" altLang="en-US" sz="1800" i="1" dirty="0" smtClean="0">
              <a:solidFill>
                <a:srgbClr val="FF000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}));</a:t>
            </a:r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688" y="225489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400" smtClean="0">
                <a:latin typeface="STSong" charset="-122"/>
                <a:ea typeface="STSong" charset="-122"/>
                <a:cs typeface="STSong" charset="-122"/>
              </a:rPr>
              <a:t>例子</a:t>
            </a:r>
            <a:endParaRPr kumimoji="1" lang="zh-CN" altLang="en-US" sz="240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06456" y="2284512"/>
            <a:ext cx="5832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通过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routes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来定义路由规则</a:t>
            </a:r>
          </a:p>
          <a:p>
            <a:pPr marL="457200" indent="-457200" algn="l">
              <a:buFont typeface="Wingdings" charset="2"/>
              <a:buChar char="l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key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：匹配规则</a:t>
            </a:r>
          </a:p>
          <a:p>
            <a:pPr marL="457200" indent="-457200" algn="l">
              <a:buFont typeface="Wingdings" charset="2"/>
              <a:buChar char="l"/>
            </a:pP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value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：路由处理函数</a:t>
            </a:r>
          </a:p>
          <a:p>
            <a:pPr marL="342900" indent="-342900" algn="l">
              <a:buFont typeface="Wingdings" charset="2"/>
              <a:buChar char="Ø"/>
            </a:pPr>
            <a:r>
              <a:rPr kumimoji="1" lang="en-US" altLang="zh-CN" sz="2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“*path(?*</a:t>
            </a:r>
            <a:r>
              <a:rPr kumimoji="1" lang="en-US" altLang="zh-CN" sz="2800" i="1" dirty="0" err="1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2800" i="1" dirty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)”: “</a:t>
            </a:r>
            <a:r>
              <a:rPr kumimoji="1" lang="en-US" altLang="zh-CN" sz="2800" i="1" dirty="0" err="1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onRoute</a:t>
            </a:r>
            <a:r>
              <a:rPr kumimoji="1" lang="en-US" altLang="zh-CN" sz="2800" i="1" dirty="0" smtClean="0">
                <a:solidFill>
                  <a:srgbClr val="0070C0"/>
                </a:solidFill>
                <a:latin typeface="STSong" charset="-122"/>
                <a:ea typeface="STSong" charset="-122"/>
                <a:cs typeface="STSong" charset="-122"/>
              </a:rPr>
              <a:t>”</a:t>
            </a:r>
            <a:endParaRPr kumimoji="1" lang="zh-CN" altLang="en-US" sz="2800" i="1" dirty="0" smtClean="0">
              <a:solidFill>
                <a:srgbClr val="0070C0"/>
              </a:solidFill>
              <a:latin typeface="STSong" charset="-122"/>
              <a:ea typeface="STSong" charset="-122"/>
              <a:cs typeface="STSong" charset="-122"/>
            </a:endParaRPr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匹配任意的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URL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路径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匹配任意的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Query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参数部分，括号代表可选匹配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onRoute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方法中，参数为匹配后对应的解析结果</a:t>
            </a:r>
          </a:p>
          <a:p>
            <a:pPr marL="342900" indent="-342900" algn="l">
              <a:buFont typeface="Wingdings" charset="2"/>
              <a:buChar char="Ø"/>
            </a:pP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注意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路由顺序为</a:t>
            </a:r>
            <a:r>
              <a:rPr kumimoji="1"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routes</a:t>
            </a: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的定义顺序，路由匹配后则停止继续匹配</a:t>
            </a:r>
          </a:p>
          <a:p>
            <a:pPr marL="342900" indent="-342900" algn="l">
              <a:buFont typeface="Wingdings" charset="2"/>
              <a:buChar char="l"/>
            </a:pPr>
            <a:r>
              <a:rPr kumimoji="1"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越是具体的规则一定要定义在前面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2569" y="7451085"/>
            <a:ext cx="12766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Ø"/>
            </a:pP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Backbone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源码相关函数：</a:t>
            </a:r>
          </a:p>
          <a:p>
            <a:pPr algn="l"/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Router</a:t>
            </a:r>
            <a:r>
              <a:rPr kumimoji="1" lang="en-US" altLang="zh-CN" sz="2800" dirty="0">
                <a:latin typeface="STSong" charset="-122"/>
                <a:ea typeface="STSong" charset="-122"/>
                <a:cs typeface="STSong" charset="-122"/>
              </a:rPr>
              <a:t>.</a:t>
            </a:r>
            <a:r>
              <a:rPr kumimoji="1" lang="en-US" altLang="zh-CN" sz="2800" dirty="0" smtClean="0">
                <a:latin typeface="STSong" charset="-122"/>
                <a:ea typeface="STSong" charset="-122"/>
                <a:cs typeface="STSong" charset="-122"/>
              </a:rPr>
              <a:t>_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bindRoutes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Router.route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History.route</a:t>
            </a:r>
            <a:r>
              <a:rPr kumimoji="1" lang="zh-CN" altLang="en-US" sz="2800" dirty="0" smtClean="0">
                <a:latin typeface="STSong" charset="-122"/>
                <a:ea typeface="STSong" charset="-122"/>
                <a:cs typeface="STSong" charset="-122"/>
              </a:rPr>
              <a:t>、</a:t>
            </a:r>
            <a:r>
              <a:rPr kumimoji="1" lang="en-US" altLang="zh-CN" sz="2800" dirty="0" err="1" smtClean="0">
                <a:latin typeface="STSong" charset="-122"/>
                <a:ea typeface="STSong" charset="-122"/>
                <a:cs typeface="STSong" charset="-122"/>
              </a:rPr>
              <a:t>History.loadUrl</a:t>
            </a:r>
            <a:endParaRPr kumimoji="1" lang="zh-CN" altLang="en-US" sz="2800" dirty="0" smtClean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1583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62"/>
          <p:cNvSpPr/>
          <p:nvPr/>
        </p:nvSpPr>
        <p:spPr>
          <a:xfrm>
            <a:off x="14287" y="944807"/>
            <a:ext cx="12824817" cy="45719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300">
                <a:solidFill>
                  <a:srgbClr val="FFFFFF"/>
                </a:solidFill>
                <a:latin typeface="楷体_GB2312"/>
                <a:ea typeface="楷体_GB2312"/>
                <a:cs typeface="楷体_GB2312"/>
                <a:sym typeface="楷体_GB2312"/>
              </a:defRPr>
            </a:pPr>
            <a:endParaRPr/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359594" y="158175"/>
            <a:ext cx="10388029" cy="741859"/>
          </a:xfrm>
          <a:prstGeom prst="rect">
            <a:avLst/>
          </a:prstGeom>
        </p:spPr>
        <p:txBody>
          <a:bodyPr vert="horz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pitchFamily="-8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pitchFamily="-8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algn="l"/>
            <a:r>
              <a:rPr lang="en-US" altLang="zh-CN" sz="4000" kern="0" dirty="0" err="1" smtClean="0"/>
              <a:t>Backbone.Router</a:t>
            </a:r>
            <a:endParaRPr lang="zh-CN" altLang="en-US" sz="4000" kern="0" dirty="0"/>
          </a:p>
        </p:txBody>
      </p:sp>
      <p:sp>
        <p:nvSpPr>
          <p:cNvPr id="2" name="矩形 1"/>
          <p:cNvSpPr/>
          <p:nvPr/>
        </p:nvSpPr>
        <p:spPr>
          <a:xfrm>
            <a:off x="345980" y="990526"/>
            <a:ext cx="666240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STSong" charset="-122"/>
                <a:ea typeface="STSong" charset="-122"/>
                <a:cs typeface="STSong" charset="-122"/>
              </a:rPr>
              <a:t>BIN</a:t>
            </a:r>
            <a:r>
              <a:rPr lang="zh-CN" altLang="en-US" sz="2400" b="1" dirty="0">
                <a:latin typeface="STSong" charset="-122"/>
                <a:ea typeface="STSong" charset="-122"/>
                <a:cs typeface="STSong" charset="-122"/>
              </a:rPr>
              <a:t>中应用</a:t>
            </a:r>
            <a:r>
              <a:rPr lang="zh-CN" altLang="en-US" sz="2400" b="1" dirty="0" smtClean="0">
                <a:latin typeface="STSong" charset="-122"/>
                <a:ea typeface="STSong" charset="-122"/>
                <a:cs typeface="STSong" charset="-122"/>
              </a:rPr>
              <a:t>：</a:t>
            </a:r>
          </a:p>
          <a:p>
            <a:pPr marL="342900" indent="-342900" algn="l">
              <a:lnSpc>
                <a:spcPct val="150000"/>
              </a:lnSpc>
              <a:buFont typeface="Wingdings" charset="2"/>
              <a:buChar char="l"/>
            </a:pP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自定义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Router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监听</a:t>
            </a: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Hash</a:t>
            </a:r>
            <a:r>
              <a:rPr lang="zh-CN" altLang="en-US" sz="2400" dirty="0" smtClean="0">
                <a:latin typeface="STSong" charset="-122"/>
                <a:ea typeface="STSong" charset="-122"/>
                <a:cs typeface="STSong" charset="-122"/>
              </a:rPr>
              <a:t>状态，并进行页面跳转</a:t>
            </a:r>
            <a:endParaRPr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836" y="2646977"/>
            <a:ext cx="12158235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var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 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NavigationRouter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 = 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Backbone.Router.extend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</a:t>
            </a: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initialize:function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(callback)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zh-CN" altLang="en-US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err="1" smtClean="0">
                <a:latin typeface="STSong" charset="-122"/>
                <a:ea typeface="STSong" charset="-122"/>
                <a:cs typeface="STSong" charset="-122"/>
              </a:rPr>
              <a:t>Backbone.Router.prototype.initialize.call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(this);		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	this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._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callbackImpl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 = callback;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routes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: 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‘*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path(?*</a:t>
            </a:r>
            <a:r>
              <a:rPr kumimoji="1" lang="en-US" altLang="zh-CN" sz="1800" i="1" dirty="0" err="1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)’: ‘_callback’,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},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zh-CN" altLang="en-US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_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callback: function(path, </a:t>
            </a:r>
            <a:r>
              <a:rPr kumimoji="1" lang="en-US" altLang="zh-CN" sz="1800" i="1" dirty="0" err="1"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)</a:t>
            </a: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{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	this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._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callbackImpl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(path, </a:t>
            </a:r>
            <a:r>
              <a:rPr kumimoji="1" lang="en-US" altLang="zh-CN" sz="1800" i="1" dirty="0" err="1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queryString</a:t>
            </a:r>
            <a:r>
              <a:rPr kumimoji="1" lang="en-US" altLang="zh-CN" sz="1800" i="1" dirty="0">
                <a:solidFill>
                  <a:srgbClr val="FF0000"/>
                </a:solidFill>
                <a:latin typeface="STSong" charset="-122"/>
                <a:ea typeface="STSong" charset="-122"/>
                <a:cs typeface="STSong" charset="-122"/>
              </a:rPr>
              <a:t>);	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en-US" altLang="zh-CN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</a:t>
            </a:r>
            <a:r>
              <a:rPr kumimoji="1" lang="en-US" altLang="zh-CN" sz="1800" i="1" dirty="0">
                <a:latin typeface="STSong" charset="-122"/>
                <a:ea typeface="STSong" charset="-122"/>
                <a:cs typeface="STSong" charset="-122"/>
              </a:rPr>
              <a:t>	</a:t>
            </a:r>
            <a:endParaRPr kumimoji="1" lang="zh-CN" altLang="en-US" sz="1800" i="1" dirty="0" smtClean="0">
              <a:latin typeface="STSong" charset="-122"/>
              <a:ea typeface="STSong" charset="-122"/>
              <a:cs typeface="STSong" charset="-122"/>
            </a:endParaRPr>
          </a:p>
          <a:p>
            <a:pPr algn="l"/>
            <a:r>
              <a:rPr kumimoji="1" lang="en-US" altLang="zh-CN" sz="1800" i="1" dirty="0" smtClean="0">
                <a:latin typeface="STSong" charset="-122"/>
                <a:ea typeface="STSong" charset="-122"/>
                <a:cs typeface="STSong" charset="-122"/>
              </a:rPr>
              <a:t>});</a:t>
            </a:r>
            <a:endParaRPr kumimoji="1" lang="en-US" altLang="zh-CN" sz="1800" i="1" dirty="0">
              <a:latin typeface="STSong" charset="-122"/>
              <a:ea typeface="STSong" charset="-122"/>
              <a:cs typeface="STSong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2837" y="2000646"/>
            <a:ext cx="4315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 smtClean="0">
                <a:latin typeface="STSong" charset="-122"/>
                <a:ea typeface="STSong" charset="-122"/>
                <a:cs typeface="STSong" charset="-122"/>
              </a:rPr>
              <a:t>bin/core/</a:t>
            </a:r>
            <a:r>
              <a:rPr lang="en-US" altLang="zh-CN" sz="2400" dirty="0" err="1" smtClean="0">
                <a:latin typeface="STSong" charset="-122"/>
                <a:ea typeface="STSong" charset="-122"/>
                <a:cs typeface="STSong" charset="-122"/>
              </a:rPr>
              <a:t>navigationController.js</a:t>
            </a:r>
            <a:endParaRPr lang="zh-CN" altLang="en-US" sz="2400" dirty="0">
              <a:latin typeface="STSong" charset="-122"/>
              <a:ea typeface="STSong" charset="-122"/>
              <a:cs typeface="ST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930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标题与副标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C008C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AAC5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10598</TotalTime>
  <Pages>0</Pages>
  <Words>2703</Words>
  <Characters>0</Characters>
  <Application>Microsoft Macintosh PowerPoint</Application>
  <PresentationFormat>自定义</PresentationFormat>
  <Lines>0</Lines>
  <Paragraphs>587</Paragraphs>
  <Slides>34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Calibri</vt:lpstr>
      <vt:lpstr>Gill Sans</vt:lpstr>
      <vt:lpstr>Heiti SC Light</vt:lpstr>
      <vt:lpstr>Impact</vt:lpstr>
      <vt:lpstr>STSong</vt:lpstr>
      <vt:lpstr>Wingdings</vt:lpstr>
      <vt:lpstr>楷体_GB2312</vt:lpstr>
      <vt:lpstr>宋体</vt:lpstr>
      <vt:lpstr>微软雅黑</vt:lpstr>
      <vt:lpstr>Arial</vt:lpstr>
      <vt:lpstr>标题与副标题</vt:lpstr>
      <vt:lpstr>前端开发培训－5</vt:lpstr>
      <vt:lpstr>目录  CONTENTS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FOSS-NAP</dc:creator>
  <cp:lastModifiedBy>Microsoft Office 用户</cp:lastModifiedBy>
  <cp:revision>1595</cp:revision>
  <dcterms:modified xsi:type="dcterms:W3CDTF">2016-09-29T07:54:42Z</dcterms:modified>
</cp:coreProperties>
</file>