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9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3798" y="1254085"/>
            <a:ext cx="7416403" cy="38704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20"/>
              </a:lnSpc>
              <a:buNone/>
            </a:pPr>
            <a:r>
              <a:rPr lang="en-US" sz="6096" b="1" kern="0" spc="-6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Responsive Healthcare Website</a:t>
            </a:r>
            <a:endParaRPr lang="en-US" sz="6096" dirty="0"/>
          </a:p>
        </p:txBody>
      </p:sp>
      <p:sp>
        <p:nvSpPr>
          <p:cNvPr id="6" name="Text 3"/>
          <p:cNvSpPr/>
          <p:nvPr/>
        </p:nvSpPr>
        <p:spPr>
          <a:xfrm>
            <a:off x="863798" y="5494734"/>
            <a:ext cx="7416403" cy="14806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5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Introducing a responsive, feature-rich healthcare website built using the latest web technologies. Designed to provide patients with seamless access to medical services and empower healthcare providers to deliver exceptional care.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5" y="1520071"/>
            <a:ext cx="4910971" cy="518933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2096" y="634603"/>
            <a:ext cx="7532608" cy="1307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20" b="1" kern="0" spc="-4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Features: Appointment Booking</a:t>
            </a:r>
            <a:endParaRPr lang="en-US" sz="4120" dirty="0"/>
          </a:p>
        </p:txBody>
      </p:sp>
      <p:sp>
        <p:nvSpPr>
          <p:cNvPr id="7" name="Shape 3"/>
          <p:cNvSpPr/>
          <p:nvPr/>
        </p:nvSpPr>
        <p:spPr>
          <a:xfrm>
            <a:off x="6622137" y="2287667"/>
            <a:ext cx="30480" cy="5307330"/>
          </a:xfrm>
          <a:prstGeom prst="roundRect">
            <a:avLst>
              <a:gd name="adj" fmla="val 113290"/>
            </a:avLst>
          </a:prstGeom>
          <a:solidFill>
            <a:srgbClr val="D8D4D4"/>
          </a:solidFill>
          <a:ln/>
        </p:spPr>
      </p:sp>
      <p:sp>
        <p:nvSpPr>
          <p:cNvPr id="8" name="Shape 4"/>
          <p:cNvSpPr/>
          <p:nvPr/>
        </p:nvSpPr>
        <p:spPr>
          <a:xfrm>
            <a:off x="6865858" y="2790349"/>
            <a:ext cx="805696" cy="30480"/>
          </a:xfrm>
          <a:prstGeom prst="roundRect">
            <a:avLst>
              <a:gd name="adj" fmla="val 113290"/>
            </a:avLst>
          </a:prstGeom>
          <a:solidFill>
            <a:srgbClr val="D8D4D4"/>
          </a:solidFill>
          <a:ln/>
        </p:spPr>
      </p:sp>
      <p:sp>
        <p:nvSpPr>
          <p:cNvPr id="9" name="Shape 5"/>
          <p:cNvSpPr/>
          <p:nvPr/>
        </p:nvSpPr>
        <p:spPr>
          <a:xfrm>
            <a:off x="6378416" y="2546628"/>
            <a:ext cx="517922" cy="51792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6"/>
          <p:cNvSpPr/>
          <p:nvPr/>
        </p:nvSpPr>
        <p:spPr>
          <a:xfrm>
            <a:off x="6577370" y="2648545"/>
            <a:ext cx="119896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2"/>
              </a:lnSpc>
              <a:buNone/>
            </a:pPr>
            <a:r>
              <a:rPr lang="en-US" sz="2472" b="1" kern="0" spc="-2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472" dirty="0"/>
          </a:p>
        </p:txBody>
      </p:sp>
      <p:sp>
        <p:nvSpPr>
          <p:cNvPr id="11" name="Text 7"/>
          <p:cNvSpPr/>
          <p:nvPr/>
        </p:nvSpPr>
        <p:spPr>
          <a:xfrm>
            <a:off x="7903488" y="2517815"/>
            <a:ext cx="2615922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Scheduling</a:t>
            </a:r>
            <a:endParaRPr lang="en-US" sz="2060" dirty="0"/>
          </a:p>
        </p:txBody>
      </p:sp>
      <p:sp>
        <p:nvSpPr>
          <p:cNvPr id="12" name="Text 8"/>
          <p:cNvSpPr/>
          <p:nvPr/>
        </p:nvSpPr>
        <p:spPr>
          <a:xfrm>
            <a:off x="7903488" y="2982873"/>
            <a:ext cx="5921216" cy="690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181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Patients can quickly and conveniently book appointments with healthcare providers.</a:t>
            </a:r>
            <a:endParaRPr lang="en-US" sz="1813" dirty="0"/>
          </a:p>
        </p:txBody>
      </p:sp>
      <p:sp>
        <p:nvSpPr>
          <p:cNvPr id="13" name="Shape 9"/>
          <p:cNvSpPr/>
          <p:nvPr/>
        </p:nvSpPr>
        <p:spPr>
          <a:xfrm>
            <a:off x="6865858" y="4636175"/>
            <a:ext cx="805696" cy="30480"/>
          </a:xfrm>
          <a:prstGeom prst="roundRect">
            <a:avLst>
              <a:gd name="adj" fmla="val 113290"/>
            </a:avLst>
          </a:prstGeom>
          <a:solidFill>
            <a:srgbClr val="D8D4D4"/>
          </a:solidFill>
          <a:ln/>
        </p:spPr>
      </p:sp>
      <p:sp>
        <p:nvSpPr>
          <p:cNvPr id="14" name="Shape 10"/>
          <p:cNvSpPr/>
          <p:nvPr/>
        </p:nvSpPr>
        <p:spPr>
          <a:xfrm>
            <a:off x="6378416" y="4392454"/>
            <a:ext cx="517922" cy="51792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5" name="Text 11"/>
          <p:cNvSpPr/>
          <p:nvPr/>
        </p:nvSpPr>
        <p:spPr>
          <a:xfrm>
            <a:off x="6546294" y="4494371"/>
            <a:ext cx="182047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2"/>
              </a:lnSpc>
              <a:buNone/>
            </a:pPr>
            <a:r>
              <a:rPr lang="en-US" sz="2472" b="1" kern="0" spc="-2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472" dirty="0"/>
          </a:p>
        </p:txBody>
      </p:sp>
      <p:sp>
        <p:nvSpPr>
          <p:cNvPr id="16" name="Text 12"/>
          <p:cNvSpPr/>
          <p:nvPr/>
        </p:nvSpPr>
        <p:spPr>
          <a:xfrm>
            <a:off x="7903488" y="4363641"/>
            <a:ext cx="3063716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Reminders</a:t>
            </a:r>
            <a:endParaRPr lang="en-US" sz="2060" dirty="0"/>
          </a:p>
        </p:txBody>
      </p:sp>
      <p:sp>
        <p:nvSpPr>
          <p:cNvPr id="17" name="Text 13"/>
          <p:cNvSpPr/>
          <p:nvPr/>
        </p:nvSpPr>
        <p:spPr>
          <a:xfrm>
            <a:off x="7903488" y="4828699"/>
            <a:ext cx="5921216" cy="690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181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timely notifications about upcoming appointments to avoid missed visits.</a:t>
            </a:r>
            <a:endParaRPr lang="en-US" sz="1813" dirty="0"/>
          </a:p>
        </p:txBody>
      </p:sp>
      <p:sp>
        <p:nvSpPr>
          <p:cNvPr id="18" name="Shape 14"/>
          <p:cNvSpPr/>
          <p:nvPr/>
        </p:nvSpPr>
        <p:spPr>
          <a:xfrm>
            <a:off x="6865858" y="6482001"/>
            <a:ext cx="805696" cy="30480"/>
          </a:xfrm>
          <a:prstGeom prst="roundRect">
            <a:avLst>
              <a:gd name="adj" fmla="val 113290"/>
            </a:avLst>
          </a:prstGeom>
          <a:solidFill>
            <a:srgbClr val="D8D4D4"/>
          </a:solidFill>
          <a:ln/>
        </p:spPr>
      </p:sp>
      <p:sp>
        <p:nvSpPr>
          <p:cNvPr id="19" name="Shape 15"/>
          <p:cNvSpPr/>
          <p:nvPr/>
        </p:nvSpPr>
        <p:spPr>
          <a:xfrm>
            <a:off x="6378416" y="6238280"/>
            <a:ext cx="517922" cy="51792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0" name="Text 16"/>
          <p:cNvSpPr/>
          <p:nvPr/>
        </p:nvSpPr>
        <p:spPr>
          <a:xfrm>
            <a:off x="6545937" y="6340197"/>
            <a:ext cx="182761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2"/>
              </a:lnSpc>
              <a:buNone/>
            </a:pPr>
            <a:r>
              <a:rPr lang="en-US" sz="2472" b="1" kern="0" spc="-2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472" dirty="0"/>
          </a:p>
        </p:txBody>
      </p:sp>
      <p:sp>
        <p:nvSpPr>
          <p:cNvPr id="21" name="Text 17"/>
          <p:cNvSpPr/>
          <p:nvPr/>
        </p:nvSpPr>
        <p:spPr>
          <a:xfrm>
            <a:off x="7903488" y="6209467"/>
            <a:ext cx="2615922" cy="326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Detailed Profiles</a:t>
            </a:r>
            <a:endParaRPr lang="en-US" sz="2060" dirty="0"/>
          </a:p>
        </p:txBody>
      </p:sp>
      <p:sp>
        <p:nvSpPr>
          <p:cNvPr id="22" name="Text 18"/>
          <p:cNvSpPr/>
          <p:nvPr/>
        </p:nvSpPr>
        <p:spPr>
          <a:xfrm>
            <a:off x="7903488" y="6674525"/>
            <a:ext cx="5921216" cy="690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181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View provider credentials, specialties, and patient reviews to make informed choices.</a:t>
            </a:r>
            <a:endParaRPr lang="en-US" sz="18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3798" y="2490668"/>
            <a:ext cx="8475226" cy="701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Features: Doctor Registration</a:t>
            </a:r>
            <a:endParaRPr lang="en-US" sz="4417" dirty="0"/>
          </a:p>
        </p:txBody>
      </p:sp>
      <p:sp>
        <p:nvSpPr>
          <p:cNvPr id="5" name="Text 3"/>
          <p:cNvSpPr/>
          <p:nvPr/>
        </p:nvSpPr>
        <p:spPr>
          <a:xfrm>
            <a:off x="863798" y="3808928"/>
            <a:ext cx="2995732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Streamlined Sign-Up</a:t>
            </a:r>
            <a:endParaRPr lang="en-US" sz="2209" dirty="0"/>
          </a:p>
        </p:txBody>
      </p:sp>
      <p:sp>
        <p:nvSpPr>
          <p:cNvPr id="6" name="Text 4"/>
          <p:cNvSpPr/>
          <p:nvPr/>
        </p:nvSpPr>
        <p:spPr>
          <a:xfrm>
            <a:off x="863798" y="4406384"/>
            <a:ext cx="3898940" cy="111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5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Healthcare providers can easily register and create their profiles on the website.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576" y="3808928"/>
            <a:ext cx="3197304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Practice Management</a:t>
            </a:r>
            <a:endParaRPr lang="en-US" sz="2209" dirty="0"/>
          </a:p>
        </p:txBody>
      </p:sp>
      <p:sp>
        <p:nvSpPr>
          <p:cNvPr id="8" name="Text 6"/>
          <p:cNvSpPr/>
          <p:nvPr/>
        </p:nvSpPr>
        <p:spPr>
          <a:xfrm>
            <a:off x="5372576" y="4406384"/>
            <a:ext cx="3898940" cy="111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5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Manage appointments, patient records, and billing information in one centralized platform.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808928"/>
            <a:ext cx="3398163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 Communication</a:t>
            </a:r>
            <a:endParaRPr lang="en-US" sz="2209" dirty="0"/>
          </a:p>
        </p:txBody>
      </p:sp>
      <p:sp>
        <p:nvSpPr>
          <p:cNvPr id="10" name="Text 8"/>
          <p:cNvSpPr/>
          <p:nvPr/>
        </p:nvSpPr>
        <p:spPr>
          <a:xfrm>
            <a:off x="9881354" y="4406384"/>
            <a:ext cx="3898940" cy="111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5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Securely communicate with patients, share test results, and provide virtual consultations.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799" y="2584490"/>
            <a:ext cx="4896803" cy="30605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5579" y="657701"/>
            <a:ext cx="7492841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77"/>
              </a:lnSpc>
              <a:buNone/>
            </a:pPr>
            <a:r>
              <a:rPr lang="en-US" sz="4222" b="1" kern="0" spc="-4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Features: Wellness Tracking Tool</a:t>
            </a:r>
            <a:endParaRPr lang="en-US" sz="4222" dirty="0"/>
          </a:p>
        </p:txBody>
      </p:sp>
      <p:sp>
        <p:nvSpPr>
          <p:cNvPr id="7" name="Shape 3"/>
          <p:cNvSpPr/>
          <p:nvPr/>
        </p:nvSpPr>
        <p:spPr>
          <a:xfrm>
            <a:off x="825579" y="2617113"/>
            <a:ext cx="530781" cy="53078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1029533" y="2721650"/>
            <a:ext cx="122873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b="1" kern="0" spc="-2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533" dirty="0"/>
          </a:p>
        </p:txBody>
      </p:sp>
      <p:sp>
        <p:nvSpPr>
          <p:cNvPr id="9" name="Text 5"/>
          <p:cNvSpPr/>
          <p:nvPr/>
        </p:nvSpPr>
        <p:spPr>
          <a:xfrm>
            <a:off x="1592223" y="2617113"/>
            <a:ext cx="2680692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9"/>
              </a:lnSpc>
              <a:buNone/>
            </a:pPr>
            <a:r>
              <a:rPr lang="en-US" sz="2111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Fitness Monitoring</a:t>
            </a:r>
            <a:endParaRPr lang="en-US" sz="2111" dirty="0"/>
          </a:p>
        </p:txBody>
      </p:sp>
      <p:sp>
        <p:nvSpPr>
          <p:cNvPr id="10" name="Text 6"/>
          <p:cNvSpPr/>
          <p:nvPr/>
        </p:nvSpPr>
        <p:spPr>
          <a:xfrm>
            <a:off x="1592223" y="3093720"/>
            <a:ext cx="2861905" cy="1414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858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physical activity, sleep patterns, and nutrition intake to promote a healthy lifestyle.</a:t>
            </a:r>
            <a:endParaRPr lang="en-US" sz="1858" dirty="0"/>
          </a:p>
        </p:txBody>
      </p:sp>
      <p:sp>
        <p:nvSpPr>
          <p:cNvPr id="11" name="Shape 7"/>
          <p:cNvSpPr/>
          <p:nvPr/>
        </p:nvSpPr>
        <p:spPr>
          <a:xfrm>
            <a:off x="4689991" y="2617113"/>
            <a:ext cx="530781" cy="53078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8"/>
          <p:cNvSpPr/>
          <p:nvPr/>
        </p:nvSpPr>
        <p:spPr>
          <a:xfrm>
            <a:off x="4862036" y="2721650"/>
            <a:ext cx="186571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b="1" kern="0" spc="-2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533" dirty="0"/>
          </a:p>
        </p:txBody>
      </p:sp>
      <p:sp>
        <p:nvSpPr>
          <p:cNvPr id="13" name="Text 9"/>
          <p:cNvSpPr/>
          <p:nvPr/>
        </p:nvSpPr>
        <p:spPr>
          <a:xfrm>
            <a:off x="5456634" y="2617113"/>
            <a:ext cx="2861905" cy="6703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9"/>
              </a:lnSpc>
              <a:buNone/>
            </a:pPr>
            <a:r>
              <a:rPr lang="en-US" sz="2111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Insights</a:t>
            </a:r>
            <a:endParaRPr lang="en-US" sz="2111" dirty="0"/>
          </a:p>
        </p:txBody>
      </p:sp>
      <p:sp>
        <p:nvSpPr>
          <p:cNvPr id="14" name="Text 10"/>
          <p:cNvSpPr/>
          <p:nvPr/>
        </p:nvSpPr>
        <p:spPr>
          <a:xfrm>
            <a:off x="5456634" y="3428881"/>
            <a:ext cx="2861905" cy="1414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858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tailored recommendations based on individual health data and goals.</a:t>
            </a:r>
            <a:endParaRPr lang="en-US" sz="1858" dirty="0"/>
          </a:p>
        </p:txBody>
      </p:sp>
      <p:sp>
        <p:nvSpPr>
          <p:cNvPr id="15" name="Shape 11"/>
          <p:cNvSpPr/>
          <p:nvPr/>
        </p:nvSpPr>
        <p:spPr>
          <a:xfrm>
            <a:off x="825579" y="5345073"/>
            <a:ext cx="530781" cy="53078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2"/>
          <p:cNvSpPr/>
          <p:nvPr/>
        </p:nvSpPr>
        <p:spPr>
          <a:xfrm>
            <a:off x="997387" y="5449610"/>
            <a:ext cx="187166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b="1" kern="0" spc="-2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533" dirty="0"/>
          </a:p>
        </p:txBody>
      </p:sp>
      <p:sp>
        <p:nvSpPr>
          <p:cNvPr id="17" name="Text 13"/>
          <p:cNvSpPr/>
          <p:nvPr/>
        </p:nvSpPr>
        <p:spPr>
          <a:xfrm>
            <a:off x="1592223" y="5345073"/>
            <a:ext cx="2680692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9"/>
              </a:lnSpc>
              <a:buNone/>
            </a:pPr>
            <a:r>
              <a:rPr lang="en-US" sz="2111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Progress Tracking</a:t>
            </a:r>
            <a:endParaRPr lang="en-US" sz="2111" dirty="0"/>
          </a:p>
        </p:txBody>
      </p:sp>
      <p:sp>
        <p:nvSpPr>
          <p:cNvPr id="18" name="Text 14"/>
          <p:cNvSpPr/>
          <p:nvPr/>
        </p:nvSpPr>
        <p:spPr>
          <a:xfrm>
            <a:off x="1592223" y="5821680"/>
            <a:ext cx="2861905" cy="10612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858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Visualize health improvements over time and celebrate milestones.</a:t>
            </a:r>
            <a:endParaRPr lang="en-US" sz="1858" dirty="0"/>
          </a:p>
        </p:txBody>
      </p:sp>
      <p:sp>
        <p:nvSpPr>
          <p:cNvPr id="19" name="Shape 15"/>
          <p:cNvSpPr/>
          <p:nvPr/>
        </p:nvSpPr>
        <p:spPr>
          <a:xfrm>
            <a:off x="4689991" y="5345073"/>
            <a:ext cx="530781" cy="53078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0" name="Text 16"/>
          <p:cNvSpPr/>
          <p:nvPr/>
        </p:nvSpPr>
        <p:spPr>
          <a:xfrm>
            <a:off x="4846201" y="5449610"/>
            <a:ext cx="218361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b="1" kern="0" spc="-2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533" dirty="0"/>
          </a:p>
        </p:txBody>
      </p:sp>
      <p:sp>
        <p:nvSpPr>
          <p:cNvPr id="21" name="Text 17"/>
          <p:cNvSpPr/>
          <p:nvPr/>
        </p:nvSpPr>
        <p:spPr>
          <a:xfrm>
            <a:off x="5456634" y="5345073"/>
            <a:ext cx="2861905" cy="6703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9"/>
              </a:lnSpc>
              <a:buNone/>
            </a:pPr>
            <a:r>
              <a:rPr lang="en-US" sz="2111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Telehealth Integration</a:t>
            </a:r>
            <a:endParaRPr lang="en-US" sz="2111" dirty="0"/>
          </a:p>
        </p:txBody>
      </p:sp>
      <p:sp>
        <p:nvSpPr>
          <p:cNvPr id="22" name="Text 18"/>
          <p:cNvSpPr/>
          <p:nvPr/>
        </p:nvSpPr>
        <p:spPr>
          <a:xfrm>
            <a:off x="5456634" y="6156841"/>
            <a:ext cx="2861905" cy="1414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858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Seamlessly connect with healthcare providers to discuss wellness progress and concerns.</a:t>
            </a:r>
            <a:endParaRPr lang="en-US" sz="185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9" y="2287905"/>
            <a:ext cx="4965263" cy="365367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15777" y="1338501"/>
            <a:ext cx="7685246" cy="11841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62"/>
              </a:lnSpc>
              <a:buNone/>
            </a:pPr>
            <a:r>
              <a:rPr lang="en-US" sz="373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Features: Disease Predictor using Decision Tree Algorithm</a:t>
            </a:r>
            <a:endParaRPr lang="en-US" sz="3730" dirty="0"/>
          </a:p>
        </p:txBody>
      </p:sp>
      <p:sp>
        <p:nvSpPr>
          <p:cNvPr id="7" name="Shape 3"/>
          <p:cNvSpPr/>
          <p:nvPr/>
        </p:nvSpPr>
        <p:spPr>
          <a:xfrm>
            <a:off x="6215777" y="2835235"/>
            <a:ext cx="3738443" cy="2071688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6424136" y="3043595"/>
            <a:ext cx="2368391" cy="295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1"/>
              </a:lnSpc>
              <a:buNone/>
            </a:pPr>
            <a:r>
              <a:rPr lang="en-US" sz="1865" b="1" kern="0" spc="-19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Early Detection</a:t>
            </a:r>
            <a:endParaRPr lang="en-US" sz="1865" dirty="0"/>
          </a:p>
        </p:txBody>
      </p:sp>
      <p:sp>
        <p:nvSpPr>
          <p:cNvPr id="9" name="Text 5"/>
          <p:cNvSpPr/>
          <p:nvPr/>
        </p:nvSpPr>
        <p:spPr>
          <a:xfrm>
            <a:off x="6424136" y="3464600"/>
            <a:ext cx="3321725" cy="937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64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advanced algorithms, the website can provide early detection of potential health issues.</a:t>
            </a:r>
            <a:endParaRPr lang="en-US" sz="1641" dirty="0"/>
          </a:p>
        </p:txBody>
      </p:sp>
      <p:sp>
        <p:nvSpPr>
          <p:cNvPr id="10" name="Shape 6"/>
          <p:cNvSpPr/>
          <p:nvPr/>
        </p:nvSpPr>
        <p:spPr>
          <a:xfrm>
            <a:off x="10162580" y="2835235"/>
            <a:ext cx="3738443" cy="2071688"/>
          </a:xfrm>
          <a:prstGeom prst="roundRect">
            <a:avLst>
              <a:gd name="adj" fmla="val 1509"/>
            </a:avLst>
          </a:prstGeom>
          <a:solidFill>
            <a:srgbClr val="F2EEEE"/>
          </a:solidFill>
          <a:ln/>
        </p:spPr>
      </p:sp>
      <p:sp>
        <p:nvSpPr>
          <p:cNvPr id="11" name="Text 7"/>
          <p:cNvSpPr/>
          <p:nvPr/>
        </p:nvSpPr>
        <p:spPr>
          <a:xfrm>
            <a:off x="10370939" y="3043595"/>
            <a:ext cx="3321725" cy="5919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31"/>
              </a:lnSpc>
              <a:buNone/>
            </a:pPr>
            <a:r>
              <a:rPr lang="en-US" sz="1865" b="1" kern="0" spc="-19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Recommendations</a:t>
            </a:r>
            <a:endParaRPr lang="en-US" sz="1865" dirty="0"/>
          </a:p>
        </p:txBody>
      </p:sp>
      <p:sp>
        <p:nvSpPr>
          <p:cNvPr id="12" name="Text 8"/>
          <p:cNvSpPr/>
          <p:nvPr/>
        </p:nvSpPr>
        <p:spPr>
          <a:xfrm>
            <a:off x="10370939" y="3760589"/>
            <a:ext cx="3321725" cy="937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64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tailored suggestions for preventive measures and next steps based on the disease prediction.</a:t>
            </a:r>
            <a:endParaRPr lang="en-US" sz="1641" dirty="0"/>
          </a:p>
        </p:txBody>
      </p:sp>
      <p:sp>
        <p:nvSpPr>
          <p:cNvPr id="13" name="Shape 9"/>
          <p:cNvSpPr/>
          <p:nvPr/>
        </p:nvSpPr>
        <p:spPr>
          <a:xfrm>
            <a:off x="6215777" y="5115282"/>
            <a:ext cx="3738443" cy="1775698"/>
          </a:xfrm>
          <a:prstGeom prst="roundRect">
            <a:avLst>
              <a:gd name="adj" fmla="val 1761"/>
            </a:avLst>
          </a:prstGeom>
          <a:solidFill>
            <a:srgbClr val="F2EEEE"/>
          </a:solidFill>
          <a:ln/>
        </p:spPr>
      </p:sp>
      <p:sp>
        <p:nvSpPr>
          <p:cNvPr id="14" name="Text 10"/>
          <p:cNvSpPr/>
          <p:nvPr/>
        </p:nvSpPr>
        <p:spPr>
          <a:xfrm>
            <a:off x="6424136" y="5323642"/>
            <a:ext cx="2498646" cy="295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1"/>
              </a:lnSpc>
              <a:buNone/>
            </a:pPr>
            <a:r>
              <a:rPr lang="en-US" sz="1865" b="1" kern="0" spc="-19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Outcomes</a:t>
            </a:r>
            <a:endParaRPr lang="en-US" sz="1865" dirty="0"/>
          </a:p>
        </p:txBody>
      </p:sp>
      <p:sp>
        <p:nvSpPr>
          <p:cNvPr id="15" name="Text 11"/>
          <p:cNvSpPr/>
          <p:nvPr/>
        </p:nvSpPr>
        <p:spPr>
          <a:xfrm>
            <a:off x="6424136" y="5744647"/>
            <a:ext cx="3321725" cy="937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64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Early intervention and proactive care can lead to better health outcomes and reduced healthcare costs.</a:t>
            </a:r>
            <a:endParaRPr lang="en-US" sz="1641" dirty="0"/>
          </a:p>
        </p:txBody>
      </p:sp>
      <p:sp>
        <p:nvSpPr>
          <p:cNvPr id="16" name="Shape 12"/>
          <p:cNvSpPr/>
          <p:nvPr/>
        </p:nvSpPr>
        <p:spPr>
          <a:xfrm>
            <a:off x="10162580" y="5115282"/>
            <a:ext cx="3738443" cy="1775698"/>
          </a:xfrm>
          <a:prstGeom prst="roundRect">
            <a:avLst>
              <a:gd name="adj" fmla="val 1761"/>
            </a:avLst>
          </a:prstGeom>
          <a:solidFill>
            <a:srgbClr val="F2EEEE"/>
          </a:solidFill>
          <a:ln/>
        </p:spPr>
      </p:sp>
      <p:sp>
        <p:nvSpPr>
          <p:cNvPr id="17" name="Text 13"/>
          <p:cNvSpPr/>
          <p:nvPr/>
        </p:nvSpPr>
        <p:spPr>
          <a:xfrm>
            <a:off x="10370939" y="5323642"/>
            <a:ext cx="2554605" cy="2959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1"/>
              </a:lnSpc>
              <a:buNone/>
            </a:pPr>
            <a:r>
              <a:rPr lang="en-US" sz="1865" b="1" kern="0" spc="-19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Learning</a:t>
            </a:r>
            <a:endParaRPr lang="en-US" sz="1865" dirty="0"/>
          </a:p>
        </p:txBody>
      </p:sp>
      <p:sp>
        <p:nvSpPr>
          <p:cNvPr id="18" name="Text 14"/>
          <p:cNvSpPr/>
          <p:nvPr/>
        </p:nvSpPr>
        <p:spPr>
          <a:xfrm>
            <a:off x="10370939" y="5744647"/>
            <a:ext cx="3321725" cy="937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64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algorithm continuously learns and improves its accuracy over time, enhancing the predictive capabilities.</a:t>
            </a:r>
            <a:endParaRPr lang="en-US" sz="164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60" y="2625804"/>
            <a:ext cx="5054560" cy="29779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118" y="690920"/>
            <a:ext cx="3926800" cy="4907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65"/>
              </a:lnSpc>
              <a:buNone/>
            </a:pPr>
            <a:r>
              <a:rPr lang="en-US" sz="3092" b="1" kern="0" spc="-3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Technology Stack</a:t>
            </a:r>
            <a:endParaRPr lang="en-US" sz="309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118" y="1440775"/>
            <a:ext cx="431840" cy="4318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91118" y="2045375"/>
            <a:ext cx="1963341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</a:t>
            </a:r>
            <a:endParaRPr lang="en-US" sz="1546" dirty="0"/>
          </a:p>
        </p:txBody>
      </p:sp>
      <p:sp>
        <p:nvSpPr>
          <p:cNvPr id="9" name="Text 4"/>
          <p:cNvSpPr/>
          <p:nvPr/>
        </p:nvSpPr>
        <p:spPr>
          <a:xfrm>
            <a:off x="6091118" y="2394347"/>
            <a:ext cx="7934563" cy="259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Markup language for building the website's structure and content.</a:t>
            </a:r>
            <a:endParaRPr lang="en-US" sz="136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118" y="3171706"/>
            <a:ext cx="431840" cy="4318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91118" y="3776305"/>
            <a:ext cx="1963341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CSS</a:t>
            </a:r>
            <a:endParaRPr lang="en-US" sz="1546" dirty="0"/>
          </a:p>
        </p:txBody>
      </p:sp>
      <p:sp>
        <p:nvSpPr>
          <p:cNvPr id="12" name="Text 6"/>
          <p:cNvSpPr/>
          <p:nvPr/>
        </p:nvSpPr>
        <p:spPr>
          <a:xfrm>
            <a:off x="6091118" y="4125278"/>
            <a:ext cx="7934563" cy="259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Styling and layout, ensuring a responsive and visually appealing design.</a:t>
            </a:r>
            <a:endParaRPr lang="en-US" sz="136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118" y="4902637"/>
            <a:ext cx="431840" cy="43184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91118" y="5507236"/>
            <a:ext cx="1963341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Bootstrap</a:t>
            </a:r>
            <a:endParaRPr lang="en-US" sz="1546" dirty="0"/>
          </a:p>
        </p:txBody>
      </p:sp>
      <p:sp>
        <p:nvSpPr>
          <p:cNvPr id="15" name="Text 8"/>
          <p:cNvSpPr/>
          <p:nvPr/>
        </p:nvSpPr>
        <p:spPr>
          <a:xfrm>
            <a:off x="6091118" y="5856208"/>
            <a:ext cx="7934563" cy="259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Rapid development of mobile-first interfaces with pre-built components.</a:t>
            </a:r>
            <a:endParaRPr lang="en-US" sz="1360" dirty="0"/>
          </a:p>
        </p:txBody>
      </p:sp>
      <p:sp>
        <p:nvSpPr>
          <p:cNvPr id="16" name="Text 9"/>
          <p:cNvSpPr/>
          <p:nvPr/>
        </p:nvSpPr>
        <p:spPr>
          <a:xfrm>
            <a:off x="6091118" y="6218873"/>
            <a:ext cx="1963341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PHP</a:t>
            </a:r>
            <a:endParaRPr lang="en-US" sz="1546" dirty="0"/>
          </a:p>
        </p:txBody>
      </p:sp>
      <p:sp>
        <p:nvSpPr>
          <p:cNvPr id="17" name="Text 10"/>
          <p:cNvSpPr/>
          <p:nvPr/>
        </p:nvSpPr>
        <p:spPr>
          <a:xfrm>
            <a:off x="6091118" y="6567845"/>
            <a:ext cx="7934563" cy="259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Server-side scripting for dynamic content, user management, and data processing.</a:t>
            </a:r>
            <a:endParaRPr lang="en-US" sz="1360" dirty="0"/>
          </a:p>
        </p:txBody>
      </p:sp>
      <p:sp>
        <p:nvSpPr>
          <p:cNvPr id="18" name="Text 11"/>
          <p:cNvSpPr/>
          <p:nvPr/>
        </p:nvSpPr>
        <p:spPr>
          <a:xfrm>
            <a:off x="6091118" y="6930509"/>
            <a:ext cx="1963341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JavaScript</a:t>
            </a:r>
            <a:endParaRPr lang="en-US" sz="1546" dirty="0"/>
          </a:p>
        </p:txBody>
      </p:sp>
      <p:sp>
        <p:nvSpPr>
          <p:cNvPr id="19" name="Text 12"/>
          <p:cNvSpPr/>
          <p:nvPr/>
        </p:nvSpPr>
        <p:spPr>
          <a:xfrm>
            <a:off x="6091118" y="7279481"/>
            <a:ext cx="7934563" cy="259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Interactivity, form validation, and client-side functionality for enhanced user experience.</a:t>
            </a:r>
            <a:endParaRPr lang="en-US" sz="13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3798" y="2140029"/>
            <a:ext cx="12902803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Responsive Design for Healthcare</a:t>
            </a:r>
            <a:endParaRPr lang="en-US" sz="4417" dirty="0"/>
          </a:p>
        </p:txBody>
      </p:sp>
      <p:sp>
        <p:nvSpPr>
          <p:cNvPr id="5" name="Text 3"/>
          <p:cNvSpPr/>
          <p:nvPr/>
        </p:nvSpPr>
        <p:spPr>
          <a:xfrm>
            <a:off x="863798" y="4159568"/>
            <a:ext cx="2804874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</a:t>
            </a:r>
            <a:endParaRPr lang="en-US" sz="2209" dirty="0"/>
          </a:p>
        </p:txBody>
      </p:sp>
      <p:sp>
        <p:nvSpPr>
          <p:cNvPr id="6" name="Text 4"/>
          <p:cNvSpPr/>
          <p:nvPr/>
        </p:nvSpPr>
        <p:spPr>
          <a:xfrm>
            <a:off x="863798" y="4757023"/>
            <a:ext cx="3898940" cy="111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5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Patients can access medical services and information anytime, anywhere, on any device.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576" y="4159568"/>
            <a:ext cx="3352443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Engagement</a:t>
            </a:r>
            <a:endParaRPr lang="en-US" sz="2209" dirty="0"/>
          </a:p>
        </p:txBody>
      </p:sp>
      <p:sp>
        <p:nvSpPr>
          <p:cNvPr id="8" name="Text 6"/>
          <p:cNvSpPr/>
          <p:nvPr/>
        </p:nvSpPr>
        <p:spPr>
          <a:xfrm>
            <a:off x="5372576" y="4757023"/>
            <a:ext cx="3898940" cy="111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5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user-friendly, responsive design encourages patients to actively manage their health.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4159568"/>
            <a:ext cx="2950845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Efficiency</a:t>
            </a:r>
            <a:endParaRPr lang="en-US" sz="2209" dirty="0"/>
          </a:p>
        </p:txBody>
      </p:sp>
      <p:sp>
        <p:nvSpPr>
          <p:cNvPr id="10" name="Text 8"/>
          <p:cNvSpPr/>
          <p:nvPr/>
        </p:nvSpPr>
        <p:spPr>
          <a:xfrm>
            <a:off x="9881354" y="4757023"/>
            <a:ext cx="3898940" cy="111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5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Healthcare providers can streamline operations and improve workflow through the website.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433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392" y="1997154"/>
            <a:ext cx="4925497" cy="423600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5336" y="616982"/>
            <a:ext cx="7573327" cy="1274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20"/>
              </a:lnSpc>
              <a:buNone/>
            </a:pPr>
            <a:r>
              <a:rPr lang="en-US" sz="4016" b="1" kern="0" spc="-4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Enhancements and Roadmap</a:t>
            </a:r>
            <a:endParaRPr lang="en-US" sz="401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36" y="2228136"/>
            <a:ext cx="1121926" cy="179510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43733" y="2452449"/>
            <a:ext cx="3158133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8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AI-Powered Diagnostics</a:t>
            </a:r>
            <a:endParaRPr lang="en-US" sz="2008" dirty="0"/>
          </a:p>
        </p:txBody>
      </p:sp>
      <p:sp>
        <p:nvSpPr>
          <p:cNvPr id="9" name="Text 4"/>
          <p:cNvSpPr/>
          <p:nvPr/>
        </p:nvSpPr>
        <p:spPr>
          <a:xfrm>
            <a:off x="2243733" y="2905720"/>
            <a:ext cx="6114931" cy="6731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67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machine learning to enhance the disease prediction capabilities.</a:t>
            </a:r>
            <a:endParaRPr lang="en-US" sz="176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36" y="4023241"/>
            <a:ext cx="1121926" cy="17951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43733" y="4247555"/>
            <a:ext cx="2916793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8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Telehealth Integration</a:t>
            </a:r>
            <a:endParaRPr lang="en-US" sz="2008" dirty="0"/>
          </a:p>
        </p:txBody>
      </p:sp>
      <p:sp>
        <p:nvSpPr>
          <p:cNvPr id="12" name="Text 6"/>
          <p:cNvSpPr/>
          <p:nvPr/>
        </p:nvSpPr>
        <p:spPr>
          <a:xfrm>
            <a:off x="2243733" y="4700826"/>
            <a:ext cx="6114931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67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virtual consultations and remote patient monitoring.</a:t>
            </a:r>
            <a:endParaRPr lang="en-US" sz="176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36" y="5818346"/>
            <a:ext cx="1121926" cy="179510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43733" y="6042660"/>
            <a:ext cx="4256127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8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Recommendations</a:t>
            </a:r>
            <a:endParaRPr lang="en-US" sz="2008" dirty="0"/>
          </a:p>
        </p:txBody>
      </p:sp>
      <p:sp>
        <p:nvSpPr>
          <p:cNvPr id="15" name="Text 8"/>
          <p:cNvSpPr/>
          <p:nvPr/>
        </p:nvSpPr>
        <p:spPr>
          <a:xfrm>
            <a:off x="2243733" y="6495931"/>
            <a:ext cx="6114931" cy="6731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67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Tailored health advice and treatment plans based on individual needs.</a:t>
            </a:r>
            <a:endParaRPr lang="en-US" sz="176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2</cp:revision>
  <dcterms:created xsi:type="dcterms:W3CDTF">2024-08-19T14:52:45Z</dcterms:created>
  <dcterms:modified xsi:type="dcterms:W3CDTF">2024-08-19T14:53:57Z</dcterms:modified>
</cp:coreProperties>
</file>