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B7E82F-9298-4C93-AF88-4FBD4CE7D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F6EE30-4433-41DA-8A43-2672B6253C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A7888A-EF77-44C5-B206-0CD86CAEB2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0431A9-598C-4C6C-92DA-608AA8D1A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DAF0DA-DD0B-481B-804D-1EF42566A4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70A860-590C-41E4-831C-494BE3CBF0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07DC4F-474A-4973-B845-7C95BCF3AD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0095334-BCF4-409F-BC6E-24F42B34A3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26911DC-3341-4842-91B4-160C87D4E1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D849956-781F-440E-97D3-5D9FB9EBE1D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AB1A5B5-E465-4BFB-9BC2-A41AE3F586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1B58182-F5DE-44CD-8915-8E6419BEB91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DD796B-DCA6-4F9E-AF5B-1132CFF0CF5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EDB56F-BFDF-4256-AB6C-E31A3C1FD22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23A8D77-E0D2-4C89-AFE8-0D58E7F53AD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  <p:sldLayoutId id="2147483657" r:id="rId3"/>
    <p:sldLayoutId id="2147483658" r:id="rId4"/>
    <p:sldLayoutId id="2147483659" r:id="rId5"/>
    <p:sldLayoutId id="2147483660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DA08138-F0AC-42D8-A86F-3ABD6FCE2D0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30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30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75994FA-491B-4611-B3DF-4B8CABB3AC0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98CBFB9-383C-4513-A9B6-58203B784F8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BC1583-F68E-4F00-B74E-C1C4B4CCA7B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564387-AA68-4510-B85E-D543D5E761F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www.tensorflow.org/text/tutorials/text_classification_rnn" TargetMode="External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321840"/>
            <a:ext cx="9144000" cy="60789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9320" y="1731240"/>
            <a:ext cx="41140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Builders Club</a:t>
            </a: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Sentiment Analysis Challenge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-685080" y="419184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By Roman Kuroptev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First Approach:Machine 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Bag-of-Words (BoW)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CountVectorizer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Gradient descend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First Approach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36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Bag-of-Words (BoW) Representation: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Converts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text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into a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numerical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format by representing each document as a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vector of word counts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Ignores word order and grammar; focuses solely on the frequency of each word.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CountVectorizer: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tool from scikit-learn that automatically converts a collection of text documents into a BoW matrix.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It Works: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Vocabulary Building: Scans all documents to build a vocabulary of unique words.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Vector Transformation: Counts the occurrence of each word in every document, resulting in a sparse matrix.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80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Corpus: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Sentence 1: "I love this movie"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Sentence 2: "This movie is great"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Process: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Vocabulary Creation: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Vocabulary might be: ['great', 'is', 'love', 'movie', 'this']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Feature Matrix Generation: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sentence is represented as a vector of word counts.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[[0 0 1 1 1],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[1 1 0 1 1]]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2179440"/>
            <a:ext cx="9143640" cy="303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07320" y="914400"/>
            <a:ext cx="7850880" cy="508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What is Logistic Regression?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simple method to decide between two choices (like "yes" or "no"). In our case, it tells whether a review is positive or negative.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How Does It Work?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Inputs: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takes a set of numbers representing the words in a review (from our bag-of-words approach).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Weighted Sum: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word has a weight. The model adds up these weights multiplied by the word counts.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Sigmoid Function: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sum is run through a function (the sigmoid) that squashes it into a number between 0 and 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Decision: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the result is above 0.5, it classifies the review as positive; if below, as negative.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Model training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Logistic regression &amp; 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Gradient descent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90400" y="1644120"/>
            <a:ext cx="5353200" cy="10090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71320" y="2743200"/>
            <a:ext cx="6058080" cy="120924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485640" y="4467600"/>
            <a:ext cx="5000760" cy="14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Logistic regression &amp; 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Gradient descent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Input (x)       Weights (w)      Bias (b)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│              │             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▼              ▼             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Compute z = wᵀx + b  ──────────────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Apply Sigmoid: h(x) = 1 / (1 + e⁻ᶻ)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Compute Cost J(w,b)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Compute Gradients ∂J/∂w, ∂J/∂b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Update Weights and Bias (Gradient Descent)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Confusion matrix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14400" y="1416960"/>
            <a:ext cx="7086600" cy="48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43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Confusion Matrix Overview: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TP (True Positives)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Correctly predicted positive cases.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TN (True Negatives)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Correctly predicted negative cases.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FP (False Positives)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Incorrectly predicted positive cases.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FN (False Negatives)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Incorrectly predicted negative cases.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Evaluation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Meaning:Proportion of total correct predictions.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Meaning: Of all predicted positives, the percentage that were actually positive.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When to Use: Important when the cost of false positives is high.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Meaning: Of all actual positives, the percentage that were correctly predicted.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When to Use: Important when missing a positive case is costly.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Meaning: Harmonic mean of precision and recall; balances both metrics, especially useful when classes are imbalanced.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153400" y="1416960"/>
            <a:ext cx="2390400" cy="4852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304240" y="2187720"/>
            <a:ext cx="1752480" cy="4377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038920" y="3429000"/>
            <a:ext cx="1819080" cy="4662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5029200" y="4800600"/>
            <a:ext cx="2361960" cy="3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Objective: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Develop a Sentiment Analysis model that classifies text input as positive or negative.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Evaluate the model using Accuracy, Precision, Recall, and F1 Score.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First approach 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Negative Reviews (Class 0):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Precision: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0.51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(51% of reviews predicted as negative were actually negative)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Recall: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0.06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(Only 6% of actual negative reviews were correctly identified)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F1 Score: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0.11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(Low balance between precision and recall)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Support: 12,500 samples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43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Positive Reviews (Class 1):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Precision: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0.50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(50% of reviews predicted as positive were correct)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Recall: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0.94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(94% of actual positive reviews were detected)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F1 Score: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0.65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(Reasonable balance, thanks to high recall)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Support: 12,500 samples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First approach 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Macro Average F1 Score: 0.38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(Average performance across both classes, showing overall imbalance)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Weighted Average F1 Score: 0.38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 Insights: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model performs well in identifying positive reviews but struggles to correctly classify negatives.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high recall for positives is offset by the very low recall for negatives, indicating a need for improvement in handling negative sentiment.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Second Approach: Deep 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Better pre-processing by cleaning Text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Stacked Bidirectional LSTM Model.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Deep Recurrent Neural Network (RNN)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828800" y="3019680"/>
            <a:ext cx="5505120" cy="33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 pre processing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Cleaning Text: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Uses a regular expression to remove non-alphabet characters. “!?.” etc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Eliminates stop words using NLTK to focus on informative words.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a, an, the. and, but, or. he, she, it, they.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Tokenization: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Applies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Keras’ Tokenizer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with a vocabulary size of 10,000 and an out-of-vocabulary token (&lt;OOV&gt;).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Fits the tokenizer on the training texts to build a word-index mapping.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Sequence Transformation &amp; Padding: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Converts texts to sequences of integers.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Pads or truncates sequences to a fixed length (default of 500) ensuring uniform input dimensions.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178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Original Sentence: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"I love this movie"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Tokenization: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Step 1: Splitting Text Converts the sentence into tokens: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"I love this movie" → ["i", "love", "this", "movie"]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Step 2: Mapping Tokens to Integers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For example, the tokenizer might create a word-index like: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&lt;OOV&gt;: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"i":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"love":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"this": 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"movie": 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The sentence then becomes: [2, 3, 4, 5]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Sequence Transformation &amp; Padding: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Transformation: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The text is now represented as a sequence of numbers: [2, 3, 4, 5]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Padding Example: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If we set a fixed sequence length of 6, the padded sequence becomes: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[2, 3, 4, 5, 0, 0]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(0's are added to maintain a consistent length.)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Deep neural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-141840" y="1600200"/>
            <a:ext cx="9514440" cy="306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Embedding Layer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30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What is an Embedding Layer?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converts integer word indices into dense (no zeros), continuous vectors.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Learns meaningful representations for words during training.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Captures semantic similarities (e.g., similar words get similar vectors).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How It Works: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Input: Sequences of integers (from tokenization).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Output: Each integer is mapped to a fixed-size vector (e.g., 128-dimensional).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Learning: The model adjusts these vectors as part of the training process.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Word Mapping: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Suppose the word "happy" has index 45.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embedding layer might represent "happy" as a vector: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>
              <a:spcBef>
                <a:spcPts val="850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[0.12, -0.03, 0.58, ..., 0.04] (128 values in total).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Understanding LSTM Networks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86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What is an LSTM?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special type of recurrent neural network (RNN) designed to capture long-term dependencies in sequence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Addresses the vanishing gradient problem that can occur with traditional RNNs.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 Components: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Cell State: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Acts as a memory that carries information across time steps.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Gates: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Forget Gate: Decides what information to discard from the cell state.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Input Gate: Determines what new information to add to the cell state.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Output Gate: Controls what information from the cell state to output as the hidden state.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Understanding LSTM Networks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How It Works: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At each time step, the LSTM takes an input (e.g., a word embedding) and its previous hidden state.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The gates regulate the flow of information, allowing the model to maintain or forget information as needed.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The updated cell state and hidden state are passed on to the next time step.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Key Takeaway: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LSTMs effectively capture sequential dependencies, making them ideal for tasks like sentiment analysis where context and order of words are crucial.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14400" y="457200"/>
            <a:ext cx="7333920" cy="49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Sentiment Anslysis?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8880" cy="45252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360" y="1216440"/>
            <a:ext cx="9143640" cy="60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Overall Performance: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Accuracy: 81.44%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Class-Specific Metrics: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Negative Reviews: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Precision: 80%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Recall: 85%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Positive Reviews: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Precision: 84%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Recall: 78%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F1 Score: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Overall: 81%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 Takeaways: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Significant improvement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over the initial logistic regression model.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Balanced performance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across both negative and positive classes.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Demonstrates the effectiveness of the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deep learning approac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 (using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Embedding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Bidirectional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LSTMs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in capturing context and improving sentiment classification accuracy.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Live Demo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Sources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hlinkClick r:id="rId1"/>
              </a:rPr>
              <a:t>https://www.tensorflow.org/text/tutorials/text_classification_rnn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Sentiment Anslysis?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782" lnSpcReduction="10000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Sentiment analysis is a branch of natural language processing 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NLP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Determines the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emotional tone or sentiment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behind a piece of text. It helps classify text as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positive, negative, or neutral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, 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How It Works: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Text Preprocessing: Cleaning and preparing the text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Feature Extraction: Converting text into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numerical features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(e.g., using TF-IDF, word embeddings).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Modeling: Applying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deep learning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algorithms to classify sentiment.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Applications: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Analyzing customer reviews &amp; feedback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Market Research &amp; Brand Monitoring 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Financial Sentiment Analysis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Political &amp; Social Sentiment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Dataset Description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Dataset Name: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Stanford IMDB (Large Movie Review Dataset)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Source: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Developed by the Stanford AI Lab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Content: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50,000 movie reviews in total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Binary sentiment labels: positive and negative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Data Split: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25,000 reviews for training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25,000 reviews for testing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Purpose: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Benchmark sentiment analysis models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Provide a rich, real-world dataset for evaluating NLP algorithms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Key Characteristics: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Natural language reviews with diverse expressions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Balanced classes, ensuring equal representation of sentiments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286000" y="5486400"/>
            <a:ext cx="2186640" cy="11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 folder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aclImdb/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├──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train/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│   ├──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pos/      &lt;-- Positive reviews for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│   └──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neg/      &lt;-- Negative reviews for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├──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│   ├──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pos/      &lt;-- Positive reviews for testing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│   └──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neg/      &lt;-- Negative reviews for testing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└──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unsup/        &lt;-- Optional: Unlabeled reviews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My boyfriend and I went to watch The Guardian.At first I didn't want to watch it, but I loved the movie- It was definitely the best movie I have seen in sometime.They portrayed the USCG very well, it really showed me what they do and I think they should really be appreciated more.Not only did it teach but it was a really good movie. The movie shows what the really do and how hard the job is.I think being a USCG would be challenging and very scary. It was a great movie all around. I would suggest this movie for anyone to see.The ending broke my heart but I know why he did it. The storyline was great I give it 2 thumbs up. I cried it was very emotional, I would give it a 20 if I could!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617120" y="3475800"/>
            <a:ext cx="2040480" cy="223920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981360" y="1828800"/>
            <a:ext cx="3362040" cy="13618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5029200" y="1577520"/>
            <a:ext cx="3429000" cy="18514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3657600" y="3186360"/>
            <a:ext cx="5029200" cy="321444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Tools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Tools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Python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has a lot AI libs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Pandas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Used for data manipulation and analysis.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Helps in cleaning, transforming, and preparing data for modeling.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scikit-learn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Provides machine learning utilities such as data splitting, preprocessing, and evaluation metrics.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Used in the baseline (logistic regression) approach.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Joblib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Facilitates efficient model serialization.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Saves trained models and vectorizers for future use.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TensorFlow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deep learning framework.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Powers the advanced model with Embedding and Bidirectional LSTM layers.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2973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cp:lastPrinted>2025-02-26T19:23:45Z</cp:lastPrinted>
  <dcterms:modified xsi:type="dcterms:W3CDTF">2025-02-26T20:10:07Z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