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  <p:embeddedFont>
      <p:font typeface="Roboto"/>
      <p:regular r:id="rId22"/>
      <p:bold r:id="rId23"/>
      <p:italic r:id="rId24"/>
      <p:boldItalic r:id="rId25"/>
    </p:embeddedFont>
    <p:embeddedFont>
      <p:font typeface="Roboto Medium"/>
      <p:regular r:id="rId26"/>
      <p:bold r:id="rId27"/>
      <p:italic r:id="rId28"/>
      <p:boldItalic r:id="rId29"/>
    </p:embeddedFont>
    <p:embeddedFont>
      <p:font typeface="Alfa Slab One"/>
      <p:regular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22" Type="http://schemas.openxmlformats.org/officeDocument/2006/relationships/font" Target="fonts/Roboto-regular.fntdata"/><Relationship Id="rId21" Type="http://schemas.openxmlformats.org/officeDocument/2006/relationships/font" Target="fonts/ProximaNova-boldItalic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edium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RobotoMedium-italic.fntdata"/><Relationship Id="rId27" Type="http://schemas.openxmlformats.org/officeDocument/2006/relationships/font" Target="fonts/Roboto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edium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AlfaSlabOn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roximaNova-bold.fntdata"/><Relationship Id="rId1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e5f33d8c23_0_8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e5f33d8c23_0_8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e5f33d8c23_0_8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e5f33d8c23_0_8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e5f33d8c23_0_8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e5f33d8c23_0_8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e5f33d8c23_0_8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e5f33d8c23_0_8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e5f33d8c23_0_7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e5f33d8c23_0_7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e5f33d8c23_0_8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e5f33d8c23_0_8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e5f33d8c23_0_8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e5f33d8c23_0_8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e5f33d8c23_0_8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e5f33d8c23_0_8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e5f33d8c23_0_8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e5f33d8c23_0_8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e5f33d8c23_0_8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e5f33d8c23_0_8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e5f33d8c23_0_8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e5f33d8c23_0_8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6.png"/><Relationship Id="rId7" Type="http://schemas.openxmlformats.org/officeDocument/2006/relationships/image" Target="../media/image3.png"/><Relationship Id="rId8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aADEuGm1NOnWd4z7yjiBdQc33n67DJ3N/view" TargetMode="External"/><Relationship Id="rId4" Type="http://schemas.openxmlformats.org/officeDocument/2006/relationships/image" Target="../media/image10.jpg"/><Relationship Id="rId5" Type="http://schemas.openxmlformats.org/officeDocument/2006/relationships/hyperlink" Target="http://www.youtube.com/watch?v=v51hjfbbk1I" TargetMode="External"/><Relationship Id="rId6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1831125"/>
            <a:ext cx="8520600" cy="72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C43930"/>
                </a:solidFill>
                <a:latin typeface="Roboto"/>
                <a:ea typeface="Roboto"/>
                <a:cs typeface="Roboto"/>
                <a:sym typeface="Roboto"/>
              </a:rPr>
              <a:t>Система Интеллектуального Строительства</a:t>
            </a:r>
            <a:endParaRPr b="1" sz="3000">
              <a:solidFill>
                <a:srgbClr val="C4393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54300" y="4036150"/>
            <a:ext cx="8520600" cy="8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Хакатон по треку </a:t>
            </a:r>
            <a:r>
              <a:rPr lang="ru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Строительство</a:t>
            </a:r>
            <a:br>
              <a:rPr lang="ru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u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ИЦ Аквариум, Краснодар</a:t>
            </a:r>
            <a:br>
              <a:rPr lang="ru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u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14-16 июня 2024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7150" y="436225"/>
            <a:ext cx="1394900" cy="13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>
            <p:ph type="ctrTitle"/>
          </p:nvPr>
        </p:nvSpPr>
        <p:spPr>
          <a:xfrm>
            <a:off x="453450" y="2916250"/>
            <a:ext cx="8520600" cy="5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Команда &lt;Валиот&gt;</a:t>
            </a:r>
            <a:endParaRPr sz="24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C43930"/>
                </a:solidFill>
                <a:latin typeface="Roboto"/>
                <a:ea typeface="Roboto"/>
                <a:cs typeface="Roboto"/>
                <a:sym typeface="Roboto"/>
              </a:rPr>
              <a:t>Перспективы развития и масштабируемость</a:t>
            </a:r>
            <a:endParaRPr b="1">
              <a:solidFill>
                <a:srgbClr val="C4393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Предиктивная аналитика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Навигация внутри помещений (и без использования ГНСС)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Компьютерное зрение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Применение в других сферах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2" name="Google Shape;13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C43930"/>
                </a:solidFill>
                <a:latin typeface="Roboto"/>
                <a:ea typeface="Roboto"/>
                <a:cs typeface="Roboto"/>
                <a:sym typeface="Roboto"/>
              </a:rPr>
              <a:t>Команда</a:t>
            </a:r>
            <a:endParaRPr b="1">
              <a:solidFill>
                <a:srgbClr val="C4393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3"/>
          <p:cNvPicPr preferRelativeResize="0"/>
          <p:nvPr/>
        </p:nvPicPr>
        <p:blipFill rotWithShape="1">
          <a:blip r:embed="rId3">
            <a:alphaModFix/>
          </a:blip>
          <a:srcRect b="23651" l="11035" r="7584" t="13276"/>
          <a:stretch/>
        </p:blipFill>
        <p:spPr>
          <a:xfrm>
            <a:off x="0" y="-85800"/>
            <a:ext cx="9144000" cy="5315088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3"/>
          <p:cNvSpPr txBox="1"/>
          <p:nvPr/>
        </p:nvSpPr>
        <p:spPr>
          <a:xfrm rot="489726">
            <a:off x="4417314" y="1042637"/>
            <a:ext cx="1899643" cy="6400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#WALIOT</a:t>
            </a:r>
            <a:endParaRPr b="1"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C43930"/>
                </a:solidFill>
                <a:latin typeface="Roboto"/>
                <a:ea typeface="Roboto"/>
                <a:cs typeface="Roboto"/>
                <a:sym typeface="Roboto"/>
              </a:rPr>
              <a:t>Спасибо за внимание!</a:t>
            </a:r>
            <a:endParaRPr b="1">
              <a:solidFill>
                <a:srgbClr val="C4393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3416400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5900" y="1152475"/>
            <a:ext cx="3416400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4"/>
          <p:cNvSpPr txBox="1"/>
          <p:nvPr/>
        </p:nvSpPr>
        <p:spPr>
          <a:xfrm>
            <a:off x="592000" y="4568875"/>
            <a:ext cx="2736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Roboto"/>
                <a:ea typeface="Roboto"/>
                <a:cs typeface="Roboto"/>
                <a:sym typeface="Roboto"/>
              </a:rPr>
              <a:t>Приложение сотрудника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4"/>
          <p:cNvSpPr txBox="1"/>
          <p:nvPr/>
        </p:nvSpPr>
        <p:spPr>
          <a:xfrm>
            <a:off x="5755800" y="4568875"/>
            <a:ext cx="2736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Roboto"/>
                <a:ea typeface="Roboto"/>
                <a:cs typeface="Roboto"/>
                <a:sym typeface="Roboto"/>
              </a:rPr>
              <a:t>Приложение диспетчера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C43930"/>
                </a:solidFill>
                <a:latin typeface="Roboto"/>
                <a:ea typeface="Roboto"/>
                <a:cs typeface="Roboto"/>
                <a:sym typeface="Roboto"/>
              </a:rPr>
              <a:t>П</a:t>
            </a:r>
            <a:r>
              <a:rPr b="1" lang="ru">
                <a:solidFill>
                  <a:srgbClr val="C43930"/>
                </a:solidFill>
                <a:latin typeface="Roboto"/>
                <a:ea typeface="Roboto"/>
                <a:cs typeface="Roboto"/>
                <a:sym typeface="Roboto"/>
              </a:rPr>
              <a:t>роблемы</a:t>
            </a:r>
            <a:endParaRPr b="1">
              <a:solidFill>
                <a:srgbClr val="C4393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017725"/>
            <a:ext cx="8520600" cy="9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К</a:t>
            </a:r>
            <a:r>
              <a:rPr lang="ru">
                <a:solidFill>
                  <a:srgbClr val="000000"/>
                </a:solidFill>
              </a:rPr>
              <a:t>онтроль качества выполняемых работ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Контроль загруженности рабочих и строительной техники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C43930"/>
                </a:solidFill>
                <a:latin typeface="Roboto"/>
                <a:ea typeface="Roboto"/>
                <a:cs typeface="Roboto"/>
                <a:sym typeface="Roboto"/>
              </a:rPr>
              <a:t>Задачи</a:t>
            </a:r>
            <a:endParaRPr b="1">
              <a:solidFill>
                <a:srgbClr val="C4393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2603275"/>
            <a:ext cx="8520600" cy="21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Контроль за работой персонала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Управление строительной техникой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Планирование и координация работ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Мониторинг и анализ данных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Обеспечение безопасности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Оптимизация процессов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C43930"/>
                </a:solidFill>
                <a:latin typeface="Roboto"/>
                <a:ea typeface="Roboto"/>
                <a:cs typeface="Roboto"/>
                <a:sym typeface="Roboto"/>
              </a:rPr>
              <a:t>Анализ требований</a:t>
            </a:r>
            <a:endParaRPr b="1">
              <a:solidFill>
                <a:srgbClr val="C4393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Цифровой двойник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VR тренажеры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AR экипировка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«Нулевой травматизм» (Vision Zero</a:t>
            </a:r>
            <a:r>
              <a:rPr lang="ru"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2525" y="2662125"/>
            <a:ext cx="2407025" cy="111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775" y="2878750"/>
            <a:ext cx="2566500" cy="76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3175" y="3868474"/>
            <a:ext cx="2744150" cy="82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11250" y="3846062"/>
            <a:ext cx="1542348" cy="86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53600" y="2571750"/>
            <a:ext cx="2481375" cy="248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34974" y="3154674"/>
            <a:ext cx="1315549" cy="13155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C43930"/>
                </a:solidFill>
                <a:latin typeface="Roboto"/>
                <a:ea typeface="Roboto"/>
                <a:cs typeface="Roboto"/>
                <a:sym typeface="Roboto"/>
              </a:rPr>
              <a:t>Ролевая модель</a:t>
            </a:r>
            <a:endParaRPr b="1">
              <a:solidFill>
                <a:srgbClr val="C4393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Мобильный сотрудник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ru" sz="1800">
                <a:solidFill>
                  <a:srgbClr val="000000"/>
                </a:solidFill>
              </a:rPr>
              <a:t>Строитель (инженерные работы) 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ru" sz="1800">
                <a:solidFill>
                  <a:srgbClr val="000000"/>
                </a:solidFill>
              </a:rPr>
              <a:t>Водитель (управление транспортом и спецтехникой)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ru" sz="1800">
                <a:solidFill>
                  <a:srgbClr val="000000"/>
                </a:solidFill>
              </a:rPr>
              <a:t>Прораб (руководитель среднего звена)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Удаленный сотрудник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ru" sz="1800">
                <a:solidFill>
                  <a:srgbClr val="000000"/>
                </a:solidFill>
              </a:rPr>
              <a:t>Диспетчер (оператор АРМ)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ru" sz="1800">
                <a:solidFill>
                  <a:srgbClr val="000000"/>
                </a:solidFill>
              </a:rPr>
              <a:t>Топ-менеджер (руководитель высшего звена)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C43930"/>
                </a:solidFill>
                <a:latin typeface="Roboto"/>
                <a:ea typeface="Roboto"/>
                <a:cs typeface="Roboto"/>
                <a:sym typeface="Roboto"/>
              </a:rPr>
              <a:t>Комплексное решение</a:t>
            </a:r>
            <a:endParaRPr b="1">
              <a:solidFill>
                <a:srgbClr val="C4393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Система учета и обработки заявок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Система учета рабочего времени сотрудников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Мониторинг транспорта и мобильных сотрудников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Аналитический модуль и BI-дашборды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Интеграции со смежными системами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5" name="Google Shape;9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C43930"/>
                </a:solidFill>
                <a:latin typeface="Roboto"/>
                <a:ea typeface="Roboto"/>
                <a:cs typeface="Roboto"/>
                <a:sym typeface="Roboto"/>
              </a:rPr>
              <a:t>Внедрение</a:t>
            </a:r>
            <a:endParaRPr b="1">
              <a:solidFill>
                <a:srgbClr val="C4393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Развертывание </a:t>
            </a:r>
            <a:r>
              <a:rPr lang="ru">
                <a:solidFill>
                  <a:srgbClr val="000000"/>
                </a:solidFill>
              </a:rPr>
              <a:t>ПО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Заполнение реестров ресурсов предприятия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Оснащение автопарка и сотрудников оборудованием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Ввод начальных данных в цифровой проект строительства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Внедрение </a:t>
            </a:r>
            <a:r>
              <a:rPr lang="ru">
                <a:solidFill>
                  <a:srgbClr val="000000"/>
                </a:solidFill>
              </a:rPr>
              <a:t>ПО</a:t>
            </a:r>
            <a:r>
              <a:rPr lang="ru">
                <a:solidFill>
                  <a:srgbClr val="000000"/>
                </a:solidFill>
              </a:rPr>
              <a:t> в строительные процессы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Отладка и промышленная эксплуатация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Интеграция со смежными ИТ системами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C43930"/>
                </a:solidFill>
                <a:latin typeface="Roboto"/>
                <a:ea typeface="Roboto"/>
                <a:cs typeface="Roboto"/>
                <a:sym typeface="Roboto"/>
              </a:rPr>
              <a:t>Экономика</a:t>
            </a:r>
            <a:endParaRPr b="1">
              <a:solidFill>
                <a:srgbClr val="C4393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ru" sz="1600">
                <a:solidFill>
                  <a:srgbClr val="000000"/>
                </a:solidFill>
              </a:rPr>
              <a:t>Инфраструктура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ru" sz="1600">
                <a:solidFill>
                  <a:srgbClr val="000000"/>
                </a:solidFill>
              </a:rPr>
              <a:t>Сервер: до 100.000 руб</a:t>
            </a:r>
            <a:r>
              <a:rPr lang="ru" sz="1600">
                <a:solidFill>
                  <a:srgbClr val="000000"/>
                </a:solidFill>
              </a:rPr>
              <a:t>лей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ru" sz="1600">
                <a:solidFill>
                  <a:srgbClr val="000000"/>
                </a:solidFill>
              </a:rPr>
              <a:t>Домен/Сертификаты: 1000 рублей/год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ru" sz="1600">
                <a:solidFill>
                  <a:srgbClr val="000000"/>
                </a:solidFill>
              </a:rPr>
              <a:t>Оснащение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ru" sz="1600">
                <a:solidFill>
                  <a:srgbClr val="000000"/>
                </a:solidFill>
              </a:rPr>
              <a:t>Мобильный сотрудник: 5.000 рублей (трекер) / 8.000 рублей (смартфон)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ru" sz="1600">
                <a:solidFill>
                  <a:srgbClr val="000000"/>
                </a:solidFill>
              </a:rPr>
              <a:t>Автотранспорт и </a:t>
            </a:r>
            <a:r>
              <a:rPr lang="ru" sz="1600">
                <a:solidFill>
                  <a:srgbClr val="000000"/>
                </a:solidFill>
              </a:rPr>
              <a:t>спецтехника: 5.000 рублей (навигационный блок)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ru" sz="1600">
                <a:solidFill>
                  <a:srgbClr val="000000"/>
                </a:solidFill>
              </a:rPr>
              <a:t>Видеонаблюдение: стационарные камеры и камеры на транспорте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ru" sz="1600">
                <a:solidFill>
                  <a:srgbClr val="000000"/>
                </a:solidFill>
              </a:rPr>
              <a:t>Эксплуатация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ru" sz="1600">
                <a:solidFill>
                  <a:srgbClr val="000000"/>
                </a:solidFill>
              </a:rPr>
              <a:t>Оператор АРМ: 45.000 рублей/месяц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ru" sz="1600">
                <a:solidFill>
                  <a:srgbClr val="000000"/>
                </a:solidFill>
              </a:rPr>
              <a:t>Абонплата: 500 рублей/месяц (с объекта мониторинга)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ru" sz="1600">
                <a:solidFill>
                  <a:srgbClr val="000000"/>
                </a:solidFill>
              </a:rPr>
              <a:t>Доработки: по согласованию на основе ТЗ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09" name="Google Shape;10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0" title="IMG_2078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2314558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 title="Building Intelligence System - Admin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14540" y="650972"/>
            <a:ext cx="6829450" cy="384156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C43930"/>
                </a:solidFill>
                <a:latin typeface="Roboto"/>
                <a:ea typeface="Roboto"/>
                <a:cs typeface="Roboto"/>
                <a:sym typeface="Roboto"/>
              </a:rPr>
              <a:t>Технологический стек</a:t>
            </a:r>
            <a:endParaRPr b="1">
              <a:solidFill>
                <a:srgbClr val="C4393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ru" sz="1600">
                <a:solidFill>
                  <a:srgbClr val="000000"/>
                </a:solidFill>
              </a:rPr>
              <a:t>Backend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ru" sz="1600">
                <a:solidFill>
                  <a:srgbClr val="000000"/>
                </a:solidFill>
              </a:rPr>
              <a:t>Java, Spring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ru" sz="1600">
                <a:solidFill>
                  <a:srgbClr val="000000"/>
                </a:solidFill>
              </a:rPr>
              <a:t>PostgreSQL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ru" sz="1600">
                <a:solidFill>
                  <a:srgbClr val="000000"/>
                </a:solidFill>
              </a:rPr>
              <a:t>Frontend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ru" sz="1600">
                <a:solidFill>
                  <a:srgbClr val="000000"/>
                </a:solidFill>
              </a:rPr>
              <a:t>TypeScript, Angular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ru" sz="1600">
                <a:solidFill>
                  <a:srgbClr val="000000"/>
                </a:solidFill>
              </a:rPr>
              <a:t>PWA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ru" sz="1600">
                <a:solidFill>
                  <a:srgbClr val="000000"/>
                </a:solidFill>
              </a:rPr>
              <a:t>DevOps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ru" sz="1600">
                <a:solidFill>
                  <a:srgbClr val="000000"/>
                </a:solidFill>
              </a:rPr>
              <a:t>Nginx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ru" sz="1600">
                <a:solidFill>
                  <a:srgbClr val="000000"/>
                </a:solidFill>
              </a:rPr>
              <a:t>Docker, Docker Compose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ru" sz="1600">
                <a:solidFill>
                  <a:srgbClr val="000000"/>
                </a:solidFill>
              </a:rPr>
              <a:t>GitHub, GitHub Actions, Ansible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ru" sz="1600">
                <a:solidFill>
                  <a:srgbClr val="000000"/>
                </a:solidFill>
              </a:rPr>
              <a:t>VPS (Selectel)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ru" sz="1600">
                <a:solidFill>
                  <a:srgbClr val="000000"/>
                </a:solidFill>
              </a:rPr>
              <a:t>Domain (Beget)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8850" y="1017725"/>
            <a:ext cx="3468126" cy="3468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 txBox="1"/>
          <p:nvPr/>
        </p:nvSpPr>
        <p:spPr>
          <a:xfrm>
            <a:off x="4954666" y="4485850"/>
            <a:ext cx="3556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Roboto"/>
                <a:ea typeface="Roboto"/>
                <a:cs typeface="Roboto"/>
                <a:sym typeface="Roboto"/>
              </a:rPr>
              <a:t>Репозитории исходного кода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