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5" r:id="rId4"/>
    <p:sldId id="257" r:id="rId5"/>
    <p:sldId id="264" r:id="rId6"/>
    <p:sldId id="258" r:id="rId7"/>
    <p:sldId id="262" r:id="rId8"/>
    <p:sldId id="259" r:id="rId9"/>
    <p:sldId id="260" r:id="rId10"/>
    <p:sldId id="261"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20" d="100"/>
          <a:sy n="120" d="100"/>
        </p:scale>
        <p:origin x="120"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47417B3-B1EF-4D53-A998-FC66298927C5}" type="datetimeFigureOut">
              <a:rPr lang="en-US" smtClean="0"/>
              <a:t>2/20/2014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17ADC2-B907-471A-9171-FAA42767F64D}" type="slidenum">
              <a:rPr lang="en-US" smtClean="0"/>
              <a:t>‹#›</a:t>
            </a:fld>
            <a:endParaRPr lang="en-US"/>
          </a:p>
        </p:txBody>
      </p:sp>
    </p:spTree>
    <p:extLst>
      <p:ext uri="{BB962C8B-B14F-4D97-AF65-F5344CB8AC3E}">
        <p14:creationId xmlns:p14="http://schemas.microsoft.com/office/powerpoint/2010/main" val="487132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7417B3-B1EF-4D53-A998-FC66298927C5}" type="datetimeFigureOut">
              <a:rPr lang="en-US" smtClean="0"/>
              <a:t>2/20/2014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17ADC2-B907-471A-9171-FAA42767F64D}" type="slidenum">
              <a:rPr lang="en-US" smtClean="0"/>
              <a:t>‹#›</a:t>
            </a:fld>
            <a:endParaRPr lang="en-US"/>
          </a:p>
        </p:txBody>
      </p:sp>
    </p:spTree>
    <p:extLst>
      <p:ext uri="{BB962C8B-B14F-4D97-AF65-F5344CB8AC3E}">
        <p14:creationId xmlns:p14="http://schemas.microsoft.com/office/powerpoint/2010/main" val="2835751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7417B3-B1EF-4D53-A998-FC66298927C5}" type="datetimeFigureOut">
              <a:rPr lang="en-US" smtClean="0"/>
              <a:t>2/20/2014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17ADC2-B907-471A-9171-FAA42767F64D}" type="slidenum">
              <a:rPr lang="en-US" smtClean="0"/>
              <a:t>‹#›</a:t>
            </a:fld>
            <a:endParaRPr lang="en-US"/>
          </a:p>
        </p:txBody>
      </p:sp>
    </p:spTree>
    <p:extLst>
      <p:ext uri="{BB962C8B-B14F-4D97-AF65-F5344CB8AC3E}">
        <p14:creationId xmlns:p14="http://schemas.microsoft.com/office/powerpoint/2010/main" val="1334755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7417B3-B1EF-4D53-A998-FC66298927C5}" type="datetimeFigureOut">
              <a:rPr lang="en-US" smtClean="0"/>
              <a:t>2/20/2014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17ADC2-B907-471A-9171-FAA42767F64D}" type="slidenum">
              <a:rPr lang="en-US" smtClean="0"/>
              <a:t>‹#›</a:t>
            </a:fld>
            <a:endParaRPr lang="en-US"/>
          </a:p>
        </p:txBody>
      </p:sp>
    </p:spTree>
    <p:extLst>
      <p:ext uri="{BB962C8B-B14F-4D97-AF65-F5344CB8AC3E}">
        <p14:creationId xmlns:p14="http://schemas.microsoft.com/office/powerpoint/2010/main" val="1259314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7417B3-B1EF-4D53-A998-FC66298927C5}" type="datetimeFigureOut">
              <a:rPr lang="en-US" smtClean="0"/>
              <a:t>2/20/2014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17ADC2-B907-471A-9171-FAA42767F64D}" type="slidenum">
              <a:rPr lang="en-US" smtClean="0"/>
              <a:t>‹#›</a:t>
            </a:fld>
            <a:endParaRPr lang="en-US"/>
          </a:p>
        </p:txBody>
      </p:sp>
    </p:spTree>
    <p:extLst>
      <p:ext uri="{BB962C8B-B14F-4D97-AF65-F5344CB8AC3E}">
        <p14:creationId xmlns:p14="http://schemas.microsoft.com/office/powerpoint/2010/main" val="712637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47417B3-B1EF-4D53-A998-FC66298927C5}" type="datetimeFigureOut">
              <a:rPr lang="en-US" smtClean="0"/>
              <a:t>2/20/2014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17ADC2-B907-471A-9171-FAA42767F64D}" type="slidenum">
              <a:rPr lang="en-US" smtClean="0"/>
              <a:t>‹#›</a:t>
            </a:fld>
            <a:endParaRPr lang="en-US"/>
          </a:p>
        </p:txBody>
      </p:sp>
    </p:spTree>
    <p:extLst>
      <p:ext uri="{BB962C8B-B14F-4D97-AF65-F5344CB8AC3E}">
        <p14:creationId xmlns:p14="http://schemas.microsoft.com/office/powerpoint/2010/main" val="4257640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47417B3-B1EF-4D53-A998-FC66298927C5}" type="datetimeFigureOut">
              <a:rPr lang="en-US" smtClean="0"/>
              <a:t>2/20/2014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17ADC2-B907-471A-9171-FAA42767F64D}" type="slidenum">
              <a:rPr lang="en-US" smtClean="0"/>
              <a:t>‹#›</a:t>
            </a:fld>
            <a:endParaRPr lang="en-US"/>
          </a:p>
        </p:txBody>
      </p:sp>
    </p:spTree>
    <p:extLst>
      <p:ext uri="{BB962C8B-B14F-4D97-AF65-F5344CB8AC3E}">
        <p14:creationId xmlns:p14="http://schemas.microsoft.com/office/powerpoint/2010/main" val="1297474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47417B3-B1EF-4D53-A998-FC66298927C5}" type="datetimeFigureOut">
              <a:rPr lang="en-US" smtClean="0"/>
              <a:t>2/20/2014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17ADC2-B907-471A-9171-FAA42767F64D}" type="slidenum">
              <a:rPr lang="en-US" smtClean="0"/>
              <a:t>‹#›</a:t>
            </a:fld>
            <a:endParaRPr lang="en-US"/>
          </a:p>
        </p:txBody>
      </p:sp>
    </p:spTree>
    <p:extLst>
      <p:ext uri="{BB962C8B-B14F-4D97-AF65-F5344CB8AC3E}">
        <p14:creationId xmlns:p14="http://schemas.microsoft.com/office/powerpoint/2010/main" val="3731785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7417B3-B1EF-4D53-A998-FC66298927C5}" type="datetimeFigureOut">
              <a:rPr lang="en-US" smtClean="0"/>
              <a:t>2/20/2014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17ADC2-B907-471A-9171-FAA42767F64D}" type="slidenum">
              <a:rPr lang="en-US" smtClean="0"/>
              <a:t>‹#›</a:t>
            </a:fld>
            <a:endParaRPr lang="en-US"/>
          </a:p>
        </p:txBody>
      </p:sp>
    </p:spTree>
    <p:extLst>
      <p:ext uri="{BB962C8B-B14F-4D97-AF65-F5344CB8AC3E}">
        <p14:creationId xmlns:p14="http://schemas.microsoft.com/office/powerpoint/2010/main" val="3950595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7417B3-B1EF-4D53-A998-FC66298927C5}" type="datetimeFigureOut">
              <a:rPr lang="en-US" smtClean="0"/>
              <a:t>2/20/2014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17ADC2-B907-471A-9171-FAA42767F64D}" type="slidenum">
              <a:rPr lang="en-US" smtClean="0"/>
              <a:t>‹#›</a:t>
            </a:fld>
            <a:endParaRPr lang="en-US"/>
          </a:p>
        </p:txBody>
      </p:sp>
    </p:spTree>
    <p:extLst>
      <p:ext uri="{BB962C8B-B14F-4D97-AF65-F5344CB8AC3E}">
        <p14:creationId xmlns:p14="http://schemas.microsoft.com/office/powerpoint/2010/main" val="670344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7417B3-B1EF-4D53-A998-FC66298927C5}" type="datetimeFigureOut">
              <a:rPr lang="en-US" smtClean="0"/>
              <a:t>2/20/2014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17ADC2-B907-471A-9171-FAA42767F64D}" type="slidenum">
              <a:rPr lang="en-US" smtClean="0"/>
              <a:t>‹#›</a:t>
            </a:fld>
            <a:endParaRPr lang="en-US"/>
          </a:p>
        </p:txBody>
      </p:sp>
    </p:spTree>
    <p:extLst>
      <p:ext uri="{BB962C8B-B14F-4D97-AF65-F5344CB8AC3E}">
        <p14:creationId xmlns:p14="http://schemas.microsoft.com/office/powerpoint/2010/main" val="586590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7417B3-B1EF-4D53-A998-FC66298927C5}" type="datetimeFigureOut">
              <a:rPr lang="en-US" smtClean="0"/>
              <a:t>2/20/2014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17ADC2-B907-471A-9171-FAA42767F64D}" type="slidenum">
              <a:rPr lang="en-US" smtClean="0"/>
              <a:t>‹#›</a:t>
            </a:fld>
            <a:endParaRPr lang="en-US"/>
          </a:p>
        </p:txBody>
      </p:sp>
    </p:spTree>
    <p:extLst>
      <p:ext uri="{BB962C8B-B14F-4D97-AF65-F5344CB8AC3E}">
        <p14:creationId xmlns:p14="http://schemas.microsoft.com/office/powerpoint/2010/main" val="33811927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IFC4 Reference View Geometry</a:t>
            </a:r>
            <a:endParaRPr lang="en-US" dirty="0"/>
          </a:p>
        </p:txBody>
      </p:sp>
      <p:sp>
        <p:nvSpPr>
          <p:cNvPr id="3" name="Subtitle 2"/>
          <p:cNvSpPr>
            <a:spLocks noGrp="1"/>
          </p:cNvSpPr>
          <p:nvPr>
            <p:ph type="subTitle" idx="1"/>
          </p:nvPr>
        </p:nvSpPr>
        <p:spPr/>
        <p:txBody>
          <a:bodyPr>
            <a:normAutofit lnSpcReduction="10000"/>
          </a:bodyPr>
          <a:lstStyle/>
          <a:p>
            <a:r>
              <a:rPr lang="en-US" dirty="0" smtClean="0"/>
              <a:t>Comparison of approaches</a:t>
            </a:r>
          </a:p>
          <a:p>
            <a:endParaRPr lang="en-US" dirty="0"/>
          </a:p>
          <a:p>
            <a:r>
              <a:rPr lang="en-US" dirty="0" smtClean="0"/>
              <a:t>Tim Chipman</a:t>
            </a:r>
          </a:p>
          <a:p>
            <a:r>
              <a:rPr lang="en-US" dirty="0" err="1" smtClean="0"/>
              <a:t>buildingSmart</a:t>
            </a:r>
            <a:r>
              <a:rPr lang="en-US" dirty="0" smtClean="0"/>
              <a:t> Model Support Group</a:t>
            </a:r>
            <a:endParaRPr lang="en-US" dirty="0"/>
          </a:p>
        </p:txBody>
      </p:sp>
    </p:spTree>
    <p:extLst>
      <p:ext uri="{BB962C8B-B14F-4D97-AF65-F5344CB8AC3E}">
        <p14:creationId xmlns:p14="http://schemas.microsoft.com/office/powerpoint/2010/main" val="3960131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of Swept Disk Solid vs. Mapped</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52209483"/>
              </p:ext>
            </p:extLst>
          </p:nvPr>
        </p:nvGraphicFramePr>
        <p:xfrm>
          <a:off x="838200" y="1825625"/>
          <a:ext cx="10515600" cy="1112520"/>
        </p:xfrm>
        <a:graphic>
          <a:graphicData uri="http://schemas.openxmlformats.org/drawingml/2006/table">
            <a:tbl>
              <a:tblPr firstRow="1" bandRow="1">
                <a:tableStyleId>{5C22544A-7EE6-4342-B048-85BDC9FD1C3A}</a:tableStyleId>
              </a:tblPr>
              <a:tblGrid>
                <a:gridCol w="3505200"/>
                <a:gridCol w="3505200"/>
                <a:gridCol w="3505200"/>
              </a:tblGrid>
              <a:tr h="370840">
                <a:tc>
                  <a:txBody>
                    <a:bodyPr/>
                    <a:lstStyle/>
                    <a:p>
                      <a:r>
                        <a:rPr lang="en-US" dirty="0" smtClean="0"/>
                        <a:t>Geometry</a:t>
                      </a:r>
                      <a:endParaRPr lang="en-US" dirty="0"/>
                    </a:p>
                  </a:txBody>
                  <a:tcPr/>
                </a:tc>
                <a:tc>
                  <a:txBody>
                    <a:bodyPr/>
                    <a:lstStyle/>
                    <a:p>
                      <a:r>
                        <a:rPr lang="en-US" dirty="0" smtClean="0"/>
                        <a:t>File</a:t>
                      </a:r>
                      <a:r>
                        <a:rPr lang="en-US" baseline="0" dirty="0" smtClean="0"/>
                        <a:t> Size (bytes)</a:t>
                      </a:r>
                      <a:endParaRPr lang="en-US" dirty="0"/>
                    </a:p>
                  </a:txBody>
                  <a:tcPr/>
                </a:tc>
                <a:tc>
                  <a:txBody>
                    <a:bodyPr/>
                    <a:lstStyle/>
                    <a:p>
                      <a:r>
                        <a:rPr lang="en-US" dirty="0" smtClean="0"/>
                        <a:t>Memory Size (bytes)</a:t>
                      </a:r>
                      <a:endParaRPr lang="en-US" dirty="0"/>
                    </a:p>
                  </a:txBody>
                  <a:tcPr/>
                </a:tc>
              </a:tr>
              <a:tr h="370840">
                <a:tc>
                  <a:txBody>
                    <a:bodyPr/>
                    <a:lstStyle/>
                    <a:p>
                      <a:r>
                        <a:rPr lang="en-US" dirty="0" err="1" smtClean="0"/>
                        <a:t>IfcSweptDiskSolid</a:t>
                      </a:r>
                      <a:endParaRPr lang="en-US" dirty="0"/>
                    </a:p>
                  </a:txBody>
                  <a:tcPr/>
                </a:tc>
                <a:tc>
                  <a:txBody>
                    <a:bodyPr/>
                    <a:lstStyle/>
                    <a:p>
                      <a:r>
                        <a:rPr lang="en-US" dirty="0" smtClean="0"/>
                        <a:t>1488</a:t>
                      </a:r>
                      <a:endParaRPr lang="en-US" dirty="0"/>
                    </a:p>
                  </a:txBody>
                  <a:tcPr/>
                </a:tc>
                <a:tc>
                  <a:txBody>
                    <a:bodyPr/>
                    <a:lstStyle/>
                    <a:p>
                      <a:r>
                        <a:rPr lang="en-US" dirty="0" smtClean="0"/>
                        <a:t>1784</a:t>
                      </a:r>
                      <a:endParaRPr lang="en-US" dirty="0"/>
                    </a:p>
                  </a:txBody>
                  <a:tcPr/>
                </a:tc>
              </a:tr>
              <a:tr h="370840">
                <a:tc>
                  <a:txBody>
                    <a:bodyPr/>
                    <a:lstStyle/>
                    <a:p>
                      <a:r>
                        <a:rPr lang="en-US" dirty="0" err="1" smtClean="0"/>
                        <a:t>IfcMappedItem</a:t>
                      </a:r>
                      <a:endParaRPr lang="en-US" dirty="0"/>
                    </a:p>
                  </a:txBody>
                  <a:tcPr/>
                </a:tc>
                <a:tc>
                  <a:txBody>
                    <a:bodyPr/>
                    <a:lstStyle/>
                    <a:p>
                      <a:r>
                        <a:rPr lang="en-US" dirty="0" smtClean="0"/>
                        <a:t>984</a:t>
                      </a:r>
                      <a:endParaRPr lang="en-US" dirty="0"/>
                    </a:p>
                  </a:txBody>
                  <a:tcPr/>
                </a:tc>
                <a:tc>
                  <a:txBody>
                    <a:bodyPr/>
                    <a:lstStyle/>
                    <a:p>
                      <a:r>
                        <a:rPr lang="en-US" dirty="0" smtClean="0"/>
                        <a:t>1056</a:t>
                      </a:r>
                      <a:endParaRPr lang="en-US" dirty="0"/>
                    </a:p>
                  </a:txBody>
                  <a:tcPr/>
                </a:tc>
              </a:tr>
            </a:tbl>
          </a:graphicData>
        </a:graphic>
      </p:graphicFrame>
      <p:sp>
        <p:nvSpPr>
          <p:cNvPr id="5" name="Content Placeholder 2"/>
          <p:cNvSpPr txBox="1">
            <a:spLocks/>
          </p:cNvSpPr>
          <p:nvPr/>
        </p:nvSpPr>
        <p:spPr>
          <a:xfrm>
            <a:off x="838200" y="3148717"/>
            <a:ext cx="10515600" cy="30282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Mapped tessellation is more efficient</a:t>
            </a:r>
          </a:p>
          <a:p>
            <a:r>
              <a:rPr lang="en-US" dirty="0" smtClean="0"/>
              <a:t>34% smaller IFC file sizes</a:t>
            </a:r>
          </a:p>
          <a:p>
            <a:r>
              <a:rPr lang="en-US" dirty="0" smtClean="0"/>
              <a:t>41% smaller memory usage</a:t>
            </a:r>
          </a:p>
          <a:p>
            <a:r>
              <a:rPr lang="en-US" dirty="0" smtClean="0"/>
              <a:t>However, if ‘Axis’ curve is already defined, then </a:t>
            </a:r>
            <a:r>
              <a:rPr lang="en-US" dirty="0" err="1" smtClean="0"/>
              <a:t>IfcSweptDiskSolid</a:t>
            </a:r>
            <a:r>
              <a:rPr lang="en-US" dirty="0" smtClean="0"/>
              <a:t> has no additional file size -- should ‘Axis’ be defined in Reference View?</a:t>
            </a:r>
          </a:p>
          <a:p>
            <a:r>
              <a:rPr lang="en-US" dirty="0" smtClean="0"/>
              <a:t>Memory is allocated for tessellated geometry in all cases</a:t>
            </a:r>
            <a:endParaRPr lang="en-US" dirty="0"/>
          </a:p>
        </p:txBody>
      </p:sp>
    </p:spTree>
    <p:extLst>
      <p:ext uri="{BB962C8B-B14F-4D97-AF65-F5344CB8AC3E}">
        <p14:creationId xmlns:p14="http://schemas.microsoft.com/office/powerpoint/2010/main" val="2532686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of Extruded Solid vs. Mapped</a:t>
            </a:r>
            <a:endParaRPr lang="en-US" dirty="0"/>
          </a:p>
        </p:txBody>
      </p:sp>
      <p:sp>
        <p:nvSpPr>
          <p:cNvPr id="3" name="Content Placeholder 2"/>
          <p:cNvSpPr>
            <a:spLocks noGrp="1"/>
          </p:cNvSpPr>
          <p:nvPr>
            <p:ph idx="1"/>
          </p:nvPr>
        </p:nvSpPr>
        <p:spPr>
          <a:xfrm>
            <a:off x="838200" y="1383526"/>
            <a:ext cx="10515600" cy="4969565"/>
          </a:xfrm>
        </p:spPr>
        <p:txBody>
          <a:bodyPr>
            <a:noAutofit/>
          </a:bodyPr>
          <a:lstStyle/>
          <a:p>
            <a:pPr marL="0" indent="0">
              <a:buNone/>
            </a:pPr>
            <a:r>
              <a:rPr lang="en-US" sz="1400" dirty="0" smtClean="0">
                <a:solidFill>
                  <a:srgbClr val="FF0000"/>
                </a:solidFill>
              </a:rPr>
              <a:t>#10000=</a:t>
            </a:r>
            <a:r>
              <a:rPr lang="en-US" sz="1400" dirty="0" err="1" smtClean="0">
                <a:solidFill>
                  <a:srgbClr val="FF0000"/>
                </a:solidFill>
              </a:rPr>
              <a:t>IfcShapeRepresentation</a:t>
            </a:r>
            <a:r>
              <a:rPr lang="en-US" sz="1400" dirty="0" smtClean="0">
                <a:solidFill>
                  <a:srgbClr val="FF0000"/>
                </a:solidFill>
              </a:rPr>
              <a:t>(#1,’Body’,’SweptSolid’,(#10001));</a:t>
            </a:r>
            <a:r>
              <a:rPr lang="en-US" sz="1400" dirty="0">
                <a:solidFill>
                  <a:srgbClr val="FF0000"/>
                </a:solidFill>
              </a:rPr>
              <a:t/>
            </a:r>
            <a:br>
              <a:rPr lang="en-US" sz="1400" dirty="0">
                <a:solidFill>
                  <a:srgbClr val="FF0000"/>
                </a:solidFill>
              </a:rPr>
            </a:br>
            <a:r>
              <a:rPr lang="en-US" sz="1400" dirty="0" smtClean="0">
                <a:solidFill>
                  <a:srgbClr val="FF0000"/>
                </a:solidFill>
              </a:rPr>
              <a:t>#10001=</a:t>
            </a:r>
            <a:r>
              <a:rPr lang="en-US" sz="1400" dirty="0" err="1" smtClean="0">
                <a:solidFill>
                  <a:srgbClr val="FF0000"/>
                </a:solidFill>
              </a:rPr>
              <a:t>IfcExtrudedAreaSolid</a:t>
            </a:r>
            <a:r>
              <a:rPr lang="en-US" sz="1400" dirty="0" smtClean="0">
                <a:solidFill>
                  <a:srgbClr val="FF0000"/>
                </a:solidFill>
              </a:rPr>
              <a:t>(#10005,#10002,#10004,4.0);</a:t>
            </a:r>
            <a:br>
              <a:rPr lang="en-US" sz="1400" dirty="0" smtClean="0">
                <a:solidFill>
                  <a:srgbClr val="FF0000"/>
                </a:solidFill>
              </a:rPr>
            </a:br>
            <a:r>
              <a:rPr lang="en-US" sz="1400" dirty="0" smtClean="0">
                <a:solidFill>
                  <a:srgbClr val="FF0000"/>
                </a:solidFill>
              </a:rPr>
              <a:t>#10002=IfcAxis2Placement3D(#10003,$,$);</a:t>
            </a:r>
            <a:br>
              <a:rPr lang="en-US" sz="1400" dirty="0" smtClean="0">
                <a:solidFill>
                  <a:srgbClr val="FF0000"/>
                </a:solidFill>
              </a:rPr>
            </a:br>
            <a:r>
              <a:rPr lang="en-US" sz="1400" dirty="0" smtClean="0">
                <a:solidFill>
                  <a:srgbClr val="FF0000"/>
                </a:solidFill>
              </a:rPr>
              <a:t>#10003=</a:t>
            </a:r>
            <a:r>
              <a:rPr lang="en-US" sz="1400" dirty="0" err="1" smtClean="0">
                <a:solidFill>
                  <a:srgbClr val="FF0000"/>
                </a:solidFill>
              </a:rPr>
              <a:t>IfcCartesianPoint</a:t>
            </a:r>
            <a:r>
              <a:rPr lang="en-US" sz="1400" dirty="0" smtClean="0">
                <a:solidFill>
                  <a:srgbClr val="FF0000"/>
                </a:solidFill>
              </a:rPr>
              <a:t>(0.,0.,0.); </a:t>
            </a:r>
            <a:br>
              <a:rPr lang="en-US" sz="1400" dirty="0" smtClean="0">
                <a:solidFill>
                  <a:srgbClr val="FF0000"/>
                </a:solidFill>
              </a:rPr>
            </a:br>
            <a:r>
              <a:rPr lang="en-US" sz="1400" dirty="0" smtClean="0">
                <a:solidFill>
                  <a:srgbClr val="FF0000"/>
                </a:solidFill>
              </a:rPr>
              <a:t>#10004=</a:t>
            </a:r>
            <a:r>
              <a:rPr lang="en-US" sz="1400" dirty="0" err="1" smtClean="0">
                <a:solidFill>
                  <a:srgbClr val="FF0000"/>
                </a:solidFill>
              </a:rPr>
              <a:t>IfcDirection</a:t>
            </a:r>
            <a:r>
              <a:rPr lang="en-US" sz="1400" dirty="0" smtClean="0">
                <a:solidFill>
                  <a:srgbClr val="FF0000"/>
                </a:solidFill>
              </a:rPr>
              <a:t>(0.,0.,1.0);</a:t>
            </a:r>
            <a:br>
              <a:rPr lang="en-US" sz="1400" dirty="0" smtClean="0">
                <a:solidFill>
                  <a:srgbClr val="FF0000"/>
                </a:solidFill>
              </a:rPr>
            </a:br>
            <a:r>
              <a:rPr lang="en-US" sz="1400" dirty="0" smtClean="0">
                <a:solidFill>
                  <a:srgbClr val="FF0000"/>
                </a:solidFill>
              </a:rPr>
              <a:t>#10005=</a:t>
            </a:r>
            <a:r>
              <a:rPr lang="en-US" sz="1400" dirty="0" err="1" smtClean="0">
                <a:solidFill>
                  <a:srgbClr val="FF0000"/>
                </a:solidFill>
              </a:rPr>
              <a:t>IfcArbitraryClosedProfileDef</a:t>
            </a:r>
            <a:r>
              <a:rPr lang="en-US" sz="1400" dirty="0" smtClean="0">
                <a:solidFill>
                  <a:srgbClr val="FF0000"/>
                </a:solidFill>
              </a:rPr>
              <a:t>(.AREA.,$,#10006);</a:t>
            </a:r>
            <a:br>
              <a:rPr lang="en-US" sz="1400" dirty="0" smtClean="0">
                <a:solidFill>
                  <a:srgbClr val="FF0000"/>
                </a:solidFill>
              </a:rPr>
            </a:br>
            <a:r>
              <a:rPr lang="en-US" sz="1400" dirty="0" smtClean="0">
                <a:solidFill>
                  <a:srgbClr val="FF0000"/>
                </a:solidFill>
              </a:rPr>
              <a:t>#10006=</a:t>
            </a:r>
            <a:r>
              <a:rPr lang="en-US" sz="1400" dirty="0" err="1" smtClean="0">
                <a:solidFill>
                  <a:srgbClr val="FF0000"/>
                </a:solidFill>
              </a:rPr>
              <a:t>IfcPolyline</a:t>
            </a:r>
            <a:r>
              <a:rPr lang="en-US" sz="1400" dirty="0" smtClean="0">
                <a:solidFill>
                  <a:srgbClr val="FF0000"/>
                </a:solidFill>
              </a:rPr>
              <a:t>((#10007,#10008,#10009,#10010,#10011));</a:t>
            </a:r>
            <a:br>
              <a:rPr lang="en-US" sz="1400" dirty="0" smtClean="0">
                <a:solidFill>
                  <a:srgbClr val="FF0000"/>
                </a:solidFill>
              </a:rPr>
            </a:br>
            <a:r>
              <a:rPr lang="en-US" sz="1400" dirty="0" smtClean="0">
                <a:solidFill>
                  <a:srgbClr val="FF0000"/>
                </a:solidFill>
              </a:rPr>
              <a:t>#10007=</a:t>
            </a:r>
            <a:r>
              <a:rPr lang="en-US" sz="1400" dirty="0" err="1" smtClean="0">
                <a:solidFill>
                  <a:srgbClr val="FF0000"/>
                </a:solidFill>
              </a:rPr>
              <a:t>IfcCartesianPoint</a:t>
            </a:r>
            <a:r>
              <a:rPr lang="en-US" sz="1400" dirty="0" smtClean="0">
                <a:solidFill>
                  <a:srgbClr val="FF0000"/>
                </a:solidFill>
              </a:rPr>
              <a:t>((0.,0.));</a:t>
            </a:r>
            <a:br>
              <a:rPr lang="en-US" sz="1400" dirty="0" smtClean="0">
                <a:solidFill>
                  <a:srgbClr val="FF0000"/>
                </a:solidFill>
              </a:rPr>
            </a:br>
            <a:r>
              <a:rPr lang="en-US" sz="1400" dirty="0" smtClean="0">
                <a:solidFill>
                  <a:srgbClr val="FF0000"/>
                </a:solidFill>
              </a:rPr>
              <a:t>#10008=</a:t>
            </a:r>
            <a:r>
              <a:rPr lang="en-US" sz="1400" dirty="0" err="1" smtClean="0">
                <a:solidFill>
                  <a:srgbClr val="FF0000"/>
                </a:solidFill>
              </a:rPr>
              <a:t>IfcCartesianPoint</a:t>
            </a:r>
            <a:r>
              <a:rPr lang="en-US" sz="1400" dirty="0" smtClean="0">
                <a:solidFill>
                  <a:srgbClr val="FF0000"/>
                </a:solidFill>
              </a:rPr>
              <a:t>((8.,0.));</a:t>
            </a:r>
            <a:br>
              <a:rPr lang="en-US" sz="1400" dirty="0" smtClean="0">
                <a:solidFill>
                  <a:srgbClr val="FF0000"/>
                </a:solidFill>
              </a:rPr>
            </a:br>
            <a:r>
              <a:rPr lang="en-US" sz="1400" dirty="0" smtClean="0">
                <a:solidFill>
                  <a:srgbClr val="FF0000"/>
                </a:solidFill>
              </a:rPr>
              <a:t>#10008=</a:t>
            </a:r>
            <a:r>
              <a:rPr lang="en-US" sz="1400" dirty="0" err="1" smtClean="0">
                <a:solidFill>
                  <a:srgbClr val="FF0000"/>
                </a:solidFill>
              </a:rPr>
              <a:t>IfcCartesianPoint</a:t>
            </a:r>
            <a:r>
              <a:rPr lang="en-US" sz="1400" dirty="0" smtClean="0">
                <a:solidFill>
                  <a:srgbClr val="FF0000"/>
                </a:solidFill>
              </a:rPr>
              <a:t>((8.,4.));</a:t>
            </a:r>
            <a:br>
              <a:rPr lang="en-US" sz="1400" dirty="0" smtClean="0">
                <a:solidFill>
                  <a:srgbClr val="FF0000"/>
                </a:solidFill>
              </a:rPr>
            </a:br>
            <a:r>
              <a:rPr lang="en-US" sz="1400" dirty="0" smtClean="0">
                <a:solidFill>
                  <a:srgbClr val="FF0000"/>
                </a:solidFill>
              </a:rPr>
              <a:t>#10010=</a:t>
            </a:r>
            <a:r>
              <a:rPr lang="en-US" sz="1400" dirty="0" err="1" smtClean="0">
                <a:solidFill>
                  <a:srgbClr val="FF0000"/>
                </a:solidFill>
              </a:rPr>
              <a:t>IfcCartesianPoint</a:t>
            </a:r>
            <a:r>
              <a:rPr lang="en-US" sz="1400" dirty="0" smtClean="0">
                <a:solidFill>
                  <a:srgbClr val="FF0000"/>
                </a:solidFill>
              </a:rPr>
              <a:t>((0.,4.));</a:t>
            </a:r>
          </a:p>
          <a:p>
            <a:pPr marL="0" indent="0">
              <a:buNone/>
            </a:pPr>
            <a:r>
              <a:rPr lang="en-US" sz="1400" dirty="0" smtClean="0">
                <a:solidFill>
                  <a:srgbClr val="00B050"/>
                </a:solidFill>
              </a:rPr>
              <a:t>#10000=</a:t>
            </a:r>
            <a:r>
              <a:rPr lang="en-US" sz="1400" dirty="0" err="1" smtClean="0">
                <a:solidFill>
                  <a:srgbClr val="00B050"/>
                </a:solidFill>
              </a:rPr>
              <a:t>IfcShapeRepresentation</a:t>
            </a:r>
            <a:r>
              <a:rPr lang="en-US" sz="1400" dirty="0" smtClean="0">
                <a:solidFill>
                  <a:srgbClr val="00B050"/>
                </a:solidFill>
              </a:rPr>
              <a:t>(#1,’Body’,’SweptSolid’,(#10001));</a:t>
            </a:r>
            <a:br>
              <a:rPr lang="en-US" sz="1400" dirty="0" smtClean="0">
                <a:solidFill>
                  <a:srgbClr val="00B050"/>
                </a:solidFill>
              </a:rPr>
            </a:br>
            <a:r>
              <a:rPr lang="en-US" sz="1400" dirty="0" smtClean="0">
                <a:solidFill>
                  <a:srgbClr val="00B050"/>
                </a:solidFill>
              </a:rPr>
              <a:t>#10001=</a:t>
            </a:r>
            <a:r>
              <a:rPr lang="en-US" sz="1400" dirty="0" err="1" smtClean="0">
                <a:solidFill>
                  <a:srgbClr val="00B050"/>
                </a:solidFill>
              </a:rPr>
              <a:t>IfcExtrudedAreaSolid</a:t>
            </a:r>
            <a:r>
              <a:rPr lang="en-US" sz="1400" dirty="0" smtClean="0">
                <a:solidFill>
                  <a:srgbClr val="00B050"/>
                </a:solidFill>
              </a:rPr>
              <a:t>(#10005,#10002,#10004,4.0);</a:t>
            </a:r>
            <a:br>
              <a:rPr lang="en-US" sz="1400" dirty="0" smtClean="0">
                <a:solidFill>
                  <a:srgbClr val="00B050"/>
                </a:solidFill>
              </a:rPr>
            </a:br>
            <a:r>
              <a:rPr lang="en-US" sz="1400" dirty="0" smtClean="0">
                <a:solidFill>
                  <a:srgbClr val="00B050"/>
                </a:solidFill>
              </a:rPr>
              <a:t>#10002=IfcAxis2Placement3D(#10003,$,$);</a:t>
            </a:r>
            <a:br>
              <a:rPr lang="en-US" sz="1400" dirty="0" smtClean="0">
                <a:solidFill>
                  <a:srgbClr val="00B050"/>
                </a:solidFill>
              </a:rPr>
            </a:br>
            <a:r>
              <a:rPr lang="en-US" sz="1400" dirty="0" smtClean="0">
                <a:solidFill>
                  <a:srgbClr val="00B050"/>
                </a:solidFill>
              </a:rPr>
              <a:t>#10003=</a:t>
            </a:r>
            <a:r>
              <a:rPr lang="en-US" sz="1400" dirty="0" err="1" smtClean="0">
                <a:solidFill>
                  <a:srgbClr val="00B050"/>
                </a:solidFill>
              </a:rPr>
              <a:t>IfcCartesianPoint</a:t>
            </a:r>
            <a:r>
              <a:rPr lang="en-US" sz="1400" dirty="0" smtClean="0">
                <a:solidFill>
                  <a:srgbClr val="00B050"/>
                </a:solidFill>
              </a:rPr>
              <a:t>(0.,0.,0.); </a:t>
            </a:r>
            <a:br>
              <a:rPr lang="en-US" sz="1400" dirty="0" smtClean="0">
                <a:solidFill>
                  <a:srgbClr val="00B050"/>
                </a:solidFill>
              </a:rPr>
            </a:br>
            <a:r>
              <a:rPr lang="en-US" sz="1400" dirty="0" smtClean="0">
                <a:solidFill>
                  <a:srgbClr val="00B050"/>
                </a:solidFill>
              </a:rPr>
              <a:t>#10004=</a:t>
            </a:r>
            <a:r>
              <a:rPr lang="en-US" sz="1400" dirty="0" err="1" smtClean="0">
                <a:solidFill>
                  <a:srgbClr val="00B050"/>
                </a:solidFill>
              </a:rPr>
              <a:t>IfcDirection</a:t>
            </a:r>
            <a:r>
              <a:rPr lang="en-US" sz="1400" dirty="0" smtClean="0">
                <a:solidFill>
                  <a:srgbClr val="00B050"/>
                </a:solidFill>
              </a:rPr>
              <a:t>(0.,0.,1.0);</a:t>
            </a:r>
            <a:br>
              <a:rPr lang="en-US" sz="1400" dirty="0" smtClean="0">
                <a:solidFill>
                  <a:srgbClr val="00B050"/>
                </a:solidFill>
              </a:rPr>
            </a:br>
            <a:r>
              <a:rPr lang="en-US" sz="1400" dirty="0" smtClean="0">
                <a:solidFill>
                  <a:srgbClr val="00B050"/>
                </a:solidFill>
              </a:rPr>
              <a:t>#10005=</a:t>
            </a:r>
            <a:r>
              <a:rPr lang="en-US" sz="1400" dirty="0" err="1" smtClean="0">
                <a:solidFill>
                  <a:srgbClr val="00B050"/>
                </a:solidFill>
              </a:rPr>
              <a:t>IfcRectangleProfileDef</a:t>
            </a:r>
            <a:r>
              <a:rPr lang="en-US" sz="1400" dirty="0" smtClean="0">
                <a:solidFill>
                  <a:srgbClr val="00B050"/>
                </a:solidFill>
              </a:rPr>
              <a:t>(.AREA.,$,8.,4.);</a:t>
            </a:r>
          </a:p>
          <a:p>
            <a:pPr marL="0" indent="0">
              <a:buNone/>
            </a:pPr>
            <a:r>
              <a:rPr lang="en-US" sz="1400" dirty="0" smtClean="0">
                <a:solidFill>
                  <a:srgbClr val="0070C0"/>
                </a:solidFill>
              </a:rPr>
              <a:t>#10000=</a:t>
            </a:r>
            <a:r>
              <a:rPr lang="en-US" sz="1400" dirty="0" err="1" smtClean="0">
                <a:solidFill>
                  <a:srgbClr val="0070C0"/>
                </a:solidFill>
              </a:rPr>
              <a:t>IfcShapeRepresentation</a:t>
            </a:r>
            <a:r>
              <a:rPr lang="en-US" sz="1400" dirty="0" smtClean="0">
                <a:solidFill>
                  <a:srgbClr val="0070C0"/>
                </a:solidFill>
              </a:rPr>
              <a:t>(#1,’Body’,’MappedRepresentation’,(#10001));</a:t>
            </a:r>
            <a:br>
              <a:rPr lang="en-US" sz="1400" dirty="0" smtClean="0">
                <a:solidFill>
                  <a:srgbClr val="0070C0"/>
                </a:solidFill>
              </a:rPr>
            </a:br>
            <a:r>
              <a:rPr lang="en-US" sz="1400" dirty="0" smtClean="0">
                <a:solidFill>
                  <a:srgbClr val="0070C0"/>
                </a:solidFill>
              </a:rPr>
              <a:t>#10001=</a:t>
            </a:r>
            <a:r>
              <a:rPr lang="en-US" sz="1400" dirty="0" err="1" smtClean="0">
                <a:solidFill>
                  <a:srgbClr val="0070C0"/>
                </a:solidFill>
              </a:rPr>
              <a:t>IfcMappedItem</a:t>
            </a:r>
            <a:r>
              <a:rPr lang="en-US" sz="1400" dirty="0" smtClean="0">
                <a:solidFill>
                  <a:srgbClr val="0070C0"/>
                </a:solidFill>
              </a:rPr>
              <a:t>(#20000);</a:t>
            </a:r>
            <a:br>
              <a:rPr lang="en-US" sz="1400" dirty="0" smtClean="0">
                <a:solidFill>
                  <a:srgbClr val="0070C0"/>
                </a:solidFill>
              </a:rPr>
            </a:br>
            <a:r>
              <a:rPr lang="en-US" sz="1400" dirty="0" smtClean="0">
                <a:solidFill>
                  <a:srgbClr val="0070C0"/>
                </a:solidFill>
              </a:rPr>
              <a:t>#10002=IfcCartesianTransformationOperator3DnonUniform($,$,#10003,$,8.0,$,4.0);</a:t>
            </a:r>
            <a:br>
              <a:rPr lang="en-US" sz="1400" dirty="0" smtClean="0">
                <a:solidFill>
                  <a:srgbClr val="0070C0"/>
                </a:solidFill>
              </a:rPr>
            </a:br>
            <a:r>
              <a:rPr lang="en-US" sz="1400" dirty="0" smtClean="0">
                <a:solidFill>
                  <a:srgbClr val="0070C0"/>
                </a:solidFill>
              </a:rPr>
              <a:t>#10003=</a:t>
            </a:r>
            <a:r>
              <a:rPr lang="en-US" sz="1400" dirty="0" err="1" smtClean="0">
                <a:solidFill>
                  <a:srgbClr val="0070C0"/>
                </a:solidFill>
              </a:rPr>
              <a:t>IfcCartesianPoint</a:t>
            </a:r>
            <a:r>
              <a:rPr lang="en-US" sz="1400" dirty="0" smtClean="0">
                <a:solidFill>
                  <a:srgbClr val="0070C0"/>
                </a:solidFill>
              </a:rPr>
              <a:t>((1.1111,2.2222,3.3333));</a:t>
            </a:r>
          </a:p>
          <a:p>
            <a:pPr marL="0" indent="0">
              <a:buNone/>
            </a:pPr>
            <a:r>
              <a:rPr lang="en-US" sz="1400" dirty="0" smtClean="0"/>
              <a:t/>
            </a:r>
            <a:br>
              <a:rPr lang="en-US" sz="1400" dirty="0" smtClean="0"/>
            </a:br>
            <a:endParaRPr lang="en-US" sz="1400" dirty="0" smtClean="0"/>
          </a:p>
        </p:txBody>
      </p:sp>
      <p:sp>
        <p:nvSpPr>
          <p:cNvPr id="4" name="Right Brace 3"/>
          <p:cNvSpPr/>
          <p:nvPr/>
        </p:nvSpPr>
        <p:spPr>
          <a:xfrm>
            <a:off x="7633252" y="1431235"/>
            <a:ext cx="151075" cy="213890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Right Brace 4"/>
          <p:cNvSpPr/>
          <p:nvPr/>
        </p:nvSpPr>
        <p:spPr>
          <a:xfrm>
            <a:off x="7633251" y="3706633"/>
            <a:ext cx="151076" cy="11436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ight Brace 5"/>
          <p:cNvSpPr/>
          <p:nvPr/>
        </p:nvSpPr>
        <p:spPr>
          <a:xfrm>
            <a:off x="7633251" y="4955622"/>
            <a:ext cx="151076" cy="81702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7887694" y="2339757"/>
            <a:ext cx="3466106" cy="646331"/>
          </a:xfrm>
          <a:prstGeom prst="rect">
            <a:avLst/>
          </a:prstGeom>
          <a:noFill/>
        </p:spPr>
        <p:txBody>
          <a:bodyPr wrap="square" rtlCol="0">
            <a:spAutoFit/>
          </a:bodyPr>
          <a:lstStyle/>
          <a:p>
            <a:r>
              <a:rPr lang="en-US" dirty="0" smtClean="0"/>
              <a:t>Extruded Arbitrary Profile</a:t>
            </a:r>
          </a:p>
          <a:p>
            <a:r>
              <a:rPr lang="en-US" dirty="0" smtClean="0"/>
              <a:t>File Size: 479, RAM Size:  504</a:t>
            </a:r>
            <a:endParaRPr lang="en-US" dirty="0"/>
          </a:p>
        </p:txBody>
      </p:sp>
      <p:sp>
        <p:nvSpPr>
          <p:cNvPr id="8" name="TextBox 7"/>
          <p:cNvSpPr txBox="1"/>
          <p:nvPr/>
        </p:nvSpPr>
        <p:spPr>
          <a:xfrm>
            <a:off x="7887694" y="4093798"/>
            <a:ext cx="2836867" cy="646331"/>
          </a:xfrm>
          <a:prstGeom prst="rect">
            <a:avLst/>
          </a:prstGeom>
          <a:noFill/>
        </p:spPr>
        <p:txBody>
          <a:bodyPr wrap="none" rtlCol="0">
            <a:spAutoFit/>
          </a:bodyPr>
          <a:lstStyle/>
          <a:p>
            <a:r>
              <a:rPr lang="en-US" dirty="0" smtClean="0"/>
              <a:t>Extruded Rectangle Profile</a:t>
            </a:r>
          </a:p>
          <a:p>
            <a:r>
              <a:rPr lang="en-US" dirty="0" smtClean="0"/>
              <a:t>File Size: 274, RAM Size: 296</a:t>
            </a:r>
            <a:endParaRPr lang="en-US" dirty="0"/>
          </a:p>
        </p:txBody>
      </p:sp>
      <p:sp>
        <p:nvSpPr>
          <p:cNvPr id="9" name="TextBox 8"/>
          <p:cNvSpPr txBox="1"/>
          <p:nvPr/>
        </p:nvSpPr>
        <p:spPr>
          <a:xfrm>
            <a:off x="7887694" y="5179468"/>
            <a:ext cx="3143617" cy="646331"/>
          </a:xfrm>
          <a:prstGeom prst="rect">
            <a:avLst/>
          </a:prstGeom>
          <a:noFill/>
        </p:spPr>
        <p:txBody>
          <a:bodyPr wrap="none" rtlCol="0">
            <a:spAutoFit/>
          </a:bodyPr>
          <a:lstStyle/>
          <a:p>
            <a:r>
              <a:rPr lang="en-US" dirty="0" smtClean="0"/>
              <a:t>Mapped (Tessellation or other):</a:t>
            </a:r>
          </a:p>
          <a:p>
            <a:r>
              <a:rPr lang="en-US" dirty="0" smtClean="0"/>
              <a:t>File Size: 233, RAM Size: 224</a:t>
            </a:r>
            <a:endParaRPr lang="en-US" dirty="0"/>
          </a:p>
        </p:txBody>
      </p:sp>
    </p:spTree>
    <p:extLst>
      <p:ext uri="{BB962C8B-B14F-4D97-AF65-F5344CB8AC3E}">
        <p14:creationId xmlns:p14="http://schemas.microsoft.com/office/powerpoint/2010/main" val="611557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of Extruded Solid vs. Mapped</a:t>
            </a:r>
            <a:endParaRPr lang="en-US" dirty="0"/>
          </a:p>
        </p:txBody>
      </p:sp>
      <p:sp>
        <p:nvSpPr>
          <p:cNvPr id="5" name="Content Placeholder 2"/>
          <p:cNvSpPr txBox="1">
            <a:spLocks/>
          </p:cNvSpPr>
          <p:nvPr/>
        </p:nvSpPr>
        <p:spPr>
          <a:xfrm>
            <a:off x="838200" y="3784821"/>
            <a:ext cx="10515600" cy="23921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smtClean="0"/>
              <a:t>IfcMappedItem</a:t>
            </a:r>
            <a:r>
              <a:rPr lang="en-US" dirty="0" smtClean="0"/>
              <a:t> is most efficient (mapped tessellation or other)</a:t>
            </a:r>
          </a:p>
          <a:p>
            <a:r>
              <a:rPr lang="en-US" dirty="0" err="1" smtClean="0"/>
              <a:t>IfcTriangulatedFaceSet</a:t>
            </a:r>
            <a:r>
              <a:rPr lang="en-US" dirty="0" smtClean="0"/>
              <a:t> at every occurrence is more efficient than extruded arbitrary profile, a bit less efficient than extruded rectangle</a:t>
            </a:r>
          </a:p>
          <a:p>
            <a:r>
              <a:rPr lang="en-US" dirty="0" smtClean="0"/>
              <a:t>If wall has openings, then extruded geometry wouldn’t work, so would have to use tessellation to avoid Boolean operations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435756194"/>
              </p:ext>
            </p:extLst>
          </p:nvPr>
        </p:nvGraphicFramePr>
        <p:xfrm>
          <a:off x="838200" y="1825625"/>
          <a:ext cx="10515600" cy="1854200"/>
        </p:xfrm>
        <a:graphic>
          <a:graphicData uri="http://schemas.openxmlformats.org/drawingml/2006/table">
            <a:tbl>
              <a:tblPr firstRow="1" bandRow="1">
                <a:tableStyleId>{5C22544A-7EE6-4342-B048-85BDC9FD1C3A}</a:tableStyleId>
              </a:tblPr>
              <a:tblGrid>
                <a:gridCol w="5109376"/>
                <a:gridCol w="2830664"/>
                <a:gridCol w="2575560"/>
              </a:tblGrid>
              <a:tr h="370840">
                <a:tc>
                  <a:txBody>
                    <a:bodyPr/>
                    <a:lstStyle/>
                    <a:p>
                      <a:r>
                        <a:rPr lang="en-US" dirty="0" smtClean="0"/>
                        <a:t>Geometry</a:t>
                      </a:r>
                      <a:endParaRPr lang="en-US" dirty="0"/>
                    </a:p>
                  </a:txBody>
                  <a:tcPr/>
                </a:tc>
                <a:tc>
                  <a:txBody>
                    <a:bodyPr/>
                    <a:lstStyle/>
                    <a:p>
                      <a:r>
                        <a:rPr lang="en-US" dirty="0" smtClean="0"/>
                        <a:t>File Size (bytes)</a:t>
                      </a:r>
                      <a:endParaRPr lang="en-US" dirty="0"/>
                    </a:p>
                  </a:txBody>
                  <a:tcPr/>
                </a:tc>
                <a:tc>
                  <a:txBody>
                    <a:bodyPr/>
                    <a:lstStyle/>
                    <a:p>
                      <a:r>
                        <a:rPr lang="en-US" dirty="0" smtClean="0"/>
                        <a:t>Memory size (bytes)</a:t>
                      </a:r>
                      <a:endParaRPr lang="en-US" dirty="0"/>
                    </a:p>
                  </a:txBody>
                  <a:tcPr/>
                </a:tc>
              </a:tr>
              <a:tr h="370840">
                <a:tc>
                  <a:txBody>
                    <a:bodyPr/>
                    <a:lstStyle/>
                    <a:p>
                      <a:r>
                        <a:rPr lang="en-US" dirty="0" err="1" smtClean="0"/>
                        <a:t>IfcExtrudedAreaSolid+IfcArbitraryClosedProfileDef</a:t>
                      </a:r>
                      <a:endParaRPr lang="en-US" dirty="0"/>
                    </a:p>
                  </a:txBody>
                  <a:tcPr/>
                </a:tc>
                <a:tc>
                  <a:txBody>
                    <a:bodyPr/>
                    <a:lstStyle/>
                    <a:p>
                      <a:r>
                        <a:rPr lang="en-US" dirty="0" smtClean="0"/>
                        <a:t>479</a:t>
                      </a:r>
                      <a:endParaRPr lang="en-US" dirty="0"/>
                    </a:p>
                  </a:txBody>
                  <a:tcPr/>
                </a:tc>
                <a:tc>
                  <a:txBody>
                    <a:bodyPr/>
                    <a:lstStyle/>
                    <a:p>
                      <a:r>
                        <a:rPr lang="en-US" dirty="0" smtClean="0"/>
                        <a:t>504</a:t>
                      </a:r>
                      <a:endParaRPr lang="en-US" dirty="0"/>
                    </a:p>
                  </a:txBody>
                  <a:tcPr/>
                </a:tc>
              </a:tr>
              <a:tr h="370840">
                <a:tc>
                  <a:txBody>
                    <a:bodyPr/>
                    <a:lstStyle/>
                    <a:p>
                      <a:r>
                        <a:rPr lang="en-US" dirty="0" err="1" smtClean="0"/>
                        <a:t>IfcExtrudedAreaSolid+IfcRectangleProfileDef</a:t>
                      </a:r>
                      <a:endParaRPr lang="en-US" dirty="0"/>
                    </a:p>
                  </a:txBody>
                  <a:tcPr/>
                </a:tc>
                <a:tc>
                  <a:txBody>
                    <a:bodyPr/>
                    <a:lstStyle/>
                    <a:p>
                      <a:r>
                        <a:rPr lang="en-US" dirty="0" smtClean="0"/>
                        <a:t>274</a:t>
                      </a:r>
                      <a:endParaRPr lang="en-US" dirty="0"/>
                    </a:p>
                  </a:txBody>
                  <a:tcPr/>
                </a:tc>
                <a:tc>
                  <a:txBody>
                    <a:bodyPr/>
                    <a:lstStyle/>
                    <a:p>
                      <a:r>
                        <a:rPr lang="en-US" dirty="0" smtClean="0"/>
                        <a:t>296</a:t>
                      </a:r>
                      <a:endParaRPr lang="en-US" dirty="0"/>
                    </a:p>
                  </a:txBody>
                  <a:tcPr/>
                </a:tc>
              </a:tr>
              <a:tr h="370840">
                <a:tc>
                  <a:txBody>
                    <a:bodyPr/>
                    <a:lstStyle/>
                    <a:p>
                      <a:r>
                        <a:rPr lang="en-US" dirty="0" err="1" smtClean="0"/>
                        <a:t>IfcMappedItem</a:t>
                      </a:r>
                      <a:endParaRPr lang="en-US" dirty="0"/>
                    </a:p>
                  </a:txBody>
                  <a:tcPr/>
                </a:tc>
                <a:tc>
                  <a:txBody>
                    <a:bodyPr/>
                    <a:lstStyle/>
                    <a:p>
                      <a:r>
                        <a:rPr lang="en-US" dirty="0" smtClean="0"/>
                        <a:t>233</a:t>
                      </a:r>
                      <a:endParaRPr lang="en-US" dirty="0"/>
                    </a:p>
                  </a:txBody>
                  <a:tcPr/>
                </a:tc>
                <a:tc>
                  <a:txBody>
                    <a:bodyPr/>
                    <a:lstStyle/>
                    <a:p>
                      <a:r>
                        <a:rPr lang="en-US" dirty="0" smtClean="0"/>
                        <a:t>224</a:t>
                      </a:r>
                      <a:endParaRPr lang="en-US" dirty="0"/>
                    </a:p>
                  </a:txBody>
                  <a:tcPr/>
                </a:tc>
              </a:tr>
              <a:tr h="370840">
                <a:tc>
                  <a:txBody>
                    <a:bodyPr/>
                    <a:lstStyle/>
                    <a:p>
                      <a:r>
                        <a:rPr lang="en-US" dirty="0" err="1" smtClean="0"/>
                        <a:t>IfcTriangulatedFaceSet</a:t>
                      </a:r>
                      <a:r>
                        <a:rPr lang="en-US" dirty="0" smtClean="0"/>
                        <a:t> (8 points, 6 faces) re-used</a:t>
                      </a:r>
                      <a:endParaRPr lang="en-US" dirty="0"/>
                    </a:p>
                  </a:txBody>
                  <a:tcPr/>
                </a:tc>
                <a:tc>
                  <a:txBody>
                    <a:bodyPr/>
                    <a:lstStyle/>
                    <a:p>
                      <a:r>
                        <a:rPr lang="en-US" dirty="0" smtClean="0"/>
                        <a:t>345</a:t>
                      </a:r>
                      <a:endParaRPr lang="en-US" dirty="0"/>
                    </a:p>
                  </a:txBody>
                  <a:tcPr/>
                </a:tc>
                <a:tc>
                  <a:txBody>
                    <a:bodyPr/>
                    <a:lstStyle/>
                    <a:p>
                      <a:r>
                        <a:rPr lang="en-US" dirty="0" smtClean="0"/>
                        <a:t>456</a:t>
                      </a:r>
                      <a:endParaRPr lang="en-US" dirty="0"/>
                    </a:p>
                  </a:txBody>
                  <a:tcPr/>
                </a:tc>
              </a:tr>
            </a:tbl>
          </a:graphicData>
        </a:graphic>
      </p:graphicFrame>
    </p:spTree>
    <p:extLst>
      <p:ext uri="{BB962C8B-B14F-4D97-AF65-F5344CB8AC3E}">
        <p14:creationId xmlns:p14="http://schemas.microsoft.com/office/powerpoint/2010/main" val="3889222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 View Geometry</a:t>
            </a:r>
            <a:endParaRPr lang="en-US" dirty="0"/>
          </a:p>
        </p:txBody>
      </p:sp>
      <p:sp>
        <p:nvSpPr>
          <p:cNvPr id="3" name="Content Placeholder 2"/>
          <p:cNvSpPr>
            <a:spLocks noGrp="1"/>
          </p:cNvSpPr>
          <p:nvPr>
            <p:ph idx="1"/>
          </p:nvPr>
        </p:nvSpPr>
        <p:spPr/>
        <p:txBody>
          <a:bodyPr/>
          <a:lstStyle/>
          <a:p>
            <a:r>
              <a:rPr lang="en-US" dirty="0" smtClean="0"/>
              <a:t>Since geometry does not need to be edited, it should be represented in the most simple form possible, so long as that doesn’t negatively impact other considerations such as file size or resulting RAM size</a:t>
            </a:r>
          </a:p>
          <a:p>
            <a:endParaRPr lang="en-US" dirty="0" smtClean="0"/>
          </a:p>
          <a:p>
            <a:r>
              <a:rPr lang="en-US" dirty="0" smtClean="0"/>
              <a:t>Tessellation (triangles + vertices) proposed for re-usable shapes</a:t>
            </a:r>
          </a:p>
          <a:p>
            <a:r>
              <a:rPr lang="en-US" dirty="0" smtClean="0"/>
              <a:t>Mapped geometry (positioning + scaling) proposed for repetition</a:t>
            </a:r>
          </a:p>
          <a:p>
            <a:endParaRPr lang="en-US" dirty="0" smtClean="0"/>
          </a:p>
          <a:p>
            <a:r>
              <a:rPr lang="en-US" dirty="0" smtClean="0"/>
              <a:t>All other geometry (CSG, NURBS, Extrusions, Primitives, BREP) out of scope unless other considerations proven to be negatively impacted</a:t>
            </a:r>
            <a:endParaRPr lang="en-US" dirty="0"/>
          </a:p>
        </p:txBody>
      </p:sp>
    </p:spTree>
    <p:extLst>
      <p:ext uri="{BB962C8B-B14F-4D97-AF65-F5344CB8AC3E}">
        <p14:creationId xmlns:p14="http://schemas.microsoft.com/office/powerpoint/2010/main" val="3989319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Overhead</a:t>
            </a:r>
            <a:endParaRPr lang="en-US" dirty="0"/>
          </a:p>
        </p:txBody>
      </p:sp>
      <p:sp>
        <p:nvSpPr>
          <p:cNvPr id="3" name="Content Placeholder 2"/>
          <p:cNvSpPr>
            <a:spLocks noGrp="1"/>
          </p:cNvSpPr>
          <p:nvPr>
            <p:ph idx="1"/>
          </p:nvPr>
        </p:nvSpPr>
        <p:spPr/>
        <p:txBody>
          <a:bodyPr/>
          <a:lstStyle/>
          <a:p>
            <a:r>
              <a:rPr lang="en-US" dirty="0" smtClean="0"/>
              <a:t>Requires more processing time, slower rendering</a:t>
            </a:r>
          </a:p>
          <a:p>
            <a:r>
              <a:rPr lang="en-US" dirty="0" smtClean="0"/>
              <a:t>Increases software development time/cost</a:t>
            </a:r>
          </a:p>
          <a:p>
            <a:endParaRPr lang="en-US" dirty="0" smtClean="0"/>
          </a:p>
          <a:p>
            <a:r>
              <a:rPr lang="en-US" dirty="0" err="1" smtClean="0"/>
              <a:t>IfcFacetedBrep</a:t>
            </a:r>
            <a:r>
              <a:rPr lang="en-US" dirty="0" smtClean="0"/>
              <a:t>: requires tessellation of faces</a:t>
            </a:r>
          </a:p>
          <a:p>
            <a:r>
              <a:rPr lang="en-US" dirty="0" err="1" smtClean="0"/>
              <a:t>IfcSweptSolid</a:t>
            </a:r>
            <a:r>
              <a:rPr lang="en-US" dirty="0" smtClean="0"/>
              <a:t>/</a:t>
            </a:r>
            <a:r>
              <a:rPr lang="en-US" dirty="0" err="1" smtClean="0"/>
              <a:t>IfcCsgSolid</a:t>
            </a:r>
            <a:r>
              <a:rPr lang="en-US" dirty="0" smtClean="0"/>
              <a:t>: requires converting to </a:t>
            </a:r>
            <a:r>
              <a:rPr lang="en-US" dirty="0" err="1" smtClean="0"/>
              <a:t>IfcFacetedBrep</a:t>
            </a:r>
            <a:endParaRPr lang="en-US" dirty="0" smtClean="0"/>
          </a:p>
          <a:p>
            <a:r>
              <a:rPr lang="en-US" dirty="0" err="1" smtClean="0"/>
              <a:t>IfcArbitraryClosedProfileDef</a:t>
            </a:r>
            <a:r>
              <a:rPr lang="en-US" dirty="0" smtClean="0"/>
              <a:t>: requires converting to </a:t>
            </a:r>
            <a:r>
              <a:rPr lang="en-US" dirty="0" err="1" smtClean="0"/>
              <a:t>IfcPolyline</a:t>
            </a:r>
            <a:r>
              <a:rPr lang="en-US" dirty="0" smtClean="0"/>
              <a:t> – </a:t>
            </a:r>
            <a:r>
              <a:rPr lang="en-US" dirty="0" err="1" smtClean="0"/>
              <a:t>IfcTrimmedCurve</a:t>
            </a:r>
            <a:r>
              <a:rPr lang="en-US" dirty="0" smtClean="0"/>
              <a:t>, </a:t>
            </a:r>
            <a:r>
              <a:rPr lang="en-US" dirty="0" err="1" smtClean="0"/>
              <a:t>IfcBSplineCurve</a:t>
            </a:r>
            <a:r>
              <a:rPr lang="en-US" dirty="0" smtClean="0"/>
              <a:t>, </a:t>
            </a:r>
            <a:r>
              <a:rPr lang="en-US" dirty="0" err="1" smtClean="0"/>
              <a:t>IfcCompositeCurve</a:t>
            </a:r>
            <a:r>
              <a:rPr lang="en-US" dirty="0" smtClean="0"/>
              <a:t>, …</a:t>
            </a:r>
          </a:p>
          <a:p>
            <a:r>
              <a:rPr lang="en-US" dirty="0" err="1" smtClean="0"/>
              <a:t>IfcParameterizedProfileDef</a:t>
            </a:r>
            <a:r>
              <a:rPr lang="en-US" dirty="0" smtClean="0"/>
              <a:t>: requires converting to </a:t>
            </a:r>
            <a:r>
              <a:rPr lang="en-US" dirty="0" err="1" smtClean="0"/>
              <a:t>IfcArbitraryClosedProfileDef</a:t>
            </a:r>
            <a:endParaRPr lang="en-US" dirty="0"/>
          </a:p>
        </p:txBody>
      </p:sp>
    </p:spTree>
    <p:extLst>
      <p:ext uri="{BB962C8B-B14F-4D97-AF65-F5344CB8AC3E}">
        <p14:creationId xmlns:p14="http://schemas.microsoft.com/office/powerpoint/2010/main" val="2688038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Scenarios</a:t>
            </a:r>
            <a:endParaRPr lang="en-US" dirty="0"/>
          </a:p>
        </p:txBody>
      </p:sp>
      <p:sp>
        <p:nvSpPr>
          <p:cNvPr id="3" name="Content Placeholder 2"/>
          <p:cNvSpPr>
            <a:spLocks noGrp="1"/>
          </p:cNvSpPr>
          <p:nvPr>
            <p:ph idx="1"/>
          </p:nvPr>
        </p:nvSpPr>
        <p:spPr/>
        <p:txBody>
          <a:bodyPr/>
          <a:lstStyle/>
          <a:p>
            <a:r>
              <a:rPr lang="en-US" dirty="0" smtClean="0"/>
              <a:t>Equipment – fixed geometry defined on type</a:t>
            </a:r>
          </a:p>
          <a:p>
            <a:pPr lvl="1"/>
            <a:r>
              <a:rPr lang="en-US" dirty="0" smtClean="0"/>
              <a:t>Type: </a:t>
            </a:r>
            <a:r>
              <a:rPr lang="en-US" dirty="0" err="1" smtClean="0"/>
              <a:t>IfcTriangulatedFaceSet</a:t>
            </a:r>
            <a:endParaRPr lang="en-US" dirty="0" smtClean="0"/>
          </a:p>
          <a:p>
            <a:pPr lvl="1"/>
            <a:r>
              <a:rPr lang="en-US" dirty="0" smtClean="0"/>
              <a:t>Occurrence: </a:t>
            </a:r>
            <a:r>
              <a:rPr lang="en-US" dirty="0" err="1" smtClean="0"/>
              <a:t>IfcMappedItem</a:t>
            </a:r>
            <a:r>
              <a:rPr lang="en-US" dirty="0" smtClean="0"/>
              <a:t> – single item</a:t>
            </a:r>
          </a:p>
          <a:p>
            <a:r>
              <a:rPr lang="en-US" dirty="0" smtClean="0"/>
              <a:t>Walls – rectangular geometry with openings for doors, windows</a:t>
            </a:r>
          </a:p>
          <a:p>
            <a:pPr lvl="1"/>
            <a:r>
              <a:rPr lang="en-US" dirty="0" smtClean="0"/>
              <a:t>Type: may or may not use shared type for tessellation</a:t>
            </a:r>
          </a:p>
          <a:p>
            <a:pPr lvl="1"/>
            <a:r>
              <a:rPr lang="en-US" dirty="0" smtClean="0"/>
              <a:t>Occurrence: </a:t>
            </a:r>
            <a:r>
              <a:rPr lang="en-US" dirty="0" err="1" smtClean="0"/>
              <a:t>IfcTriangulatedFaceSet</a:t>
            </a:r>
            <a:r>
              <a:rPr lang="en-US" dirty="0" smtClean="0"/>
              <a:t> – no normal vectors</a:t>
            </a:r>
          </a:p>
          <a:p>
            <a:r>
              <a:rPr lang="en-US" dirty="0" smtClean="0"/>
              <a:t>Piping – circular </a:t>
            </a:r>
          </a:p>
          <a:p>
            <a:pPr lvl="1"/>
            <a:r>
              <a:rPr lang="en-US" dirty="0" smtClean="0"/>
              <a:t>Type: </a:t>
            </a:r>
            <a:r>
              <a:rPr lang="en-US" dirty="0" err="1" smtClean="0"/>
              <a:t>IfcTriangulatedFaceSet</a:t>
            </a:r>
            <a:r>
              <a:rPr lang="en-US" dirty="0" smtClean="0"/>
              <a:t> – cylinder for segments, torus arc for bends</a:t>
            </a:r>
          </a:p>
          <a:p>
            <a:pPr lvl="1"/>
            <a:r>
              <a:rPr lang="en-US" dirty="0" smtClean="0"/>
              <a:t>Occurrence: </a:t>
            </a:r>
            <a:r>
              <a:rPr lang="en-US" dirty="0" err="1" smtClean="0"/>
              <a:t>IfcMappedItem</a:t>
            </a:r>
            <a:r>
              <a:rPr lang="en-US" dirty="0" smtClean="0"/>
              <a:t> – multiple items</a:t>
            </a:r>
          </a:p>
          <a:p>
            <a:pPr lvl="1"/>
            <a:endParaRPr lang="en-US" dirty="0"/>
          </a:p>
        </p:txBody>
      </p:sp>
    </p:spTree>
    <p:extLst>
      <p:ext uri="{BB962C8B-B14F-4D97-AF65-F5344CB8AC3E}">
        <p14:creationId xmlns:p14="http://schemas.microsoft.com/office/powerpoint/2010/main" val="1312968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Geometry object referencing</a:t>
            </a:r>
            <a:endParaRPr lang="en-US" dirty="0"/>
          </a:p>
        </p:txBody>
      </p:sp>
      <p:sp>
        <p:nvSpPr>
          <p:cNvPr id="3" name="Content Placeholder 2"/>
          <p:cNvSpPr>
            <a:spLocks noGrp="1"/>
          </p:cNvSpPr>
          <p:nvPr>
            <p:ph idx="1"/>
          </p:nvPr>
        </p:nvSpPr>
        <p:spPr/>
        <p:txBody>
          <a:bodyPr/>
          <a:lstStyle/>
          <a:p>
            <a:r>
              <a:rPr lang="en-US" dirty="0" smtClean="0"/>
              <a:t>Object references can be arbitrarily interned in files and in memory</a:t>
            </a:r>
            <a:endParaRPr lang="en-US" dirty="0"/>
          </a:p>
        </p:txBody>
      </p:sp>
      <p:sp>
        <p:nvSpPr>
          <p:cNvPr id="4" name="Rectangle 3"/>
          <p:cNvSpPr/>
          <p:nvPr/>
        </p:nvSpPr>
        <p:spPr>
          <a:xfrm>
            <a:off x="1152938" y="5484112"/>
            <a:ext cx="1176793" cy="8666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IfcElement</a:t>
            </a:r>
            <a:endParaRPr lang="en-US" sz="1200" dirty="0"/>
          </a:p>
        </p:txBody>
      </p:sp>
      <p:sp>
        <p:nvSpPr>
          <p:cNvPr id="7" name="Rectangle 6"/>
          <p:cNvSpPr/>
          <p:nvPr/>
        </p:nvSpPr>
        <p:spPr>
          <a:xfrm>
            <a:off x="3156667" y="4443578"/>
            <a:ext cx="1701580" cy="8666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IfcShapeRepresentation</a:t>
            </a:r>
            <a:endParaRPr lang="en-US" sz="1200" dirty="0"/>
          </a:p>
        </p:txBody>
      </p:sp>
      <p:sp>
        <p:nvSpPr>
          <p:cNvPr id="9" name="Rectangle 8"/>
          <p:cNvSpPr/>
          <p:nvPr/>
        </p:nvSpPr>
        <p:spPr>
          <a:xfrm>
            <a:off x="1152939" y="4437807"/>
            <a:ext cx="1176793" cy="8666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IfcElement</a:t>
            </a:r>
            <a:endParaRPr lang="en-US" sz="1200" dirty="0"/>
          </a:p>
        </p:txBody>
      </p:sp>
      <p:sp>
        <p:nvSpPr>
          <p:cNvPr id="10" name="Rectangle 9"/>
          <p:cNvSpPr/>
          <p:nvPr/>
        </p:nvSpPr>
        <p:spPr>
          <a:xfrm>
            <a:off x="1152938" y="3391502"/>
            <a:ext cx="1176793" cy="8666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IfcElement</a:t>
            </a:r>
            <a:endParaRPr lang="en-US" sz="1200" dirty="0"/>
          </a:p>
        </p:txBody>
      </p:sp>
      <p:sp>
        <p:nvSpPr>
          <p:cNvPr id="11" name="Rectangle 10"/>
          <p:cNvSpPr/>
          <p:nvPr/>
        </p:nvSpPr>
        <p:spPr>
          <a:xfrm>
            <a:off x="5221767" y="3391502"/>
            <a:ext cx="1578667" cy="8666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IfcMappedItem</a:t>
            </a:r>
            <a:endParaRPr lang="en-US" sz="1200" dirty="0"/>
          </a:p>
        </p:txBody>
      </p:sp>
      <p:sp>
        <p:nvSpPr>
          <p:cNvPr id="12" name="Rectangle 11"/>
          <p:cNvSpPr/>
          <p:nvPr/>
        </p:nvSpPr>
        <p:spPr>
          <a:xfrm>
            <a:off x="3156666" y="3391502"/>
            <a:ext cx="1701581" cy="8666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IfcShapeRepresentation</a:t>
            </a:r>
            <a:endParaRPr lang="en-US" sz="1200" dirty="0"/>
          </a:p>
        </p:txBody>
      </p:sp>
      <p:cxnSp>
        <p:nvCxnSpPr>
          <p:cNvPr id="14" name="Straight Arrow Connector 13"/>
          <p:cNvCxnSpPr>
            <a:stCxn id="4" idx="3"/>
            <a:endCxn id="7" idx="1"/>
          </p:cNvCxnSpPr>
          <p:nvPr/>
        </p:nvCxnSpPr>
        <p:spPr>
          <a:xfrm flipV="1">
            <a:off x="2329731" y="4876924"/>
            <a:ext cx="826936" cy="10405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3"/>
            <a:endCxn id="7" idx="1"/>
          </p:cNvCxnSpPr>
          <p:nvPr/>
        </p:nvCxnSpPr>
        <p:spPr>
          <a:xfrm>
            <a:off x="2329732" y="4871153"/>
            <a:ext cx="826935" cy="57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0" idx="3"/>
            <a:endCxn id="12" idx="1"/>
          </p:cNvCxnSpPr>
          <p:nvPr/>
        </p:nvCxnSpPr>
        <p:spPr>
          <a:xfrm>
            <a:off x="2329731" y="3824848"/>
            <a:ext cx="8269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7" idx="3"/>
            <a:endCxn id="11" idx="1"/>
          </p:cNvCxnSpPr>
          <p:nvPr/>
        </p:nvCxnSpPr>
        <p:spPr>
          <a:xfrm flipV="1">
            <a:off x="4858247" y="3824848"/>
            <a:ext cx="363520" cy="1052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11" idx="1"/>
          </p:cNvCxnSpPr>
          <p:nvPr/>
        </p:nvCxnSpPr>
        <p:spPr>
          <a:xfrm>
            <a:off x="4875890" y="3824848"/>
            <a:ext cx="3458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1152938" y="2339425"/>
            <a:ext cx="1176793" cy="8666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IfcElement</a:t>
            </a:r>
            <a:endParaRPr lang="en-US" sz="1200" dirty="0"/>
          </a:p>
        </p:txBody>
      </p:sp>
      <p:sp>
        <p:nvSpPr>
          <p:cNvPr id="31" name="Rectangle 30"/>
          <p:cNvSpPr/>
          <p:nvPr/>
        </p:nvSpPr>
        <p:spPr>
          <a:xfrm>
            <a:off x="3156667" y="2339425"/>
            <a:ext cx="1701581" cy="8666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IfcShapeRepresentation</a:t>
            </a:r>
            <a:endParaRPr lang="en-US" sz="1200" dirty="0"/>
          </a:p>
        </p:txBody>
      </p:sp>
      <p:cxnSp>
        <p:nvCxnSpPr>
          <p:cNvPr id="32" name="Straight Arrow Connector 31"/>
          <p:cNvCxnSpPr>
            <a:stCxn id="29" idx="3"/>
            <a:endCxn id="31" idx="1"/>
          </p:cNvCxnSpPr>
          <p:nvPr/>
        </p:nvCxnSpPr>
        <p:spPr>
          <a:xfrm>
            <a:off x="2329731" y="2772771"/>
            <a:ext cx="8269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5211252" y="2339425"/>
            <a:ext cx="1578667" cy="8666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IfcMappedItem</a:t>
            </a:r>
            <a:endParaRPr lang="en-US" sz="1200" dirty="0"/>
          </a:p>
        </p:txBody>
      </p:sp>
      <p:cxnSp>
        <p:nvCxnSpPr>
          <p:cNvPr id="37" name="Straight Arrow Connector 36"/>
          <p:cNvCxnSpPr>
            <a:stCxn id="31" idx="3"/>
            <a:endCxn id="35" idx="1"/>
          </p:cNvCxnSpPr>
          <p:nvPr/>
        </p:nvCxnSpPr>
        <p:spPr>
          <a:xfrm>
            <a:off x="4858248" y="2772771"/>
            <a:ext cx="3530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7184989" y="2339425"/>
            <a:ext cx="1578667" cy="8666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IfcRepresentationMap</a:t>
            </a:r>
            <a:endParaRPr lang="en-US" sz="1200" dirty="0"/>
          </a:p>
        </p:txBody>
      </p:sp>
      <p:cxnSp>
        <p:nvCxnSpPr>
          <p:cNvPr id="41" name="Straight Arrow Connector 40"/>
          <p:cNvCxnSpPr>
            <a:stCxn id="11" idx="3"/>
            <a:endCxn id="40" idx="1"/>
          </p:cNvCxnSpPr>
          <p:nvPr/>
        </p:nvCxnSpPr>
        <p:spPr>
          <a:xfrm flipV="1">
            <a:off x="6800434" y="2772771"/>
            <a:ext cx="384555" cy="10520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9172979" y="2339425"/>
            <a:ext cx="1676083" cy="8666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IfcShapeRepresentation</a:t>
            </a:r>
            <a:endParaRPr lang="en-US" sz="1200" dirty="0"/>
          </a:p>
        </p:txBody>
      </p:sp>
      <p:cxnSp>
        <p:nvCxnSpPr>
          <p:cNvPr id="46" name="Straight Arrow Connector 45"/>
          <p:cNvCxnSpPr>
            <a:stCxn id="40" idx="3"/>
            <a:endCxn id="45" idx="1"/>
          </p:cNvCxnSpPr>
          <p:nvPr/>
        </p:nvCxnSpPr>
        <p:spPr>
          <a:xfrm>
            <a:off x="8763656" y="2772771"/>
            <a:ext cx="4093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35" idx="3"/>
            <a:endCxn id="40" idx="1"/>
          </p:cNvCxnSpPr>
          <p:nvPr/>
        </p:nvCxnSpPr>
        <p:spPr>
          <a:xfrm>
            <a:off x="6789919" y="2772771"/>
            <a:ext cx="3950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Cloud 53"/>
          <p:cNvSpPr/>
          <p:nvPr/>
        </p:nvSpPr>
        <p:spPr>
          <a:xfrm>
            <a:off x="6940008" y="3391502"/>
            <a:ext cx="2178892" cy="866692"/>
          </a:xfrm>
          <a:prstGeom prst="cloud">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smtClean="0"/>
              <a:t>Same shape, different position or size</a:t>
            </a:r>
            <a:endParaRPr lang="en-US" sz="1400" dirty="0"/>
          </a:p>
        </p:txBody>
      </p:sp>
      <p:sp>
        <p:nvSpPr>
          <p:cNvPr id="70" name="Cloud 69"/>
          <p:cNvSpPr/>
          <p:nvPr/>
        </p:nvSpPr>
        <p:spPr>
          <a:xfrm>
            <a:off x="5048828" y="4437807"/>
            <a:ext cx="2178892" cy="866692"/>
          </a:xfrm>
          <a:prstGeom prst="cloud">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smtClean="0"/>
              <a:t>Same position &amp; size, different combinations</a:t>
            </a:r>
            <a:endParaRPr lang="en-US" sz="1400" dirty="0"/>
          </a:p>
        </p:txBody>
      </p:sp>
      <p:sp>
        <p:nvSpPr>
          <p:cNvPr id="71" name="Cloud 70"/>
          <p:cNvSpPr/>
          <p:nvPr/>
        </p:nvSpPr>
        <p:spPr>
          <a:xfrm>
            <a:off x="2855858" y="5460618"/>
            <a:ext cx="2178892" cy="866692"/>
          </a:xfrm>
          <a:prstGeom prst="cloud">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smtClean="0"/>
              <a:t>Same geometry,</a:t>
            </a:r>
          </a:p>
          <a:p>
            <a:pPr algn="ctr"/>
            <a:r>
              <a:rPr lang="en-US" sz="1400" dirty="0" smtClean="0"/>
              <a:t>different object placement</a:t>
            </a:r>
            <a:endParaRPr lang="en-US" sz="1400" dirty="0"/>
          </a:p>
        </p:txBody>
      </p:sp>
    </p:spTree>
    <p:extLst>
      <p:ext uri="{BB962C8B-B14F-4D97-AF65-F5344CB8AC3E}">
        <p14:creationId xmlns:p14="http://schemas.microsoft.com/office/powerpoint/2010/main" val="1124604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Tessellated Geometry: Curved Surfaces</a:t>
            </a:r>
            <a:endParaRPr lang="en-US" dirty="0"/>
          </a:p>
        </p:txBody>
      </p:sp>
      <p:sp>
        <p:nvSpPr>
          <p:cNvPr id="8" name="Oval 7"/>
          <p:cNvSpPr/>
          <p:nvPr/>
        </p:nvSpPr>
        <p:spPr>
          <a:xfrm>
            <a:off x="9980067" y="3538331"/>
            <a:ext cx="962108" cy="962108"/>
          </a:xfrm>
          <a:prstGeom prst="ellipse">
            <a:avLst/>
          </a:prstGeom>
          <a:solidFill>
            <a:srgbClr val="00B0F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9" name="Octagon 8"/>
          <p:cNvSpPr/>
          <p:nvPr/>
        </p:nvSpPr>
        <p:spPr>
          <a:xfrm>
            <a:off x="7446068" y="4766670"/>
            <a:ext cx="930302" cy="962108"/>
          </a:xfrm>
          <a:prstGeom prst="octagon">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Oval 9"/>
          <p:cNvSpPr/>
          <p:nvPr/>
        </p:nvSpPr>
        <p:spPr>
          <a:xfrm>
            <a:off x="9392218" y="4766670"/>
            <a:ext cx="962108" cy="962108"/>
          </a:xfrm>
          <a:prstGeom prst="ellipse">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cxnSp>
        <p:nvCxnSpPr>
          <p:cNvPr id="12" name="Straight Connector 11"/>
          <p:cNvCxnSpPr>
            <a:stCxn id="9" idx="6"/>
            <a:endCxn id="7" idx="6"/>
          </p:cNvCxnSpPr>
          <p:nvPr/>
        </p:nvCxnSpPr>
        <p:spPr>
          <a:xfrm flipV="1">
            <a:off x="7718544" y="3538331"/>
            <a:ext cx="586076" cy="1228339"/>
          </a:xfrm>
          <a:prstGeom prst="line">
            <a:avLst/>
          </a:prstGeom>
          <a:ln/>
        </p:spPr>
        <p:style>
          <a:lnRef idx="2">
            <a:schemeClr val="accent5"/>
          </a:lnRef>
          <a:fillRef idx="1">
            <a:schemeClr val="lt1"/>
          </a:fillRef>
          <a:effectRef idx="0">
            <a:schemeClr val="accent5"/>
          </a:effectRef>
          <a:fontRef idx="minor">
            <a:schemeClr val="dk1"/>
          </a:fontRef>
        </p:style>
      </p:cxnSp>
      <p:cxnSp>
        <p:nvCxnSpPr>
          <p:cNvPr id="13" name="Straight Connector 12"/>
          <p:cNvCxnSpPr>
            <a:stCxn id="9" idx="5"/>
            <a:endCxn id="7" idx="5"/>
          </p:cNvCxnSpPr>
          <p:nvPr/>
        </p:nvCxnSpPr>
        <p:spPr>
          <a:xfrm flipV="1">
            <a:off x="7446068" y="3810807"/>
            <a:ext cx="586076" cy="1228339"/>
          </a:xfrm>
          <a:prstGeom prst="line">
            <a:avLst/>
          </a:prstGeom>
          <a:ln/>
        </p:spPr>
        <p:style>
          <a:lnRef idx="2">
            <a:schemeClr val="accent5"/>
          </a:lnRef>
          <a:fillRef idx="1">
            <a:schemeClr val="lt1"/>
          </a:fillRef>
          <a:effectRef idx="0">
            <a:schemeClr val="accent5"/>
          </a:effectRef>
          <a:fontRef idx="minor">
            <a:schemeClr val="dk1"/>
          </a:fontRef>
        </p:style>
      </p:cxnSp>
      <p:cxnSp>
        <p:nvCxnSpPr>
          <p:cNvPr id="15" name="Straight Connector 14"/>
          <p:cNvCxnSpPr>
            <a:stCxn id="9" idx="4"/>
            <a:endCxn id="7" idx="4"/>
          </p:cNvCxnSpPr>
          <p:nvPr/>
        </p:nvCxnSpPr>
        <p:spPr>
          <a:xfrm flipV="1">
            <a:off x="7446068" y="4227963"/>
            <a:ext cx="586076" cy="1228339"/>
          </a:xfrm>
          <a:prstGeom prst="line">
            <a:avLst/>
          </a:prstGeom>
          <a:ln/>
        </p:spPr>
        <p:style>
          <a:lnRef idx="2">
            <a:schemeClr val="accent5"/>
          </a:lnRef>
          <a:fillRef idx="1">
            <a:schemeClr val="lt1"/>
          </a:fillRef>
          <a:effectRef idx="0">
            <a:schemeClr val="accent5"/>
          </a:effectRef>
          <a:fontRef idx="minor">
            <a:schemeClr val="dk1"/>
          </a:fontRef>
        </p:style>
      </p:cxnSp>
      <p:cxnSp>
        <p:nvCxnSpPr>
          <p:cNvPr id="22" name="Straight Connector 21"/>
          <p:cNvCxnSpPr>
            <a:stCxn id="9" idx="3"/>
            <a:endCxn id="7" idx="3"/>
          </p:cNvCxnSpPr>
          <p:nvPr/>
        </p:nvCxnSpPr>
        <p:spPr>
          <a:xfrm flipV="1">
            <a:off x="7718544" y="4500439"/>
            <a:ext cx="586076" cy="1228339"/>
          </a:xfrm>
          <a:prstGeom prst="line">
            <a:avLst/>
          </a:prstGeom>
          <a:ln/>
        </p:spPr>
        <p:style>
          <a:lnRef idx="2">
            <a:schemeClr val="accent5"/>
          </a:lnRef>
          <a:fillRef idx="1">
            <a:schemeClr val="lt1"/>
          </a:fillRef>
          <a:effectRef idx="0">
            <a:schemeClr val="accent5"/>
          </a:effectRef>
          <a:fontRef idx="minor">
            <a:schemeClr val="dk1"/>
          </a:fontRef>
        </p:style>
      </p:cxnSp>
      <p:cxnSp>
        <p:nvCxnSpPr>
          <p:cNvPr id="25" name="Straight Connector 24"/>
          <p:cNvCxnSpPr>
            <a:stCxn id="9" idx="2"/>
            <a:endCxn id="7" idx="2"/>
          </p:cNvCxnSpPr>
          <p:nvPr/>
        </p:nvCxnSpPr>
        <p:spPr>
          <a:xfrm flipV="1">
            <a:off x="8103894" y="4500439"/>
            <a:ext cx="586076" cy="1228339"/>
          </a:xfrm>
          <a:prstGeom prst="line">
            <a:avLst/>
          </a:prstGeom>
          <a:ln/>
        </p:spPr>
        <p:style>
          <a:lnRef idx="2">
            <a:schemeClr val="accent5"/>
          </a:lnRef>
          <a:fillRef idx="1">
            <a:schemeClr val="lt1"/>
          </a:fillRef>
          <a:effectRef idx="0">
            <a:schemeClr val="accent5"/>
          </a:effectRef>
          <a:fontRef idx="minor">
            <a:schemeClr val="dk1"/>
          </a:fontRef>
        </p:style>
      </p:cxnSp>
      <p:cxnSp>
        <p:nvCxnSpPr>
          <p:cNvPr id="28" name="Straight Connector 27"/>
          <p:cNvCxnSpPr>
            <a:stCxn id="9" idx="1"/>
            <a:endCxn id="7" idx="1"/>
          </p:cNvCxnSpPr>
          <p:nvPr/>
        </p:nvCxnSpPr>
        <p:spPr>
          <a:xfrm flipV="1">
            <a:off x="8376370" y="4227963"/>
            <a:ext cx="586076" cy="1228339"/>
          </a:xfrm>
          <a:prstGeom prst="line">
            <a:avLst/>
          </a:prstGeom>
          <a:ln/>
        </p:spPr>
        <p:style>
          <a:lnRef idx="2">
            <a:schemeClr val="accent5"/>
          </a:lnRef>
          <a:fillRef idx="1">
            <a:schemeClr val="lt1"/>
          </a:fillRef>
          <a:effectRef idx="0">
            <a:schemeClr val="accent5"/>
          </a:effectRef>
          <a:fontRef idx="minor">
            <a:schemeClr val="dk1"/>
          </a:fontRef>
        </p:style>
      </p:cxnSp>
      <p:cxnSp>
        <p:nvCxnSpPr>
          <p:cNvPr id="32" name="Straight Connector 31"/>
          <p:cNvCxnSpPr>
            <a:stCxn id="9" idx="0"/>
            <a:endCxn id="7" idx="0"/>
          </p:cNvCxnSpPr>
          <p:nvPr/>
        </p:nvCxnSpPr>
        <p:spPr>
          <a:xfrm flipV="1">
            <a:off x="8376370" y="3810807"/>
            <a:ext cx="586076" cy="1228339"/>
          </a:xfrm>
          <a:prstGeom prst="line">
            <a:avLst/>
          </a:prstGeom>
          <a:ln/>
        </p:spPr>
        <p:style>
          <a:lnRef idx="2">
            <a:schemeClr val="accent5"/>
          </a:lnRef>
          <a:fillRef idx="1">
            <a:schemeClr val="lt1"/>
          </a:fillRef>
          <a:effectRef idx="0">
            <a:schemeClr val="accent5"/>
          </a:effectRef>
          <a:fontRef idx="minor">
            <a:schemeClr val="dk1"/>
          </a:fontRef>
        </p:style>
      </p:cxnSp>
      <p:cxnSp>
        <p:nvCxnSpPr>
          <p:cNvPr id="35" name="Straight Connector 34"/>
          <p:cNvCxnSpPr>
            <a:stCxn id="9" idx="7"/>
            <a:endCxn id="7" idx="7"/>
          </p:cNvCxnSpPr>
          <p:nvPr/>
        </p:nvCxnSpPr>
        <p:spPr>
          <a:xfrm flipV="1">
            <a:off x="8103894" y="3538331"/>
            <a:ext cx="586076" cy="1228339"/>
          </a:xfrm>
          <a:prstGeom prst="line">
            <a:avLst/>
          </a:prstGeom>
          <a:ln/>
        </p:spPr>
        <p:style>
          <a:lnRef idx="2">
            <a:schemeClr val="accent5"/>
          </a:lnRef>
          <a:fillRef idx="1">
            <a:schemeClr val="lt1"/>
          </a:fillRef>
          <a:effectRef idx="0">
            <a:schemeClr val="accent5"/>
          </a:effectRef>
          <a:fontRef idx="minor">
            <a:schemeClr val="dk1"/>
          </a:fontRef>
        </p:style>
      </p:cxnSp>
      <p:cxnSp>
        <p:nvCxnSpPr>
          <p:cNvPr id="38" name="Straight Connector 37"/>
          <p:cNvCxnSpPr/>
          <p:nvPr/>
        </p:nvCxnSpPr>
        <p:spPr>
          <a:xfrm flipV="1">
            <a:off x="9438342" y="3810807"/>
            <a:ext cx="586076" cy="1228339"/>
          </a:xfrm>
          <a:prstGeom prst="line">
            <a:avLst/>
          </a:prstGeom>
          <a:ln/>
        </p:spPr>
        <p:style>
          <a:lnRef idx="2">
            <a:schemeClr val="accent5"/>
          </a:lnRef>
          <a:fillRef idx="1">
            <a:schemeClr val="lt1"/>
          </a:fillRef>
          <a:effectRef idx="0">
            <a:schemeClr val="accent5"/>
          </a:effectRef>
          <a:fontRef idx="minor">
            <a:schemeClr val="dk1"/>
          </a:fontRef>
        </p:style>
      </p:cxnSp>
      <p:cxnSp>
        <p:nvCxnSpPr>
          <p:cNvPr id="39" name="Straight Connector 38"/>
          <p:cNvCxnSpPr/>
          <p:nvPr/>
        </p:nvCxnSpPr>
        <p:spPr>
          <a:xfrm flipV="1">
            <a:off x="10331209" y="4178484"/>
            <a:ext cx="586076" cy="1228339"/>
          </a:xfrm>
          <a:prstGeom prst="line">
            <a:avLst/>
          </a:prstGeom>
          <a:ln/>
        </p:spPr>
        <p:style>
          <a:lnRef idx="2">
            <a:schemeClr val="accent5"/>
          </a:lnRef>
          <a:fillRef idx="1">
            <a:schemeClr val="lt1"/>
          </a:fillRef>
          <a:effectRef idx="0">
            <a:schemeClr val="accent5"/>
          </a:effectRef>
          <a:fontRef idx="minor">
            <a:schemeClr val="dk1"/>
          </a:fontRef>
        </p:style>
      </p:cxnSp>
      <p:sp>
        <p:nvSpPr>
          <p:cNvPr id="7" name="Octagon 6"/>
          <p:cNvSpPr/>
          <p:nvPr/>
        </p:nvSpPr>
        <p:spPr>
          <a:xfrm>
            <a:off x="8032144" y="3538331"/>
            <a:ext cx="930302" cy="962108"/>
          </a:xfrm>
          <a:prstGeom prst="octagon">
            <a:avLst/>
          </a:prstGeom>
          <a:solidFill>
            <a:srgbClr val="00B0F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cxnSp>
        <p:nvCxnSpPr>
          <p:cNvPr id="41" name="Straight Arrow Connector 40"/>
          <p:cNvCxnSpPr>
            <a:stCxn id="9" idx="5"/>
          </p:cNvCxnSpPr>
          <p:nvPr/>
        </p:nvCxnSpPr>
        <p:spPr>
          <a:xfrm flipH="1" flipV="1">
            <a:off x="6917633" y="4929809"/>
            <a:ext cx="528435" cy="10933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42" name="Straight Arrow Connector 41"/>
          <p:cNvCxnSpPr/>
          <p:nvPr/>
        </p:nvCxnSpPr>
        <p:spPr>
          <a:xfrm flipH="1">
            <a:off x="6917633" y="5461492"/>
            <a:ext cx="528436" cy="15794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44" name="Straight Arrow Connector 43"/>
          <p:cNvCxnSpPr/>
          <p:nvPr/>
        </p:nvCxnSpPr>
        <p:spPr>
          <a:xfrm flipH="1">
            <a:off x="7425504" y="5728778"/>
            <a:ext cx="293039" cy="43130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46" name="Straight Arrow Connector 45"/>
          <p:cNvCxnSpPr/>
          <p:nvPr/>
        </p:nvCxnSpPr>
        <p:spPr>
          <a:xfrm>
            <a:off x="8103894" y="5714633"/>
            <a:ext cx="90082" cy="44544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48" name="Straight Arrow Connector 47"/>
          <p:cNvCxnSpPr/>
          <p:nvPr/>
        </p:nvCxnSpPr>
        <p:spPr>
          <a:xfrm>
            <a:off x="8391308" y="5456302"/>
            <a:ext cx="298662" cy="27247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50" name="Content Placeholder 2"/>
          <p:cNvSpPr>
            <a:spLocks noGrp="1"/>
          </p:cNvSpPr>
          <p:nvPr>
            <p:ph idx="1"/>
          </p:nvPr>
        </p:nvSpPr>
        <p:spPr>
          <a:xfrm>
            <a:off x="838200" y="1825625"/>
            <a:ext cx="10515600" cy="4351338"/>
          </a:xfrm>
        </p:spPr>
        <p:txBody>
          <a:bodyPr/>
          <a:lstStyle/>
          <a:p>
            <a:r>
              <a:rPr lang="en-US" dirty="0" smtClean="0"/>
              <a:t>Normal vectors defined to interpolate lighting</a:t>
            </a:r>
          </a:p>
          <a:p>
            <a:r>
              <a:rPr lang="en-US" dirty="0" smtClean="0"/>
              <a:t>Provides the illusion of rounded surfaces without increasing points</a:t>
            </a:r>
          </a:p>
          <a:p>
            <a:r>
              <a:rPr lang="en-US" dirty="0" smtClean="0"/>
              <a:t>Increasing the number of segments in a circle increases realism, but requires more CPU and GPU resources</a:t>
            </a:r>
          </a:p>
          <a:p>
            <a:r>
              <a:rPr lang="en-US" dirty="0" smtClean="0"/>
              <a:t>If ends aren’t visible (e.g. pipes), </a:t>
            </a:r>
            <a:br>
              <a:rPr lang="en-US" dirty="0" smtClean="0"/>
            </a:br>
            <a:r>
              <a:rPr lang="en-US" dirty="0" smtClean="0"/>
              <a:t>8 segments generally sufficient</a:t>
            </a:r>
          </a:p>
          <a:p>
            <a:r>
              <a:rPr lang="en-US" dirty="0" smtClean="0"/>
              <a:t>If ends are visible, 16 is better</a:t>
            </a:r>
            <a:endParaRPr lang="en-US" dirty="0"/>
          </a:p>
        </p:txBody>
      </p:sp>
      <p:pic>
        <p:nvPicPr>
          <p:cNvPr id="52" name="Picture 5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6548" y="5171557"/>
            <a:ext cx="2457441" cy="1228720"/>
          </a:xfrm>
          <a:prstGeom prst="rect">
            <a:avLst/>
          </a:prstGeom>
        </p:spPr>
      </p:pic>
    </p:spTree>
    <p:extLst>
      <p:ext uri="{BB962C8B-B14F-4D97-AF65-F5344CB8AC3E}">
        <p14:creationId xmlns:p14="http://schemas.microsoft.com/office/powerpoint/2010/main" val="1525670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Tessellated Geometry: Resource Usage</a:t>
            </a:r>
            <a:endParaRPr lang="en-US" dirty="0"/>
          </a:p>
        </p:txBody>
      </p:sp>
      <p:sp>
        <p:nvSpPr>
          <p:cNvPr id="3" name="Content Placeholder 2"/>
          <p:cNvSpPr>
            <a:spLocks noGrp="1"/>
          </p:cNvSpPr>
          <p:nvPr>
            <p:ph idx="1"/>
          </p:nvPr>
        </p:nvSpPr>
        <p:spPr/>
        <p:txBody>
          <a:bodyPr>
            <a:normAutofit/>
          </a:bodyPr>
          <a:lstStyle/>
          <a:p>
            <a:pPr marL="0" indent="0">
              <a:buNone/>
            </a:pPr>
            <a:r>
              <a:rPr lang="en-US" u="sng" dirty="0" smtClean="0"/>
              <a:t>Flat geometry (no normal vectors)</a:t>
            </a:r>
            <a:br>
              <a:rPr lang="en-US" u="sng" dirty="0" smtClean="0"/>
            </a:br>
            <a:r>
              <a:rPr lang="en-US" sz="2000" dirty="0" smtClean="0"/>
              <a:t>#10000=</a:t>
            </a:r>
            <a:r>
              <a:rPr lang="en-US" sz="2000" dirty="0" err="1" smtClean="0"/>
              <a:t>IfcTriangulatedFaceSet</a:t>
            </a:r>
            <a:r>
              <a:rPr lang="en-US" sz="2000" dirty="0" smtClean="0"/>
              <a:t>(#10001,$,.TRUE.,(</a:t>
            </a:r>
            <a:r>
              <a:rPr lang="en-US" sz="2000" dirty="0" smtClean="0">
                <a:solidFill>
                  <a:srgbClr val="00B050"/>
                </a:solidFill>
              </a:rPr>
              <a:t>(11,22,33),</a:t>
            </a:r>
            <a:r>
              <a:rPr lang="en-US" sz="2000" dirty="0" smtClean="0"/>
              <a:t>),$);</a:t>
            </a:r>
            <a:br>
              <a:rPr lang="en-US" sz="2000" dirty="0" smtClean="0"/>
            </a:br>
            <a:r>
              <a:rPr lang="en-US" sz="2000" dirty="0" smtClean="0"/>
              <a:t>#10001=IfcCartesianPointList3D(</a:t>
            </a:r>
            <a:r>
              <a:rPr lang="en-US" sz="2000" dirty="0" smtClean="0">
                <a:solidFill>
                  <a:srgbClr val="0070C0"/>
                </a:solidFill>
              </a:rPr>
              <a:t>(1.1111,2.2222,3.3333),</a:t>
            </a:r>
            <a:r>
              <a:rPr lang="en-US" sz="2000" dirty="0" smtClean="0"/>
              <a:t>);</a:t>
            </a:r>
          </a:p>
          <a:p>
            <a:pPr marL="0" indent="0">
              <a:buNone/>
            </a:pPr>
            <a:r>
              <a:rPr lang="en-US" dirty="0" smtClean="0"/>
              <a:t>File Size: 89+</a:t>
            </a:r>
            <a:r>
              <a:rPr lang="en-US" dirty="0" smtClean="0">
                <a:solidFill>
                  <a:srgbClr val="0070C0"/>
                </a:solidFill>
              </a:rPr>
              <a:t>23*VertexCount</a:t>
            </a:r>
            <a:r>
              <a:rPr lang="en-US" dirty="0" smtClean="0"/>
              <a:t>+</a:t>
            </a:r>
            <a:r>
              <a:rPr lang="en-US" dirty="0" smtClean="0">
                <a:solidFill>
                  <a:srgbClr val="00B050"/>
                </a:solidFill>
              </a:rPr>
              <a:t>11*</a:t>
            </a:r>
            <a:r>
              <a:rPr lang="en-US" dirty="0" err="1" smtClean="0">
                <a:solidFill>
                  <a:srgbClr val="00B050"/>
                </a:solidFill>
              </a:rPr>
              <a:t>FaceCount</a:t>
            </a:r>
            <a:r>
              <a:rPr lang="en-US" dirty="0" smtClean="0"/>
              <a:t/>
            </a:r>
            <a:br>
              <a:rPr lang="en-US" dirty="0" smtClean="0"/>
            </a:br>
            <a:r>
              <a:rPr lang="en-US" dirty="0" smtClean="0"/>
              <a:t>RAM Size: 8*(15+</a:t>
            </a:r>
            <a:r>
              <a:rPr lang="en-US" dirty="0" smtClean="0">
                <a:solidFill>
                  <a:srgbClr val="0070C0"/>
                </a:solidFill>
              </a:rPr>
              <a:t>3*VertexCount</a:t>
            </a:r>
            <a:r>
              <a:rPr lang="en-US" dirty="0" smtClean="0"/>
              <a:t>+</a:t>
            </a:r>
            <a:r>
              <a:rPr lang="en-US" dirty="0" smtClean="0">
                <a:solidFill>
                  <a:srgbClr val="00B050"/>
                </a:solidFill>
              </a:rPr>
              <a:t>3*</a:t>
            </a:r>
            <a:r>
              <a:rPr lang="en-US" dirty="0" err="1" smtClean="0">
                <a:solidFill>
                  <a:srgbClr val="00B050"/>
                </a:solidFill>
              </a:rPr>
              <a:t>FaceCount</a:t>
            </a:r>
            <a:r>
              <a:rPr lang="en-US" dirty="0" smtClean="0"/>
              <a:t>)</a:t>
            </a:r>
          </a:p>
          <a:p>
            <a:pPr marL="0" indent="0">
              <a:buNone/>
            </a:pPr>
            <a:r>
              <a:rPr lang="en-US" u="sng" dirty="0" smtClean="0"/>
              <a:t>Curved geometry (normal vectors specified)</a:t>
            </a:r>
            <a:br>
              <a:rPr lang="en-US" u="sng" dirty="0" smtClean="0"/>
            </a:br>
            <a:r>
              <a:rPr lang="en-US" sz="2000" dirty="0" smtClean="0"/>
              <a:t>#10000=</a:t>
            </a:r>
            <a:r>
              <a:rPr lang="en-US" sz="2000" dirty="0" err="1" smtClean="0"/>
              <a:t>IfcTriangulatedFaceSet</a:t>
            </a:r>
            <a:r>
              <a:rPr lang="en-US" sz="2000" dirty="0" smtClean="0"/>
              <a:t>(#10001,(</a:t>
            </a:r>
            <a:r>
              <a:rPr lang="en-US" sz="2000" dirty="0" smtClean="0">
                <a:solidFill>
                  <a:srgbClr val="FF0000"/>
                </a:solidFill>
              </a:rPr>
              <a:t>(0.3333.,0.6666,0.),</a:t>
            </a:r>
            <a:r>
              <a:rPr lang="en-US" sz="2000" dirty="0" smtClean="0"/>
              <a:t>),.TRUE.,(</a:t>
            </a:r>
            <a:r>
              <a:rPr lang="en-US" sz="2000" dirty="0" smtClean="0">
                <a:solidFill>
                  <a:srgbClr val="00B050"/>
                </a:solidFill>
              </a:rPr>
              <a:t>(11,22,33),</a:t>
            </a:r>
            <a:r>
              <a:rPr lang="en-US" sz="2000" dirty="0" smtClean="0"/>
              <a:t>),(</a:t>
            </a:r>
            <a:r>
              <a:rPr lang="en-US" sz="2000" dirty="0" smtClean="0">
                <a:solidFill>
                  <a:srgbClr val="00B050"/>
                </a:solidFill>
              </a:rPr>
              <a:t>(11,22,33),</a:t>
            </a:r>
            <a:r>
              <a:rPr lang="en-US" sz="2000" dirty="0" smtClean="0"/>
              <a:t>);</a:t>
            </a:r>
            <a:br>
              <a:rPr lang="en-US" sz="2000" dirty="0" smtClean="0"/>
            </a:br>
            <a:r>
              <a:rPr lang="en-US" sz="2000" dirty="0" smtClean="0"/>
              <a:t>#10001=IfcCartesianPointList3D(</a:t>
            </a:r>
            <a:r>
              <a:rPr lang="en-US" sz="2000" dirty="0" smtClean="0">
                <a:solidFill>
                  <a:srgbClr val="0070C0"/>
                </a:solidFill>
              </a:rPr>
              <a:t>(1.1111,2.2222,3.3333),</a:t>
            </a:r>
            <a:r>
              <a:rPr lang="en-US" sz="2000" dirty="0" smtClean="0"/>
              <a:t>);</a:t>
            </a:r>
          </a:p>
          <a:p>
            <a:pPr marL="0" indent="0">
              <a:buNone/>
            </a:pPr>
            <a:r>
              <a:rPr lang="en-US" dirty="0" smtClean="0"/>
              <a:t>File Size: 89+</a:t>
            </a:r>
            <a:r>
              <a:rPr lang="en-US" dirty="0" smtClean="0">
                <a:solidFill>
                  <a:srgbClr val="0070C0"/>
                </a:solidFill>
              </a:rPr>
              <a:t>23*VertexCount</a:t>
            </a:r>
            <a:r>
              <a:rPr lang="en-US" dirty="0" smtClean="0"/>
              <a:t>+</a:t>
            </a:r>
            <a:r>
              <a:rPr lang="en-US" dirty="0" smtClean="0">
                <a:solidFill>
                  <a:srgbClr val="00B050"/>
                </a:solidFill>
              </a:rPr>
              <a:t>22*FaceCount</a:t>
            </a:r>
            <a:r>
              <a:rPr lang="en-US" dirty="0" smtClean="0"/>
              <a:t>+</a:t>
            </a:r>
            <a:r>
              <a:rPr lang="en-US" dirty="0" smtClean="0">
                <a:solidFill>
                  <a:srgbClr val="FF0000"/>
                </a:solidFill>
              </a:rPr>
              <a:t>20*</a:t>
            </a:r>
            <a:r>
              <a:rPr lang="en-US" dirty="0" err="1" smtClean="0">
                <a:solidFill>
                  <a:srgbClr val="FF0000"/>
                </a:solidFill>
              </a:rPr>
              <a:t>Normals</a:t>
            </a:r>
            <a:r>
              <a:rPr lang="en-US" dirty="0"/>
              <a:t/>
            </a:r>
            <a:br>
              <a:rPr lang="en-US" dirty="0"/>
            </a:br>
            <a:r>
              <a:rPr lang="en-US" dirty="0" smtClean="0"/>
              <a:t>RAM Size: 8*(15+</a:t>
            </a:r>
            <a:r>
              <a:rPr lang="en-US" dirty="0" smtClean="0">
                <a:solidFill>
                  <a:srgbClr val="0070C0"/>
                </a:solidFill>
              </a:rPr>
              <a:t>3*VertexCount</a:t>
            </a:r>
            <a:r>
              <a:rPr lang="en-US" dirty="0" smtClean="0"/>
              <a:t>+</a:t>
            </a:r>
            <a:r>
              <a:rPr lang="en-US" dirty="0" smtClean="0">
                <a:solidFill>
                  <a:srgbClr val="00B050"/>
                </a:solidFill>
              </a:rPr>
              <a:t>6*FaceCount+</a:t>
            </a:r>
            <a:r>
              <a:rPr lang="en-US" dirty="0" smtClean="0">
                <a:solidFill>
                  <a:srgbClr val="FF0000"/>
                </a:solidFill>
              </a:rPr>
              <a:t>3*</a:t>
            </a:r>
            <a:r>
              <a:rPr lang="en-US" dirty="0" err="1" smtClean="0">
                <a:solidFill>
                  <a:srgbClr val="FF0000"/>
                </a:solidFill>
              </a:rPr>
              <a:t>Normals</a:t>
            </a:r>
            <a:r>
              <a:rPr lang="en-US" dirty="0" smtClean="0"/>
              <a:t>)</a:t>
            </a:r>
            <a:endParaRPr lang="en-US" dirty="0" smtClean="0"/>
          </a:p>
        </p:txBody>
      </p:sp>
    </p:spTree>
    <p:extLst>
      <p:ext uri="{BB962C8B-B14F-4D97-AF65-F5344CB8AC3E}">
        <p14:creationId xmlns:p14="http://schemas.microsoft.com/office/powerpoint/2010/main" val="4067481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comparison for piping network</a:t>
            </a:r>
            <a:endParaRPr lang="en-US" dirty="0"/>
          </a:p>
        </p:txBody>
      </p:sp>
      <p:sp>
        <p:nvSpPr>
          <p:cNvPr id="3" name="Content Placeholder 2"/>
          <p:cNvSpPr>
            <a:spLocks noGrp="1"/>
          </p:cNvSpPr>
          <p:nvPr>
            <p:ph idx="1"/>
          </p:nvPr>
        </p:nvSpPr>
        <p:spPr/>
        <p:txBody>
          <a:bodyPr/>
          <a:lstStyle/>
          <a:p>
            <a:r>
              <a:rPr lang="en-US" dirty="0" smtClean="0"/>
              <a:t>Minimal tessellated shapes:</a:t>
            </a:r>
          </a:p>
          <a:p>
            <a:pPr lvl="1"/>
            <a:r>
              <a:rPr lang="en-US" dirty="0" smtClean="0"/>
              <a:t>Cylinder – for pipe segments</a:t>
            </a:r>
          </a:p>
          <a:p>
            <a:pPr lvl="1"/>
            <a:r>
              <a:rPr lang="en-US" dirty="0" smtClean="0"/>
              <a:t>Torus Arc – for pipe fittings</a:t>
            </a:r>
          </a:p>
          <a:p>
            <a:r>
              <a:rPr lang="en-US" dirty="0" smtClean="0"/>
              <a:t>Occurrences uses multiple mapped items</a:t>
            </a:r>
          </a:p>
          <a:p>
            <a:pPr lvl="1"/>
            <a:endParaRPr lang="en-US" dirty="0"/>
          </a:p>
        </p:txBody>
      </p:sp>
      <p:sp>
        <p:nvSpPr>
          <p:cNvPr id="4" name="Block Arc 3"/>
          <p:cNvSpPr/>
          <p:nvPr/>
        </p:nvSpPr>
        <p:spPr>
          <a:xfrm>
            <a:off x="1439187" y="4094922"/>
            <a:ext cx="1192695" cy="1208598"/>
          </a:xfrm>
          <a:prstGeom prst="blockArc">
            <a:avLst>
              <a:gd name="adj1" fmla="val 10800000"/>
              <a:gd name="adj2" fmla="val 16244070"/>
              <a:gd name="adj3" fmla="val 2399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Rectangle 4"/>
          <p:cNvSpPr/>
          <p:nvPr/>
        </p:nvSpPr>
        <p:spPr>
          <a:xfrm>
            <a:off x="2099145" y="4094921"/>
            <a:ext cx="1359673"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Block Arc 5"/>
          <p:cNvSpPr/>
          <p:nvPr/>
        </p:nvSpPr>
        <p:spPr>
          <a:xfrm rot="5400000">
            <a:off x="2918129" y="4086969"/>
            <a:ext cx="1192695" cy="1208598"/>
          </a:xfrm>
          <a:prstGeom prst="blockArc">
            <a:avLst>
              <a:gd name="adj1" fmla="val 10800000"/>
              <a:gd name="adj2" fmla="val 16244070"/>
              <a:gd name="adj3" fmla="val 2399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Block Arc 6"/>
          <p:cNvSpPr/>
          <p:nvPr/>
        </p:nvSpPr>
        <p:spPr>
          <a:xfrm rot="16200000">
            <a:off x="3840479" y="4165647"/>
            <a:ext cx="1192695" cy="1208598"/>
          </a:xfrm>
          <a:prstGeom prst="blockArc">
            <a:avLst>
              <a:gd name="adj1" fmla="val 10800000"/>
              <a:gd name="adj2" fmla="val 16244070"/>
              <a:gd name="adj3" fmla="val 2399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Rectangle 7"/>
          <p:cNvSpPr/>
          <p:nvPr/>
        </p:nvSpPr>
        <p:spPr>
          <a:xfrm>
            <a:off x="4492485" y="5080047"/>
            <a:ext cx="1359673"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16200000">
            <a:off x="908105" y="5306659"/>
            <a:ext cx="1359673"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9081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of Swept Disk Solid vs. Mapped</a:t>
            </a:r>
            <a:endParaRPr lang="en-US" dirty="0"/>
          </a:p>
        </p:txBody>
      </p:sp>
      <p:sp>
        <p:nvSpPr>
          <p:cNvPr id="3" name="Content Placeholder 2"/>
          <p:cNvSpPr>
            <a:spLocks noGrp="1"/>
          </p:cNvSpPr>
          <p:nvPr>
            <p:ph idx="1"/>
          </p:nvPr>
        </p:nvSpPr>
        <p:spPr>
          <a:xfrm>
            <a:off x="838200" y="1383526"/>
            <a:ext cx="10515600" cy="4969565"/>
          </a:xfrm>
        </p:spPr>
        <p:txBody>
          <a:bodyPr>
            <a:noAutofit/>
          </a:bodyPr>
          <a:lstStyle/>
          <a:p>
            <a:pPr marL="0" indent="0">
              <a:buNone/>
            </a:pPr>
            <a:r>
              <a:rPr lang="en-US" sz="1400" dirty="0" smtClean="0"/>
              <a:t>#10000=</a:t>
            </a:r>
            <a:r>
              <a:rPr lang="en-US" sz="1400" dirty="0" err="1" smtClean="0"/>
              <a:t>IfcShapeRepresentation</a:t>
            </a:r>
            <a:r>
              <a:rPr lang="en-US" sz="1400" dirty="0" smtClean="0"/>
              <a:t>(#1,’Body’,’AdvancedSweptSolid’,(#10001));</a:t>
            </a:r>
            <a:r>
              <a:rPr lang="en-US" sz="1400" dirty="0"/>
              <a:t/>
            </a:r>
            <a:br>
              <a:rPr lang="en-US" sz="1400" dirty="0"/>
            </a:br>
            <a:r>
              <a:rPr lang="en-US" sz="1400" dirty="0" smtClean="0"/>
              <a:t>#10001=</a:t>
            </a:r>
            <a:r>
              <a:rPr lang="en-US" sz="1400" dirty="0" err="1" smtClean="0"/>
              <a:t>IfcSweptDiskSolid</a:t>
            </a:r>
            <a:r>
              <a:rPr lang="en-US" sz="1400" dirty="0" smtClean="0"/>
              <a:t>(#10002,0.125,0.120,$,$);</a:t>
            </a:r>
            <a:br>
              <a:rPr lang="en-US" sz="1400" dirty="0" smtClean="0"/>
            </a:br>
            <a:r>
              <a:rPr lang="en-US" sz="1400" dirty="0" smtClean="0"/>
              <a:t>#10002=</a:t>
            </a:r>
            <a:r>
              <a:rPr lang="en-US" sz="1400" dirty="0" err="1" smtClean="0"/>
              <a:t>IfcCompositeCurve</a:t>
            </a:r>
            <a:r>
              <a:rPr lang="en-US" sz="1400" dirty="0" smtClean="0"/>
              <a:t>((</a:t>
            </a:r>
            <a:r>
              <a:rPr lang="en-US" sz="1400" dirty="0" smtClean="0">
                <a:solidFill>
                  <a:srgbClr val="00B050"/>
                </a:solidFill>
              </a:rPr>
              <a:t>#10003,</a:t>
            </a:r>
            <a:r>
              <a:rPr lang="en-US" sz="1400" dirty="0" smtClean="0">
                <a:solidFill>
                  <a:srgbClr val="0070C0"/>
                </a:solidFill>
              </a:rPr>
              <a:t>#10004,</a:t>
            </a:r>
            <a:r>
              <a:rPr lang="en-US" sz="1400" dirty="0" smtClean="0"/>
              <a:t>),.FALSE.);</a:t>
            </a:r>
            <a:br>
              <a:rPr lang="en-US" sz="1400" dirty="0" smtClean="0"/>
            </a:br>
            <a:r>
              <a:rPr lang="en-US" sz="1400" dirty="0" smtClean="0">
                <a:solidFill>
                  <a:srgbClr val="00B050"/>
                </a:solidFill>
              </a:rPr>
              <a:t>#10003=</a:t>
            </a:r>
            <a:r>
              <a:rPr lang="en-US" sz="1400" dirty="0" err="1" smtClean="0">
                <a:solidFill>
                  <a:srgbClr val="00B050"/>
                </a:solidFill>
              </a:rPr>
              <a:t>IfcPolyLine</a:t>
            </a:r>
            <a:r>
              <a:rPr lang="en-US" sz="1400" dirty="0" smtClean="0">
                <a:solidFill>
                  <a:srgbClr val="00B050"/>
                </a:solidFill>
              </a:rPr>
              <a:t>(($10004,#10005));</a:t>
            </a:r>
            <a:br>
              <a:rPr lang="en-US" sz="1400" dirty="0" smtClean="0">
                <a:solidFill>
                  <a:srgbClr val="00B050"/>
                </a:solidFill>
              </a:rPr>
            </a:br>
            <a:r>
              <a:rPr lang="en-US" sz="1400" dirty="0" smtClean="0">
                <a:solidFill>
                  <a:srgbClr val="00B050"/>
                </a:solidFill>
              </a:rPr>
              <a:t>#10004=</a:t>
            </a:r>
            <a:r>
              <a:rPr lang="en-US" sz="1400" dirty="0" err="1" smtClean="0">
                <a:solidFill>
                  <a:srgbClr val="00B050"/>
                </a:solidFill>
              </a:rPr>
              <a:t>IfcCartesianPoint</a:t>
            </a:r>
            <a:r>
              <a:rPr lang="en-US" sz="1400" dirty="0" smtClean="0">
                <a:solidFill>
                  <a:srgbClr val="00B050"/>
                </a:solidFill>
              </a:rPr>
              <a:t>((1.1111,2.2222,3.3333));</a:t>
            </a:r>
            <a:br>
              <a:rPr lang="en-US" sz="1400" dirty="0" smtClean="0">
                <a:solidFill>
                  <a:srgbClr val="00B050"/>
                </a:solidFill>
              </a:rPr>
            </a:br>
            <a:r>
              <a:rPr lang="en-US" sz="1400" dirty="0" smtClean="0">
                <a:solidFill>
                  <a:srgbClr val="00B050"/>
                </a:solidFill>
              </a:rPr>
              <a:t>#10005=</a:t>
            </a:r>
            <a:r>
              <a:rPr lang="en-US" sz="1400" dirty="0" err="1" smtClean="0">
                <a:solidFill>
                  <a:srgbClr val="00B050"/>
                </a:solidFill>
              </a:rPr>
              <a:t>IfcCartesianPoint</a:t>
            </a:r>
            <a:r>
              <a:rPr lang="en-US" sz="1400" dirty="0" smtClean="0">
                <a:solidFill>
                  <a:srgbClr val="00B050"/>
                </a:solidFill>
              </a:rPr>
              <a:t>((1.1111,2.2222,4.4444));</a:t>
            </a:r>
            <a:r>
              <a:rPr lang="en-US" sz="1400" dirty="0" smtClean="0"/>
              <a:t/>
            </a:r>
            <a:br>
              <a:rPr lang="en-US" sz="1400" dirty="0" smtClean="0"/>
            </a:br>
            <a:r>
              <a:rPr lang="en-US" sz="1400" dirty="0" smtClean="0">
                <a:solidFill>
                  <a:srgbClr val="0070C0"/>
                </a:solidFill>
              </a:rPr>
              <a:t>#10006=</a:t>
            </a:r>
            <a:r>
              <a:rPr lang="en-US" sz="1400" dirty="0" err="1" smtClean="0">
                <a:solidFill>
                  <a:srgbClr val="0070C0"/>
                </a:solidFill>
              </a:rPr>
              <a:t>IfcTrimmedCurve</a:t>
            </a:r>
            <a:r>
              <a:rPr lang="en-US" sz="1400" dirty="0" smtClean="0">
                <a:solidFill>
                  <a:srgbClr val="0070C0"/>
                </a:solidFill>
              </a:rPr>
              <a:t>(#10007,IfcParameterValue(0.0),</a:t>
            </a:r>
            <a:r>
              <a:rPr lang="en-US" sz="1400" dirty="0" err="1" smtClean="0">
                <a:solidFill>
                  <a:srgbClr val="0070C0"/>
                </a:solidFill>
              </a:rPr>
              <a:t>IfcParameterValue</a:t>
            </a:r>
            <a:r>
              <a:rPr lang="en-US" sz="1400" dirty="0" smtClean="0">
                <a:solidFill>
                  <a:srgbClr val="0070C0"/>
                </a:solidFill>
              </a:rPr>
              <a:t>(0.25),.TRUE.,.PARAMETER.);</a:t>
            </a:r>
            <a:br>
              <a:rPr lang="en-US" sz="1400" dirty="0" smtClean="0">
                <a:solidFill>
                  <a:srgbClr val="0070C0"/>
                </a:solidFill>
              </a:rPr>
            </a:br>
            <a:r>
              <a:rPr lang="en-US" sz="1400" dirty="0" smtClean="0">
                <a:solidFill>
                  <a:srgbClr val="0070C0"/>
                </a:solidFill>
              </a:rPr>
              <a:t>#10007=</a:t>
            </a:r>
            <a:r>
              <a:rPr lang="en-US" sz="1400" dirty="0" err="1" smtClean="0">
                <a:solidFill>
                  <a:srgbClr val="0070C0"/>
                </a:solidFill>
              </a:rPr>
              <a:t>IfcCircle</a:t>
            </a:r>
            <a:r>
              <a:rPr lang="en-US" sz="1400" dirty="0" smtClean="0">
                <a:solidFill>
                  <a:srgbClr val="0070C0"/>
                </a:solidFill>
              </a:rPr>
              <a:t>(#10008,0.5);</a:t>
            </a:r>
            <a:br>
              <a:rPr lang="en-US" sz="1400" dirty="0" smtClean="0">
                <a:solidFill>
                  <a:srgbClr val="0070C0"/>
                </a:solidFill>
              </a:rPr>
            </a:br>
            <a:r>
              <a:rPr lang="en-US" sz="1400" dirty="0" smtClean="0">
                <a:solidFill>
                  <a:srgbClr val="0070C0"/>
                </a:solidFill>
              </a:rPr>
              <a:t>#10008=IfcAxis2Placement3D(#10009,#10010,#10011);</a:t>
            </a:r>
            <a:br>
              <a:rPr lang="en-US" sz="1400" dirty="0" smtClean="0">
                <a:solidFill>
                  <a:srgbClr val="0070C0"/>
                </a:solidFill>
              </a:rPr>
            </a:br>
            <a:r>
              <a:rPr lang="en-US" sz="1400" dirty="0" smtClean="0">
                <a:solidFill>
                  <a:srgbClr val="0070C0"/>
                </a:solidFill>
              </a:rPr>
              <a:t>#10009=</a:t>
            </a:r>
            <a:r>
              <a:rPr lang="en-US" sz="1400" dirty="0" err="1" smtClean="0">
                <a:solidFill>
                  <a:srgbClr val="0070C0"/>
                </a:solidFill>
              </a:rPr>
              <a:t>IfcCartesianPoint</a:t>
            </a:r>
            <a:r>
              <a:rPr lang="en-US" sz="1400" dirty="0" smtClean="0">
                <a:solidFill>
                  <a:srgbClr val="0070C0"/>
                </a:solidFill>
              </a:rPr>
              <a:t>((1.1111,2.2222,3.3333);</a:t>
            </a:r>
            <a:br>
              <a:rPr lang="en-US" sz="1400" dirty="0" smtClean="0">
                <a:solidFill>
                  <a:srgbClr val="0070C0"/>
                </a:solidFill>
              </a:rPr>
            </a:br>
            <a:r>
              <a:rPr lang="en-US" sz="1400" dirty="0" smtClean="0">
                <a:solidFill>
                  <a:srgbClr val="0070C0"/>
                </a:solidFill>
              </a:rPr>
              <a:t>#10010=</a:t>
            </a:r>
            <a:r>
              <a:rPr lang="en-US" sz="1400" dirty="0" err="1" smtClean="0">
                <a:solidFill>
                  <a:srgbClr val="0070C0"/>
                </a:solidFill>
              </a:rPr>
              <a:t>IfcDirection</a:t>
            </a:r>
            <a:r>
              <a:rPr lang="en-US" sz="1400" dirty="0" smtClean="0">
                <a:solidFill>
                  <a:srgbClr val="0070C0"/>
                </a:solidFill>
              </a:rPr>
              <a:t>(1.0,0.0,0.0);</a:t>
            </a:r>
            <a:br>
              <a:rPr lang="en-US" sz="1400" dirty="0" smtClean="0">
                <a:solidFill>
                  <a:srgbClr val="0070C0"/>
                </a:solidFill>
              </a:rPr>
            </a:br>
            <a:r>
              <a:rPr lang="en-US" sz="1400" dirty="0" smtClean="0">
                <a:solidFill>
                  <a:srgbClr val="0070C0"/>
                </a:solidFill>
              </a:rPr>
              <a:t>#10011=</a:t>
            </a:r>
            <a:r>
              <a:rPr lang="en-US" sz="1400" dirty="0" err="1" smtClean="0">
                <a:solidFill>
                  <a:srgbClr val="0070C0"/>
                </a:solidFill>
              </a:rPr>
              <a:t>IfcDirection</a:t>
            </a:r>
            <a:r>
              <a:rPr lang="en-US" sz="1400" dirty="0" smtClean="0">
                <a:solidFill>
                  <a:srgbClr val="0070C0"/>
                </a:solidFill>
              </a:rPr>
              <a:t>(0.0,1.0,0.0);</a:t>
            </a:r>
            <a:br>
              <a:rPr lang="en-US" sz="1400" dirty="0" smtClean="0">
                <a:solidFill>
                  <a:srgbClr val="0070C0"/>
                </a:solidFill>
              </a:rPr>
            </a:br>
            <a:r>
              <a:rPr lang="en-US" sz="1400" b="1" dirty="0" smtClean="0"/>
              <a:t>File Size: 1488 characters = 153 + </a:t>
            </a:r>
            <a:r>
              <a:rPr lang="en-US" sz="1400" b="1" dirty="0" smtClean="0">
                <a:solidFill>
                  <a:srgbClr val="00B050"/>
                </a:solidFill>
              </a:rPr>
              <a:t>144 * </a:t>
            </a:r>
            <a:r>
              <a:rPr lang="en-US" sz="1400" b="1" dirty="0" err="1" smtClean="0">
                <a:solidFill>
                  <a:srgbClr val="00B050"/>
                </a:solidFill>
              </a:rPr>
              <a:t>SegmentCount</a:t>
            </a:r>
            <a:r>
              <a:rPr lang="en-US" sz="1400" b="1" dirty="0" smtClean="0">
                <a:solidFill>
                  <a:srgbClr val="00B050"/>
                </a:solidFill>
              </a:rPr>
              <a:t> </a:t>
            </a:r>
            <a:r>
              <a:rPr lang="en-US" sz="1400" b="1" dirty="0" smtClean="0"/>
              <a:t>+ </a:t>
            </a:r>
            <a:r>
              <a:rPr lang="en-US" sz="1400" b="1" dirty="0" smtClean="0">
                <a:solidFill>
                  <a:srgbClr val="0070C0"/>
                </a:solidFill>
              </a:rPr>
              <a:t>301 * </a:t>
            </a:r>
            <a:r>
              <a:rPr lang="en-US" sz="1400" b="1" dirty="0" err="1" smtClean="0">
                <a:solidFill>
                  <a:srgbClr val="0070C0"/>
                </a:solidFill>
              </a:rPr>
              <a:t>FittingCount</a:t>
            </a:r>
            <a:r>
              <a:rPr lang="en-US" sz="1400" b="1" dirty="0" smtClean="0"/>
              <a:t> [use 3 segments, 3 fittings]</a:t>
            </a:r>
            <a:r>
              <a:rPr lang="en-US" sz="1400" b="1" dirty="0" smtClean="0">
                <a:solidFill>
                  <a:srgbClr val="0070C0"/>
                </a:solidFill>
              </a:rPr>
              <a:t/>
            </a:r>
            <a:br>
              <a:rPr lang="en-US" sz="1400" b="1" dirty="0" smtClean="0">
                <a:solidFill>
                  <a:srgbClr val="0070C0"/>
                </a:solidFill>
              </a:rPr>
            </a:br>
            <a:r>
              <a:rPr lang="en-US" sz="1400" b="1" dirty="0" smtClean="0"/>
              <a:t>RAM Size: 1784 bytes = 8*(24 + </a:t>
            </a:r>
            <a:r>
              <a:rPr lang="en-US" sz="1400" b="1" dirty="0" smtClean="0">
                <a:solidFill>
                  <a:srgbClr val="00B050"/>
                </a:solidFill>
              </a:rPr>
              <a:t>27</a:t>
            </a:r>
            <a:r>
              <a:rPr lang="en-US" sz="1400" b="1" dirty="0" smtClean="0"/>
              <a:t> </a:t>
            </a:r>
            <a:r>
              <a:rPr lang="en-US" sz="1400" b="1" dirty="0" smtClean="0">
                <a:solidFill>
                  <a:srgbClr val="00B050"/>
                </a:solidFill>
              </a:rPr>
              <a:t>* </a:t>
            </a:r>
            <a:r>
              <a:rPr lang="en-US" sz="1400" b="1" dirty="0" err="1" smtClean="0">
                <a:solidFill>
                  <a:srgbClr val="00B050"/>
                </a:solidFill>
              </a:rPr>
              <a:t>SegmentCount</a:t>
            </a:r>
            <a:r>
              <a:rPr lang="en-US" sz="1400" b="1" dirty="0" smtClean="0">
                <a:solidFill>
                  <a:srgbClr val="00B050"/>
                </a:solidFill>
              </a:rPr>
              <a:t> </a:t>
            </a:r>
            <a:r>
              <a:rPr lang="en-US" sz="1400" b="1" dirty="0" smtClean="0"/>
              <a:t>+ </a:t>
            </a:r>
            <a:r>
              <a:rPr lang="en-US" sz="1400" b="1" dirty="0" smtClean="0">
                <a:solidFill>
                  <a:srgbClr val="0070C0"/>
                </a:solidFill>
              </a:rPr>
              <a:t>39 * </a:t>
            </a:r>
            <a:r>
              <a:rPr lang="en-US" sz="1400" b="1" dirty="0" err="1" smtClean="0">
                <a:solidFill>
                  <a:srgbClr val="0070C0"/>
                </a:solidFill>
              </a:rPr>
              <a:t>FittingCount</a:t>
            </a:r>
            <a:r>
              <a:rPr lang="en-US" sz="1400" b="1" dirty="0" smtClean="0"/>
              <a:t>) [16 bytes per instance, 8 per field, 16 per array, strings interned]</a:t>
            </a:r>
          </a:p>
          <a:p>
            <a:pPr marL="0" indent="0">
              <a:buNone/>
            </a:pPr>
            <a:r>
              <a:rPr lang="en-US" sz="1400" dirty="0" smtClean="0"/>
              <a:t>#10000=</a:t>
            </a:r>
            <a:r>
              <a:rPr lang="en-US" sz="1400" dirty="0" err="1" smtClean="0"/>
              <a:t>IfcShapeRepresentation</a:t>
            </a:r>
            <a:r>
              <a:rPr lang="en-US" sz="1400" dirty="0" smtClean="0"/>
              <a:t>(#1,’Body’,’MappedRepresentation’,(</a:t>
            </a:r>
            <a:r>
              <a:rPr lang="en-US" sz="1400" dirty="0" smtClean="0">
                <a:solidFill>
                  <a:srgbClr val="00B050"/>
                </a:solidFill>
              </a:rPr>
              <a:t>#10001,</a:t>
            </a:r>
            <a:r>
              <a:rPr lang="en-US" sz="1400" dirty="0" smtClean="0">
                <a:solidFill>
                  <a:srgbClr val="0070C0"/>
                </a:solidFill>
              </a:rPr>
              <a:t>#10004,</a:t>
            </a:r>
            <a:r>
              <a:rPr lang="en-US" sz="1400" dirty="0" smtClean="0"/>
              <a:t>));</a:t>
            </a:r>
            <a:br>
              <a:rPr lang="en-US" sz="1400" dirty="0" smtClean="0"/>
            </a:br>
            <a:r>
              <a:rPr lang="en-US" sz="1400" dirty="0" smtClean="0">
                <a:solidFill>
                  <a:srgbClr val="00B050"/>
                </a:solidFill>
              </a:rPr>
              <a:t>#10001=</a:t>
            </a:r>
            <a:r>
              <a:rPr lang="en-US" sz="1400" dirty="0" err="1" smtClean="0">
                <a:solidFill>
                  <a:srgbClr val="00B050"/>
                </a:solidFill>
              </a:rPr>
              <a:t>IfcMappedItem</a:t>
            </a:r>
            <a:r>
              <a:rPr lang="en-US" sz="1400" dirty="0" smtClean="0">
                <a:solidFill>
                  <a:srgbClr val="00B050"/>
                </a:solidFill>
              </a:rPr>
              <a:t>(#20000);</a:t>
            </a:r>
            <a:br>
              <a:rPr lang="en-US" sz="1400" dirty="0" smtClean="0">
                <a:solidFill>
                  <a:srgbClr val="00B050"/>
                </a:solidFill>
              </a:rPr>
            </a:br>
            <a:r>
              <a:rPr lang="en-US" sz="1400" dirty="0" smtClean="0">
                <a:solidFill>
                  <a:srgbClr val="00B050"/>
                </a:solidFill>
              </a:rPr>
              <a:t>#10002=IfcCartesianTransformationOperator3DnonUniform($,$,#10003,$,$,$,4.0);</a:t>
            </a:r>
            <a:br>
              <a:rPr lang="en-US" sz="1400" dirty="0" smtClean="0">
                <a:solidFill>
                  <a:srgbClr val="00B050"/>
                </a:solidFill>
              </a:rPr>
            </a:br>
            <a:r>
              <a:rPr lang="en-US" sz="1400" dirty="0" smtClean="0">
                <a:solidFill>
                  <a:srgbClr val="00B050"/>
                </a:solidFill>
              </a:rPr>
              <a:t>#10003=</a:t>
            </a:r>
            <a:r>
              <a:rPr lang="en-US" sz="1400" dirty="0" err="1" smtClean="0">
                <a:solidFill>
                  <a:srgbClr val="00B050"/>
                </a:solidFill>
              </a:rPr>
              <a:t>IfcCartesianPoint</a:t>
            </a:r>
            <a:r>
              <a:rPr lang="en-US" sz="1400" dirty="0" smtClean="0">
                <a:solidFill>
                  <a:srgbClr val="00B050"/>
                </a:solidFill>
              </a:rPr>
              <a:t>((1.1111,2.2222,3.3333));</a:t>
            </a:r>
            <a:r>
              <a:rPr lang="en-US" sz="1400" dirty="0" smtClean="0"/>
              <a:t/>
            </a:r>
            <a:br>
              <a:rPr lang="en-US" sz="1400" dirty="0" smtClean="0"/>
            </a:br>
            <a:r>
              <a:rPr lang="en-US" sz="1400" dirty="0" smtClean="0">
                <a:solidFill>
                  <a:srgbClr val="0070C0"/>
                </a:solidFill>
              </a:rPr>
              <a:t>#10004=</a:t>
            </a:r>
            <a:r>
              <a:rPr lang="en-US" sz="1400" dirty="0" err="1" smtClean="0">
                <a:solidFill>
                  <a:srgbClr val="0070C0"/>
                </a:solidFill>
              </a:rPr>
              <a:t>IfcMappedItem</a:t>
            </a:r>
            <a:r>
              <a:rPr lang="en-US" sz="1400" dirty="0" smtClean="0">
                <a:solidFill>
                  <a:srgbClr val="0070C0"/>
                </a:solidFill>
              </a:rPr>
              <a:t>(#10005);</a:t>
            </a:r>
            <a:br>
              <a:rPr lang="en-US" sz="1400" dirty="0" smtClean="0">
                <a:solidFill>
                  <a:srgbClr val="0070C0"/>
                </a:solidFill>
              </a:rPr>
            </a:br>
            <a:r>
              <a:rPr lang="en-US" sz="1400" dirty="0" smtClean="0">
                <a:solidFill>
                  <a:srgbClr val="0070C0"/>
                </a:solidFill>
              </a:rPr>
              <a:t>#10005=IfcCartesianTransformationOperator3D($,$,#10006,1.0,$);</a:t>
            </a:r>
            <a:br>
              <a:rPr lang="en-US" sz="1400" dirty="0" smtClean="0">
                <a:solidFill>
                  <a:srgbClr val="0070C0"/>
                </a:solidFill>
              </a:rPr>
            </a:br>
            <a:r>
              <a:rPr lang="en-US" sz="1400" dirty="0" smtClean="0">
                <a:solidFill>
                  <a:srgbClr val="0070C0"/>
                </a:solidFill>
              </a:rPr>
              <a:t>#10006=</a:t>
            </a:r>
            <a:r>
              <a:rPr lang="en-US" sz="1400" dirty="0" err="1" smtClean="0">
                <a:solidFill>
                  <a:srgbClr val="0070C0"/>
                </a:solidFill>
              </a:rPr>
              <a:t>IfcCartesianPoint</a:t>
            </a:r>
            <a:r>
              <a:rPr lang="en-US" sz="1400" dirty="0" smtClean="0">
                <a:solidFill>
                  <a:srgbClr val="0070C0"/>
                </a:solidFill>
              </a:rPr>
              <a:t>((1.1111,2.2222,3.3333));</a:t>
            </a:r>
          </a:p>
          <a:p>
            <a:pPr marL="0" indent="0">
              <a:buNone/>
            </a:pPr>
            <a:r>
              <a:rPr lang="en-US" sz="1400" b="1" dirty="0" smtClean="0"/>
              <a:t>File Size: 984 characters = 69 + </a:t>
            </a:r>
            <a:r>
              <a:rPr lang="en-US" sz="1400" b="1" dirty="0" smtClean="0">
                <a:solidFill>
                  <a:srgbClr val="00B050"/>
                </a:solidFill>
              </a:rPr>
              <a:t>165 * </a:t>
            </a:r>
            <a:r>
              <a:rPr lang="en-US" sz="1400" b="1" dirty="0" err="1" smtClean="0">
                <a:solidFill>
                  <a:srgbClr val="00B050"/>
                </a:solidFill>
              </a:rPr>
              <a:t>SegmentCount</a:t>
            </a:r>
            <a:r>
              <a:rPr lang="en-US" sz="1400" b="1" dirty="0" smtClean="0">
                <a:solidFill>
                  <a:srgbClr val="00B050"/>
                </a:solidFill>
              </a:rPr>
              <a:t> </a:t>
            </a:r>
            <a:r>
              <a:rPr lang="en-US" sz="1400" b="1" dirty="0" smtClean="0"/>
              <a:t>+ </a:t>
            </a:r>
            <a:r>
              <a:rPr lang="en-US" sz="1400" b="1" dirty="0" smtClean="0">
                <a:solidFill>
                  <a:srgbClr val="0070C0"/>
                </a:solidFill>
              </a:rPr>
              <a:t>141 * </a:t>
            </a:r>
            <a:r>
              <a:rPr lang="en-US" sz="1400" b="1" dirty="0" err="1" smtClean="0">
                <a:solidFill>
                  <a:srgbClr val="0070C0"/>
                </a:solidFill>
              </a:rPr>
              <a:t>FittingCount</a:t>
            </a:r>
            <a:r>
              <a:rPr lang="en-US" sz="1400" b="1" dirty="0" smtClean="0">
                <a:solidFill>
                  <a:srgbClr val="0070C0"/>
                </a:solidFill>
              </a:rPr>
              <a:t/>
            </a:r>
            <a:br>
              <a:rPr lang="en-US" sz="1400" b="1" dirty="0" smtClean="0">
                <a:solidFill>
                  <a:srgbClr val="0070C0"/>
                </a:solidFill>
              </a:rPr>
            </a:br>
            <a:r>
              <a:rPr lang="en-US" sz="1400" b="1" dirty="0" smtClean="0"/>
              <a:t>RAM Size: 1056 bytes = 8*(9 + </a:t>
            </a:r>
            <a:r>
              <a:rPr lang="en-US" sz="1400" b="1" dirty="0" smtClean="0">
                <a:solidFill>
                  <a:srgbClr val="00B050"/>
                </a:solidFill>
              </a:rPr>
              <a:t>22 * </a:t>
            </a:r>
            <a:r>
              <a:rPr lang="en-US" sz="1400" b="1" dirty="0" err="1" smtClean="0">
                <a:solidFill>
                  <a:srgbClr val="00B050"/>
                </a:solidFill>
              </a:rPr>
              <a:t>SegmentCount</a:t>
            </a:r>
            <a:r>
              <a:rPr lang="en-US" sz="1400" b="1" dirty="0" smtClean="0">
                <a:solidFill>
                  <a:srgbClr val="00B050"/>
                </a:solidFill>
              </a:rPr>
              <a:t> </a:t>
            </a:r>
            <a:r>
              <a:rPr lang="en-US" sz="1400" b="1" dirty="0" smtClean="0"/>
              <a:t>+ </a:t>
            </a:r>
            <a:r>
              <a:rPr lang="en-US" sz="1400" b="1" dirty="0" smtClean="0">
                <a:solidFill>
                  <a:srgbClr val="0070C0"/>
                </a:solidFill>
              </a:rPr>
              <a:t>19 * </a:t>
            </a:r>
            <a:r>
              <a:rPr lang="en-US" sz="1400" b="1" dirty="0" err="1" smtClean="0">
                <a:solidFill>
                  <a:srgbClr val="0070C0"/>
                </a:solidFill>
              </a:rPr>
              <a:t>FittingCount</a:t>
            </a:r>
            <a:r>
              <a:rPr lang="en-US" sz="1400" b="1" dirty="0"/>
              <a:t>)</a:t>
            </a:r>
            <a:r>
              <a:rPr lang="en-US" sz="1400" b="1" dirty="0" smtClean="0"/>
              <a:t>  </a:t>
            </a:r>
            <a:endParaRPr lang="en-US" sz="1400" b="1" dirty="0" smtClean="0">
              <a:solidFill>
                <a:srgbClr val="0070C0"/>
              </a:solidFill>
            </a:endParaRPr>
          </a:p>
        </p:txBody>
      </p:sp>
    </p:spTree>
    <p:extLst>
      <p:ext uri="{BB962C8B-B14F-4D97-AF65-F5344CB8AC3E}">
        <p14:creationId xmlns:p14="http://schemas.microsoft.com/office/powerpoint/2010/main" val="11542347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TotalTime>
  <Words>581</Words>
  <Application>Microsoft Office PowerPoint</Application>
  <PresentationFormat>Widescreen</PresentationFormat>
  <Paragraphs>112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IFC4 Reference View Geometry</vt:lpstr>
      <vt:lpstr>Reference View Geometry</vt:lpstr>
      <vt:lpstr>Implementation Overhead</vt:lpstr>
      <vt:lpstr>Scenarios</vt:lpstr>
      <vt:lpstr>Geometry object referencing</vt:lpstr>
      <vt:lpstr>Tessellated Geometry: Curved Surfaces</vt:lpstr>
      <vt:lpstr>Tessellated Geometry: Resource Usage</vt:lpstr>
      <vt:lpstr>Example comparison for piping network</vt:lpstr>
      <vt:lpstr>Comparison of Swept Disk Solid vs. Mapped</vt:lpstr>
      <vt:lpstr>Comparison of Swept Disk Solid vs. Mapped</vt:lpstr>
      <vt:lpstr>Comparison of Extruded Solid vs. Mapped</vt:lpstr>
      <vt:lpstr>Comparison of Extruded Solid vs. Mapped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IFC4 Tessellated Geometry</dc:title>
  <dc:creator>Tim Chipman</dc:creator>
  <cp:lastModifiedBy>Tim Chipman</cp:lastModifiedBy>
  <cp:revision>24</cp:revision>
  <dcterms:created xsi:type="dcterms:W3CDTF">2014-02-20T22:35:57Z</dcterms:created>
  <dcterms:modified xsi:type="dcterms:W3CDTF">2014-02-21T01:41:15Z</dcterms:modified>
</cp:coreProperties>
</file>