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2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E1B5-2ABF-4BF6-AF47-7E2DE889633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5B54-E1C9-452B-A28B-F818E7E5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8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E1B5-2ABF-4BF6-AF47-7E2DE889633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5B54-E1C9-452B-A28B-F818E7E5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5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E1B5-2ABF-4BF6-AF47-7E2DE889633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5B54-E1C9-452B-A28B-F818E7E5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0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E1B5-2ABF-4BF6-AF47-7E2DE889633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5B54-E1C9-452B-A28B-F818E7E5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E1B5-2ABF-4BF6-AF47-7E2DE889633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5B54-E1C9-452B-A28B-F818E7E5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E1B5-2ABF-4BF6-AF47-7E2DE889633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5B54-E1C9-452B-A28B-F818E7E5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8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E1B5-2ABF-4BF6-AF47-7E2DE889633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5B54-E1C9-452B-A28B-F818E7E5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E1B5-2ABF-4BF6-AF47-7E2DE889633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5B54-E1C9-452B-A28B-F818E7E5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1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E1B5-2ABF-4BF6-AF47-7E2DE889633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5B54-E1C9-452B-A28B-F818E7E5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E1B5-2ABF-4BF6-AF47-7E2DE889633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5B54-E1C9-452B-A28B-F818E7E5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8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E1B5-2ABF-4BF6-AF47-7E2DE889633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5B54-E1C9-452B-A28B-F818E7E5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8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E1B5-2ABF-4BF6-AF47-7E2DE889633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45B54-E1C9-452B-A28B-F818E7E5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roup 497"/>
          <p:cNvGrpSpPr/>
          <p:nvPr/>
        </p:nvGrpSpPr>
        <p:grpSpPr>
          <a:xfrm>
            <a:off x="0" y="0"/>
            <a:ext cx="14785182" cy="6858000"/>
            <a:chOff x="0" y="0"/>
            <a:chExt cx="14785182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  <a:alpha val="52000"/>
              </a:schemeClr>
            </a:solidFill>
            <a:ln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16982" y="914400"/>
              <a:ext cx="715803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</a:rPr>
                <a:t>DYNAMO LOGISTICS COMPANY</a:t>
              </a:r>
              <a:endParaRPr 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2516982" y="1921133"/>
              <a:ext cx="715803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HR DATA ON COMPANY EMPLOYEES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2669382" y="6222594"/>
              <a:ext cx="715803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DATA SOURCE: KAGGLE.COM</a:t>
              </a:r>
            </a:p>
          </p:txBody>
        </p:sp>
        <p:sp>
          <p:nvSpPr>
            <p:cNvPr id="497" name="TextBox 496"/>
            <p:cNvSpPr txBox="1"/>
            <p:nvPr/>
          </p:nvSpPr>
          <p:spPr>
            <a:xfrm>
              <a:off x="7627145" y="6414463"/>
              <a:ext cx="715803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Thanks Kaggle!!!</a:t>
              </a:r>
            </a:p>
          </p:txBody>
        </p:sp>
      </p:grpSp>
      <p:sp>
        <p:nvSpPr>
          <p:cNvPr id="499" name="Google Shape;89;p17"/>
          <p:cNvSpPr txBox="1"/>
          <p:nvPr/>
        </p:nvSpPr>
        <p:spPr>
          <a:xfrm>
            <a:off x="0" y="0"/>
            <a:ext cx="12192000" cy="88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374959" cy="6862122"/>
            <a:chOff x="0" y="0"/>
            <a:chExt cx="12374959" cy="6862122"/>
          </a:xfrm>
        </p:grpSpPr>
        <p:sp>
          <p:nvSpPr>
            <p:cNvPr id="9" name="Rectangle 8"/>
            <p:cNvSpPr/>
            <p:nvPr/>
          </p:nvSpPr>
          <p:spPr>
            <a:xfrm>
              <a:off x="0" y="88800"/>
              <a:ext cx="7695063" cy="6769200"/>
            </a:xfrm>
            <a:prstGeom prst="rect">
              <a:avLst/>
            </a:prstGeom>
            <a:solidFill>
              <a:schemeClr val="bg1">
                <a:lumMod val="85000"/>
                <a:alpha val="22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Google Shape;88;p17"/>
            <p:cNvSpPr txBox="1">
              <a:spLocks/>
            </p:cNvSpPr>
            <p:nvPr/>
          </p:nvSpPr>
          <p:spPr>
            <a:xfrm>
              <a:off x="996950" y="519047"/>
              <a:ext cx="4445100" cy="90935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2400" b="1" spc="3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HR Employee Profile Assessment Report</a:t>
              </a:r>
              <a:endParaRPr 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4" name="Google Shape;90;p17"/>
            <p:cNvSpPr txBox="1"/>
            <p:nvPr/>
          </p:nvSpPr>
          <p:spPr>
            <a:xfrm>
              <a:off x="857669" y="1814536"/>
              <a:ext cx="4445100" cy="4371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Inter"/>
                <a:buChar char="●"/>
              </a:pPr>
              <a:r>
                <a:rPr lang="en-US" dirty="0" smtClean="0">
                  <a:latin typeface="Inter"/>
                  <a:ea typeface="Inter"/>
                  <a:cs typeface="Inter"/>
                  <a:sym typeface="Inter"/>
                </a:rPr>
                <a:t>Employee profile of the Organization</a:t>
              </a:r>
            </a:p>
            <a:p>
              <a:pPr marL="45720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Inter"/>
                <a:buChar char="●"/>
              </a:pPr>
              <a:r>
                <a:rPr lang="en-US" dirty="0" smtClean="0">
                  <a:latin typeface="Inter"/>
                  <a:ea typeface="Inter"/>
                  <a:cs typeface="Inter"/>
                  <a:sym typeface="Inter"/>
                </a:rPr>
                <a:t>Number of years an employee has stayed in the company</a:t>
              </a:r>
              <a:endParaRPr dirty="0" smtClean="0">
                <a:latin typeface="Inter"/>
                <a:ea typeface="Inter"/>
                <a:cs typeface="Inter"/>
                <a:sym typeface="Inter"/>
              </a:endParaRPr>
            </a:p>
            <a:p>
              <a:pPr marL="45720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Inter"/>
                <a:buChar char="●"/>
              </a:pPr>
              <a:r>
                <a:rPr lang="en-US" dirty="0" smtClean="0">
                  <a:latin typeface="Inter"/>
                  <a:ea typeface="Inter"/>
                  <a:cs typeface="Inter"/>
                  <a:sym typeface="Inter"/>
                </a:rPr>
                <a:t>The average age of employees across departments</a:t>
              </a:r>
              <a:endParaRPr dirty="0">
                <a:latin typeface="Inter"/>
                <a:ea typeface="Inter"/>
                <a:cs typeface="Inter"/>
                <a:sym typeface="Inter"/>
              </a:endParaRPr>
            </a:p>
            <a:p>
              <a:pPr marL="45720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Inter"/>
                <a:buChar char="●"/>
              </a:pPr>
              <a:r>
                <a:rPr lang="en" dirty="0" smtClean="0">
                  <a:latin typeface="Inter"/>
                  <a:ea typeface="Inter"/>
                  <a:cs typeface="Inter"/>
                  <a:sym typeface="Inter"/>
                </a:rPr>
                <a:t>Average salary of employees by virtue of the number of years they have been at the company</a:t>
              </a:r>
            </a:p>
            <a:p>
              <a:pPr marL="45720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Inter"/>
                <a:buChar char="●"/>
              </a:pPr>
              <a:r>
                <a:rPr lang="en" dirty="0" smtClean="0">
                  <a:latin typeface="Inter"/>
                  <a:ea typeface="Inter"/>
                  <a:cs typeface="Inter"/>
                  <a:sym typeface="Inter"/>
                </a:rPr>
                <a:t>Employee retention rate across all department</a:t>
              </a:r>
              <a:endParaRPr dirty="0"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695064" y="0"/>
              <a:ext cx="4679895" cy="6862122"/>
              <a:chOff x="5334000" y="0"/>
              <a:chExt cx="3971671" cy="5143500"/>
            </a:xfrm>
          </p:grpSpPr>
          <p:pic>
            <p:nvPicPr>
              <p:cNvPr id="5" name="Google Shape;91;p1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0" y="0"/>
                <a:ext cx="3810000" cy="5143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Google Shape;92;p17"/>
              <p:cNvSpPr txBox="1"/>
              <p:nvPr/>
            </p:nvSpPr>
            <p:spPr>
              <a:xfrm>
                <a:off x="7990400" y="4797443"/>
                <a:ext cx="1315271" cy="24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 smtClean="0">
                    <a:solidFill>
                      <a:schemeClr val="tx2">
                        <a:lumMod val="50000"/>
                      </a:schemeClr>
                    </a:solidFill>
                  </a:rPr>
                  <a:t>DYNAMO LOG.</a:t>
                </a:r>
                <a:endParaRPr sz="1600" u="sng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" name="Google Shape;89;p17"/>
            <p:cNvSpPr txBox="1"/>
            <p:nvPr/>
          </p:nvSpPr>
          <p:spPr>
            <a:xfrm>
              <a:off x="0" y="0"/>
              <a:ext cx="12192000" cy="13290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29318" y="1325627"/>
            <a:ext cx="3626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Key Metrics to evaluate include: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6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88800"/>
              <a:ext cx="12192000" cy="6769200"/>
            </a:xfrm>
            <a:prstGeom prst="rect">
              <a:avLst/>
            </a:prstGeom>
            <a:solidFill>
              <a:schemeClr val="bg1">
                <a:lumMod val="85000"/>
                <a:alpha val="22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Google Shape;88;p17"/>
            <p:cNvSpPr txBox="1">
              <a:spLocks/>
            </p:cNvSpPr>
            <p:nvPr/>
          </p:nvSpPr>
          <p:spPr>
            <a:xfrm>
              <a:off x="3873450" y="496993"/>
              <a:ext cx="4445100" cy="90935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400" b="1" spc="3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HR Employee Profile Assessment Report</a:t>
              </a:r>
              <a:endParaRPr 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5" name="Google Shape;89;p17"/>
            <p:cNvSpPr txBox="1"/>
            <p:nvPr/>
          </p:nvSpPr>
          <p:spPr>
            <a:xfrm>
              <a:off x="0" y="0"/>
              <a:ext cx="12192000" cy="88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90;p17"/>
            <p:cNvSpPr txBox="1"/>
            <p:nvPr/>
          </p:nvSpPr>
          <p:spPr>
            <a:xfrm>
              <a:off x="857669" y="1814537"/>
              <a:ext cx="4445100" cy="4075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Inter"/>
                <a:buChar char="●"/>
              </a:pPr>
              <a:endParaRPr dirty="0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1" name="Google Shape;92;p17"/>
          <p:cNvSpPr txBox="1"/>
          <p:nvPr/>
        </p:nvSpPr>
        <p:spPr>
          <a:xfrm>
            <a:off x="10825150" y="6400435"/>
            <a:ext cx="1549809" cy="32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bg2">
                    <a:lumMod val="10000"/>
                  </a:schemeClr>
                </a:solidFill>
              </a:rPr>
              <a:t>DYNAMO LOG.</a:t>
            </a:r>
            <a:endParaRPr sz="1600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Google Shape;88;p17"/>
          <p:cNvSpPr txBox="1">
            <a:spLocks/>
          </p:cNvSpPr>
          <p:nvPr/>
        </p:nvSpPr>
        <p:spPr>
          <a:xfrm>
            <a:off x="2190750" y="1891533"/>
            <a:ext cx="7810500" cy="3074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2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For the Next phase of this report,</a:t>
            </a:r>
          </a:p>
          <a:p>
            <a:pPr algn="ctr">
              <a:spcBef>
                <a:spcPts val="0"/>
              </a:spcBef>
            </a:pPr>
            <a:r>
              <a:rPr lang="en-US" sz="32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Slide over to the Excel Dashboard</a:t>
            </a:r>
            <a:endParaRPr lang="en-US" sz="3200" b="1" spc="300" dirty="0">
              <a:solidFill>
                <a:schemeClr val="tx1">
                  <a:lumMod val="95000"/>
                  <a:lumOff val="5000"/>
                </a:schemeClr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15421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88800"/>
              <a:ext cx="12192000" cy="6769200"/>
            </a:xfrm>
            <a:prstGeom prst="rect">
              <a:avLst/>
            </a:prstGeom>
            <a:solidFill>
              <a:schemeClr val="bg1">
                <a:lumMod val="85000"/>
                <a:alpha val="22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Google Shape;88;p17"/>
            <p:cNvSpPr txBox="1">
              <a:spLocks/>
            </p:cNvSpPr>
            <p:nvPr/>
          </p:nvSpPr>
          <p:spPr>
            <a:xfrm>
              <a:off x="3873450" y="496993"/>
              <a:ext cx="4445100" cy="90935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400" b="1" spc="3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Findings</a:t>
              </a:r>
              <a:endParaRPr 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5" name="Google Shape;89;p17"/>
            <p:cNvSpPr txBox="1"/>
            <p:nvPr/>
          </p:nvSpPr>
          <p:spPr>
            <a:xfrm>
              <a:off x="0" y="0"/>
              <a:ext cx="12192000" cy="88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90;p17"/>
            <p:cNvSpPr txBox="1"/>
            <p:nvPr/>
          </p:nvSpPr>
          <p:spPr>
            <a:xfrm>
              <a:off x="857669" y="1814537"/>
              <a:ext cx="4445100" cy="4075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Inter"/>
                <a:buChar char="●"/>
              </a:pPr>
              <a:endParaRPr dirty="0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" name="Google Shape;92;p17"/>
          <p:cNvSpPr txBox="1"/>
          <p:nvPr/>
        </p:nvSpPr>
        <p:spPr>
          <a:xfrm>
            <a:off x="10825150" y="6400435"/>
            <a:ext cx="1549809" cy="32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bg2">
                    <a:lumMod val="10000"/>
                  </a:schemeClr>
                </a:solidFill>
              </a:rPr>
              <a:t>DYNAMO LOG.</a:t>
            </a:r>
            <a:endParaRPr sz="1600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Google Shape;88;p17"/>
          <p:cNvSpPr txBox="1">
            <a:spLocks/>
          </p:cNvSpPr>
          <p:nvPr/>
        </p:nvSpPr>
        <p:spPr>
          <a:xfrm>
            <a:off x="643147" y="1983992"/>
            <a:ext cx="10905706" cy="4131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average age of employees across all departments is relatively young</a:t>
            </a:r>
          </a:p>
          <a:p>
            <a:pPr marL="342900" indent="-342900" algn="ctr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b="1" spc="300" dirty="0" smtClean="0">
              <a:solidFill>
                <a:schemeClr val="tx1">
                  <a:lumMod val="95000"/>
                  <a:lumOff val="5000"/>
                </a:schemeClr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342900" indent="-342900" 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average salary of all employees across departments and employee types (i.e. old, experienced and new employees) are relatively the same; however, old employees have the worse average bonus amongst employee type</a:t>
            </a:r>
          </a:p>
          <a:p>
            <a:pPr algn="ctr">
              <a:spcBef>
                <a:spcPts val="0"/>
              </a:spcBef>
            </a:pPr>
            <a:endParaRPr lang="en-US" sz="2000" b="1" spc="300" dirty="0" smtClean="0">
              <a:solidFill>
                <a:schemeClr val="tx1">
                  <a:lumMod val="95000"/>
                  <a:lumOff val="5000"/>
                </a:schemeClr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342900" indent="-342900" 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Employee turnover rate is impressively low, reflecting that the employees are seemingly satisfied with the organization</a:t>
            </a:r>
          </a:p>
          <a:p>
            <a:pPr algn="ctr">
              <a:spcBef>
                <a:spcPts val="0"/>
              </a:spcBef>
            </a:pPr>
            <a:endParaRPr lang="en-US" sz="2000" b="1" spc="300" dirty="0">
              <a:solidFill>
                <a:schemeClr val="tx1">
                  <a:lumMod val="95000"/>
                  <a:lumOff val="5000"/>
                </a:schemeClr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342900" indent="-342900" 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Though a mixed race multinational employee count, the percentage of blacks in the organization is very low in comparison to other races</a:t>
            </a:r>
            <a:endParaRPr lang="en-US" sz="2000" b="1" spc="300" dirty="0">
              <a:solidFill>
                <a:schemeClr val="tx1">
                  <a:lumMod val="95000"/>
                  <a:lumOff val="5000"/>
                </a:schemeClr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ctr">
              <a:spcBef>
                <a:spcPts val="0"/>
              </a:spcBef>
            </a:pPr>
            <a:endParaRPr lang="en-US" sz="2000" b="1" spc="300" dirty="0" smtClean="0">
              <a:solidFill>
                <a:schemeClr val="tx1">
                  <a:lumMod val="95000"/>
                  <a:lumOff val="5000"/>
                </a:schemeClr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ctr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b="1" spc="300" dirty="0">
              <a:solidFill>
                <a:schemeClr val="tx1">
                  <a:lumMod val="95000"/>
                  <a:lumOff val="5000"/>
                </a:schemeClr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149393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Inter</vt:lpstr>
      <vt:lpstr>League Spartan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18</cp:revision>
  <dcterms:created xsi:type="dcterms:W3CDTF">2023-06-08T00:27:50Z</dcterms:created>
  <dcterms:modified xsi:type="dcterms:W3CDTF">2023-06-09T00:03:57Z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