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Lst>
  <p:sldSz cx="18288000" cy="10287000"/>
  <p:notesSz cx="6858000" cy="9144000"/>
  <p:embeddedFontLst>
    <p:embeddedFont>
      <p:font typeface="HK Grotesk Bold" charset="1" panose="00000800000000000000"/>
      <p:regular r:id="rId153"/>
    </p:embeddedFont>
    <p:embeddedFont>
      <p:font typeface="Open Sans Bold" charset="1" panose="00000000000000000000"/>
      <p:regular r:id="rId154"/>
    </p:embeddedFont>
    <p:embeddedFont>
      <p:font typeface="Open Sans" charset="1" panose="00000000000000000000"/>
      <p:regular r:id="rId1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slides/slide115.xml" Type="http://schemas.openxmlformats.org/officeDocument/2006/relationships/slide"/><Relationship Id="rId121" Target="slides/slide116.xml" Type="http://schemas.openxmlformats.org/officeDocument/2006/relationships/slide"/><Relationship Id="rId122" Target="slides/slide117.xml" Type="http://schemas.openxmlformats.org/officeDocument/2006/relationships/slide"/><Relationship Id="rId123" Target="slides/slide118.xml" Type="http://schemas.openxmlformats.org/officeDocument/2006/relationships/slide"/><Relationship Id="rId124" Target="slides/slide119.xml" Type="http://schemas.openxmlformats.org/officeDocument/2006/relationships/slide"/><Relationship Id="rId125" Target="slides/slide120.xml" Type="http://schemas.openxmlformats.org/officeDocument/2006/relationships/slide"/><Relationship Id="rId126" Target="slides/slide121.xml" Type="http://schemas.openxmlformats.org/officeDocument/2006/relationships/slide"/><Relationship Id="rId127" Target="slides/slide122.xml" Type="http://schemas.openxmlformats.org/officeDocument/2006/relationships/slide"/><Relationship Id="rId128" Target="slides/slide123.xml" Type="http://schemas.openxmlformats.org/officeDocument/2006/relationships/slide"/><Relationship Id="rId129" Target="slides/slide124.xml" Type="http://schemas.openxmlformats.org/officeDocument/2006/relationships/slide"/><Relationship Id="rId13" Target="slides/slide8.xml" Type="http://schemas.openxmlformats.org/officeDocument/2006/relationships/slide"/><Relationship Id="rId130" Target="slides/slide125.xml" Type="http://schemas.openxmlformats.org/officeDocument/2006/relationships/slide"/><Relationship Id="rId131" Target="slides/slide126.xml" Type="http://schemas.openxmlformats.org/officeDocument/2006/relationships/slide"/><Relationship Id="rId132" Target="slides/slide127.xml" Type="http://schemas.openxmlformats.org/officeDocument/2006/relationships/slide"/><Relationship Id="rId133" Target="slides/slide128.xml" Type="http://schemas.openxmlformats.org/officeDocument/2006/relationships/slide"/><Relationship Id="rId134" Target="slides/slide129.xml" Type="http://schemas.openxmlformats.org/officeDocument/2006/relationships/slide"/><Relationship Id="rId135" Target="slides/slide130.xml" Type="http://schemas.openxmlformats.org/officeDocument/2006/relationships/slide"/><Relationship Id="rId136" Target="slides/slide131.xml" Type="http://schemas.openxmlformats.org/officeDocument/2006/relationships/slide"/><Relationship Id="rId137" Target="slides/slide132.xml" Type="http://schemas.openxmlformats.org/officeDocument/2006/relationships/slide"/><Relationship Id="rId138" Target="slides/slide133.xml" Type="http://schemas.openxmlformats.org/officeDocument/2006/relationships/slide"/><Relationship Id="rId139" Target="slides/slide134.xml" Type="http://schemas.openxmlformats.org/officeDocument/2006/relationships/slide"/><Relationship Id="rId14" Target="slides/slide9.xml" Type="http://schemas.openxmlformats.org/officeDocument/2006/relationships/slide"/><Relationship Id="rId140" Target="slides/slide135.xml" Type="http://schemas.openxmlformats.org/officeDocument/2006/relationships/slide"/><Relationship Id="rId141" Target="slides/slide136.xml" Type="http://schemas.openxmlformats.org/officeDocument/2006/relationships/slide"/><Relationship Id="rId142" Target="slides/slide137.xml" Type="http://schemas.openxmlformats.org/officeDocument/2006/relationships/slide"/><Relationship Id="rId143" Target="slides/slide138.xml" Type="http://schemas.openxmlformats.org/officeDocument/2006/relationships/slide"/><Relationship Id="rId144" Target="slides/slide139.xml" Type="http://schemas.openxmlformats.org/officeDocument/2006/relationships/slide"/><Relationship Id="rId145" Target="slides/slide140.xml" Type="http://schemas.openxmlformats.org/officeDocument/2006/relationships/slide"/><Relationship Id="rId146" Target="slides/slide141.xml" Type="http://schemas.openxmlformats.org/officeDocument/2006/relationships/slide"/><Relationship Id="rId147" Target="slides/slide142.xml" Type="http://schemas.openxmlformats.org/officeDocument/2006/relationships/slide"/><Relationship Id="rId148" Target="slides/slide143.xml" Type="http://schemas.openxmlformats.org/officeDocument/2006/relationships/slide"/><Relationship Id="rId149" Target="slides/slide144.xml" Type="http://schemas.openxmlformats.org/officeDocument/2006/relationships/slide"/><Relationship Id="rId15" Target="slides/slide10.xml" Type="http://schemas.openxmlformats.org/officeDocument/2006/relationships/slide"/><Relationship Id="rId150" Target="slides/slide145.xml" Type="http://schemas.openxmlformats.org/officeDocument/2006/relationships/slide"/><Relationship Id="rId151" Target="slides/slide146.xml" Type="http://schemas.openxmlformats.org/officeDocument/2006/relationships/slide"/><Relationship Id="rId152" Target="slides/slide147.xml" Type="http://schemas.openxmlformats.org/officeDocument/2006/relationships/slide"/><Relationship Id="rId153" Target="fonts/font153.fntdata" Type="http://schemas.openxmlformats.org/officeDocument/2006/relationships/font"/><Relationship Id="rId154" Target="fonts/font154.fntdata" Type="http://schemas.openxmlformats.org/officeDocument/2006/relationships/font"/><Relationship Id="rId155" Target="fonts/font155.fntdata" Type="http://schemas.openxmlformats.org/officeDocument/2006/relationships/font"/><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grpSp>
        <p:nvGrpSpPr>
          <p:cNvPr name="Group 3" id="3"/>
          <p:cNvGrpSpPr/>
          <p:nvPr/>
        </p:nvGrpSpPr>
        <p:grpSpPr>
          <a:xfrm rot="0">
            <a:off x="286538" y="348599"/>
            <a:ext cx="17658363" cy="9589801"/>
            <a:chOff x="0" y="0"/>
            <a:chExt cx="4650762" cy="2525709"/>
          </a:xfrm>
        </p:grpSpPr>
        <p:sp>
          <p:nvSpPr>
            <p:cNvPr name="Freeform 4" id="4"/>
            <p:cNvSpPr/>
            <p:nvPr/>
          </p:nvSpPr>
          <p:spPr>
            <a:xfrm flipH="false" flipV="false" rot="0">
              <a:off x="0" y="0"/>
              <a:ext cx="4650762" cy="2525709"/>
            </a:xfrm>
            <a:custGeom>
              <a:avLst/>
              <a:gdLst/>
              <a:ahLst/>
              <a:cxnLst/>
              <a:rect r="r" b="b" t="t" l="l"/>
              <a:pathLst>
                <a:path h="2525709" w="4650762">
                  <a:moveTo>
                    <a:pt x="10961" y="0"/>
                  </a:moveTo>
                  <a:lnTo>
                    <a:pt x="4639802" y="0"/>
                  </a:lnTo>
                  <a:cubicBezTo>
                    <a:pt x="4645855" y="0"/>
                    <a:pt x="4650762" y="4907"/>
                    <a:pt x="4650762" y="10961"/>
                  </a:cubicBezTo>
                  <a:lnTo>
                    <a:pt x="4650762" y="2514748"/>
                  </a:lnTo>
                  <a:cubicBezTo>
                    <a:pt x="4650762" y="2520802"/>
                    <a:pt x="4645855" y="2525709"/>
                    <a:pt x="4639802" y="2525709"/>
                  </a:cubicBezTo>
                  <a:lnTo>
                    <a:pt x="10961" y="2525709"/>
                  </a:lnTo>
                  <a:cubicBezTo>
                    <a:pt x="4907" y="2525709"/>
                    <a:pt x="0" y="2520802"/>
                    <a:pt x="0" y="2514748"/>
                  </a:cubicBezTo>
                  <a:lnTo>
                    <a:pt x="0" y="10961"/>
                  </a:lnTo>
                  <a:cubicBezTo>
                    <a:pt x="0" y="4907"/>
                    <a:pt x="4907" y="0"/>
                    <a:pt x="10961" y="0"/>
                  </a:cubicBezTo>
                  <a:close/>
                </a:path>
              </a:pathLst>
            </a:custGeom>
            <a:solidFill>
              <a:srgbClr val="000000">
                <a:alpha val="0"/>
              </a:srgbClr>
            </a:solidFill>
            <a:ln w="19050" cap="rnd">
              <a:solidFill>
                <a:srgbClr val="86C7ED"/>
              </a:solidFill>
              <a:prstDash val="solid"/>
              <a:round/>
            </a:ln>
          </p:spPr>
        </p:sp>
        <p:sp>
          <p:nvSpPr>
            <p:cNvPr name="TextBox 5" id="5"/>
            <p:cNvSpPr txBox="true"/>
            <p:nvPr/>
          </p:nvSpPr>
          <p:spPr>
            <a:xfrm>
              <a:off x="0" y="-66675"/>
              <a:ext cx="4650762" cy="2592384"/>
            </a:xfrm>
            <a:prstGeom prst="rect">
              <a:avLst/>
            </a:prstGeom>
          </p:spPr>
          <p:txBody>
            <a:bodyPr anchor="ctr" rtlCol="false" tIns="50800" lIns="50800" bIns="50800" rIns="50800"/>
            <a:lstStyle/>
            <a:p>
              <a:pPr algn="ctr">
                <a:lnSpc>
                  <a:spcPts val="3150"/>
                </a:lnSpc>
              </a:pPr>
            </a:p>
          </p:txBody>
        </p:sp>
      </p:grpSp>
      <p:sp>
        <p:nvSpPr>
          <p:cNvPr name="Freeform 6" id="6"/>
          <p:cNvSpPr/>
          <p:nvPr/>
        </p:nvSpPr>
        <p:spPr>
          <a:xfrm flipH="false" flipV="false" rot="0">
            <a:off x="6759320" y="763131"/>
            <a:ext cx="4769360" cy="3841167"/>
          </a:xfrm>
          <a:custGeom>
            <a:avLst/>
            <a:gdLst/>
            <a:ahLst/>
            <a:cxnLst/>
            <a:rect r="r" b="b" t="t" l="l"/>
            <a:pathLst>
              <a:path h="3841167" w="4769360">
                <a:moveTo>
                  <a:pt x="0" y="0"/>
                </a:moveTo>
                <a:lnTo>
                  <a:pt x="4769360" y="0"/>
                </a:lnTo>
                <a:lnTo>
                  <a:pt x="4769360" y="3841167"/>
                </a:lnTo>
                <a:lnTo>
                  <a:pt x="0" y="3841167"/>
                </a:lnTo>
                <a:lnTo>
                  <a:pt x="0" y="0"/>
                </a:lnTo>
                <a:close/>
              </a:path>
            </a:pathLst>
          </a:custGeom>
          <a:blipFill>
            <a:blip r:embed="rId2">
              <a:extLst>
                <a:ext uri="{96DAC541-7B7A-43D3-8B79-37D633B846F1}">
                  <asvg:svgBlip xmlns:asvg="http://schemas.microsoft.com/office/drawing/2016/SVG/main" r:embed="rId3"/>
                </a:ext>
              </a:extLst>
            </a:blip>
            <a:stretch>
              <a:fillRect l="0" t="0" r="-471" b="-24749"/>
            </a:stretch>
          </a:blipFill>
        </p:spPr>
      </p:sp>
      <p:sp>
        <p:nvSpPr>
          <p:cNvPr name="TextBox 7" id="7"/>
          <p:cNvSpPr txBox="true"/>
          <p:nvPr/>
        </p:nvSpPr>
        <p:spPr>
          <a:xfrm rot="0">
            <a:off x="4163187" y="6876364"/>
            <a:ext cx="9961626" cy="288642"/>
          </a:xfrm>
          <a:prstGeom prst="rect">
            <a:avLst/>
          </a:prstGeom>
        </p:spPr>
        <p:txBody>
          <a:bodyPr anchor="t" rtlCol="false" tIns="0" lIns="0" bIns="0" rIns="0">
            <a:spAutoFit/>
          </a:bodyPr>
          <a:lstStyle/>
          <a:p>
            <a:pPr algn="ctr" marL="0" indent="0" lvl="0">
              <a:lnSpc>
                <a:spcPts val="2094"/>
              </a:lnSpc>
              <a:spcBef>
                <a:spcPct val="0"/>
              </a:spcBef>
            </a:pPr>
            <a:r>
              <a:rPr lang="en-US" sz="2326">
                <a:solidFill>
                  <a:srgbClr val="FFFFFF"/>
                </a:solidFill>
                <a:latin typeface="HK Grotesk Bold"/>
              </a:rPr>
              <a:t>Semana 2 - Historia 2: “Just going to the dentist”</a:t>
            </a:r>
          </a:p>
        </p:txBody>
      </p:sp>
      <p:sp>
        <p:nvSpPr>
          <p:cNvPr name="TextBox 8" id="8"/>
          <p:cNvSpPr txBox="true"/>
          <p:nvPr/>
        </p:nvSpPr>
        <p:spPr>
          <a:xfrm rot="0">
            <a:off x="514350" y="4904689"/>
            <a:ext cx="17259300" cy="1866900"/>
          </a:xfrm>
          <a:prstGeom prst="rect">
            <a:avLst/>
          </a:prstGeom>
        </p:spPr>
        <p:txBody>
          <a:bodyPr anchor="t" rtlCol="false" tIns="0" lIns="0" bIns="0" rIns="0">
            <a:spAutoFit/>
          </a:bodyPr>
          <a:lstStyle/>
          <a:p>
            <a:pPr algn="ctr" marL="0" indent="0" lvl="0">
              <a:lnSpc>
                <a:spcPts val="13500"/>
              </a:lnSpc>
              <a:spcBef>
                <a:spcPct val="0"/>
              </a:spcBef>
            </a:pPr>
            <a:r>
              <a:rPr lang="en-US" sz="15000" strike="noStrike" u="none">
                <a:solidFill>
                  <a:srgbClr val="FFFFFF"/>
                </a:solidFill>
                <a:latin typeface="HK Grotesk Bold"/>
              </a:rPr>
              <a:t>Vocabulario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Frenillos. Los frenillos son aparatos que se ponen en los dientes para moverlos y hacer que estén más derechos.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Mamá. Mamá es el término informal para referirse a la madre de alguien.</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727945"/>
            <a:ext cx="10018893" cy="7080002"/>
            <a:chOff x="0" y="0"/>
            <a:chExt cx="13358524" cy="9440003"/>
          </a:xfrm>
        </p:grpSpPr>
        <p:sp>
          <p:nvSpPr>
            <p:cNvPr name="TextBox 3" id="3"/>
            <p:cNvSpPr txBox="true"/>
            <p:nvPr/>
          </p:nvSpPr>
          <p:spPr>
            <a:xfrm rot="0">
              <a:off x="0" y="85725"/>
              <a:ext cx="13358524" cy="7361306"/>
            </a:xfrm>
            <a:prstGeom prst="rect">
              <a:avLst/>
            </a:prstGeom>
          </p:spPr>
          <p:txBody>
            <a:bodyPr anchor="t" rtlCol="false" tIns="0" lIns="0" bIns="0" rIns="0">
              <a:spAutoFit/>
            </a:bodyPr>
            <a:lstStyle/>
            <a:p>
              <a:pPr algn="l" marL="0" indent="0" lvl="0">
                <a:lnSpc>
                  <a:spcPts val="7238"/>
                </a:lnSpc>
              </a:pPr>
              <a:r>
                <a:rPr lang="en-US" sz="6829">
                  <a:solidFill>
                    <a:srgbClr val="FFFFFF"/>
                  </a:solidFill>
                  <a:latin typeface="HK Grotesk Bold"/>
                </a:rPr>
                <a:t>1. My mom makes the best pancakes for breakfast on Sundays. (Mi mamá hace los mejores panqueques para el desayuno los domingos.)</a:t>
              </a:r>
            </a:p>
          </p:txBody>
        </p:sp>
        <p:pic>
          <p:nvPicPr>
            <p:cNvPr name="Picture 4" id="4"/>
            <p:cNvPicPr>
              <a:picLocks noChangeAspect="true"/>
            </p:cNvPicPr>
            <p:nvPr/>
          </p:nvPicPr>
          <p:blipFill>
            <a:blip r:embed="rId2"/>
            <a:srcRect l="0" t="0" r="0" b="0"/>
            <a:stretch>
              <a:fillRect/>
            </a:stretch>
          </p:blipFill>
          <p:spPr>
            <a:xfrm flipH="false" flipV="false" rot="0">
              <a:off x="0" y="7710824"/>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0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2. I called my mom to tell her about my day at school. (Llamé a mi mamá para contarle sobre mi día en la escuela.)</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0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Mom, can you help me with my homework, please? (Mamá, ¿puedes ayudarme con mi tarea, por favor?)</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mouth</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0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Boca. La boca es la parte del cuerpo donde comemos, hablamos y respiramos.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727945"/>
            <a:ext cx="10018893" cy="7080002"/>
            <a:chOff x="0" y="0"/>
            <a:chExt cx="13358524" cy="9440003"/>
          </a:xfrm>
        </p:grpSpPr>
        <p:sp>
          <p:nvSpPr>
            <p:cNvPr name="TextBox 3" id="3"/>
            <p:cNvSpPr txBox="true"/>
            <p:nvPr/>
          </p:nvSpPr>
          <p:spPr>
            <a:xfrm rot="0">
              <a:off x="0" y="85725"/>
              <a:ext cx="13358524" cy="7361306"/>
            </a:xfrm>
            <a:prstGeom prst="rect">
              <a:avLst/>
            </a:prstGeom>
          </p:spPr>
          <p:txBody>
            <a:bodyPr anchor="t" rtlCol="false" tIns="0" lIns="0" bIns="0" rIns="0">
              <a:spAutoFit/>
            </a:bodyPr>
            <a:lstStyle/>
            <a:p>
              <a:pPr algn="l" marL="0" indent="0" lvl="0">
                <a:lnSpc>
                  <a:spcPts val="7238"/>
                </a:lnSpc>
              </a:pPr>
              <a:r>
                <a:rPr lang="en-US" sz="6829">
                  <a:solidFill>
                    <a:srgbClr val="FFFFFF"/>
                  </a:solidFill>
                  <a:latin typeface="HK Grotesk Bold"/>
                </a:rPr>
                <a:t>1. I opened my mouth wide so the dentist could examine my teeth. (Abrí la boca ampliamente para que el dentista pudiera examinar mis dientes.)</a:t>
              </a:r>
            </a:p>
          </p:txBody>
        </p:sp>
        <p:pic>
          <p:nvPicPr>
            <p:cNvPr name="Picture 4" id="4"/>
            <p:cNvPicPr>
              <a:picLocks noChangeAspect="true"/>
            </p:cNvPicPr>
            <p:nvPr/>
          </p:nvPicPr>
          <p:blipFill>
            <a:blip r:embed="rId2"/>
            <a:srcRect l="0" t="0" r="0" b="0"/>
            <a:stretch>
              <a:fillRect/>
            </a:stretch>
          </p:blipFill>
          <p:spPr>
            <a:xfrm flipH="false" flipV="false" rot="0">
              <a:off x="0" y="7710824"/>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0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2. Be careful not to burn your mouth when drinking hot tea. (Ten cuidado de no quemarte la boca al beber té caliente.)</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1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481422"/>
            <a:ext cx="10018893" cy="7573049"/>
            <a:chOff x="0" y="0"/>
            <a:chExt cx="13358524" cy="10097399"/>
          </a:xfrm>
        </p:grpSpPr>
        <p:sp>
          <p:nvSpPr>
            <p:cNvPr name="TextBox 3" id="3"/>
            <p:cNvSpPr txBox="true"/>
            <p:nvPr/>
          </p:nvSpPr>
          <p:spPr>
            <a:xfrm rot="0">
              <a:off x="0" y="95250"/>
              <a:ext cx="13358524" cy="8009177"/>
            </a:xfrm>
            <a:prstGeom prst="rect">
              <a:avLst/>
            </a:prstGeom>
          </p:spPr>
          <p:txBody>
            <a:bodyPr anchor="t" rtlCol="false" tIns="0" lIns="0" bIns="0" rIns="0">
              <a:spAutoFit/>
            </a:bodyPr>
            <a:lstStyle/>
            <a:p>
              <a:pPr algn="l" marL="0" indent="0" lvl="0">
                <a:lnSpc>
                  <a:spcPts val="7852"/>
                </a:lnSpc>
              </a:pPr>
              <a:r>
                <a:rPr lang="en-US" sz="7407">
                  <a:solidFill>
                    <a:srgbClr val="FFFFFF"/>
                  </a:solidFill>
                  <a:latin typeface="HK Grotesk Bold"/>
                </a:rPr>
                <a:t>3. My mom told me to cover my mouth when I cough or sneeze. (Mi mamá me dijo que me cubriera la boca cuando tosiera o estornudara.)</a:t>
              </a:r>
            </a:p>
          </p:txBody>
        </p:sp>
        <p:pic>
          <p:nvPicPr>
            <p:cNvPr name="Picture 4" id="4"/>
            <p:cNvPicPr>
              <a:picLocks noChangeAspect="true"/>
            </p:cNvPicPr>
            <p:nvPr/>
          </p:nvPicPr>
          <p:blipFill>
            <a:blip r:embed="rId2"/>
            <a:srcRect l="0" t="0" r="0" b="0"/>
            <a:stretch>
              <a:fillRect/>
            </a:stretch>
          </p:blipFill>
          <p:spPr>
            <a:xfrm flipH="false" flipV="false" rot="0">
              <a:off x="0" y="8368220"/>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716837" y="15240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nurse</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1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Enfermera. Una enfermera es una profesional de la salud que brinda cuidados y asistencia médica bajo la supervisión de un médico.</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1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58564"/>
            <a:ext cx="10018893" cy="7418765"/>
            <a:chOff x="0" y="0"/>
            <a:chExt cx="13358524" cy="9891687"/>
          </a:xfrm>
        </p:grpSpPr>
        <p:sp>
          <p:nvSpPr>
            <p:cNvPr name="TextBox 3" id="3"/>
            <p:cNvSpPr txBox="true"/>
            <p:nvPr/>
          </p:nvSpPr>
          <p:spPr>
            <a:xfrm rot="0">
              <a:off x="0" y="76200"/>
              <a:ext cx="13358524" cy="7822515"/>
            </a:xfrm>
            <a:prstGeom prst="rect">
              <a:avLst/>
            </a:prstGeom>
          </p:spPr>
          <p:txBody>
            <a:bodyPr anchor="t" rtlCol="false" tIns="0" lIns="0" bIns="0" rIns="0">
              <a:spAutoFit/>
            </a:bodyPr>
            <a:lstStyle/>
            <a:p>
              <a:pPr algn="l" marL="0" indent="0" lvl="0">
                <a:lnSpc>
                  <a:spcPts val="6625"/>
                </a:lnSpc>
              </a:pPr>
              <a:r>
                <a:rPr lang="en-US" sz="6250">
                  <a:solidFill>
                    <a:srgbClr val="FFFFFF"/>
                  </a:solidFill>
                  <a:latin typeface="HK Grotesk Bold"/>
                </a:rPr>
                <a:t>1. The nurse took my temperature and blood pressure before the doctor's appointment. (La enfermera tomó mi temperatura y presión arterial antes de la cita con el médico.)</a:t>
              </a:r>
            </a:p>
          </p:txBody>
        </p:sp>
        <p:pic>
          <p:nvPicPr>
            <p:cNvPr name="Picture 4" id="4"/>
            <p:cNvPicPr>
              <a:picLocks noChangeAspect="true"/>
            </p:cNvPicPr>
            <p:nvPr/>
          </p:nvPicPr>
          <p:blipFill>
            <a:blip r:embed="rId2"/>
            <a:srcRect l="0" t="0" r="0" b="0"/>
            <a:stretch>
              <a:fillRect/>
            </a:stretch>
          </p:blipFill>
          <p:spPr>
            <a:xfrm flipH="false" flipV="false" rot="0">
              <a:off x="0" y="8162507"/>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1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2. My grandma was in the hospital, and the nurse made sure she was comfortable. (Mi abuela estaba en el hospital, y la enfermera se aseguró de que estuviera cómoda.)</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1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63578"/>
            <a:ext cx="10018893" cy="7408737"/>
            <a:chOff x="0" y="0"/>
            <a:chExt cx="13358524" cy="9878316"/>
          </a:xfrm>
        </p:grpSpPr>
        <p:sp>
          <p:nvSpPr>
            <p:cNvPr name="TextBox 3" id="3"/>
            <p:cNvSpPr txBox="true"/>
            <p:nvPr/>
          </p:nvSpPr>
          <p:spPr>
            <a:xfrm rot="0">
              <a:off x="0" y="85725"/>
              <a:ext cx="13358524" cy="7799619"/>
            </a:xfrm>
            <a:prstGeom prst="rect">
              <a:avLst/>
            </a:prstGeom>
          </p:spPr>
          <p:txBody>
            <a:bodyPr anchor="t" rtlCol="false" tIns="0" lIns="0" bIns="0" rIns="0">
              <a:spAutoFit/>
            </a:bodyPr>
            <a:lstStyle/>
            <a:p>
              <a:pPr algn="l" marL="0" indent="0" lvl="0">
                <a:lnSpc>
                  <a:spcPts val="7622"/>
                </a:lnSpc>
              </a:pPr>
              <a:r>
                <a:rPr lang="en-US" sz="7190">
                  <a:solidFill>
                    <a:srgbClr val="FFFFFF"/>
                  </a:solidFill>
                  <a:latin typeface="HK Grotesk Bold"/>
                </a:rPr>
                <a:t>3. The nurse gave me a bandage and some medicine for my cut. (La enfermera me dio un vendaje y algo de medicina para mi corte.)</a:t>
              </a:r>
            </a:p>
          </p:txBody>
        </p:sp>
        <p:pic>
          <p:nvPicPr>
            <p:cNvPr name="Picture 4" id="4"/>
            <p:cNvPicPr>
              <a:picLocks noChangeAspect="true"/>
            </p:cNvPicPr>
            <p:nvPr/>
          </p:nvPicPr>
          <p:blipFill>
            <a:blip r:embed="rId2"/>
            <a:srcRect l="0" t="0" r="0" b="0"/>
            <a:stretch>
              <a:fillRect/>
            </a:stretch>
          </p:blipFill>
          <p:spPr>
            <a:xfrm flipH="false" flipV="false" rot="0">
              <a:off x="0" y="8149137"/>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pictures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1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Fotos. Las fotos son imágenes capturadas con una cámara que pueden ser impresas o digitales.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58160"/>
            <a:ext cx="10018893" cy="7819573"/>
            <a:chOff x="0" y="0"/>
            <a:chExt cx="13358524" cy="10426097"/>
          </a:xfrm>
        </p:grpSpPr>
        <p:sp>
          <p:nvSpPr>
            <p:cNvPr name="TextBox 3" id="3"/>
            <p:cNvSpPr txBox="true"/>
            <p:nvPr/>
          </p:nvSpPr>
          <p:spPr>
            <a:xfrm rot="0">
              <a:off x="0" y="104775"/>
              <a:ext cx="13358524" cy="8328350"/>
            </a:xfrm>
            <a:prstGeom prst="rect">
              <a:avLst/>
            </a:prstGeom>
          </p:spPr>
          <p:txBody>
            <a:bodyPr anchor="t" rtlCol="false" tIns="0" lIns="0" bIns="0" rIns="0">
              <a:spAutoFit/>
            </a:bodyPr>
            <a:lstStyle/>
            <a:p>
              <a:pPr algn="l" marL="0" indent="0" lvl="0">
                <a:lnSpc>
                  <a:spcPts val="8158"/>
                </a:lnSpc>
              </a:pPr>
              <a:r>
                <a:rPr lang="en-US" sz="7696">
                  <a:solidFill>
                    <a:srgbClr val="FFFFFF"/>
                  </a:solidFill>
                  <a:latin typeface="HK Grotesk Bold"/>
                </a:rPr>
                <a:t>1. Many people wear braces to straighten their teeth. (Muchas personas usan frenillos para enderezar sus dientes.)</a:t>
              </a:r>
            </a:p>
          </p:txBody>
        </p:sp>
        <p:pic>
          <p:nvPicPr>
            <p:cNvPr name="Picture 4" id="4"/>
            <p:cNvPicPr>
              <a:picLocks noChangeAspect="true"/>
            </p:cNvPicPr>
            <p:nvPr/>
          </p:nvPicPr>
          <p:blipFill>
            <a:blip r:embed="rId2"/>
            <a:srcRect l="0" t="0" r="0" b="0"/>
            <a:stretch>
              <a:fillRect/>
            </a:stretch>
          </p:blipFill>
          <p:spPr>
            <a:xfrm flipH="false" flipV="false" rot="0">
              <a:off x="0" y="8696918"/>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2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11529"/>
            <a:ext cx="10018893" cy="7512836"/>
            <a:chOff x="0" y="0"/>
            <a:chExt cx="13358524" cy="10017115"/>
          </a:xfrm>
        </p:grpSpPr>
        <p:sp>
          <p:nvSpPr>
            <p:cNvPr name="TextBox 3" id="3"/>
            <p:cNvSpPr txBox="true"/>
            <p:nvPr/>
          </p:nvSpPr>
          <p:spPr>
            <a:xfrm rot="0">
              <a:off x="0" y="66675"/>
              <a:ext cx="13358524" cy="7957468"/>
            </a:xfrm>
            <a:prstGeom prst="rect">
              <a:avLst/>
            </a:prstGeom>
          </p:spPr>
          <p:txBody>
            <a:bodyPr anchor="t" rtlCol="false" tIns="0" lIns="0" bIns="0" rIns="0">
              <a:spAutoFit/>
            </a:bodyPr>
            <a:lstStyle/>
            <a:p>
              <a:pPr algn="l" marL="0" indent="0" lvl="0">
                <a:lnSpc>
                  <a:spcPts val="6702"/>
                </a:lnSpc>
              </a:pPr>
              <a:r>
                <a:rPr lang="en-US" sz="6322">
                  <a:solidFill>
                    <a:srgbClr val="FFFFFF"/>
                  </a:solidFill>
                  <a:latin typeface="HK Grotesk Bold"/>
                </a:rPr>
                <a:t>1. The dentist showed me pictures of my teeth to explain what needed to be fixed. (El dentista me mostró fotos de mis dientes para explicar lo que necesitaba ser arreglado.)</a:t>
              </a:r>
            </a:p>
          </p:txBody>
        </p:sp>
        <p:pic>
          <p:nvPicPr>
            <p:cNvPr name="Picture 4" id="4"/>
            <p:cNvPicPr>
              <a:picLocks noChangeAspect="true"/>
            </p:cNvPicPr>
            <p:nvPr/>
          </p:nvPicPr>
          <p:blipFill>
            <a:blip r:embed="rId2"/>
            <a:srcRect l="0" t="0" r="0" b="0"/>
            <a:stretch>
              <a:fillRect/>
            </a:stretch>
          </p:blipFill>
          <p:spPr>
            <a:xfrm flipH="false" flipV="false" rot="0">
              <a:off x="0" y="828793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2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2. We took family pictures at the beach during our vacation. (Tomamos fotos familiares en la playa durante nuestras vacaciones.)</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2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22527"/>
            <a:ext cx="10018893" cy="7490838"/>
            <a:chOff x="0" y="0"/>
            <a:chExt cx="13358524" cy="9987785"/>
          </a:xfrm>
        </p:grpSpPr>
        <p:sp>
          <p:nvSpPr>
            <p:cNvPr name="TextBox 3" id="3"/>
            <p:cNvSpPr txBox="true"/>
            <p:nvPr/>
          </p:nvSpPr>
          <p:spPr>
            <a:xfrm rot="0">
              <a:off x="0" y="95250"/>
              <a:ext cx="13358524" cy="7899563"/>
            </a:xfrm>
            <a:prstGeom prst="rect">
              <a:avLst/>
            </a:prstGeom>
          </p:spPr>
          <p:txBody>
            <a:bodyPr anchor="t" rtlCol="false" tIns="0" lIns="0" bIns="0" rIns="0">
              <a:spAutoFit/>
            </a:bodyPr>
            <a:lstStyle/>
            <a:p>
              <a:pPr algn="l" marL="0" indent="0" lvl="0">
                <a:lnSpc>
                  <a:spcPts val="7775"/>
                </a:lnSpc>
              </a:pPr>
              <a:r>
                <a:rPr lang="en-US" sz="7335">
                  <a:solidFill>
                    <a:srgbClr val="FFFFFF"/>
                  </a:solidFill>
                  <a:latin typeface="HK Grotesk Bold"/>
                </a:rPr>
                <a:t>3. I like to hang pictures of my friends on the wall in my room. (Me gusta colgar fotos de mis amigos en la pared de mi habitación.)</a:t>
              </a:r>
            </a:p>
          </p:txBody>
        </p:sp>
        <p:pic>
          <p:nvPicPr>
            <p:cNvPr name="Picture 4" id="4"/>
            <p:cNvPicPr>
              <a:picLocks noChangeAspect="true"/>
            </p:cNvPicPr>
            <p:nvPr/>
          </p:nvPicPr>
          <p:blipFill>
            <a:blip r:embed="rId2"/>
            <a:srcRect l="0" t="0" r="0" b="0"/>
            <a:stretch>
              <a:fillRect/>
            </a:stretch>
          </p:blipFill>
          <p:spPr>
            <a:xfrm flipH="false" flipV="false" rot="0">
              <a:off x="0" y="825860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spit</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2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4219674"/>
            <a:ext cx="13954522" cy="18381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Escupir. Escupir es expulsar saliva o líquidos de la boca con fuerza.</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2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11529"/>
            <a:ext cx="10018893" cy="7512836"/>
            <a:chOff x="0" y="0"/>
            <a:chExt cx="13358524" cy="10017115"/>
          </a:xfrm>
        </p:grpSpPr>
        <p:sp>
          <p:nvSpPr>
            <p:cNvPr name="TextBox 3" id="3"/>
            <p:cNvSpPr txBox="true"/>
            <p:nvPr/>
          </p:nvSpPr>
          <p:spPr>
            <a:xfrm rot="0">
              <a:off x="0" y="66675"/>
              <a:ext cx="13358524" cy="7957468"/>
            </a:xfrm>
            <a:prstGeom prst="rect">
              <a:avLst/>
            </a:prstGeom>
          </p:spPr>
          <p:txBody>
            <a:bodyPr anchor="t" rtlCol="false" tIns="0" lIns="0" bIns="0" rIns="0">
              <a:spAutoFit/>
            </a:bodyPr>
            <a:lstStyle/>
            <a:p>
              <a:pPr algn="l" marL="0" indent="0" lvl="0">
                <a:lnSpc>
                  <a:spcPts val="6702"/>
                </a:lnSpc>
              </a:pPr>
              <a:r>
                <a:rPr lang="en-US" sz="6322">
                  <a:solidFill>
                    <a:srgbClr val="FFFFFF"/>
                  </a:solidFill>
                  <a:latin typeface="HK Grotesk Bold"/>
                </a:rPr>
                <a:t>1. The dentist asked me to spit into the sink after rinsing my mouth with water. (El dentista me pidió que escupiera en el lavamanos después de enjuagar mi boca con agua.)</a:t>
              </a:r>
            </a:p>
          </p:txBody>
        </p:sp>
        <p:pic>
          <p:nvPicPr>
            <p:cNvPr name="Picture 4" id="4"/>
            <p:cNvPicPr>
              <a:picLocks noChangeAspect="true"/>
            </p:cNvPicPr>
            <p:nvPr/>
          </p:nvPicPr>
          <p:blipFill>
            <a:blip r:embed="rId2"/>
            <a:srcRect l="0" t="0" r="0" b="0"/>
            <a:stretch>
              <a:fillRect/>
            </a:stretch>
          </p:blipFill>
          <p:spPr>
            <a:xfrm flipH="false" flipV="false" rot="0">
              <a:off x="0" y="828793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2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04684"/>
            <a:ext cx="10018893" cy="7326526"/>
            <a:chOff x="0" y="0"/>
            <a:chExt cx="13358524" cy="9768701"/>
          </a:xfrm>
        </p:grpSpPr>
        <p:sp>
          <p:nvSpPr>
            <p:cNvPr name="TextBox 3" id="3"/>
            <p:cNvSpPr txBox="true"/>
            <p:nvPr/>
          </p:nvSpPr>
          <p:spPr>
            <a:xfrm rot="0">
              <a:off x="0" y="95250"/>
              <a:ext cx="13358524" cy="7680479"/>
            </a:xfrm>
            <a:prstGeom prst="rect">
              <a:avLst/>
            </a:prstGeom>
          </p:spPr>
          <p:txBody>
            <a:bodyPr anchor="t" rtlCol="false" tIns="0" lIns="0" bIns="0" rIns="0">
              <a:spAutoFit/>
            </a:bodyPr>
            <a:lstStyle/>
            <a:p>
              <a:pPr algn="l" marL="0" indent="0" lvl="0">
                <a:lnSpc>
                  <a:spcPts val="7545"/>
                </a:lnSpc>
              </a:pPr>
              <a:r>
                <a:rPr lang="en-US" sz="7118">
                  <a:solidFill>
                    <a:srgbClr val="FFFFFF"/>
                  </a:solidFill>
                  <a:latin typeface="HK Grotesk Bold"/>
                </a:rPr>
                <a:t>2. My little brother accidentally spat out his drink while laughing. (Mi hermano pequeño escupió accidentalmente su bebida mientras reía.)</a:t>
              </a:r>
            </a:p>
          </p:txBody>
        </p:sp>
        <p:pic>
          <p:nvPicPr>
            <p:cNvPr name="Picture 4" id="4"/>
            <p:cNvPicPr>
              <a:picLocks noChangeAspect="true"/>
            </p:cNvPicPr>
            <p:nvPr/>
          </p:nvPicPr>
          <p:blipFill>
            <a:blip r:embed="rId2"/>
            <a:srcRect l="0" t="0" r="0" b="0"/>
            <a:stretch>
              <a:fillRect/>
            </a:stretch>
          </p:blipFill>
          <p:spPr>
            <a:xfrm flipH="false" flipV="false" rot="0">
              <a:off x="0" y="803952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2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3. It's not polite to spit in public places, always use a tissue or find a restroom. (No es educado escupir en lugares públicos, siempre usa un pañuelo o busca un baño.)</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teeth</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2. My sister got her braces tightened at the orthodontist today. (Mi hermana apretó sus frenillos en el ortodoncista hoy.)</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3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Dientes. Los dientes son estructuras duras en la boca que se usan para masticar los alimentos.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3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701941"/>
            <a:ext cx="10018893" cy="7132012"/>
            <a:chOff x="0" y="0"/>
            <a:chExt cx="13358524" cy="9509349"/>
          </a:xfrm>
        </p:grpSpPr>
        <p:sp>
          <p:nvSpPr>
            <p:cNvPr name="TextBox 3" id="3"/>
            <p:cNvSpPr txBox="true"/>
            <p:nvPr/>
          </p:nvSpPr>
          <p:spPr>
            <a:xfrm rot="0">
              <a:off x="0" y="66675"/>
              <a:ext cx="13358524" cy="7449702"/>
            </a:xfrm>
            <a:prstGeom prst="rect">
              <a:avLst/>
            </a:prstGeom>
          </p:spPr>
          <p:txBody>
            <a:bodyPr anchor="t" rtlCol="false" tIns="0" lIns="0" bIns="0" rIns="0">
              <a:spAutoFit/>
            </a:bodyPr>
            <a:lstStyle/>
            <a:p>
              <a:pPr algn="l" marL="0" indent="0" lvl="0">
                <a:lnSpc>
                  <a:spcPts val="6318"/>
                </a:lnSpc>
              </a:pPr>
              <a:r>
                <a:rPr lang="en-US" sz="5961">
                  <a:solidFill>
                    <a:srgbClr val="FFFFFF"/>
                  </a:solidFill>
                  <a:latin typeface="HK Grotesk Bold"/>
                </a:rPr>
                <a:t>1. I brush my teeth every morning and every night to keep them clean and healthy. (Me cepillo los dientes todas las mañanas y todas las noches para mantenerlos limpios y saludables.)</a:t>
              </a:r>
            </a:p>
          </p:txBody>
        </p:sp>
        <p:pic>
          <p:nvPicPr>
            <p:cNvPr name="Picture 4" id="4"/>
            <p:cNvPicPr>
              <a:picLocks noChangeAspect="true"/>
            </p:cNvPicPr>
            <p:nvPr/>
          </p:nvPicPr>
          <p:blipFill>
            <a:blip r:embed="rId2"/>
            <a:srcRect l="0" t="0" r="0" b="0"/>
            <a:stretch>
              <a:fillRect/>
            </a:stretch>
          </p:blipFill>
          <p:spPr>
            <a:xfrm flipH="false" flipV="false" rot="0">
              <a:off x="0" y="7780170"/>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3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2. The dentist checked my teeth for cavities and plaque during my checkup. (El dentista revisó mis dientes en busca de caries y placa durante mi revisión.)</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3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07492"/>
            <a:ext cx="10018893" cy="7920910"/>
            <a:chOff x="0" y="0"/>
            <a:chExt cx="13358524" cy="10561213"/>
          </a:xfrm>
        </p:grpSpPr>
        <p:sp>
          <p:nvSpPr>
            <p:cNvPr name="TextBox 3" id="3"/>
            <p:cNvSpPr txBox="true"/>
            <p:nvPr/>
          </p:nvSpPr>
          <p:spPr>
            <a:xfrm rot="0">
              <a:off x="0" y="76200"/>
              <a:ext cx="13358524" cy="8492042"/>
            </a:xfrm>
            <a:prstGeom prst="rect">
              <a:avLst/>
            </a:prstGeom>
          </p:spPr>
          <p:txBody>
            <a:bodyPr anchor="t" rtlCol="false" tIns="0" lIns="0" bIns="0" rIns="0">
              <a:spAutoFit/>
            </a:bodyPr>
            <a:lstStyle/>
            <a:p>
              <a:pPr algn="l" marL="0" indent="0" lvl="0">
                <a:lnSpc>
                  <a:spcPts val="6242"/>
                </a:lnSpc>
              </a:pPr>
              <a:r>
                <a:rPr lang="en-US" sz="5888">
                  <a:solidFill>
                    <a:srgbClr val="FFFFFF"/>
                  </a:solidFill>
                  <a:latin typeface="HK Grotesk Bold"/>
                </a:rPr>
                <a:t>3. I accidentally bit my tongue while eating because I wasn't paying attention to my teeth. (Me mordí accidentalmente la lengua mientras comía porque no estaba prestando atención a mis dientes.)</a:t>
              </a:r>
            </a:p>
          </p:txBody>
        </p:sp>
        <p:pic>
          <p:nvPicPr>
            <p:cNvPr name="Picture 4" id="4"/>
            <p:cNvPicPr>
              <a:picLocks noChangeAspect="true"/>
            </p:cNvPicPr>
            <p:nvPr/>
          </p:nvPicPr>
          <p:blipFill>
            <a:blip r:embed="rId2"/>
            <a:srcRect l="0" t="0" r="0" b="0"/>
            <a:stretch>
              <a:fillRect/>
            </a:stretch>
          </p:blipFill>
          <p:spPr>
            <a:xfrm flipH="false" flipV="false" rot="0">
              <a:off x="0" y="8832034"/>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toys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3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Juguetes. Los juguetes son objetos diseñados para que los niños jueguen y se diviertan.</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3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11529"/>
            <a:ext cx="10018893" cy="7512836"/>
            <a:chOff x="0" y="0"/>
            <a:chExt cx="13358524" cy="10017115"/>
          </a:xfrm>
        </p:grpSpPr>
        <p:sp>
          <p:nvSpPr>
            <p:cNvPr name="TextBox 3" id="3"/>
            <p:cNvSpPr txBox="true"/>
            <p:nvPr/>
          </p:nvSpPr>
          <p:spPr>
            <a:xfrm rot="0">
              <a:off x="0" y="66675"/>
              <a:ext cx="13358524" cy="7957468"/>
            </a:xfrm>
            <a:prstGeom prst="rect">
              <a:avLst/>
            </a:prstGeom>
          </p:spPr>
          <p:txBody>
            <a:bodyPr anchor="t" rtlCol="false" tIns="0" lIns="0" bIns="0" rIns="0">
              <a:spAutoFit/>
            </a:bodyPr>
            <a:lstStyle/>
            <a:p>
              <a:pPr algn="l" marL="0" indent="0" lvl="0">
                <a:lnSpc>
                  <a:spcPts val="6702"/>
                </a:lnSpc>
              </a:pPr>
              <a:r>
                <a:rPr lang="en-US" sz="6322">
                  <a:solidFill>
                    <a:srgbClr val="FFFFFF"/>
                  </a:solidFill>
                  <a:latin typeface="HK Grotesk Bold"/>
                </a:rPr>
                <a:t>1. There are many toys in the waiting room to keep kids entertained while they wait. (Hay muchos juguetes en la sala de espera para mantener entretenidos a los niños mientras esperan.)</a:t>
              </a:r>
            </a:p>
          </p:txBody>
        </p:sp>
        <p:pic>
          <p:nvPicPr>
            <p:cNvPr name="Picture 4" id="4"/>
            <p:cNvPicPr>
              <a:picLocks noChangeAspect="true"/>
            </p:cNvPicPr>
            <p:nvPr/>
          </p:nvPicPr>
          <p:blipFill>
            <a:blip r:embed="rId2"/>
            <a:srcRect l="0" t="0" r="0" b="0"/>
            <a:stretch>
              <a:fillRect/>
            </a:stretch>
          </p:blipFill>
          <p:spPr>
            <a:xfrm flipH="false" flipV="false" rot="0">
              <a:off x="0" y="828793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3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2. My little sister has a lot of toys, but her favorite is her teddy bear. (Mi hermana pequeña tiene muchos juguetes, pero su favorito es su osito de peluche.)</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770037"/>
            <a:ext cx="10018893" cy="6995820"/>
            <a:chOff x="0" y="0"/>
            <a:chExt cx="13358524" cy="9327760"/>
          </a:xfrm>
        </p:grpSpPr>
        <p:sp>
          <p:nvSpPr>
            <p:cNvPr name="TextBox 3" id="3"/>
            <p:cNvSpPr txBox="true"/>
            <p:nvPr/>
          </p:nvSpPr>
          <p:spPr>
            <a:xfrm rot="0">
              <a:off x="0" y="104775"/>
              <a:ext cx="13358524" cy="7230013"/>
            </a:xfrm>
            <a:prstGeom prst="rect">
              <a:avLst/>
            </a:prstGeom>
          </p:spPr>
          <p:txBody>
            <a:bodyPr anchor="t" rtlCol="false" tIns="0" lIns="0" bIns="0" rIns="0">
              <a:spAutoFit/>
            </a:bodyPr>
            <a:lstStyle/>
            <a:p>
              <a:pPr algn="l" marL="0" indent="0" lvl="0">
                <a:lnSpc>
                  <a:spcPts val="8541"/>
                </a:lnSpc>
              </a:pPr>
              <a:r>
                <a:rPr lang="en-US" sz="8058">
                  <a:solidFill>
                    <a:srgbClr val="FFFFFF"/>
                  </a:solidFill>
                  <a:latin typeface="HK Grotesk Bold"/>
                </a:rPr>
                <a:t>3. It takes time to get used to eating with braces. (Toma tiempo acostumbrarse a comer con frenillos.)</a:t>
              </a:r>
            </a:p>
          </p:txBody>
        </p:sp>
        <p:pic>
          <p:nvPicPr>
            <p:cNvPr name="Picture 4" id="4"/>
            <p:cNvPicPr>
              <a:picLocks noChangeAspect="true"/>
            </p:cNvPicPr>
            <p:nvPr/>
          </p:nvPicPr>
          <p:blipFill>
            <a:blip r:embed="rId2"/>
            <a:srcRect l="0" t="0" r="0" b="0"/>
            <a:stretch>
              <a:fillRect/>
            </a:stretch>
          </p:blipFill>
          <p:spPr>
            <a:xfrm flipH="false" flipV="false" rot="0">
              <a:off x="0" y="7598580"/>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727945"/>
            <a:ext cx="10018893" cy="7080002"/>
            <a:chOff x="0" y="0"/>
            <a:chExt cx="13358524" cy="9440003"/>
          </a:xfrm>
        </p:grpSpPr>
        <p:sp>
          <p:nvSpPr>
            <p:cNvPr name="TextBox 3" id="3"/>
            <p:cNvSpPr txBox="true"/>
            <p:nvPr/>
          </p:nvSpPr>
          <p:spPr>
            <a:xfrm rot="0">
              <a:off x="0" y="85725"/>
              <a:ext cx="13358524" cy="7361306"/>
            </a:xfrm>
            <a:prstGeom prst="rect">
              <a:avLst/>
            </a:prstGeom>
          </p:spPr>
          <p:txBody>
            <a:bodyPr anchor="t" rtlCol="false" tIns="0" lIns="0" bIns="0" rIns="0">
              <a:spAutoFit/>
            </a:bodyPr>
            <a:lstStyle/>
            <a:p>
              <a:pPr algn="l" marL="0" indent="0" lvl="0">
                <a:lnSpc>
                  <a:spcPts val="7238"/>
                </a:lnSpc>
              </a:pPr>
              <a:r>
                <a:rPr lang="en-US" sz="6829">
                  <a:solidFill>
                    <a:srgbClr val="FFFFFF"/>
                  </a:solidFill>
                  <a:latin typeface="HK Grotesk Bold"/>
                </a:rPr>
                <a:t>3. We donated some old toys to children in need at the orphanage. (Donamos algunos juguetes viejos a niños necesitados en el orfanato.)</a:t>
              </a:r>
            </a:p>
          </p:txBody>
        </p:sp>
        <p:pic>
          <p:nvPicPr>
            <p:cNvPr name="Picture 4" id="4"/>
            <p:cNvPicPr>
              <a:picLocks noChangeAspect="true"/>
            </p:cNvPicPr>
            <p:nvPr/>
          </p:nvPicPr>
          <p:blipFill>
            <a:blip r:embed="rId2"/>
            <a:srcRect l="0" t="0" r="0" b="0"/>
            <a:stretch>
              <a:fillRect/>
            </a:stretch>
          </p:blipFill>
          <p:spPr>
            <a:xfrm flipH="false" flipV="false" rot="0">
              <a:off x="0" y="7710824"/>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waiting</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4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Espera. La espera es el período de tiempo durante el cual alguien permanece en un lugar hasta que algo sucede o alguien llega.</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4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86840"/>
            <a:ext cx="10018893" cy="7162213"/>
            <a:chOff x="0" y="0"/>
            <a:chExt cx="13358524" cy="9549618"/>
          </a:xfrm>
        </p:grpSpPr>
        <p:sp>
          <p:nvSpPr>
            <p:cNvPr name="TextBox 3" id="3"/>
            <p:cNvSpPr txBox="true"/>
            <p:nvPr/>
          </p:nvSpPr>
          <p:spPr>
            <a:xfrm rot="0">
              <a:off x="0" y="85725"/>
              <a:ext cx="13358524" cy="7470921"/>
            </a:xfrm>
            <a:prstGeom prst="rect">
              <a:avLst/>
            </a:prstGeom>
          </p:spPr>
          <p:txBody>
            <a:bodyPr anchor="t" rtlCol="false" tIns="0" lIns="0" bIns="0" rIns="0">
              <a:spAutoFit/>
            </a:bodyPr>
            <a:lstStyle/>
            <a:p>
              <a:pPr algn="l" marL="0" indent="0" lvl="0">
                <a:lnSpc>
                  <a:spcPts val="7315"/>
                </a:lnSpc>
              </a:pPr>
              <a:r>
                <a:rPr lang="en-US" sz="6901">
                  <a:solidFill>
                    <a:srgbClr val="FFFFFF"/>
                  </a:solidFill>
                  <a:latin typeface="HK Grotesk Bold"/>
                </a:rPr>
                <a:t>1. We spent a long time waiting for our turn at the dentist's office. (Pasamos mucho tiempo esperando nuestro turno en la oficina del dentista.)</a:t>
              </a:r>
            </a:p>
          </p:txBody>
        </p:sp>
        <p:pic>
          <p:nvPicPr>
            <p:cNvPr name="Picture 4" id="4"/>
            <p:cNvPicPr>
              <a:picLocks noChangeAspect="true"/>
            </p:cNvPicPr>
            <p:nvPr/>
          </p:nvPicPr>
          <p:blipFill>
            <a:blip r:embed="rId2"/>
            <a:srcRect l="0" t="0" r="0" b="0"/>
            <a:stretch>
              <a:fillRect/>
            </a:stretch>
          </p:blipFill>
          <p:spPr>
            <a:xfrm flipH="false" flipV="false" rot="0">
              <a:off x="0" y="7820439"/>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4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11529"/>
            <a:ext cx="10018893" cy="7512836"/>
            <a:chOff x="0" y="0"/>
            <a:chExt cx="13358524" cy="10017115"/>
          </a:xfrm>
        </p:grpSpPr>
        <p:sp>
          <p:nvSpPr>
            <p:cNvPr name="TextBox 3" id="3"/>
            <p:cNvSpPr txBox="true"/>
            <p:nvPr/>
          </p:nvSpPr>
          <p:spPr>
            <a:xfrm rot="0">
              <a:off x="0" y="66675"/>
              <a:ext cx="13358524" cy="7957468"/>
            </a:xfrm>
            <a:prstGeom prst="rect">
              <a:avLst/>
            </a:prstGeom>
          </p:spPr>
          <p:txBody>
            <a:bodyPr anchor="t" rtlCol="false" tIns="0" lIns="0" bIns="0" rIns="0">
              <a:spAutoFit/>
            </a:bodyPr>
            <a:lstStyle/>
            <a:p>
              <a:pPr algn="l" marL="0" indent="0" lvl="0">
                <a:lnSpc>
                  <a:spcPts val="6702"/>
                </a:lnSpc>
              </a:pPr>
              <a:r>
                <a:rPr lang="en-US" sz="6322">
                  <a:solidFill>
                    <a:srgbClr val="FFFFFF"/>
                  </a:solidFill>
                  <a:latin typeface="HK Grotesk Bold"/>
                </a:rPr>
                <a:t>2. There's always a lot of waiting at the doctor's office, so I brought a book to read. (Siempre hay mucha espera en el consultorio del médico, así que traje un libro para leer.)</a:t>
              </a:r>
            </a:p>
          </p:txBody>
        </p:sp>
        <p:pic>
          <p:nvPicPr>
            <p:cNvPr name="Picture 4" id="4"/>
            <p:cNvPicPr>
              <a:picLocks noChangeAspect="true"/>
            </p:cNvPicPr>
            <p:nvPr/>
          </p:nvPicPr>
          <p:blipFill>
            <a:blip r:embed="rId2"/>
            <a:srcRect l="0" t="0" r="0" b="0"/>
            <a:stretch>
              <a:fillRect/>
            </a:stretch>
          </p:blipFill>
          <p:spPr>
            <a:xfrm flipH="false" flipV="false" rot="0">
              <a:off x="0" y="828793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4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22527"/>
            <a:ext cx="10018893" cy="7490838"/>
            <a:chOff x="0" y="0"/>
            <a:chExt cx="13358524" cy="9987785"/>
          </a:xfrm>
        </p:grpSpPr>
        <p:sp>
          <p:nvSpPr>
            <p:cNvPr name="TextBox 3" id="3"/>
            <p:cNvSpPr txBox="true"/>
            <p:nvPr/>
          </p:nvSpPr>
          <p:spPr>
            <a:xfrm rot="0">
              <a:off x="0" y="95250"/>
              <a:ext cx="13358524" cy="7899563"/>
            </a:xfrm>
            <a:prstGeom prst="rect">
              <a:avLst/>
            </a:prstGeom>
          </p:spPr>
          <p:txBody>
            <a:bodyPr anchor="t" rtlCol="false" tIns="0" lIns="0" bIns="0" rIns="0">
              <a:spAutoFit/>
            </a:bodyPr>
            <a:lstStyle/>
            <a:p>
              <a:pPr algn="l" marL="0" indent="0" lvl="0">
                <a:lnSpc>
                  <a:spcPts val="7775"/>
                </a:lnSpc>
              </a:pPr>
              <a:r>
                <a:rPr lang="en-US" sz="7335">
                  <a:solidFill>
                    <a:srgbClr val="FFFFFF"/>
                  </a:solidFill>
                  <a:latin typeface="HK Grotesk Bold"/>
                </a:rPr>
                <a:t>3. I don't like waiting in line, but sometimes it's necessary to be patient. (No me gusta esperar en la fila, pero a veces es necesario ser paciente.)</a:t>
              </a:r>
            </a:p>
          </p:txBody>
        </p:sp>
        <p:pic>
          <p:nvPicPr>
            <p:cNvPr name="Picture 4" id="4"/>
            <p:cNvPicPr>
              <a:picLocks noChangeAspect="true"/>
            </p:cNvPicPr>
            <p:nvPr/>
          </p:nvPicPr>
          <p:blipFill>
            <a:blip r:embed="rId2"/>
            <a:srcRect l="0" t="0" r="0" b="0"/>
            <a:stretch>
              <a:fillRect/>
            </a:stretch>
          </p:blipFill>
          <p:spPr>
            <a:xfrm flipH="false" flipV="false" rot="0">
              <a:off x="0" y="825860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19411"/>
            <a:ext cx="6248178" cy="6248178"/>
          </a:xfrm>
          <a:custGeom>
            <a:avLst/>
            <a:gdLst/>
            <a:ahLst/>
            <a:cxnLst/>
            <a:rect r="r" b="b" t="t" l="l"/>
            <a:pathLst>
              <a:path h="6248178" w="6248178">
                <a:moveTo>
                  <a:pt x="0" y="0"/>
                </a:moveTo>
                <a:lnTo>
                  <a:pt x="6248178" y="0"/>
                </a:lnTo>
                <a:lnTo>
                  <a:pt x="6248178" y="6248178"/>
                </a:lnTo>
                <a:lnTo>
                  <a:pt x="0" y="62481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878661" y="3581516"/>
            <a:ext cx="8115300" cy="1285842"/>
          </a:xfrm>
          <a:prstGeom prst="rect">
            <a:avLst/>
          </a:prstGeom>
        </p:spPr>
        <p:txBody>
          <a:bodyPr anchor="t" rtlCol="false" tIns="0" lIns="0" bIns="0" rIns="0">
            <a:spAutoFit/>
          </a:bodyPr>
          <a:lstStyle/>
          <a:p>
            <a:pPr algn="l" marL="0" indent="0" lvl="0">
              <a:lnSpc>
                <a:spcPts val="9900"/>
              </a:lnSpc>
            </a:pPr>
            <a:r>
              <a:rPr lang="en-US" sz="9000">
                <a:solidFill>
                  <a:srgbClr val="FFFFFF"/>
                </a:solidFill>
                <a:latin typeface="Open Sans Bold"/>
              </a:rPr>
              <a:t>Conclusión</a:t>
            </a:r>
          </a:p>
        </p:txBody>
      </p:sp>
      <p:sp>
        <p:nvSpPr>
          <p:cNvPr name="TextBox 4" id="4"/>
          <p:cNvSpPr txBox="true"/>
          <p:nvPr/>
        </p:nvSpPr>
        <p:spPr>
          <a:xfrm rot="0">
            <a:off x="8878661" y="5375358"/>
            <a:ext cx="8115300" cy="533301"/>
          </a:xfrm>
          <a:prstGeom prst="rect">
            <a:avLst/>
          </a:prstGeom>
        </p:spPr>
        <p:txBody>
          <a:bodyPr anchor="t" rtlCol="false" tIns="0" lIns="0" bIns="0" rIns="0">
            <a:spAutoFit/>
          </a:bodyPr>
          <a:lstStyle/>
          <a:p>
            <a:pPr algn="l" marL="0" indent="0" lvl="0">
              <a:lnSpc>
                <a:spcPts val="4200"/>
              </a:lnSpc>
            </a:pPr>
            <a:r>
              <a:rPr lang="en-US" sz="3500">
                <a:solidFill>
                  <a:srgbClr val="FFFFFF"/>
                </a:solidFill>
                <a:latin typeface="Open Sans"/>
              </a:rPr>
              <a:t>Something amazing is about to happen</a:t>
            </a:r>
          </a:p>
        </p:txBody>
      </p:sp>
      <p:sp>
        <p:nvSpPr>
          <p:cNvPr name="TextBox 5" id="5"/>
          <p:cNvSpPr txBox="true"/>
          <p:nvPr/>
        </p:nvSpPr>
        <p:spPr>
          <a:xfrm rot="0">
            <a:off x="8878661" y="6369033"/>
            <a:ext cx="8115300" cy="422176"/>
          </a:xfrm>
          <a:prstGeom prst="rect">
            <a:avLst/>
          </a:prstGeom>
        </p:spPr>
        <p:txBody>
          <a:bodyPr anchor="t" rtlCol="false" tIns="0" lIns="0" bIns="0" rIns="0">
            <a:spAutoFit/>
          </a:bodyPr>
          <a:lstStyle/>
          <a:p>
            <a:pPr algn="l" marL="0" indent="0" lvl="0">
              <a:lnSpc>
                <a:spcPts val="3499"/>
              </a:lnSpc>
            </a:pPr>
            <a:r>
              <a:rPr lang="en-US" sz="2499">
                <a:solidFill>
                  <a:srgbClr val="FFFFFF"/>
                </a:solidFill>
                <a:latin typeface="Open Sans Bold"/>
              </a:rPr>
              <a:t>Moisés Sánchez</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cavity</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Caries. Una caries es un agujero en un diente que se forma cuando los alimentos se quedan atrapados y causan daño.</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1. Brushing your teeth regularly helps prevent cavities. (Cepillarse los dientes regularmente ayuda a prevenir las caries.)</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67472"/>
            <a:ext cx="10018893" cy="7200950"/>
            <a:chOff x="0" y="0"/>
            <a:chExt cx="13358524" cy="9601267"/>
          </a:xfrm>
        </p:grpSpPr>
        <p:sp>
          <p:nvSpPr>
            <p:cNvPr name="TextBox 3" id="3"/>
            <p:cNvSpPr txBox="true"/>
            <p:nvPr/>
          </p:nvSpPr>
          <p:spPr>
            <a:xfrm rot="0">
              <a:off x="0" y="114300"/>
              <a:ext cx="13358524" cy="7493995"/>
            </a:xfrm>
            <a:prstGeom prst="rect">
              <a:avLst/>
            </a:prstGeom>
          </p:spPr>
          <p:txBody>
            <a:bodyPr anchor="t" rtlCol="false" tIns="0" lIns="0" bIns="0" rIns="0">
              <a:spAutoFit/>
            </a:bodyPr>
            <a:lstStyle/>
            <a:p>
              <a:pPr algn="l" marL="0" indent="0" lvl="0">
                <a:lnSpc>
                  <a:spcPts val="8848"/>
                </a:lnSpc>
              </a:pPr>
              <a:r>
                <a:rPr lang="en-US" sz="8347">
                  <a:solidFill>
                    <a:srgbClr val="FFFFFF"/>
                  </a:solidFill>
                  <a:latin typeface="HK Grotesk Bold"/>
                </a:rPr>
                <a:t>2. The dentist found a cavity during my checkup. (El dentista encontró una caries durante mi revisión.)</a:t>
              </a:r>
            </a:p>
          </p:txBody>
        </p:sp>
        <p:pic>
          <p:nvPicPr>
            <p:cNvPr name="Picture 4" id="4"/>
            <p:cNvPicPr>
              <a:picLocks noChangeAspect="true"/>
            </p:cNvPicPr>
            <p:nvPr/>
          </p:nvPicPr>
          <p:blipFill>
            <a:blip r:embed="rId2"/>
            <a:srcRect l="0" t="0" r="0" b="0"/>
            <a:stretch>
              <a:fillRect/>
            </a:stretch>
          </p:blipFill>
          <p:spPr>
            <a:xfrm flipH="false" flipV="false" rot="0">
              <a:off x="0" y="7872087"/>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22527"/>
            <a:ext cx="10018893" cy="7490838"/>
            <a:chOff x="0" y="0"/>
            <a:chExt cx="13358524" cy="9987785"/>
          </a:xfrm>
        </p:grpSpPr>
        <p:sp>
          <p:nvSpPr>
            <p:cNvPr name="TextBox 3" id="3"/>
            <p:cNvSpPr txBox="true"/>
            <p:nvPr/>
          </p:nvSpPr>
          <p:spPr>
            <a:xfrm rot="0">
              <a:off x="0" y="95250"/>
              <a:ext cx="13358524" cy="7899563"/>
            </a:xfrm>
            <a:prstGeom prst="rect">
              <a:avLst/>
            </a:prstGeom>
          </p:spPr>
          <p:txBody>
            <a:bodyPr anchor="t" rtlCol="false" tIns="0" lIns="0" bIns="0" rIns="0">
              <a:spAutoFit/>
            </a:bodyPr>
            <a:lstStyle/>
            <a:p>
              <a:pPr algn="l" marL="0" indent="0" lvl="0">
                <a:lnSpc>
                  <a:spcPts val="7775"/>
                </a:lnSpc>
              </a:pPr>
              <a:r>
                <a:rPr lang="en-US" sz="7335">
                  <a:solidFill>
                    <a:srgbClr val="FFFFFF"/>
                  </a:solidFill>
                  <a:latin typeface="HK Grotesk Bold"/>
                </a:rPr>
                <a:t>big, braces, cavity, chair, checkup, clean, cool, dentist, drill, fix, kids, mirror, mom, mouth, nurse, pictures, spit, teeth, toys, waiting</a:t>
              </a:r>
            </a:p>
          </p:txBody>
        </p:sp>
        <p:pic>
          <p:nvPicPr>
            <p:cNvPr name="Picture 4" id="4"/>
            <p:cNvPicPr>
              <a:picLocks noChangeAspect="true"/>
            </p:cNvPicPr>
            <p:nvPr/>
          </p:nvPicPr>
          <p:blipFill>
            <a:blip r:embed="rId2"/>
            <a:srcRect l="0" t="0" r="0" b="0"/>
            <a:stretch>
              <a:fillRect/>
            </a:stretch>
          </p:blipFill>
          <p:spPr>
            <a:xfrm flipH="false" flipV="false" rot="0">
              <a:off x="0" y="825860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Eating too much sugary food can lead to cavities. (Comer demasiados alimentos azucarados puede provocar caries.)</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chair</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Silla. Una silla es un mueble con un asiento para una persona, generalmente con respaldo y cuatro patas.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289311"/>
            <a:ext cx="10018893" cy="7957270"/>
            <a:chOff x="0" y="0"/>
            <a:chExt cx="13358524" cy="10609694"/>
          </a:xfrm>
        </p:grpSpPr>
        <p:sp>
          <p:nvSpPr>
            <p:cNvPr name="TextBox 3" id="3"/>
            <p:cNvSpPr txBox="true"/>
            <p:nvPr/>
          </p:nvSpPr>
          <p:spPr>
            <a:xfrm rot="0">
              <a:off x="0" y="123825"/>
              <a:ext cx="13358524" cy="8492897"/>
            </a:xfrm>
            <a:prstGeom prst="rect">
              <a:avLst/>
            </a:prstGeom>
          </p:spPr>
          <p:txBody>
            <a:bodyPr anchor="t" rtlCol="false" tIns="0" lIns="0" bIns="0" rIns="0">
              <a:spAutoFit/>
            </a:bodyPr>
            <a:lstStyle/>
            <a:p>
              <a:pPr algn="l" marL="0" indent="0" lvl="0">
                <a:lnSpc>
                  <a:spcPts val="9990"/>
                </a:lnSpc>
              </a:pPr>
              <a:r>
                <a:rPr lang="en-US" sz="9425">
                  <a:solidFill>
                    <a:srgbClr val="FFFFFF"/>
                  </a:solidFill>
                  <a:latin typeface="HK Grotesk Bold"/>
                </a:rPr>
                <a:t>1. I sat on the chair in the waiting room. (Me senté en la silla en la sala de espera.)</a:t>
              </a:r>
            </a:p>
          </p:txBody>
        </p:sp>
        <p:pic>
          <p:nvPicPr>
            <p:cNvPr name="Picture 4" id="4"/>
            <p:cNvPicPr>
              <a:picLocks noChangeAspect="true"/>
            </p:cNvPicPr>
            <p:nvPr/>
          </p:nvPicPr>
          <p:blipFill>
            <a:blip r:embed="rId2"/>
            <a:srcRect l="0" t="0" r="0" b="0"/>
            <a:stretch>
              <a:fillRect/>
            </a:stretch>
          </p:blipFill>
          <p:spPr>
            <a:xfrm flipH="false" flipV="false" rot="0">
              <a:off x="0" y="888051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64968"/>
            <a:ext cx="10018893" cy="7405958"/>
            <a:chOff x="0" y="0"/>
            <a:chExt cx="13358524" cy="9874611"/>
          </a:xfrm>
        </p:grpSpPr>
        <p:sp>
          <p:nvSpPr>
            <p:cNvPr name="TextBox 3" id="3"/>
            <p:cNvSpPr txBox="true"/>
            <p:nvPr/>
          </p:nvSpPr>
          <p:spPr>
            <a:xfrm rot="0">
              <a:off x="0" y="114300"/>
              <a:ext cx="13358524" cy="7767339"/>
            </a:xfrm>
            <a:prstGeom prst="rect">
              <a:avLst/>
            </a:prstGeom>
          </p:spPr>
          <p:txBody>
            <a:bodyPr anchor="t" rtlCol="false" tIns="0" lIns="0" bIns="0" rIns="0">
              <a:spAutoFit/>
            </a:bodyPr>
            <a:lstStyle/>
            <a:p>
              <a:pPr algn="l" marL="0" indent="0" lvl="0">
                <a:lnSpc>
                  <a:spcPts val="9078"/>
                </a:lnSpc>
              </a:pPr>
              <a:r>
                <a:rPr lang="en-US" sz="8564">
                  <a:solidFill>
                    <a:srgbClr val="FFFFFF"/>
                  </a:solidFill>
                  <a:latin typeface="HK Grotesk Bold"/>
                </a:rPr>
                <a:t>2. The dentist asked me to sit back in the chair. (El dentista me pidió que me recostara en la silla.)</a:t>
              </a:r>
            </a:p>
          </p:txBody>
        </p:sp>
        <p:pic>
          <p:nvPicPr>
            <p:cNvPr name="Picture 4" id="4"/>
            <p:cNvPicPr>
              <a:picLocks noChangeAspect="true"/>
            </p:cNvPicPr>
            <p:nvPr/>
          </p:nvPicPr>
          <p:blipFill>
            <a:blip r:embed="rId2"/>
            <a:srcRect l="0" t="0" r="0" b="0"/>
            <a:stretch>
              <a:fillRect/>
            </a:stretch>
          </p:blipFill>
          <p:spPr>
            <a:xfrm flipH="false" flipV="false" rot="0">
              <a:off x="0" y="8145431"/>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3. We need more chairs for the guests coming to the party tomorrow. (Necesitamos más sillas para los invitados que vienen a la fiesta mañana.)</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checkup</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Revisión. Un chequeo es una visita al médico o al dentista para asegurarse de que estás sano y no tienes ningún problema.</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big</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67472"/>
            <a:ext cx="10018893" cy="7200950"/>
            <a:chOff x="0" y="0"/>
            <a:chExt cx="13358524" cy="9601267"/>
          </a:xfrm>
        </p:grpSpPr>
        <p:sp>
          <p:nvSpPr>
            <p:cNvPr name="TextBox 3" id="3"/>
            <p:cNvSpPr txBox="true"/>
            <p:nvPr/>
          </p:nvSpPr>
          <p:spPr>
            <a:xfrm rot="0">
              <a:off x="0" y="114300"/>
              <a:ext cx="13358524" cy="7493995"/>
            </a:xfrm>
            <a:prstGeom prst="rect">
              <a:avLst/>
            </a:prstGeom>
          </p:spPr>
          <p:txBody>
            <a:bodyPr anchor="t" rtlCol="false" tIns="0" lIns="0" bIns="0" rIns="0">
              <a:spAutoFit/>
            </a:bodyPr>
            <a:lstStyle/>
            <a:p>
              <a:pPr algn="l" marL="0" indent="0" lvl="0">
                <a:lnSpc>
                  <a:spcPts val="8848"/>
                </a:lnSpc>
              </a:pPr>
              <a:r>
                <a:rPr lang="en-US" sz="8347">
                  <a:solidFill>
                    <a:srgbClr val="FFFFFF"/>
                  </a:solidFill>
                  <a:latin typeface="HK Grotesk Bold"/>
                </a:rPr>
                <a:t>1. I go to the dentist for a checkup twice a year. (Voy al dentista para una revisión dos veces al año.)</a:t>
              </a:r>
            </a:p>
          </p:txBody>
        </p:sp>
        <p:pic>
          <p:nvPicPr>
            <p:cNvPr name="Picture 4" id="4"/>
            <p:cNvPicPr>
              <a:picLocks noChangeAspect="true"/>
            </p:cNvPicPr>
            <p:nvPr/>
          </p:nvPicPr>
          <p:blipFill>
            <a:blip r:embed="rId2"/>
            <a:srcRect l="0" t="0" r="0" b="0"/>
            <a:stretch>
              <a:fillRect/>
            </a:stretch>
          </p:blipFill>
          <p:spPr>
            <a:xfrm flipH="false" flipV="false" rot="0">
              <a:off x="0" y="7872087"/>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54091"/>
            <a:ext cx="10018893" cy="7227710"/>
            <a:chOff x="0" y="0"/>
            <a:chExt cx="13358524" cy="9636947"/>
          </a:xfrm>
        </p:grpSpPr>
        <p:sp>
          <p:nvSpPr>
            <p:cNvPr name="TextBox 3" id="3"/>
            <p:cNvSpPr txBox="true"/>
            <p:nvPr/>
          </p:nvSpPr>
          <p:spPr>
            <a:xfrm rot="0">
              <a:off x="0" y="85725"/>
              <a:ext cx="13358524" cy="7558250"/>
            </a:xfrm>
            <a:prstGeom prst="rect">
              <a:avLst/>
            </a:prstGeom>
          </p:spPr>
          <p:txBody>
            <a:bodyPr anchor="t" rtlCol="false" tIns="0" lIns="0" bIns="0" rIns="0">
              <a:spAutoFit/>
            </a:bodyPr>
            <a:lstStyle/>
            <a:p>
              <a:pPr algn="l" marL="0" indent="0" lvl="0">
                <a:lnSpc>
                  <a:spcPts val="6395"/>
                </a:lnSpc>
              </a:pPr>
              <a:r>
                <a:rPr lang="en-US" sz="6033">
                  <a:solidFill>
                    <a:srgbClr val="FFFFFF"/>
                  </a:solidFill>
                  <a:latin typeface="HK Grotesk Bold"/>
                </a:rPr>
                <a:t>2. The doctor recommended a checkup to monitor my blood pressure and cholesterol levels. (El médico recomendó una revisión para controlar mi presión arterial y mis niveles de colesterol.)</a:t>
              </a:r>
            </a:p>
          </p:txBody>
        </p:sp>
        <p:pic>
          <p:nvPicPr>
            <p:cNvPr name="Picture 4" id="4"/>
            <p:cNvPicPr>
              <a:picLocks noChangeAspect="true"/>
            </p:cNvPicPr>
            <p:nvPr/>
          </p:nvPicPr>
          <p:blipFill>
            <a:blip r:embed="rId2"/>
            <a:srcRect l="0" t="0" r="0" b="0"/>
            <a:stretch>
              <a:fillRect/>
            </a:stretch>
          </p:blipFill>
          <p:spPr>
            <a:xfrm flipH="false" flipV="false" rot="0">
              <a:off x="0" y="7907768"/>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701941"/>
            <a:ext cx="10018893" cy="7132012"/>
            <a:chOff x="0" y="0"/>
            <a:chExt cx="13358524" cy="9509349"/>
          </a:xfrm>
        </p:grpSpPr>
        <p:sp>
          <p:nvSpPr>
            <p:cNvPr name="TextBox 3" id="3"/>
            <p:cNvSpPr txBox="true"/>
            <p:nvPr/>
          </p:nvSpPr>
          <p:spPr>
            <a:xfrm rot="0">
              <a:off x="0" y="66675"/>
              <a:ext cx="13358524" cy="7449702"/>
            </a:xfrm>
            <a:prstGeom prst="rect">
              <a:avLst/>
            </a:prstGeom>
          </p:spPr>
          <p:txBody>
            <a:bodyPr anchor="t" rtlCol="false" tIns="0" lIns="0" bIns="0" rIns="0">
              <a:spAutoFit/>
            </a:bodyPr>
            <a:lstStyle/>
            <a:p>
              <a:pPr algn="l" marL="0" indent="0" lvl="0">
                <a:lnSpc>
                  <a:spcPts val="6318"/>
                </a:lnSpc>
              </a:pPr>
              <a:r>
                <a:rPr lang="en-US" sz="5961">
                  <a:solidFill>
                    <a:srgbClr val="FFFFFF"/>
                  </a:solidFill>
                  <a:latin typeface="HK Grotesk Bold"/>
                </a:rPr>
                <a:t>3. After the checkup, the dentist said everything looks good and I don't need any treatment. (Después de la revisión, el dentista dijo que todo está bien y que no necesito ningún tratamiento.)</a:t>
              </a:r>
            </a:p>
          </p:txBody>
        </p:sp>
        <p:pic>
          <p:nvPicPr>
            <p:cNvPr name="Picture 4" id="4"/>
            <p:cNvPicPr>
              <a:picLocks noChangeAspect="true"/>
            </p:cNvPicPr>
            <p:nvPr/>
          </p:nvPicPr>
          <p:blipFill>
            <a:blip r:embed="rId2"/>
            <a:srcRect l="0" t="0" r="0" b="0"/>
            <a:stretch>
              <a:fillRect/>
            </a:stretch>
          </p:blipFill>
          <p:spPr>
            <a:xfrm flipH="false" flipV="false" rot="0">
              <a:off x="0" y="7780170"/>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clean</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Limpiar. Limpiar significa eliminar la suciedad, el polvo o los residuos de algo para que esté ordenado y saludable.</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1. I brush my teeth to clean them after every meal. (Me cepillo los dientes para limpiarlos después de cada comida.)</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58160"/>
            <a:ext cx="10018893" cy="7819573"/>
            <a:chOff x="0" y="0"/>
            <a:chExt cx="13358524" cy="10426097"/>
          </a:xfrm>
        </p:grpSpPr>
        <p:sp>
          <p:nvSpPr>
            <p:cNvPr name="TextBox 3" id="3"/>
            <p:cNvSpPr txBox="true"/>
            <p:nvPr/>
          </p:nvSpPr>
          <p:spPr>
            <a:xfrm rot="0">
              <a:off x="0" y="104775"/>
              <a:ext cx="13358524" cy="8328350"/>
            </a:xfrm>
            <a:prstGeom prst="rect">
              <a:avLst/>
            </a:prstGeom>
          </p:spPr>
          <p:txBody>
            <a:bodyPr anchor="t" rtlCol="false" tIns="0" lIns="0" bIns="0" rIns="0">
              <a:spAutoFit/>
            </a:bodyPr>
            <a:lstStyle/>
            <a:p>
              <a:pPr algn="l" marL="0" indent="0" lvl="0">
                <a:lnSpc>
                  <a:spcPts val="8158"/>
                </a:lnSpc>
              </a:pPr>
              <a:r>
                <a:rPr lang="en-US" sz="7696">
                  <a:solidFill>
                    <a:srgbClr val="FFFFFF"/>
                  </a:solidFill>
                  <a:latin typeface="HK Grotesk Bold"/>
                </a:rPr>
                <a:t>2. She cleans her room every weekend to keep it tidy. (Ella limpia su habitación todos los fines de semana para mantenerla ordenada.)</a:t>
              </a:r>
            </a:p>
          </p:txBody>
        </p:sp>
        <p:pic>
          <p:nvPicPr>
            <p:cNvPr name="Picture 4" id="4"/>
            <p:cNvPicPr>
              <a:picLocks noChangeAspect="true"/>
            </p:cNvPicPr>
            <p:nvPr/>
          </p:nvPicPr>
          <p:blipFill>
            <a:blip r:embed="rId2"/>
            <a:srcRect l="0" t="0" r="0" b="0"/>
            <a:stretch>
              <a:fillRect/>
            </a:stretch>
          </p:blipFill>
          <p:spPr>
            <a:xfrm flipH="false" flipV="false" rot="0">
              <a:off x="0" y="8696918"/>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We need to clean the dishes before we can cook dinner. (Necesitamos lavar los platos antes de poder cocinar la cena.)</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cool</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Grande. Cuando decimos que algo es grande, queremos decir que tiene un tamaño considerable, más grande que otras cosas.</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Fresco. Fresco se refiere a algo que está a una temperatura agradable y cómoda, ni demasiado caliente ni demasiado frío.</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1. It's cool inside the house because we have the air conditioning on. (Hace fresco dentro de la casa porque tenemos el aire acondicionado encendido.)</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440316"/>
            <a:ext cx="10018893" cy="7655261"/>
            <a:chOff x="0" y="0"/>
            <a:chExt cx="13358524" cy="10207014"/>
          </a:xfrm>
        </p:grpSpPr>
        <p:sp>
          <p:nvSpPr>
            <p:cNvPr name="TextBox 3" id="3"/>
            <p:cNvSpPr txBox="true"/>
            <p:nvPr/>
          </p:nvSpPr>
          <p:spPr>
            <a:xfrm rot="0">
              <a:off x="0" y="95250"/>
              <a:ext cx="13358524" cy="8118792"/>
            </a:xfrm>
            <a:prstGeom prst="rect">
              <a:avLst/>
            </a:prstGeom>
          </p:spPr>
          <p:txBody>
            <a:bodyPr anchor="t" rtlCol="false" tIns="0" lIns="0" bIns="0" rIns="0">
              <a:spAutoFit/>
            </a:bodyPr>
            <a:lstStyle/>
            <a:p>
              <a:pPr algn="l" marL="0" indent="0" lvl="0">
                <a:lnSpc>
                  <a:spcPts val="7928"/>
                </a:lnSpc>
              </a:pPr>
              <a:r>
                <a:rPr lang="en-US" sz="7479">
                  <a:solidFill>
                    <a:srgbClr val="FFFFFF"/>
                  </a:solidFill>
                  <a:latin typeface="HK Grotesk Bold"/>
                </a:rPr>
                <a:t>2. The weather is cool today, perfect for a walk in the park. (El clima está fresco hoy, perfecto para una caminata en el parque.)</a:t>
              </a:r>
            </a:p>
          </p:txBody>
        </p:sp>
        <p:pic>
          <p:nvPicPr>
            <p:cNvPr name="Picture 4" id="4"/>
            <p:cNvPicPr>
              <a:picLocks noChangeAspect="true"/>
            </p:cNvPicPr>
            <p:nvPr/>
          </p:nvPicPr>
          <p:blipFill>
            <a:blip r:embed="rId2"/>
            <a:srcRect l="0" t="0" r="0" b="0"/>
            <a:stretch>
              <a:fillRect/>
            </a:stretch>
          </p:blipFill>
          <p:spPr>
            <a:xfrm flipH="false" flipV="false" rot="0">
              <a:off x="0" y="847783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840046"/>
            <a:ext cx="10018893" cy="6855801"/>
            <a:chOff x="0" y="0"/>
            <a:chExt cx="13358524" cy="9141068"/>
          </a:xfrm>
        </p:grpSpPr>
        <p:sp>
          <p:nvSpPr>
            <p:cNvPr name="TextBox 3" id="3"/>
            <p:cNvSpPr txBox="true"/>
            <p:nvPr/>
          </p:nvSpPr>
          <p:spPr>
            <a:xfrm rot="0">
              <a:off x="0" y="95250"/>
              <a:ext cx="13358524" cy="7052846"/>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Can I have a cool glass of water, please? (¿Puedo tomar un vaso de agua fresca, por favor?)</a:t>
              </a:r>
            </a:p>
          </p:txBody>
        </p:sp>
        <p:pic>
          <p:nvPicPr>
            <p:cNvPr name="Picture 4" id="4"/>
            <p:cNvPicPr>
              <a:picLocks noChangeAspect="true"/>
            </p:cNvPicPr>
            <p:nvPr/>
          </p:nvPicPr>
          <p:blipFill>
            <a:blip r:embed="rId2"/>
            <a:srcRect l="0" t="0" r="0" b="0"/>
            <a:stretch>
              <a:fillRect/>
            </a:stretch>
          </p:blipFill>
          <p:spPr>
            <a:xfrm flipH="false" flipV="false" rot="0">
              <a:off x="0" y="7411889"/>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dentist</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Dentista. Un dentista es un médico especializado en el cuidado de los dientes y las encías.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768353"/>
            <a:ext cx="10018893" cy="6999187"/>
            <a:chOff x="0" y="0"/>
            <a:chExt cx="13358524" cy="9332249"/>
          </a:xfrm>
        </p:grpSpPr>
        <p:sp>
          <p:nvSpPr>
            <p:cNvPr name="TextBox 3" id="3"/>
            <p:cNvSpPr txBox="true"/>
            <p:nvPr/>
          </p:nvSpPr>
          <p:spPr>
            <a:xfrm rot="0">
              <a:off x="0" y="85725"/>
              <a:ext cx="13358524" cy="7253552"/>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1. I have an appointment with the dentist tomorrow to have my teeth cleaned. (Tengo una cita con el dentista mañana para limpiarme los dientes.)</a:t>
              </a:r>
            </a:p>
          </p:txBody>
        </p:sp>
        <p:pic>
          <p:nvPicPr>
            <p:cNvPr name="Picture 4" id="4"/>
            <p:cNvPicPr>
              <a:picLocks noChangeAspect="true"/>
            </p:cNvPicPr>
            <p:nvPr/>
          </p:nvPicPr>
          <p:blipFill>
            <a:blip r:embed="rId2"/>
            <a:srcRect l="0" t="0" r="0" b="0"/>
            <a:stretch>
              <a:fillRect/>
            </a:stretch>
          </p:blipFill>
          <p:spPr>
            <a:xfrm flipH="false" flipV="false" rot="0">
              <a:off x="0" y="7603070"/>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59207"/>
            <a:ext cx="10018893" cy="7417479"/>
            <a:chOff x="0" y="0"/>
            <a:chExt cx="13358524" cy="9889973"/>
          </a:xfrm>
        </p:grpSpPr>
        <p:sp>
          <p:nvSpPr>
            <p:cNvPr name="TextBox 3" id="3"/>
            <p:cNvSpPr txBox="true"/>
            <p:nvPr/>
          </p:nvSpPr>
          <p:spPr>
            <a:xfrm rot="0">
              <a:off x="0" y="76200"/>
              <a:ext cx="13358524" cy="7820801"/>
            </a:xfrm>
            <a:prstGeom prst="rect">
              <a:avLst/>
            </a:prstGeom>
          </p:spPr>
          <p:txBody>
            <a:bodyPr anchor="t" rtlCol="false" tIns="0" lIns="0" bIns="0" rIns="0">
              <a:spAutoFit/>
            </a:bodyPr>
            <a:lstStyle/>
            <a:p>
              <a:pPr algn="l" marL="0" indent="0" lvl="0">
                <a:lnSpc>
                  <a:spcPts val="6548"/>
                </a:lnSpc>
              </a:pPr>
              <a:r>
                <a:rPr lang="en-US" sz="6178">
                  <a:solidFill>
                    <a:srgbClr val="FFFFFF"/>
                  </a:solidFill>
                  <a:latin typeface="HK Grotesk Bold"/>
                </a:rPr>
                <a:t>2. The dentist told me I need to floss more to prevent gum disease. (El dentista me dijo que necesito usar más hilo dental para prevenir enfermedades de las encías.)</a:t>
              </a:r>
            </a:p>
          </p:txBody>
        </p:sp>
        <p:pic>
          <p:nvPicPr>
            <p:cNvPr name="Picture 4" id="4"/>
            <p:cNvPicPr>
              <a:picLocks noChangeAspect="true"/>
            </p:cNvPicPr>
            <p:nvPr/>
          </p:nvPicPr>
          <p:blipFill>
            <a:blip r:embed="rId2"/>
            <a:srcRect l="0" t="0" r="0" b="0"/>
            <a:stretch>
              <a:fillRect/>
            </a:stretch>
          </p:blipFill>
          <p:spPr>
            <a:xfrm flipH="false" flipV="false" rot="0">
              <a:off x="0" y="81607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3. My dentist is very gentle and makes sure I'm comfortable during the checkup. (Mi dentista es muy amable y se asegura de que esté cómodo durante la revisión.)</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drill</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Taladro. Un taladro es una herramienta eléctrica que se utiliza para hacer agujeros en diferentes materiales.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1. The dentist used a drill to remove the decay from my tooth before filling it. (El dentista usó un taladro para quitar la caries de mi diente antes de rellenarlo.)</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2. My dad is using a drill to hang a shelf in the living room. (Mi papá está usando un taladro para colgar una repisa en la sala.)</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3. Be careful when using the drill, it can be dangerous if you're not trained. (Ten cuidado al usar el taladro, puede ser peligroso si no estás entrenado.)</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duck</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4219674"/>
            <a:ext cx="13954522" cy="18381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Pato. Un pato es un ave acuática con plumaje y un pico ancho.</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42250"/>
            <a:ext cx="10018893" cy="7251394"/>
            <a:chOff x="0" y="0"/>
            <a:chExt cx="13358524" cy="9668525"/>
          </a:xfrm>
        </p:grpSpPr>
        <p:sp>
          <p:nvSpPr>
            <p:cNvPr name="TextBox 3" id="3"/>
            <p:cNvSpPr txBox="true"/>
            <p:nvPr/>
          </p:nvSpPr>
          <p:spPr>
            <a:xfrm rot="0">
              <a:off x="0" y="133350"/>
              <a:ext cx="13358524" cy="7542203"/>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1. The elephant has big ears. (El elefante tiene orejas grandes.)</a:t>
              </a:r>
            </a:p>
          </p:txBody>
        </p:sp>
        <p:pic>
          <p:nvPicPr>
            <p:cNvPr name="Picture 4" id="4"/>
            <p:cNvPicPr>
              <a:picLocks noChangeAspect="true"/>
            </p:cNvPicPr>
            <p:nvPr/>
          </p:nvPicPr>
          <p:blipFill>
            <a:blip r:embed="rId2"/>
            <a:srcRect l="0" t="0" r="0" b="0"/>
            <a:stretch>
              <a:fillRect/>
            </a:stretch>
          </p:blipFill>
          <p:spPr>
            <a:xfrm flipH="false" flipV="false" rot="0">
              <a:off x="0" y="793934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1. The duck swims gracefully in the pond, its feathers shining in the sunlight. (El pato nada con gracia en el estanque, sus plumas brillando bajo la luz del sol.)</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2. We fed the ducks at the park and they quacked happily. (Alimentamos a los patos en el parque y graznaron felizmente.)</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Ducks love to swim in the lake and dive for fish. (A los patos les encanta nadar en el lago y bucear en busca de peces.)</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fix</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Arreglar. Arreglar significa reparar algo que está roto o dañado para que vuelva a funcionar correctamente.</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22527"/>
            <a:ext cx="10018893" cy="7490838"/>
            <a:chOff x="0" y="0"/>
            <a:chExt cx="13358524" cy="9987785"/>
          </a:xfrm>
        </p:grpSpPr>
        <p:sp>
          <p:nvSpPr>
            <p:cNvPr name="TextBox 3" id="3"/>
            <p:cNvSpPr txBox="true"/>
            <p:nvPr/>
          </p:nvSpPr>
          <p:spPr>
            <a:xfrm rot="0">
              <a:off x="0" y="95250"/>
              <a:ext cx="13358524" cy="7899563"/>
            </a:xfrm>
            <a:prstGeom prst="rect">
              <a:avLst/>
            </a:prstGeom>
          </p:spPr>
          <p:txBody>
            <a:bodyPr anchor="t" rtlCol="false" tIns="0" lIns="0" bIns="0" rIns="0">
              <a:spAutoFit/>
            </a:bodyPr>
            <a:lstStyle/>
            <a:p>
              <a:pPr algn="l" marL="0" indent="0" lvl="0">
                <a:lnSpc>
                  <a:spcPts val="7775"/>
                </a:lnSpc>
              </a:pPr>
              <a:r>
                <a:rPr lang="en-US" sz="7335">
                  <a:solidFill>
                    <a:srgbClr val="FFFFFF"/>
                  </a:solidFill>
                  <a:latin typeface="HK Grotesk Bold"/>
                </a:rPr>
                <a:t>1. The dentist will fix my cavity by filling it with a special material. (El dentista arreglará mi caries rellenándola con un material especial.)</a:t>
              </a:r>
            </a:p>
          </p:txBody>
        </p:sp>
        <p:pic>
          <p:nvPicPr>
            <p:cNvPr name="Picture 4" id="4"/>
            <p:cNvPicPr>
              <a:picLocks noChangeAspect="true"/>
            </p:cNvPicPr>
            <p:nvPr/>
          </p:nvPicPr>
          <p:blipFill>
            <a:blip r:embed="rId2"/>
            <a:srcRect l="0" t="0" r="0" b="0"/>
            <a:stretch>
              <a:fillRect/>
            </a:stretch>
          </p:blipFill>
          <p:spPr>
            <a:xfrm flipH="false" flipV="false" rot="0">
              <a:off x="0" y="825860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2. Can you fix the broken chair in the kitchen before dinner? (¿Puedes arreglar la silla rota en la cocina antes de la cena?)</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I need to fix my bike before we can go for a ride. (Necesito arreglar mi bicicleta antes de que podamos salir a dar un paseo.)</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fur</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770037"/>
            <a:ext cx="10018893" cy="6995820"/>
            <a:chOff x="0" y="0"/>
            <a:chExt cx="13358524" cy="9327760"/>
          </a:xfrm>
        </p:grpSpPr>
        <p:sp>
          <p:nvSpPr>
            <p:cNvPr name="TextBox 3" id="3"/>
            <p:cNvSpPr txBox="true"/>
            <p:nvPr/>
          </p:nvSpPr>
          <p:spPr>
            <a:xfrm rot="0">
              <a:off x="0" y="104775"/>
              <a:ext cx="13358524" cy="7230013"/>
            </a:xfrm>
            <a:prstGeom prst="rect">
              <a:avLst/>
            </a:prstGeom>
          </p:spPr>
          <p:txBody>
            <a:bodyPr anchor="t" rtlCol="false" tIns="0" lIns="0" bIns="0" rIns="0">
              <a:spAutoFit/>
            </a:bodyPr>
            <a:lstStyle/>
            <a:p>
              <a:pPr algn="l" marL="0" indent="0" lvl="0">
                <a:lnSpc>
                  <a:spcPts val="8541"/>
                </a:lnSpc>
              </a:pPr>
              <a:r>
                <a:rPr lang="en-US" sz="8058">
                  <a:solidFill>
                    <a:srgbClr val="FFFFFF"/>
                  </a:solidFill>
                  <a:latin typeface="HK Grotesk Bold"/>
                </a:rPr>
                <a:t>2. She bought a big house with a spacious garden. (Ella compró una casa grande con un jardín espacioso.)</a:t>
              </a:r>
            </a:p>
          </p:txBody>
        </p:sp>
        <p:pic>
          <p:nvPicPr>
            <p:cNvPr name="Picture 4" id="4"/>
            <p:cNvPicPr>
              <a:picLocks noChangeAspect="true"/>
            </p:cNvPicPr>
            <p:nvPr/>
          </p:nvPicPr>
          <p:blipFill>
            <a:blip r:embed="rId2"/>
            <a:srcRect l="0" t="0" r="0" b="0"/>
            <a:stretch>
              <a:fillRect/>
            </a:stretch>
          </p:blipFill>
          <p:spPr>
            <a:xfrm flipH="false" flipV="false" rot="0">
              <a:off x="0" y="7598580"/>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Pelaje. El pelaje es el conjunto de pelos que cubre el cuerpo de algunos animales.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98748"/>
            <a:ext cx="10018893" cy="7338397"/>
            <a:chOff x="0" y="0"/>
            <a:chExt cx="13358524" cy="9784530"/>
          </a:xfrm>
        </p:grpSpPr>
        <p:sp>
          <p:nvSpPr>
            <p:cNvPr name="TextBox 3" id="3"/>
            <p:cNvSpPr txBox="true"/>
            <p:nvPr/>
          </p:nvSpPr>
          <p:spPr>
            <a:xfrm rot="0">
              <a:off x="0" y="104775"/>
              <a:ext cx="13358524" cy="7686783"/>
            </a:xfrm>
            <a:prstGeom prst="rect">
              <a:avLst/>
            </a:prstGeom>
          </p:spPr>
          <p:txBody>
            <a:bodyPr anchor="t" rtlCol="false" tIns="0" lIns="0" bIns="0" rIns="0">
              <a:spAutoFit/>
            </a:bodyPr>
            <a:lstStyle/>
            <a:p>
              <a:pPr algn="l" marL="0" indent="0" lvl="0">
                <a:lnSpc>
                  <a:spcPts val="9001"/>
                </a:lnSpc>
              </a:pPr>
              <a:r>
                <a:rPr lang="en-US" sz="8492">
                  <a:solidFill>
                    <a:srgbClr val="FFFFFF"/>
                  </a:solidFill>
                  <a:latin typeface="HK Grotesk Bold"/>
                </a:rPr>
                <a:t>1. The cat has soft fur that I love to stroke. (El gato tiene pelaje suave que me encanta acariciar.)</a:t>
              </a:r>
            </a:p>
          </p:txBody>
        </p:sp>
        <p:pic>
          <p:nvPicPr>
            <p:cNvPr name="Picture 4" id="4"/>
            <p:cNvPicPr>
              <a:picLocks noChangeAspect="true"/>
            </p:cNvPicPr>
            <p:nvPr/>
          </p:nvPicPr>
          <p:blipFill>
            <a:blip r:embed="rId2"/>
            <a:srcRect l="0" t="0" r="0" b="0"/>
            <a:stretch>
              <a:fillRect/>
            </a:stretch>
          </p:blipFill>
          <p:spPr>
            <a:xfrm flipH="false" flipV="false" rot="0">
              <a:off x="0" y="8055350"/>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04684"/>
            <a:ext cx="10018893" cy="7326526"/>
            <a:chOff x="0" y="0"/>
            <a:chExt cx="13358524" cy="9768701"/>
          </a:xfrm>
        </p:grpSpPr>
        <p:sp>
          <p:nvSpPr>
            <p:cNvPr name="TextBox 3" id="3"/>
            <p:cNvSpPr txBox="true"/>
            <p:nvPr/>
          </p:nvSpPr>
          <p:spPr>
            <a:xfrm rot="0">
              <a:off x="0" y="95250"/>
              <a:ext cx="13358524" cy="7680479"/>
            </a:xfrm>
            <a:prstGeom prst="rect">
              <a:avLst/>
            </a:prstGeom>
          </p:spPr>
          <p:txBody>
            <a:bodyPr anchor="t" rtlCol="false" tIns="0" lIns="0" bIns="0" rIns="0">
              <a:spAutoFit/>
            </a:bodyPr>
            <a:lstStyle/>
            <a:p>
              <a:pPr algn="l" marL="0" indent="0" lvl="0">
                <a:lnSpc>
                  <a:spcPts val="7545"/>
                </a:lnSpc>
              </a:pPr>
              <a:r>
                <a:rPr lang="en-US" sz="7118">
                  <a:solidFill>
                    <a:srgbClr val="FFFFFF"/>
                  </a:solidFill>
                  <a:latin typeface="HK Grotesk Bold"/>
                </a:rPr>
                <a:t>2. My dog's fur keeps him warm during the winter months. (El pelaje de mi perro lo mantiene caliente durante los meses de invierno.)</a:t>
              </a:r>
            </a:p>
          </p:txBody>
        </p:sp>
        <p:pic>
          <p:nvPicPr>
            <p:cNvPr name="Picture 4" id="4"/>
            <p:cNvPicPr>
              <a:picLocks noChangeAspect="true"/>
            </p:cNvPicPr>
            <p:nvPr/>
          </p:nvPicPr>
          <p:blipFill>
            <a:blip r:embed="rId2"/>
            <a:srcRect l="0" t="0" r="0" b="0"/>
            <a:stretch>
              <a:fillRect/>
            </a:stretch>
          </p:blipFill>
          <p:spPr>
            <a:xfrm flipH="false" flipV="false" rot="0">
              <a:off x="0" y="803952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3. She brushed the fur of her toy rabbit until it was soft and fluffy. (Ella cepilló el pelaje de su conejo de peluche hasta que quedó suave y esponjoso.)</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garden</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Jardín. Un jardín es un área al aire libre donde se cultivan plantas, flores o vegetales.</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1. I help my mom in the garden by watering the plants and pulling weeds. (Ayudo a mi mamá en el jardín regando las plantas y arrancando las malas hierbas.)</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86840"/>
            <a:ext cx="10018893" cy="7162213"/>
            <a:chOff x="0" y="0"/>
            <a:chExt cx="13358524" cy="9549618"/>
          </a:xfrm>
        </p:grpSpPr>
        <p:sp>
          <p:nvSpPr>
            <p:cNvPr name="TextBox 3" id="3"/>
            <p:cNvSpPr txBox="true"/>
            <p:nvPr/>
          </p:nvSpPr>
          <p:spPr>
            <a:xfrm rot="0">
              <a:off x="0" y="85725"/>
              <a:ext cx="13358524" cy="7470921"/>
            </a:xfrm>
            <a:prstGeom prst="rect">
              <a:avLst/>
            </a:prstGeom>
          </p:spPr>
          <p:txBody>
            <a:bodyPr anchor="t" rtlCol="false" tIns="0" lIns="0" bIns="0" rIns="0">
              <a:spAutoFit/>
            </a:bodyPr>
            <a:lstStyle/>
            <a:p>
              <a:pPr algn="l" marL="0" indent="0" lvl="0">
                <a:lnSpc>
                  <a:spcPts val="7315"/>
                </a:lnSpc>
              </a:pPr>
              <a:r>
                <a:rPr lang="en-US" sz="6901">
                  <a:solidFill>
                    <a:srgbClr val="FFFFFF"/>
                  </a:solidFill>
                  <a:latin typeface="HK Grotesk Bold"/>
                </a:rPr>
                <a:t>2. We planted tomatoes and cucumbers in our backyard garden this year. (Plantamos tomates y pepinos en nuestro jardín trasero este año.)</a:t>
              </a:r>
            </a:p>
          </p:txBody>
        </p:sp>
        <p:pic>
          <p:nvPicPr>
            <p:cNvPr name="Picture 4" id="4"/>
            <p:cNvPicPr>
              <a:picLocks noChangeAspect="true"/>
            </p:cNvPicPr>
            <p:nvPr/>
          </p:nvPicPr>
          <p:blipFill>
            <a:blip r:embed="rId2"/>
            <a:srcRect l="0" t="0" r="0" b="0"/>
            <a:stretch>
              <a:fillRect/>
            </a:stretch>
          </p:blipFill>
          <p:spPr>
            <a:xfrm flipH="false" flipV="false" rot="0">
              <a:off x="0" y="7820439"/>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My backpack is too big for this small locker. (Mi mochila es demasiado grande para este casillero pequeño.)</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3. The garden is full of colorful flowers in the spring, it looks beautiful. (El jardín está lleno de flores coloridas en la primavera, se ve hermoso.)</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good</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Bueno. Bueno se refiere a algo que tiene cualidades positivas o es satisfactorio.</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1. This cake tastes really good, it's my favorite dessert. (Este pastel sabe realmente bien, es mi postre favorito.)</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604684"/>
            <a:ext cx="10018893" cy="7326526"/>
            <a:chOff x="0" y="0"/>
            <a:chExt cx="13358524" cy="9768701"/>
          </a:xfrm>
        </p:grpSpPr>
        <p:sp>
          <p:nvSpPr>
            <p:cNvPr name="TextBox 3" id="3"/>
            <p:cNvSpPr txBox="true"/>
            <p:nvPr/>
          </p:nvSpPr>
          <p:spPr>
            <a:xfrm rot="0">
              <a:off x="0" y="95250"/>
              <a:ext cx="13358524" cy="7680479"/>
            </a:xfrm>
            <a:prstGeom prst="rect">
              <a:avLst/>
            </a:prstGeom>
          </p:spPr>
          <p:txBody>
            <a:bodyPr anchor="t" rtlCol="false" tIns="0" lIns="0" bIns="0" rIns="0">
              <a:spAutoFit/>
            </a:bodyPr>
            <a:lstStyle/>
            <a:p>
              <a:pPr algn="l" marL="0" indent="0" lvl="0">
                <a:lnSpc>
                  <a:spcPts val="7545"/>
                </a:lnSpc>
              </a:pPr>
              <a:r>
                <a:rPr lang="en-US" sz="7118">
                  <a:solidFill>
                    <a:srgbClr val="FFFFFF"/>
                  </a:solidFill>
                  <a:latin typeface="HK Grotesk Bold"/>
                </a:rPr>
                <a:t>2. He is a good friend who always listens and helps when I need it. (Él es un buen amigo que siempre escucha y ayuda cuando lo necesito.)</a:t>
              </a:r>
            </a:p>
          </p:txBody>
        </p:sp>
        <p:pic>
          <p:nvPicPr>
            <p:cNvPr name="Picture 4" id="4"/>
            <p:cNvPicPr>
              <a:picLocks noChangeAspect="true"/>
            </p:cNvPicPr>
            <p:nvPr/>
          </p:nvPicPr>
          <p:blipFill>
            <a:blip r:embed="rId2"/>
            <a:srcRect l="0" t="0" r="0" b="0"/>
            <a:stretch>
              <a:fillRect/>
            </a:stretch>
          </p:blipFill>
          <p:spPr>
            <a:xfrm flipH="false" flipV="false" rot="0">
              <a:off x="0" y="803952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The weather is good today, perfect for a picnic in the park. (El clima está bueno hoy, perfecto para un picnic en el parque.)</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kids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305373"/>
            <a:ext cx="13954522" cy="3666728"/>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Niños. Niños se refiere a personas jóvenes, especialmente aquellos que aún no han alcanzado la edad adulta.</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braces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1. The dentist has a special waiting area for kids with toys and books. (El dentista tiene un área de espera especial para niños con juguetes y libros.)</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522527"/>
            <a:ext cx="10018893" cy="7490838"/>
            <a:chOff x="0" y="0"/>
            <a:chExt cx="13358524" cy="9987785"/>
          </a:xfrm>
        </p:grpSpPr>
        <p:sp>
          <p:nvSpPr>
            <p:cNvPr name="TextBox 3" id="3"/>
            <p:cNvSpPr txBox="true"/>
            <p:nvPr/>
          </p:nvSpPr>
          <p:spPr>
            <a:xfrm rot="0">
              <a:off x="0" y="95250"/>
              <a:ext cx="13358524" cy="7899563"/>
            </a:xfrm>
            <a:prstGeom prst="rect">
              <a:avLst/>
            </a:prstGeom>
          </p:spPr>
          <p:txBody>
            <a:bodyPr anchor="t" rtlCol="false" tIns="0" lIns="0" bIns="0" rIns="0">
              <a:spAutoFit/>
            </a:bodyPr>
            <a:lstStyle/>
            <a:p>
              <a:pPr algn="l" marL="0" indent="0" lvl="0">
                <a:lnSpc>
                  <a:spcPts val="7775"/>
                </a:lnSpc>
              </a:pPr>
              <a:r>
                <a:rPr lang="en-US" sz="7335">
                  <a:solidFill>
                    <a:srgbClr val="FFFFFF"/>
                  </a:solidFill>
                  <a:latin typeface="HK Grotesk Bold"/>
                </a:rPr>
                <a:t>2. We took the kids to the park to play on the swings and slides. (Llevamos a los niños al parque para jugar en los columpios y toboganes.)</a:t>
              </a:r>
            </a:p>
          </p:txBody>
        </p:sp>
        <p:pic>
          <p:nvPicPr>
            <p:cNvPr name="Picture 4" id="4"/>
            <p:cNvPicPr>
              <a:picLocks noChangeAspect="true"/>
            </p:cNvPicPr>
            <p:nvPr/>
          </p:nvPicPr>
          <p:blipFill>
            <a:blip r:embed="rId2"/>
            <a:srcRect l="0" t="0" r="0" b="0"/>
            <a:stretch>
              <a:fillRect/>
            </a:stretch>
          </p:blipFill>
          <p:spPr>
            <a:xfrm flipH="false" flipV="false" rot="0">
              <a:off x="0" y="8258605"/>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3. My mom works with kids at the elementary school, she loves teaching them. (Mi mamá trabaja con niños en la escuela primaria, le encanta enseñarles.)</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mirror</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sp>
        <p:nvSpPr>
          <p:cNvPr name="AutoShape 2" id="2"/>
          <p:cNvSpPr/>
          <p:nvPr/>
        </p:nvSpPr>
        <p:spPr>
          <a:xfrm rot="0">
            <a:off x="0" y="-138594"/>
            <a:ext cx="299367" cy="2477174"/>
          </a:xfrm>
          <a:prstGeom prst="rect">
            <a:avLst/>
          </a:prstGeom>
          <a:solidFill>
            <a:srgbClr val="86C7ED"/>
          </a:solidFill>
        </p:spPr>
      </p:sp>
      <p:sp>
        <p:nvSpPr>
          <p:cNvPr name="TextBox 3" id="3"/>
          <p:cNvSpPr txBox="true"/>
          <p:nvPr/>
        </p:nvSpPr>
        <p:spPr>
          <a:xfrm rot="0">
            <a:off x="2166739" y="3762524"/>
            <a:ext cx="13954522" cy="2752427"/>
          </a:xfrm>
          <a:prstGeom prst="rect">
            <a:avLst/>
          </a:prstGeom>
        </p:spPr>
        <p:txBody>
          <a:bodyPr anchor="t" rtlCol="false" tIns="0" lIns="0" bIns="0" rIns="0">
            <a:spAutoFit/>
          </a:bodyPr>
          <a:lstStyle/>
          <a:p>
            <a:pPr algn="l" marL="0" indent="0" lvl="0">
              <a:lnSpc>
                <a:spcPts val="7200"/>
              </a:lnSpc>
            </a:pPr>
            <a:r>
              <a:rPr lang="en-US" sz="6000" u="none">
                <a:solidFill>
                  <a:srgbClr val="FFFFFF"/>
                </a:solidFill>
                <a:latin typeface="HK Grotesk Bold"/>
              </a:rPr>
              <a:t>Definición: Espejo. Un espejo es una superficie reflectante que muestra la imagen de lo que está delante de él.</a:t>
            </a:r>
          </a:p>
        </p:txBody>
      </p:sp>
      <p:sp>
        <p:nvSpPr>
          <p:cNvPr name="Freeform 4" id="4"/>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Ejemplos:</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9660"/>
            <a:ext cx="10018893" cy="7896574"/>
            <a:chOff x="0" y="0"/>
            <a:chExt cx="13358524" cy="10528765"/>
          </a:xfrm>
        </p:grpSpPr>
        <p:sp>
          <p:nvSpPr>
            <p:cNvPr name="TextBox 3" id="3"/>
            <p:cNvSpPr txBox="true"/>
            <p:nvPr/>
          </p:nvSpPr>
          <p:spPr>
            <a:xfrm rot="0">
              <a:off x="0" y="85725"/>
              <a:ext cx="13358524" cy="8450068"/>
            </a:xfrm>
            <a:prstGeom prst="rect">
              <a:avLst/>
            </a:prstGeom>
          </p:spPr>
          <p:txBody>
            <a:bodyPr anchor="t" rtlCol="false" tIns="0" lIns="0" bIns="0" rIns="0">
              <a:spAutoFit/>
            </a:bodyPr>
            <a:lstStyle/>
            <a:p>
              <a:pPr algn="l" marL="0" indent="0" lvl="0">
                <a:lnSpc>
                  <a:spcPts val="7162"/>
                </a:lnSpc>
              </a:pPr>
              <a:r>
                <a:rPr lang="en-US" sz="6756">
                  <a:solidFill>
                    <a:srgbClr val="FFFFFF"/>
                  </a:solidFill>
                  <a:latin typeface="HK Grotesk Bold"/>
                </a:rPr>
                <a:t>1. I look at myself in the mirror every morning while I brush my teeth. (Me miro en el espejo todas las mañanas mientras me cepillo los dientes.)</a:t>
              </a:r>
            </a:p>
          </p:txBody>
        </p:sp>
        <p:pic>
          <p:nvPicPr>
            <p:cNvPr name="Picture 4" id="4"/>
            <p:cNvPicPr>
              <a:picLocks noChangeAspect="true"/>
            </p:cNvPicPr>
            <p:nvPr/>
          </p:nvPicPr>
          <p:blipFill>
            <a:blip r:embed="rId2"/>
            <a:srcRect l="0" t="0" r="0" b="0"/>
            <a:stretch>
              <a:fillRect/>
            </a:stretch>
          </p:blipFill>
          <p:spPr>
            <a:xfrm flipH="false" flipV="false" rot="0">
              <a:off x="0" y="8799586"/>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2. The mirror in the bathroom is foggy from the hot shower. (El espejo en el baño está empañado por la ducha caliente.)</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1317752"/>
            <a:ext cx="10018893" cy="7900389"/>
            <a:chOff x="0" y="0"/>
            <a:chExt cx="13358524" cy="10533852"/>
          </a:xfrm>
        </p:grpSpPr>
        <p:sp>
          <p:nvSpPr>
            <p:cNvPr name="TextBox 3" id="3"/>
            <p:cNvSpPr txBox="true"/>
            <p:nvPr/>
          </p:nvSpPr>
          <p:spPr>
            <a:xfrm rot="0">
              <a:off x="0" y="95250"/>
              <a:ext cx="13358524" cy="8445630"/>
            </a:xfrm>
            <a:prstGeom prst="rect">
              <a:avLst/>
            </a:prstGeom>
          </p:spPr>
          <p:txBody>
            <a:bodyPr anchor="t" rtlCol="false" tIns="0" lIns="0" bIns="0" rIns="0">
              <a:spAutoFit/>
            </a:bodyPr>
            <a:lstStyle/>
            <a:p>
              <a:pPr algn="l" marL="0" indent="0" lvl="0">
                <a:lnSpc>
                  <a:spcPts val="8235"/>
                </a:lnSpc>
              </a:pPr>
              <a:r>
                <a:rPr lang="en-US" sz="7769">
                  <a:solidFill>
                    <a:srgbClr val="FFFFFF"/>
                  </a:solidFill>
                  <a:latin typeface="HK Grotesk Bold"/>
                </a:rPr>
                <a:t>3. She checked her reflection in the mirror before leaving the house. (Ella revisó su reflejo en el espejo antes de salir de casa.)</a:t>
              </a:r>
            </a:p>
          </p:txBody>
        </p:sp>
        <p:pic>
          <p:nvPicPr>
            <p:cNvPr name="Picture 4" id="4"/>
            <p:cNvPicPr>
              <a:picLocks noChangeAspect="true"/>
            </p:cNvPicPr>
            <p:nvPr/>
          </p:nvPicPr>
          <p:blipFill>
            <a:blip r:embed="rId2"/>
            <a:srcRect l="0" t="0" r="0" b="0"/>
            <a:stretch>
              <a:fillRect/>
            </a:stretch>
          </p:blipFill>
          <p:spPr>
            <a:xfrm flipH="false" flipV="false" rot="0">
              <a:off x="0" y="8804672"/>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
        <p:nvSpPr>
          <p:cNvPr name="Freeform 7" id="7"/>
          <p:cNvSpPr/>
          <p:nvPr/>
        </p:nvSpPr>
        <p:spPr>
          <a:xfrm flipH="false" flipV="false" rot="0">
            <a:off x="15564437" y="0"/>
            <a:ext cx="2228949" cy="2228949"/>
          </a:xfrm>
          <a:custGeom>
            <a:avLst/>
            <a:gdLst/>
            <a:ahLst/>
            <a:cxnLst/>
            <a:rect r="r" b="b" t="t" l="l"/>
            <a:pathLst>
              <a:path h="2228949" w="2228949">
                <a:moveTo>
                  <a:pt x="0" y="0"/>
                </a:moveTo>
                <a:lnTo>
                  <a:pt x="2228949" y="0"/>
                </a:lnTo>
                <a:lnTo>
                  <a:pt x="2228949" y="2228949"/>
                </a:lnTo>
                <a:lnTo>
                  <a:pt x="0" y="2228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bg>
      <p:bgPr>
        <a:solidFill>
          <a:srgbClr val="2B5ADC"/>
        </a:solidFill>
      </p:bgPr>
    </p:bg>
    <p:spTree>
      <p:nvGrpSpPr>
        <p:cNvPr id="1" name=""/>
        <p:cNvGrpSpPr/>
        <p:nvPr/>
      </p:nvGrpSpPr>
      <p:grpSpPr>
        <a:xfrm>
          <a:off x="0" y="0"/>
          <a:ext cx="0" cy="0"/>
          <a:chOff x="0" y="0"/>
          <a:chExt cx="0" cy="0"/>
        </a:xfrm>
      </p:grpSpPr>
      <p:grpSp>
        <p:nvGrpSpPr>
          <p:cNvPr name="Group 2" id="2"/>
          <p:cNvGrpSpPr/>
          <p:nvPr/>
        </p:nvGrpSpPr>
        <p:grpSpPr>
          <a:xfrm rot="0">
            <a:off x="1280841" y="3731657"/>
            <a:ext cx="10018893" cy="3072579"/>
            <a:chOff x="0" y="0"/>
            <a:chExt cx="13358524" cy="4096772"/>
          </a:xfrm>
        </p:grpSpPr>
        <p:sp>
          <p:nvSpPr>
            <p:cNvPr name="TextBox 3" id="3"/>
            <p:cNvSpPr txBox="true"/>
            <p:nvPr/>
          </p:nvSpPr>
          <p:spPr>
            <a:xfrm rot="0">
              <a:off x="0" y="133350"/>
              <a:ext cx="13358524" cy="1970450"/>
            </a:xfrm>
            <a:prstGeom prst="rect">
              <a:avLst/>
            </a:prstGeom>
          </p:spPr>
          <p:txBody>
            <a:bodyPr anchor="t" rtlCol="false" tIns="0" lIns="0" bIns="0" rIns="0">
              <a:spAutoFit/>
            </a:bodyPr>
            <a:lstStyle/>
            <a:p>
              <a:pPr algn="l" marL="0" indent="0" lvl="0">
                <a:lnSpc>
                  <a:spcPts val="11023"/>
                </a:lnSpc>
              </a:pPr>
              <a:r>
                <a:rPr lang="en-US" sz="10399">
                  <a:solidFill>
                    <a:srgbClr val="FFFFFF"/>
                  </a:solidFill>
                  <a:latin typeface="HK Grotesk Bold"/>
                </a:rPr>
                <a:t>mom</a:t>
              </a:r>
            </a:p>
          </p:txBody>
        </p:sp>
        <p:pic>
          <p:nvPicPr>
            <p:cNvPr name="Picture 4" id="4"/>
            <p:cNvPicPr>
              <a:picLocks noChangeAspect="true"/>
            </p:cNvPicPr>
            <p:nvPr/>
          </p:nvPicPr>
          <p:blipFill>
            <a:blip r:embed="rId2"/>
            <a:srcRect l="0" t="0" r="0" b="0"/>
            <a:stretch>
              <a:fillRect/>
            </a:stretch>
          </p:blipFill>
          <p:spPr>
            <a:xfrm flipH="false" flipV="false" rot="0">
              <a:off x="0" y="2367593"/>
              <a:ext cx="8371759" cy="1729179"/>
            </a:xfrm>
            <a:prstGeom prst="rect">
              <a:avLst/>
            </a:prstGeom>
          </p:spPr>
        </p:pic>
      </p:grpSp>
      <p:sp>
        <p:nvSpPr>
          <p:cNvPr name="AutoShape 5" id="5"/>
          <p:cNvSpPr/>
          <p:nvPr/>
        </p:nvSpPr>
        <p:spPr>
          <a:xfrm rot="0">
            <a:off x="0" y="-138594"/>
            <a:ext cx="299367" cy="10564189"/>
          </a:xfrm>
          <a:prstGeom prst="rect">
            <a:avLst/>
          </a:prstGeom>
          <a:solidFill>
            <a:srgbClr val="FFFFFF"/>
          </a:solidFill>
        </p:spPr>
      </p:sp>
      <p:sp>
        <p:nvSpPr>
          <p:cNvPr name="AutoShape 6" id="6"/>
          <p:cNvSpPr/>
          <p:nvPr/>
        </p:nvSpPr>
        <p:spPr>
          <a:xfrm rot="0">
            <a:off x="0" y="-138594"/>
            <a:ext cx="299367" cy="2477174"/>
          </a:xfrm>
          <a:prstGeom prst="rect">
            <a:avLst/>
          </a:prstGeom>
          <a:solidFill>
            <a:srgbClr val="86C7ED"/>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DAGIoI1MsNs</dc:identifier>
  <dcterms:modified xsi:type="dcterms:W3CDTF">2011-08-01T06:04:30Z</dcterms:modified>
  <cp:revision>1</cp:revision>
  <dc:title>2. Vocabulario  - Semana 2</dc:title>
</cp:coreProperties>
</file>