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5" r:id="rId11"/>
  </p:sldIdLst>
  <p:sldSz cx="18288000" cy="10287000"/>
  <p:notesSz cx="6858000" cy="9144000"/>
  <p:embeddedFontLst>
    <p:embeddedFont>
      <p:font typeface="Paytone One" panose="00000500000000000000"/>
      <p:regular r:id="rId15"/>
    </p:embeddedFont>
    <p:embeddedFont>
      <p:font typeface="Faustina Bold" panose="00000800000000000000"/>
      <p:bold r:id="rId16"/>
    </p:embeddedFont>
    <p:embeddedFont>
      <p:font typeface="Open Sans" panose="020B0606030504020204"/>
      <p:regular r:id="rId17"/>
    </p:embeddedFont>
    <p:embeddedFont>
      <p:font typeface="Francois One" panose="02000503040000020004"/>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63855" y="0"/>
            <a:ext cx="6824145" cy="10287000"/>
          </a:xfrm>
          <a:custGeom>
            <a:avLst/>
            <a:gdLst/>
            <a:ahLst/>
            <a:cxnLst/>
            <a:rect l="l" t="t" r="r" b="b"/>
            <a:pathLst>
              <a:path w="6824145" h="10287000">
                <a:moveTo>
                  <a:pt x="0" y="0"/>
                </a:moveTo>
                <a:lnTo>
                  <a:pt x="6824145" y="0"/>
                </a:lnTo>
                <a:lnTo>
                  <a:pt x="6824145" y="10287000"/>
                </a:lnTo>
                <a:lnTo>
                  <a:pt x="0" y="10287000"/>
                </a:lnTo>
                <a:lnTo>
                  <a:pt x="0" y="0"/>
                </a:lnTo>
                <a:close/>
              </a:path>
            </a:pathLst>
          </a:custGeom>
          <a:blipFill>
            <a:blip r:embed="rId1"/>
            <a:stretch>
              <a:fillRect l="-150957" r="-11414"/>
            </a:stretch>
          </a:blipFill>
        </p:spPr>
      </p:sp>
      <p:sp>
        <p:nvSpPr>
          <p:cNvPr id="3" name="TextBox 3"/>
          <p:cNvSpPr txBox="1"/>
          <p:nvPr/>
        </p:nvSpPr>
        <p:spPr>
          <a:xfrm>
            <a:off x="1356918" y="914400"/>
            <a:ext cx="9405842" cy="7624445"/>
          </a:xfrm>
          <a:prstGeom prst="rect">
            <a:avLst/>
          </a:prstGeom>
        </p:spPr>
        <p:txBody>
          <a:bodyPr lIns="0" tIns="0" rIns="0" bIns="0" rtlCol="0" anchor="t">
            <a:spAutoFit/>
          </a:bodyPr>
          <a:lstStyle/>
          <a:p>
            <a:pPr algn="l">
              <a:lnSpc>
                <a:spcPct val="150000"/>
              </a:lnSpc>
            </a:pPr>
            <a:r>
              <a:rPr lang="en-US" sz="6400" b="1" spc="-63">
                <a:solidFill>
                  <a:srgbClr val="000000"/>
                </a:solidFill>
                <a:latin typeface="Times New Roman" panose="02020603050405020304" charset="0"/>
                <a:ea typeface="Paytone One" panose="00000500000000000000"/>
                <a:cs typeface="Times New Roman" panose="02020603050405020304" charset="0"/>
                <a:sym typeface="Paytone One" panose="00000500000000000000"/>
              </a:rPr>
              <a:t>HỌC PHẦN: XỬ LÝ ẢNH VÀ THỊ GIÁC MÁY TÍNH</a:t>
            </a:r>
            <a:endParaRPr lang="en-US" sz="6400" b="1" spc="-63">
              <a:solidFill>
                <a:srgbClr val="000000"/>
              </a:solidFill>
              <a:latin typeface="Times New Roman" panose="02020603050405020304" charset="0"/>
              <a:ea typeface="Paytone One" panose="00000500000000000000"/>
              <a:cs typeface="Times New Roman" panose="02020603050405020304" charset="0"/>
              <a:sym typeface="Paytone One" panose="00000500000000000000"/>
            </a:endParaRPr>
          </a:p>
          <a:p>
            <a:pPr algn="l">
              <a:lnSpc>
                <a:spcPct val="150000"/>
              </a:lnSpc>
            </a:pPr>
            <a:r>
              <a:rPr lang="en-US" sz="4800" b="1" spc="454">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Đề tài số 2: Xây dựng hệ thống nhận diện màu sắc bằng Pandas và OpenCV</a:t>
            </a:r>
            <a:endParaRPr lang="en-US" sz="4800" b="1" spc="454">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l">
              <a:lnSpc>
                <a:spcPts val="10495"/>
              </a:lnSpc>
            </a:pPr>
            <a:endParaRPr lang="en-US" sz="4800" b="1" spc="454">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
        <p:nvSpPr>
          <p:cNvPr id="4" name="TextBox 4"/>
          <p:cNvSpPr txBox="1"/>
          <p:nvPr/>
        </p:nvSpPr>
        <p:spPr>
          <a:xfrm>
            <a:off x="1828723" y="8496020"/>
            <a:ext cx="9405842" cy="690880"/>
          </a:xfrm>
          <a:prstGeom prst="rect">
            <a:avLst/>
          </a:prstGeom>
        </p:spPr>
        <p:txBody>
          <a:bodyPr lIns="0" tIns="0" rIns="0" bIns="0" rtlCol="0" anchor="t">
            <a:spAutoFit/>
          </a:bodyPr>
          <a:lstStyle/>
          <a:p>
            <a:pPr algn="l">
              <a:lnSpc>
                <a:spcPts val="5390"/>
              </a:lnSpc>
            </a:pPr>
            <a:r>
              <a:rPr lang="en-US" sz="2800" b="1">
                <a:solidFill>
                  <a:srgbClr val="000000"/>
                </a:solidFill>
                <a:latin typeface="Crimson Roman Bold" panose="02000703000000000000"/>
                <a:ea typeface="Crimson Roman Bold" panose="02000703000000000000"/>
                <a:cs typeface="Crimson Roman Bold" panose="02000703000000000000"/>
                <a:sym typeface="Crimson Roman Bold" panose="02000703000000000000"/>
              </a:rPr>
              <a:t>Nhóm 6</a:t>
            </a:r>
            <a:endParaRPr lang="en-US" sz="2800" b="1">
              <a:solidFill>
                <a:srgbClr val="000000"/>
              </a:solidFill>
              <a:latin typeface="Crimson Roman Bold" panose="02000703000000000000"/>
              <a:ea typeface="Crimson Roman Bold" panose="02000703000000000000"/>
              <a:cs typeface="Crimson Roman Bold" panose="02000703000000000000"/>
              <a:sym typeface="Crimson Roman Bold" panose="02000703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57600" y="114300"/>
            <a:ext cx="11117580" cy="1225550"/>
          </a:xfrm>
          <a:prstGeom prst="rect">
            <a:avLst/>
          </a:prstGeom>
        </p:spPr>
        <p:txBody>
          <a:bodyPr wrap="square" lIns="0" tIns="0" rIns="0" bIns="0" rtlCol="0" anchor="t">
            <a:noAutofit/>
          </a:bodyPr>
          <a:lstStyle/>
          <a:p>
            <a:pPr algn="l">
              <a:lnSpc>
                <a:spcPts val="14395"/>
              </a:lnSpc>
            </a:pPr>
            <a:r>
              <a:rPr lang="en-US" sz="6600" b="1" spc="-13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Chương 1. Giới thiệu đề tài</a:t>
            </a:r>
            <a:endParaRPr lang="en-US" sz="6600" b="1" spc="-13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grpSp>
        <p:nvGrpSpPr>
          <p:cNvPr id="3" name="Group 3"/>
          <p:cNvGrpSpPr/>
          <p:nvPr/>
        </p:nvGrpSpPr>
        <p:grpSpPr>
          <a:xfrm rot="0">
            <a:off x="762262" y="2476876"/>
            <a:ext cx="7134662" cy="3771265"/>
            <a:chOff x="-12987020" y="2426703"/>
            <a:chExt cx="9512883" cy="5028353"/>
          </a:xfrm>
        </p:grpSpPr>
        <p:sp>
          <p:nvSpPr>
            <p:cNvPr id="4" name="TextBox 4"/>
            <p:cNvSpPr txBox="1"/>
            <p:nvPr/>
          </p:nvSpPr>
          <p:spPr>
            <a:xfrm>
              <a:off x="-12885420" y="2426703"/>
              <a:ext cx="8100907" cy="656167"/>
            </a:xfrm>
            <a:prstGeom prst="rect">
              <a:avLst/>
            </a:prstGeom>
          </p:spPr>
          <p:txBody>
            <a:bodyPr wrap="square" lIns="0" tIns="0" rIns="0" bIns="0" rtlCol="0" anchor="t">
              <a:spAutoFit/>
            </a:bodyPr>
            <a:lstStyle/>
            <a:p>
              <a:pPr algn="l">
                <a:lnSpc>
                  <a:spcPts val="3840"/>
                </a:lnSpc>
              </a:pPr>
              <a:r>
                <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rPr>
                <a:t>1.1 Bối cảnh và lý do chọn đề tài:</a:t>
              </a:r>
              <a:endPar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endParaRPr>
            </a:p>
          </p:txBody>
        </p:sp>
        <p:sp>
          <p:nvSpPr>
            <p:cNvPr id="5" name="TextBox 5"/>
            <p:cNvSpPr txBox="1"/>
            <p:nvPr/>
          </p:nvSpPr>
          <p:spPr>
            <a:xfrm>
              <a:off x="-12987020" y="3543456"/>
              <a:ext cx="9512883" cy="3911600"/>
            </a:xfrm>
            <a:prstGeom prst="rect">
              <a:avLst/>
            </a:prstGeom>
          </p:spPr>
          <p:txBody>
            <a:bodyPr lIns="0" tIns="0" rIns="0" bIns="0" rtlCol="0" anchor="t">
              <a:spAutoFit/>
            </a:bodyPr>
            <a:lstStyle/>
            <a:p>
              <a:pPr marL="474980" lvl="1" indent="-237490" algn="just">
                <a:lnSpc>
                  <a:spcPct val="150000"/>
                </a:lnSpc>
                <a:buFont typeface="Arial" panose="020B0604020202020204"/>
                <a:buChar char="•"/>
              </a:pPr>
              <a:r>
                <a:rPr lang="en-US" sz="2200">
                  <a:solidFill>
                    <a:srgbClr val="000000"/>
                  </a:solidFill>
                  <a:latin typeface="Open Sans" panose="020B0606030504020204"/>
                  <a:ea typeface="Open Sans" panose="020B0606030504020204"/>
                  <a:cs typeface="Open Sans" panose="020B0606030504020204"/>
                  <a:sym typeface="Open Sans" panose="020B0606030504020204"/>
                </a:rPr>
                <a:t>Nhận diện </a:t>
              </a:r>
              <a:r>
                <a:rPr lang="en-US" sz="2200">
                  <a:solidFill>
                    <a:srgbClr val="000000"/>
                  </a:solidFill>
                  <a:latin typeface="Open Sans" panose="020B0606030504020204"/>
                  <a:ea typeface="Open Sans" panose="020B0606030504020204"/>
                  <a:cs typeface="Open Sans" panose="020B0606030504020204"/>
                  <a:sym typeface="Open Sans" panose="020B0606030504020204"/>
                </a:rPr>
                <a:t>màu sắc đóng vai trò quan trọng trong các lĩnh vực như trí tuệ nhân tạo, thị giác máy tính, thời trang, y tế, và sản xuất công nghiệp.</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ct val="150000"/>
                </a:lnSpc>
                <a:buFont typeface="Arial" panose="020B0604020202020204"/>
                <a:buChar char="•"/>
              </a:pPr>
              <a:r>
                <a:rPr lang="en-US" sz="2200">
                  <a:solidFill>
                    <a:srgbClr val="000000"/>
                  </a:solidFill>
                  <a:latin typeface="Open Sans" panose="020B0606030504020204"/>
                  <a:ea typeface="Open Sans" panose="020B0606030504020204"/>
                  <a:cs typeface="Open Sans" panose="020B0606030504020204"/>
                  <a:sym typeface="Open Sans" panose="020B0606030504020204"/>
                </a:rPr>
                <a:t>Nhu cầu tự động hóa và cải tiến quy trình dựa trên phân tích màu sắc ngày càng tăng.</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ts val="3080"/>
                </a:lnSpc>
                <a:buFont typeface="Arial" panose="020B0604020202020204"/>
                <a:buChar char="•"/>
              </a:pPr>
            </a:p>
          </p:txBody>
        </p:sp>
      </p:grpSp>
      <p:grpSp>
        <p:nvGrpSpPr>
          <p:cNvPr id="6" name="Group 6"/>
          <p:cNvGrpSpPr/>
          <p:nvPr/>
        </p:nvGrpSpPr>
        <p:grpSpPr>
          <a:xfrm rot="0">
            <a:off x="10058662" y="2470289"/>
            <a:ext cx="7134662" cy="4210167"/>
            <a:chOff x="0" y="0"/>
            <a:chExt cx="9512883" cy="5613557"/>
          </a:xfrm>
        </p:grpSpPr>
        <p:sp>
          <p:nvSpPr>
            <p:cNvPr id="7" name="TextBox 7"/>
            <p:cNvSpPr txBox="1"/>
            <p:nvPr/>
          </p:nvSpPr>
          <p:spPr>
            <a:xfrm>
              <a:off x="0" y="0"/>
              <a:ext cx="9512883" cy="656167"/>
            </a:xfrm>
            <a:prstGeom prst="rect">
              <a:avLst/>
            </a:prstGeom>
          </p:spPr>
          <p:txBody>
            <a:bodyPr lIns="0" tIns="0" rIns="0" bIns="0" rtlCol="0" anchor="t">
              <a:spAutoFit/>
            </a:bodyPr>
            <a:lstStyle/>
            <a:p>
              <a:pPr algn="l">
                <a:lnSpc>
                  <a:spcPts val="3840"/>
                </a:lnSpc>
              </a:pPr>
              <a:r>
                <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rPr>
                <a:t>1.2 Mục tiêu đề tài:</a:t>
              </a:r>
              <a:endPar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endParaRPr>
            </a:p>
          </p:txBody>
        </p:sp>
        <p:sp>
          <p:nvSpPr>
            <p:cNvPr id="8" name="TextBox 8"/>
            <p:cNvSpPr txBox="1"/>
            <p:nvPr/>
          </p:nvSpPr>
          <p:spPr>
            <a:xfrm>
              <a:off x="0" y="1024623"/>
              <a:ext cx="9512883" cy="4588934"/>
            </a:xfrm>
            <a:prstGeom prst="rect">
              <a:avLst/>
            </a:prstGeom>
          </p:spPr>
          <p:txBody>
            <a:bodyPr lIns="0" tIns="0" rIns="0" bIns="0" rtlCol="0" anchor="t">
              <a:spAutoFit/>
            </a:bodyPr>
            <a:lstStyle/>
            <a:p>
              <a:pPr marL="474980" lvl="1" indent="-237490" algn="just">
                <a:lnSpc>
                  <a:spcPct val="150000"/>
                </a:lnSpc>
                <a:spcBef>
                  <a:spcPct val="0"/>
                </a:spcBef>
                <a:buFont typeface="Arial" panose="020B0604020202020204"/>
                <a:buChar char="•"/>
              </a:pPr>
              <a:r>
                <a:rPr lang="en-US" sz="2200">
                  <a:solidFill>
                    <a:srgbClr val="000000"/>
                  </a:solidFill>
                  <a:latin typeface="Open Sans" panose="020B0606030504020204"/>
                  <a:ea typeface="Open Sans" panose="020B0606030504020204"/>
                  <a:cs typeface="Open Sans" panose="020B0606030504020204"/>
                  <a:sym typeface="Open Sans" panose="020B0606030504020204"/>
                </a:rPr>
                <a:t>Xây dựng h</a:t>
              </a:r>
              <a:r>
                <a:rPr lang="en-US" sz="2200" u="none">
                  <a:solidFill>
                    <a:srgbClr val="000000"/>
                  </a:solidFill>
                  <a:latin typeface="Open Sans" panose="020B0606030504020204"/>
                  <a:ea typeface="Open Sans" panose="020B0606030504020204"/>
                  <a:cs typeface="Open Sans" panose="020B0606030504020204"/>
                  <a:sym typeface="Open Sans" panose="020B0606030504020204"/>
                </a:rPr>
                <a:t>ệ thống trích xuất và phân tích màu sắc từ hình ảnh với độ chính xác cao, ứng dụng vào phân loại sản phẩm, hỗ trợ thiết kế và người khiếm thị.</a:t>
              </a:r>
              <a:endParaRPr lang="en-US" sz="2200" u="none">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ct val="150000"/>
                </a:lnSpc>
                <a:spcBef>
                  <a:spcPct val="0"/>
                </a:spcBef>
                <a:buFont typeface="Arial" panose="020B0604020202020204"/>
                <a:buChar char="•"/>
              </a:pPr>
              <a:r>
                <a:rPr lang="en-US" sz="2200" u="none">
                  <a:solidFill>
                    <a:srgbClr val="000000"/>
                  </a:solidFill>
                  <a:latin typeface="Open Sans" panose="020B0606030504020204"/>
                  <a:ea typeface="Open Sans" panose="020B0606030504020204"/>
                  <a:cs typeface="Open Sans" panose="020B0606030504020204"/>
                  <a:sym typeface="Open Sans" panose="020B0606030504020204"/>
                </a:rPr>
                <a:t>Tích hợp OpenCV (xử lý ảnh) và Pandas (phân tích dữ liệu) để tạo ra hệ thống linh hoạt và hiệu quả.</a:t>
              </a:r>
              <a:endParaRPr lang="en-US" sz="2200" u="none">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ts val="3080"/>
                </a:lnSpc>
                <a:spcBef>
                  <a:spcPct val="0"/>
                </a:spcBef>
                <a:buFont typeface="Arial" panose="020B0604020202020204"/>
                <a:buChar char="•"/>
              </a:pPr>
            </a:p>
          </p:txBody>
        </p:sp>
      </p:grpSp>
      <p:grpSp>
        <p:nvGrpSpPr>
          <p:cNvPr id="9" name="Group 9"/>
          <p:cNvGrpSpPr/>
          <p:nvPr/>
        </p:nvGrpSpPr>
        <p:grpSpPr>
          <a:xfrm rot="0">
            <a:off x="5004933" y="6744594"/>
            <a:ext cx="7134662" cy="3187182"/>
            <a:chOff x="0" y="0"/>
            <a:chExt cx="9512883" cy="4249576"/>
          </a:xfrm>
        </p:grpSpPr>
        <p:sp>
          <p:nvSpPr>
            <p:cNvPr id="10" name="TextBox 10"/>
            <p:cNvSpPr txBox="1"/>
            <p:nvPr/>
          </p:nvSpPr>
          <p:spPr>
            <a:xfrm>
              <a:off x="0" y="0"/>
              <a:ext cx="9512883" cy="656167"/>
            </a:xfrm>
            <a:prstGeom prst="rect">
              <a:avLst/>
            </a:prstGeom>
          </p:spPr>
          <p:txBody>
            <a:bodyPr lIns="0" tIns="0" rIns="0" bIns="0" rtlCol="0" anchor="t">
              <a:spAutoFit/>
            </a:bodyPr>
            <a:lstStyle/>
            <a:p>
              <a:pPr algn="l">
                <a:lnSpc>
                  <a:spcPts val="3840"/>
                </a:lnSpc>
              </a:pPr>
              <a:r>
                <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rPr>
                <a:t>1.3 Ý nghĩa:</a:t>
              </a:r>
              <a:endParaRPr lang="en-US" sz="3200" b="1" spc="-32">
                <a:solidFill>
                  <a:srgbClr val="000000"/>
                </a:solidFill>
                <a:latin typeface="Times New Roman" panose="02020603050405020304" charset="0"/>
                <a:ea typeface="Faustina Bold" panose="00000800000000000000"/>
                <a:cs typeface="Times New Roman" panose="02020603050405020304" charset="0"/>
                <a:sym typeface="Faustina Bold" panose="00000800000000000000"/>
              </a:endParaRPr>
            </a:p>
          </p:txBody>
        </p:sp>
        <p:sp>
          <p:nvSpPr>
            <p:cNvPr id="11" name="TextBox 11"/>
            <p:cNvSpPr txBox="1"/>
            <p:nvPr/>
          </p:nvSpPr>
          <p:spPr>
            <a:xfrm>
              <a:off x="0" y="1014463"/>
              <a:ext cx="9512883" cy="3235113"/>
            </a:xfrm>
            <a:prstGeom prst="rect">
              <a:avLst/>
            </a:prstGeom>
          </p:spPr>
          <p:txBody>
            <a:bodyPr lIns="0" tIns="0" rIns="0" bIns="0" rtlCol="0" anchor="t">
              <a:spAutoFit/>
            </a:bodyPr>
            <a:lstStyle/>
            <a:p>
              <a:pPr marL="474980" lvl="1" indent="-237490" algn="just">
                <a:lnSpc>
                  <a:spcPct val="150000"/>
                </a:lnSpc>
                <a:spcBef>
                  <a:spcPct val="0"/>
                </a:spcBef>
                <a:buFont typeface="Arial" panose="020B0604020202020204"/>
                <a:buChar char="•"/>
              </a:pPr>
              <a:r>
                <a:rPr lang="en-US" sz="2200">
                  <a:solidFill>
                    <a:srgbClr val="000000"/>
                  </a:solidFill>
                  <a:latin typeface="Open Sans" panose="020B0606030504020204"/>
                  <a:ea typeface="Open Sans" panose="020B0606030504020204"/>
                  <a:cs typeface="Open Sans" panose="020B0606030504020204"/>
                  <a:sym typeface="Open Sans" panose="020B0606030504020204"/>
                </a:rPr>
                <a:t>G</a:t>
              </a:r>
              <a:r>
                <a:rPr lang="en-US" sz="2200" u="none">
                  <a:solidFill>
                    <a:srgbClr val="000000"/>
                  </a:solidFill>
                  <a:latin typeface="Open Sans" panose="020B0606030504020204"/>
                  <a:ea typeface="Open Sans" panose="020B0606030504020204"/>
                  <a:cs typeface="Open Sans" panose="020B0606030504020204"/>
                  <a:sym typeface="Open Sans" panose="020B0606030504020204"/>
                </a:rPr>
                <a:t>iải quyết bài toán thực tế liên quan đến màu sắc.</a:t>
              </a:r>
              <a:endParaRPr lang="en-US" sz="2200" u="none">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ct val="150000"/>
                </a:lnSpc>
                <a:spcBef>
                  <a:spcPct val="0"/>
                </a:spcBef>
                <a:buFont typeface="Arial" panose="020B0604020202020204"/>
                <a:buChar char="•"/>
              </a:pPr>
              <a:r>
                <a:rPr lang="en-US" sz="2200" u="none">
                  <a:solidFill>
                    <a:srgbClr val="000000"/>
                  </a:solidFill>
                  <a:latin typeface="Open Sans" panose="020B0606030504020204"/>
                  <a:ea typeface="Open Sans" panose="020B0606030504020204"/>
                  <a:cs typeface="Open Sans" panose="020B0606030504020204"/>
                  <a:sym typeface="Open Sans" panose="020B0606030504020204"/>
                </a:rPr>
                <a:t>Nâng cao hiểu biết về kỹ thuật xử lý dữ liệu và hình ảnh, góp phần vào ứng dụng công nghệ trong nhiều lĩnh vực.</a:t>
              </a:r>
              <a:endParaRPr lang="en-US" sz="2200" u="none">
                <a:solidFill>
                  <a:srgbClr val="000000"/>
                </a:solidFill>
                <a:latin typeface="Open Sans" panose="020B0606030504020204"/>
                <a:ea typeface="Open Sans" panose="020B0606030504020204"/>
                <a:cs typeface="Open Sans" panose="020B0606030504020204"/>
                <a:sym typeface="Open Sans" panose="020B0606030504020204"/>
              </a:endParaRPr>
            </a:p>
            <a:p>
              <a:pPr marL="474980" lvl="1" indent="-237490" algn="just">
                <a:lnSpc>
                  <a:spcPts val="3080"/>
                </a:lnSpc>
                <a:spcBef>
                  <a:spcPct val="0"/>
                </a:spcBef>
                <a:buFont typeface="Arial" panose="020B0604020202020204"/>
                <a:buChar char="•"/>
              </a:pPr>
            </a:p>
          </p:txBody>
        </p:sp>
      </p:grpSp>
      <p:sp>
        <p:nvSpPr>
          <p:cNvPr id="12" name="AutoShape 12"/>
          <p:cNvSpPr/>
          <p:nvPr/>
        </p:nvSpPr>
        <p:spPr>
          <a:xfrm rot="10800000">
            <a:off x="3429180" y="1905317"/>
            <a:ext cx="10287000" cy="0"/>
          </a:xfrm>
          <a:prstGeom prst="line">
            <a:avLst/>
          </a:prstGeom>
          <a:ln w="9525" cap="rnd">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74650" y="112920"/>
            <a:ext cx="7538700" cy="735965"/>
          </a:xfrm>
          <a:prstGeom prst="rect">
            <a:avLst/>
          </a:prstGeom>
        </p:spPr>
        <p:txBody>
          <a:bodyPr lIns="0" tIns="0" rIns="0" bIns="0" rtlCol="0" anchor="t">
            <a:spAutoFit/>
          </a:bodyPr>
          <a:lstStyle/>
          <a:p>
            <a:pPr algn="l">
              <a:lnSpc>
                <a:spcPts val="5740"/>
              </a:lnSpc>
            </a:pPr>
            <a:r>
              <a:rPr lang="en-US" sz="5220" spc="-5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Chương 2. Thiết kế hệ thống</a:t>
            </a:r>
            <a:endParaRPr lang="en-US" sz="5220" spc="-5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
        <p:nvSpPr>
          <p:cNvPr id="3" name="AutoShape 3"/>
          <p:cNvSpPr/>
          <p:nvPr/>
        </p:nvSpPr>
        <p:spPr>
          <a:xfrm>
            <a:off x="444529" y="976312"/>
            <a:ext cx="18288000" cy="0"/>
          </a:xfrm>
          <a:prstGeom prst="line">
            <a:avLst/>
          </a:prstGeom>
          <a:ln w="9525" cap="rnd">
            <a:solidFill>
              <a:srgbClr val="000000"/>
            </a:solidFill>
            <a:prstDash val="solid"/>
            <a:headEnd type="none" w="sm" len="sm"/>
            <a:tailEnd type="none" w="sm" len="sm"/>
          </a:ln>
        </p:spPr>
      </p:sp>
      <p:sp>
        <p:nvSpPr>
          <p:cNvPr id="4" name="AutoShape 4"/>
          <p:cNvSpPr/>
          <p:nvPr/>
        </p:nvSpPr>
        <p:spPr>
          <a:xfrm>
            <a:off x="9207992" y="2508176"/>
            <a:ext cx="0" cy="6750124"/>
          </a:xfrm>
          <a:prstGeom prst="line">
            <a:avLst/>
          </a:prstGeom>
          <a:ln w="9525" cap="rnd">
            <a:solidFill>
              <a:srgbClr val="000000"/>
            </a:solidFill>
            <a:prstDash val="solid"/>
            <a:headEnd type="none" w="sm" len="sm"/>
            <a:tailEnd type="none" w="sm" len="sm"/>
          </a:ln>
        </p:spPr>
      </p:sp>
      <p:grpSp>
        <p:nvGrpSpPr>
          <p:cNvPr id="5" name="Group 5"/>
          <p:cNvGrpSpPr/>
          <p:nvPr/>
        </p:nvGrpSpPr>
        <p:grpSpPr>
          <a:xfrm rot="0">
            <a:off x="444529" y="1822397"/>
            <a:ext cx="8092654" cy="7751516"/>
            <a:chOff x="0" y="0"/>
            <a:chExt cx="10790205" cy="10335354"/>
          </a:xfrm>
        </p:grpSpPr>
        <p:sp>
          <p:nvSpPr>
            <p:cNvPr id="6" name="Freeform 6"/>
            <p:cNvSpPr/>
            <p:nvPr/>
          </p:nvSpPr>
          <p:spPr>
            <a:xfrm>
              <a:off x="660378" y="558745"/>
              <a:ext cx="9776609" cy="9776609"/>
            </a:xfrm>
            <a:custGeom>
              <a:avLst/>
              <a:gdLst/>
              <a:ahLst/>
              <a:cxnLst/>
              <a:rect l="l" t="t" r="r" b="b"/>
              <a:pathLst>
                <a:path w="9776609" h="9776609">
                  <a:moveTo>
                    <a:pt x="0" y="0"/>
                  </a:moveTo>
                  <a:lnTo>
                    <a:pt x="9776609" y="0"/>
                  </a:lnTo>
                  <a:lnTo>
                    <a:pt x="9776609" y="9776609"/>
                  </a:lnTo>
                  <a:lnTo>
                    <a:pt x="0" y="9776609"/>
                  </a:lnTo>
                  <a:lnTo>
                    <a:pt x="0" y="0"/>
                  </a:lnTo>
                  <a:close/>
                </a:path>
              </a:pathLst>
            </a:custGeom>
            <a:blipFill>
              <a:blip r:embed="rId1">
                <a:alphaModFix amt="36000"/>
              </a:blip>
              <a:stretch>
                <a:fillRect/>
              </a:stretch>
            </a:blipFill>
          </p:spPr>
        </p:sp>
        <p:sp>
          <p:nvSpPr>
            <p:cNvPr id="7" name="TextBox 7"/>
            <p:cNvSpPr txBox="1"/>
            <p:nvPr/>
          </p:nvSpPr>
          <p:spPr>
            <a:xfrm>
              <a:off x="307161" y="1384610"/>
              <a:ext cx="10483044" cy="8861213"/>
            </a:xfrm>
            <a:prstGeom prst="rect">
              <a:avLst/>
            </a:prstGeom>
          </p:spPr>
          <p:txBody>
            <a:bodyPr lIns="0" tIns="0" rIns="0" bIns="0" rtlCol="0" anchor="t">
              <a:spAutoFit/>
            </a:bodyPr>
            <a:lstStyle/>
            <a:p>
              <a:pPr marL="533400" lvl="1" indent="-266700" algn="just">
                <a:lnSpc>
                  <a:spcPts val="3455"/>
                </a:lnSpc>
                <a:spcBef>
                  <a:spcPct val="0"/>
                </a:spcBef>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Định nghĩa: Thư vi</a:t>
              </a: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ện Python quan trọng, hỗ trợ thao tác dữ liệu số và thực hiện các phép toán toán học phức tạp.</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Ưu điểm nổi bật:</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Làm việc với mảng đa chiều (arrays) và ma trận.</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Cung cấp các hàm toán học, thống kê và biểu đồ hóa linh hoạt.</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Tối ưu hóa xử lý dữ liệu lớn, hiệu quả và dễ dàng.</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Ứng dụng: Phổ biến trong khoa học dữ liệu, xử lý ảnh, thị giác máy tính và toán học.</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Vai trò: Thành phần quan trọng trong hệ sinh thái các thư viện tính toán của Python.</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sp>
          <p:nvSpPr>
            <p:cNvPr id="8" name="TextBox 8"/>
            <p:cNvSpPr txBox="1"/>
            <p:nvPr/>
          </p:nvSpPr>
          <p:spPr>
            <a:xfrm>
              <a:off x="0" y="0"/>
              <a:ext cx="6573494" cy="574040"/>
            </a:xfrm>
            <a:prstGeom prst="rect">
              <a:avLst/>
            </a:prstGeom>
          </p:spPr>
          <p:txBody>
            <a:bodyPr lIns="0" tIns="0" rIns="0" bIns="0" rtlCol="0" anchor="t">
              <a:spAutoFit/>
            </a:bodyPr>
            <a:lstStyle/>
            <a:p>
              <a:pPr indent="0" algn="l">
                <a:lnSpc>
                  <a:spcPts val="3360"/>
                </a:lnSpc>
                <a:buFont typeface="Wingdings" panose="05000000000000000000" charset="0"/>
                <a:buNone/>
              </a:pPr>
              <a:r>
                <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Numpy  - Numerical Python</a:t>
              </a:r>
              <a:endPar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sp>
        <p:nvSpPr>
          <p:cNvPr id="9" name="TextBox 9"/>
          <p:cNvSpPr txBox="1"/>
          <p:nvPr/>
        </p:nvSpPr>
        <p:spPr>
          <a:xfrm>
            <a:off x="444529" y="981075"/>
            <a:ext cx="6168316" cy="492125"/>
          </a:xfrm>
          <a:prstGeom prst="rect">
            <a:avLst/>
          </a:prstGeom>
        </p:spPr>
        <p:txBody>
          <a:bodyPr lIns="0" tIns="0" rIns="0" bIns="0" rtlCol="0" anchor="t">
            <a:spAutoFit/>
          </a:bodyPr>
          <a:lstStyle/>
          <a:p>
            <a:pPr algn="l">
              <a:lnSpc>
                <a:spcPts val="3840"/>
              </a:lnSpc>
            </a:pPr>
            <a:r>
              <a:rPr lang="en-US" sz="3200" b="1" spc="-32">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Các thư viện sử dụng trong bài</a:t>
            </a:r>
            <a:endParaRPr lang="en-US" sz="3200" b="1" spc="-32">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nvGrpSpPr>
          <p:cNvPr id="10" name="Group 10"/>
          <p:cNvGrpSpPr/>
          <p:nvPr/>
        </p:nvGrpSpPr>
        <p:grpSpPr>
          <a:xfrm rot="0">
            <a:off x="9525000" y="1822397"/>
            <a:ext cx="7862283" cy="7684367"/>
            <a:chOff x="0" y="0"/>
            <a:chExt cx="10483044" cy="10245823"/>
          </a:xfrm>
        </p:grpSpPr>
        <p:sp>
          <p:nvSpPr>
            <p:cNvPr id="11" name="Freeform 11"/>
            <p:cNvSpPr/>
            <p:nvPr/>
          </p:nvSpPr>
          <p:spPr>
            <a:xfrm>
              <a:off x="1888644" y="1676345"/>
              <a:ext cx="6705756" cy="6386124"/>
            </a:xfrm>
            <a:custGeom>
              <a:avLst/>
              <a:gdLst/>
              <a:ahLst/>
              <a:cxnLst/>
              <a:rect l="l" t="t" r="r" b="b"/>
              <a:pathLst>
                <a:path w="6705756" h="6386124">
                  <a:moveTo>
                    <a:pt x="0" y="0"/>
                  </a:moveTo>
                  <a:lnTo>
                    <a:pt x="6705756" y="0"/>
                  </a:lnTo>
                  <a:lnTo>
                    <a:pt x="6705756" y="6386124"/>
                  </a:lnTo>
                  <a:lnTo>
                    <a:pt x="0" y="6386124"/>
                  </a:lnTo>
                  <a:lnTo>
                    <a:pt x="0" y="0"/>
                  </a:lnTo>
                  <a:close/>
                </a:path>
              </a:pathLst>
            </a:custGeom>
            <a:blipFill>
              <a:blip r:embed="rId2">
                <a:alphaModFix amt="31000"/>
              </a:blip>
              <a:stretch>
                <a:fillRect l="-17778" r="-17778" b="-42341"/>
              </a:stretch>
            </a:blipFill>
          </p:spPr>
        </p:sp>
        <p:sp>
          <p:nvSpPr>
            <p:cNvPr id="12" name="TextBox 12"/>
            <p:cNvSpPr txBox="1"/>
            <p:nvPr/>
          </p:nvSpPr>
          <p:spPr>
            <a:xfrm>
              <a:off x="0" y="0"/>
              <a:ext cx="10483044" cy="574040"/>
            </a:xfrm>
            <a:prstGeom prst="rect">
              <a:avLst/>
            </a:prstGeom>
          </p:spPr>
          <p:txBody>
            <a:bodyPr lIns="0" tIns="0" rIns="0" bIns="0" rtlCol="0" anchor="t">
              <a:spAutoFit/>
            </a:bodyPr>
            <a:lstStyle/>
            <a:p>
              <a:pPr indent="0" algn="l">
                <a:lnSpc>
                  <a:spcPts val="3360"/>
                </a:lnSpc>
                <a:buFont typeface="Wingdings" panose="05000000000000000000" charset="0"/>
                <a:buNone/>
              </a:pPr>
              <a:r>
                <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OpenCV - Open Source Computer Vision Library</a:t>
              </a:r>
              <a:endPar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sp>
          <p:nvSpPr>
            <p:cNvPr id="13" name="TextBox 13"/>
            <p:cNvSpPr txBox="1"/>
            <p:nvPr/>
          </p:nvSpPr>
          <p:spPr>
            <a:xfrm>
              <a:off x="0" y="1384610"/>
              <a:ext cx="10483044" cy="8861213"/>
            </a:xfrm>
            <a:prstGeom prst="rect">
              <a:avLst/>
            </a:prstGeom>
          </p:spPr>
          <p:txBody>
            <a:bodyPr lIns="0" tIns="0" rIns="0" bIns="0" rtlCol="0" anchor="t">
              <a:spAutoFit/>
            </a:bodyPr>
            <a:lstStyle/>
            <a:p>
              <a:pPr marL="533400" lvl="1" indent="-266700" algn="just">
                <a:lnSpc>
                  <a:spcPts val="3455"/>
                </a:lnSpc>
                <a:spcBef>
                  <a:spcPct val="0"/>
                </a:spcBef>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Định nghĩa: Thư vi</a:t>
              </a: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ện Python quan trọng, hỗ trợ thao tác dữ liệu số và thực hiện các phép toán toán học phức tạp.</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Ưu điểm nổi bật:</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Làm việc với mảng đa chiều (arrays) và ma trận.</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Cung cấp các hàm toán học, thống kê và biểu đồ hóa linh hoạt.</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1066800" lvl="2" indent="-3556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Tối ưu hóa xử lý dữ liệu lớn, hiệu quả và dễ dàng.</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Ứng dụng: Phổ biến trong khoa học dữ liệu, xử lý ảnh, thị giác máy tính và toán học.</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spcBef>
                  <a:spcPct val="0"/>
                </a:spcBef>
              </a:pPr>
              <a:endParaRPr b="1">
                <a:latin typeface="Times New Roman" panose="02020603050405020304" charset="0"/>
                <a:cs typeface="Times New Roman" panose="02020603050405020304" charset="0"/>
              </a:endParaRPr>
            </a:p>
            <a:p>
              <a:pPr marL="533400" lvl="1" indent="-266700" algn="just">
                <a:lnSpc>
                  <a:spcPts val="3455"/>
                </a:lnSpc>
                <a:spcBef>
                  <a:spcPct val="0"/>
                </a:spcBef>
                <a:buFont typeface="Arial" panose="020B0604020202020204"/>
                <a:buChar char="•"/>
              </a:pPr>
              <a:r>
                <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Vai trò: Thành phần quan trọng trong hệ sinh thái các thư viện tính toán của Python.</a:t>
              </a:r>
              <a:endParaRPr lang="en-US" sz="2470" b="1" u="none">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74650" y="112920"/>
            <a:ext cx="7538700" cy="735965"/>
          </a:xfrm>
          <a:prstGeom prst="rect">
            <a:avLst/>
          </a:prstGeom>
        </p:spPr>
        <p:txBody>
          <a:bodyPr lIns="0" tIns="0" rIns="0" bIns="0" rtlCol="0" anchor="t">
            <a:spAutoFit/>
          </a:bodyPr>
          <a:lstStyle/>
          <a:p>
            <a:pPr algn="l">
              <a:lnSpc>
                <a:spcPts val="5740"/>
              </a:lnSpc>
            </a:pPr>
            <a:r>
              <a:rPr lang="en-US" sz="5220" spc="-5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Chương 2. Thiết kế hệ thống</a:t>
            </a:r>
            <a:endParaRPr lang="en-US" sz="5220" spc="-5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
        <p:nvSpPr>
          <p:cNvPr id="3" name="AutoShape 3"/>
          <p:cNvSpPr/>
          <p:nvPr/>
        </p:nvSpPr>
        <p:spPr>
          <a:xfrm>
            <a:off x="444529" y="976312"/>
            <a:ext cx="18288000" cy="0"/>
          </a:xfrm>
          <a:prstGeom prst="line">
            <a:avLst/>
          </a:prstGeom>
          <a:ln w="9525" cap="rnd">
            <a:solidFill>
              <a:srgbClr val="000000"/>
            </a:solidFill>
            <a:prstDash val="solid"/>
            <a:headEnd type="none" w="sm" len="sm"/>
            <a:tailEnd type="none" w="sm" len="sm"/>
          </a:ln>
        </p:spPr>
      </p:sp>
      <p:sp>
        <p:nvSpPr>
          <p:cNvPr id="4" name="AutoShape 4"/>
          <p:cNvSpPr/>
          <p:nvPr/>
        </p:nvSpPr>
        <p:spPr>
          <a:xfrm>
            <a:off x="9207992" y="2508176"/>
            <a:ext cx="0" cy="6750124"/>
          </a:xfrm>
          <a:prstGeom prst="line">
            <a:avLst/>
          </a:prstGeom>
          <a:ln w="9525" cap="rnd">
            <a:solidFill>
              <a:srgbClr val="000000"/>
            </a:solidFill>
            <a:prstDash val="solid"/>
            <a:headEnd type="none" w="sm" len="sm"/>
            <a:tailEnd type="none" w="sm" len="sm"/>
          </a:ln>
        </p:spPr>
      </p:sp>
      <p:grpSp>
        <p:nvGrpSpPr>
          <p:cNvPr id="5" name="Group 5"/>
          <p:cNvGrpSpPr/>
          <p:nvPr/>
        </p:nvGrpSpPr>
        <p:grpSpPr>
          <a:xfrm rot="0">
            <a:off x="444529" y="1822397"/>
            <a:ext cx="8910568" cy="8030624"/>
            <a:chOff x="0" y="0"/>
            <a:chExt cx="11880757" cy="10707498"/>
          </a:xfrm>
        </p:grpSpPr>
        <p:sp>
          <p:nvSpPr>
            <p:cNvPr id="6" name="Freeform 6"/>
            <p:cNvSpPr/>
            <p:nvPr/>
          </p:nvSpPr>
          <p:spPr>
            <a:xfrm>
              <a:off x="1266231" y="1594000"/>
              <a:ext cx="10614526" cy="7960894"/>
            </a:xfrm>
            <a:custGeom>
              <a:avLst/>
              <a:gdLst/>
              <a:ahLst/>
              <a:cxnLst/>
              <a:rect l="l" t="t" r="r" b="b"/>
              <a:pathLst>
                <a:path w="10614526" h="7960894">
                  <a:moveTo>
                    <a:pt x="0" y="0"/>
                  </a:moveTo>
                  <a:lnTo>
                    <a:pt x="10614526" y="0"/>
                  </a:lnTo>
                  <a:lnTo>
                    <a:pt x="10614526" y="7960894"/>
                  </a:lnTo>
                  <a:lnTo>
                    <a:pt x="0" y="7960894"/>
                  </a:lnTo>
                  <a:lnTo>
                    <a:pt x="0" y="0"/>
                  </a:lnTo>
                  <a:close/>
                </a:path>
              </a:pathLst>
            </a:custGeom>
            <a:blipFill>
              <a:blip r:embed="rId1">
                <a:alphaModFix amt="25000"/>
              </a:blip>
              <a:stretch>
                <a:fillRect/>
              </a:stretch>
            </a:blipFill>
          </p:spPr>
        </p:sp>
        <p:sp>
          <p:nvSpPr>
            <p:cNvPr id="7" name="TextBox 7"/>
            <p:cNvSpPr txBox="1"/>
            <p:nvPr/>
          </p:nvSpPr>
          <p:spPr>
            <a:xfrm>
              <a:off x="778894" y="1186732"/>
              <a:ext cx="10483044" cy="9520766"/>
            </a:xfrm>
            <a:prstGeom prst="rect">
              <a:avLst/>
            </a:prstGeom>
          </p:spPr>
          <p:txBody>
            <a:bodyPr lIns="0" tIns="0" rIns="0" bIns="0" rtlCol="0" anchor="t">
              <a:spAutoFit/>
            </a:bodyPr>
            <a:lstStyle/>
            <a:p>
              <a:pPr marL="533400" lvl="1" indent="-266700" algn="just">
                <a:lnSpc>
                  <a:spcPts val="3480"/>
                </a:lnSpc>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Khái niệm: CSV (Comma Separated Values) là định dạng lưu trữ dữ liệu bảng. Thư viện CSV hỗ trợ đọc, ghi, và tùy chỉnh tệp CSV.</a:t>
              </a:r>
              <a:endPar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80"/>
                </a:lnSpc>
              </a:pPr>
              <a:endParaRPr b="1">
                <a:latin typeface="Times New Roman" panose="02020603050405020304" charset="0"/>
                <a:cs typeface="Times New Roman" panose="02020603050405020304" charset="0"/>
              </a:endParaRPr>
            </a:p>
            <a:p>
              <a:pPr marL="533400" lvl="1" indent="-266700" algn="just">
                <a:lnSpc>
                  <a:spcPts val="3480"/>
                </a:lnSpc>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Tính năng: Đọc/ghi tệp dạng danh sách hoặc từ điển, tùy chỉnh dấu phân cách (delimiter) và định dạng.</a:t>
              </a:r>
              <a:endPar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80"/>
                </a:lnSpc>
              </a:pPr>
              <a:endParaRPr b="1">
                <a:latin typeface="Times New Roman" panose="02020603050405020304" charset="0"/>
                <a:cs typeface="Times New Roman" panose="02020603050405020304" charset="0"/>
              </a:endParaRPr>
            </a:p>
            <a:p>
              <a:pPr marL="533400" lvl="1" indent="-266700" algn="just">
                <a:lnSpc>
                  <a:spcPts val="3480"/>
                </a:lnSpc>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Ưu điểm: Đơn giản, dễ dùng, tích hợp sẵn trong Python.</a:t>
              </a:r>
              <a:endPar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80"/>
                </a:lnSpc>
              </a:pPr>
              <a:endParaRPr b="1">
                <a:latin typeface="Times New Roman" panose="02020603050405020304" charset="0"/>
                <a:cs typeface="Times New Roman" panose="02020603050405020304" charset="0"/>
              </a:endParaRPr>
            </a:p>
            <a:p>
              <a:pPr marL="533400" lvl="1" indent="-266700" algn="just">
                <a:lnSpc>
                  <a:spcPts val="3480"/>
                </a:lnSpc>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Hạn chế: Không phù hợp với dữ liệu lớn hoặc phức tạp.</a:t>
              </a:r>
              <a:endPar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80"/>
                </a:lnSpc>
              </a:pPr>
              <a:endParaRPr b="1">
                <a:latin typeface="Times New Roman" panose="02020603050405020304" charset="0"/>
                <a:cs typeface="Times New Roman" panose="02020603050405020304" charset="0"/>
              </a:endParaRPr>
            </a:p>
            <a:p>
              <a:pPr marL="533400" lvl="1" indent="-266700" algn="just">
                <a:lnSpc>
                  <a:spcPts val="3480"/>
                </a:lnSpc>
                <a:buFont typeface="Arial" panose="020B0604020202020204"/>
                <a:buChar char="•"/>
              </a:pPr>
              <a:r>
                <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Ứng dụng: Xử lý dữ liệu bảng, phân tích và chuyển đổi dữ liệu giữa các hệ thống.</a:t>
              </a:r>
              <a:endParaRPr lang="en-US" sz="2470" b="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80"/>
                </a:lnSpc>
              </a:pPr>
              <a:endParaRPr b="1">
                <a:latin typeface="Times New Roman" panose="02020603050405020304" charset="0"/>
                <a:cs typeface="Times New Roman" panose="02020603050405020304" charset="0"/>
              </a:endParaRPr>
            </a:p>
          </p:txBody>
        </p:sp>
        <p:sp>
          <p:nvSpPr>
            <p:cNvPr id="8" name="TextBox 8"/>
            <p:cNvSpPr txBox="1"/>
            <p:nvPr/>
          </p:nvSpPr>
          <p:spPr>
            <a:xfrm>
              <a:off x="0" y="0"/>
              <a:ext cx="7282948" cy="574040"/>
            </a:xfrm>
            <a:prstGeom prst="rect">
              <a:avLst/>
            </a:prstGeom>
          </p:spPr>
          <p:txBody>
            <a:bodyPr lIns="0" tIns="0" rIns="0" bIns="0" rtlCol="0" anchor="t">
              <a:spAutoFit/>
            </a:bodyPr>
            <a:lstStyle/>
            <a:p>
              <a:pPr algn="l">
                <a:lnSpc>
                  <a:spcPts val="3360"/>
                </a:lnSpc>
              </a:pPr>
              <a:r>
                <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CSV - Comma Separated Values</a:t>
              </a:r>
              <a:endPar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sp>
        <p:nvSpPr>
          <p:cNvPr id="9" name="TextBox 9"/>
          <p:cNvSpPr txBox="1"/>
          <p:nvPr/>
        </p:nvSpPr>
        <p:spPr>
          <a:xfrm>
            <a:off x="444529" y="981075"/>
            <a:ext cx="6168316" cy="492125"/>
          </a:xfrm>
          <a:prstGeom prst="rect">
            <a:avLst/>
          </a:prstGeom>
        </p:spPr>
        <p:txBody>
          <a:bodyPr lIns="0" tIns="0" rIns="0" bIns="0" rtlCol="0" anchor="t">
            <a:spAutoFit/>
          </a:bodyPr>
          <a:lstStyle/>
          <a:p>
            <a:pPr algn="l">
              <a:lnSpc>
                <a:spcPts val="3840"/>
              </a:lnSpc>
            </a:pPr>
            <a:r>
              <a:rPr lang="en-US" sz="3200" b="1" spc="-32">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Các thư viện sử dụng trong bài</a:t>
            </a:r>
            <a:endParaRPr lang="en-US" sz="3200" b="1" spc="-32">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nvGrpSpPr>
          <p:cNvPr id="10" name="Group 10"/>
          <p:cNvGrpSpPr/>
          <p:nvPr/>
        </p:nvGrpSpPr>
        <p:grpSpPr>
          <a:xfrm rot="0">
            <a:off x="9397017" y="1822397"/>
            <a:ext cx="7990266" cy="7535959"/>
            <a:chOff x="0" y="0"/>
            <a:chExt cx="10653688" cy="10047946"/>
          </a:xfrm>
        </p:grpSpPr>
        <p:sp>
          <p:nvSpPr>
            <p:cNvPr id="11" name="Freeform 11"/>
            <p:cNvSpPr/>
            <p:nvPr/>
          </p:nvSpPr>
          <p:spPr>
            <a:xfrm>
              <a:off x="1858815" y="3205546"/>
              <a:ext cx="7106702" cy="4737802"/>
            </a:xfrm>
            <a:custGeom>
              <a:avLst/>
              <a:gdLst/>
              <a:ahLst/>
              <a:cxnLst/>
              <a:rect l="l" t="t" r="r" b="b"/>
              <a:pathLst>
                <a:path w="7106702" h="4737802">
                  <a:moveTo>
                    <a:pt x="0" y="0"/>
                  </a:moveTo>
                  <a:lnTo>
                    <a:pt x="7106702" y="0"/>
                  </a:lnTo>
                  <a:lnTo>
                    <a:pt x="7106702" y="4737802"/>
                  </a:lnTo>
                  <a:lnTo>
                    <a:pt x="0" y="4737802"/>
                  </a:lnTo>
                  <a:lnTo>
                    <a:pt x="0" y="0"/>
                  </a:lnTo>
                  <a:close/>
                </a:path>
              </a:pathLst>
            </a:custGeom>
            <a:blipFill>
              <a:blip r:embed="rId2">
                <a:alphaModFix amt="28000"/>
              </a:blip>
              <a:stretch>
                <a:fillRect t="-50000" b="-50000"/>
              </a:stretch>
            </a:blipFill>
          </p:spPr>
        </p:sp>
        <p:sp>
          <p:nvSpPr>
            <p:cNvPr id="12" name="TextBox 12"/>
            <p:cNvSpPr txBox="1"/>
            <p:nvPr/>
          </p:nvSpPr>
          <p:spPr>
            <a:xfrm>
              <a:off x="170644" y="0"/>
              <a:ext cx="10483044" cy="574040"/>
            </a:xfrm>
            <a:prstGeom prst="rect">
              <a:avLst/>
            </a:prstGeom>
          </p:spPr>
          <p:txBody>
            <a:bodyPr lIns="0" tIns="0" rIns="0" bIns="0" rtlCol="0" anchor="t">
              <a:spAutoFit/>
            </a:bodyPr>
            <a:lstStyle/>
            <a:p>
              <a:pPr algn="l">
                <a:lnSpc>
                  <a:spcPts val="3360"/>
                </a:lnSpc>
              </a:pPr>
              <a:r>
                <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Pandas</a:t>
              </a:r>
              <a:endParaRPr lang="en-US" sz="2800" b="1" i="1" spc="-28">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sp>
          <p:nvSpPr>
            <p:cNvPr id="13" name="TextBox 13"/>
            <p:cNvSpPr txBox="1"/>
            <p:nvPr/>
          </p:nvSpPr>
          <p:spPr>
            <a:xfrm>
              <a:off x="0" y="1186732"/>
              <a:ext cx="10483044" cy="8861214"/>
            </a:xfrm>
            <a:prstGeom prst="rect">
              <a:avLst/>
            </a:prstGeom>
          </p:spPr>
          <p:txBody>
            <a:bodyPr lIns="0" tIns="0" rIns="0" bIns="0" rtlCol="0" anchor="t">
              <a:spAutoFit/>
            </a:bodyPr>
            <a:lstStyle/>
            <a:p>
              <a:pPr marL="533400" lvl="1" indent="-266700" algn="just">
                <a:lnSpc>
                  <a:spcPts val="3455"/>
                </a:lnSpc>
                <a:buFont typeface="Arial" panose="020B0604020202020204"/>
                <a:buChar char="•"/>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Khái niệm: Pandas là thư viện Python mã nguồn mở, hỗ trợ xử lý dữ liệu dạng bảng (DataFrame) và chuỗi thời gian (Series), linh hoạt và hiệu quả.</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pPr>
              <a:endParaRPr b="1" i="1">
                <a:latin typeface="Times New Roman" panose="02020603050405020304" charset="0"/>
                <a:cs typeface="Times New Roman" panose="02020603050405020304" charset="0"/>
              </a:endParaRPr>
            </a:p>
            <a:p>
              <a:pPr marL="533400" lvl="1" indent="-266700" algn="just">
                <a:lnSpc>
                  <a:spcPts val="3455"/>
                </a:lnSpc>
                <a:buFont typeface="Arial" panose="020B0604020202020204"/>
                <a:buChar char="•"/>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Tính năng nổi bật: </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Quản lý dữ liệu dạng bảng và chuỗi thời gian, xử lý dữ liệu thiếu</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Đọc/ghi từ CSV, Excel, SQL, JSON</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hỗ trợ lọc, nhóm, xoay dữ liệu và phân tích chuỗi thời gian.</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algn="just">
                <a:lnSpc>
                  <a:spcPts val="3455"/>
                </a:lnSpc>
              </a:pPr>
              <a:endParaRPr b="1" i="1">
                <a:latin typeface="Times New Roman" panose="02020603050405020304" charset="0"/>
                <a:cs typeface="Times New Roman" panose="02020603050405020304" charset="0"/>
              </a:endParaRPr>
            </a:p>
            <a:p>
              <a:pPr marL="533400" lvl="1" indent="-266700" algn="just">
                <a:lnSpc>
                  <a:spcPts val="3455"/>
                </a:lnSpc>
                <a:buFont typeface="Arial" panose="020B0604020202020204"/>
                <a:buChar char="•"/>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Ứng dụng</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Tiền xử lý, phân tích, trực quan hóa dữ liệu.</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Phân tích tài chính, báo cáo kinh doanh.</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a:p>
              <a:pPr marL="533400" lvl="1" indent="-266700" algn="just">
                <a:lnSpc>
                  <a:spcPts val="3455"/>
                </a:lnSpc>
                <a:buAutoNum type="arabicPeriod"/>
              </a:pPr>
              <a:r>
                <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rPr>
                <a:t>Xử lý ảnh và metadata hình ảnh (kết hợp OpenCV).</a:t>
              </a:r>
              <a:endParaRPr lang="en-US" sz="2470" b="1" i="1">
                <a:solidFill>
                  <a:srgbClr val="000000"/>
                </a:solidFill>
                <a:latin typeface="Times New Roman" panose="02020603050405020304" charset="0"/>
                <a:ea typeface="Francois One" panose="02000503040000020004"/>
                <a:cs typeface="Times New Roman" panose="02020603050405020304" charset="0"/>
                <a:sym typeface="Francois One" panose="020005030400000200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810240"/>
          </a:xfrm>
          <a:custGeom>
            <a:avLst/>
            <a:gdLst/>
            <a:ahLst/>
            <a:cxnLst/>
            <a:rect l="l" t="t" r="r" b="b"/>
            <a:pathLst>
              <a:path w="18288000" h="10810240">
                <a:moveTo>
                  <a:pt x="0" y="0"/>
                </a:moveTo>
                <a:lnTo>
                  <a:pt x="18288000" y="0"/>
                </a:lnTo>
                <a:lnTo>
                  <a:pt x="18288000" y="10810240"/>
                </a:lnTo>
                <a:lnTo>
                  <a:pt x="0" y="10810240"/>
                </a:lnTo>
                <a:lnTo>
                  <a:pt x="0" y="0"/>
                </a:lnTo>
                <a:close/>
              </a:path>
            </a:pathLst>
          </a:custGeom>
          <a:blipFill>
            <a:blip r:embed="rId1">
              <a:alphaModFix amt="37000"/>
            </a:blip>
            <a:stretch>
              <a:fillRect/>
            </a:stretch>
          </a:blipFill>
        </p:spPr>
      </p:sp>
      <p:sp>
        <p:nvSpPr>
          <p:cNvPr id="5" name="TextBox 5"/>
          <p:cNvSpPr txBox="1"/>
          <p:nvPr/>
        </p:nvSpPr>
        <p:spPr>
          <a:xfrm>
            <a:off x="3054985" y="4305300"/>
            <a:ext cx="12178030" cy="2226310"/>
          </a:xfrm>
          <a:prstGeom prst="rect">
            <a:avLst/>
          </a:prstGeom>
        </p:spPr>
        <p:txBody>
          <a:bodyPr lIns="0" tIns="0" rIns="0" bIns="0" rtlCol="0" anchor="t">
            <a:spAutoFit/>
          </a:bodyPr>
          <a:lstStyle/>
          <a:p>
            <a:pPr algn="ctr">
              <a:lnSpc>
                <a:spcPts val="8680"/>
              </a:lnSpc>
              <a:spcBef>
                <a:spcPct val="0"/>
              </a:spcBef>
            </a:pPr>
            <a:r>
              <a:rPr lang="en-US" sz="6600" b="1">
                <a:solidFill>
                  <a:schemeClr val="bg1"/>
                </a:solidFill>
                <a:latin typeface="Times New Roman" panose="02020603050405020304" charset="0"/>
                <a:ea typeface="Crimson Roman" panose="02030503060406020304"/>
                <a:cs typeface="Times New Roman" panose="02020603050405020304" charset="0"/>
                <a:sym typeface="Crimson Roman" panose="02030503060406020304"/>
              </a:rPr>
              <a:t>Chương 3. XÂY DỰNG HỆ THỐNG</a:t>
            </a:r>
            <a:endParaRPr lang="en-US" sz="6600" b="1">
              <a:solidFill>
                <a:schemeClr val="bg1"/>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0245" y="190500"/>
            <a:ext cx="11024870" cy="708025"/>
          </a:xfrm>
          <a:prstGeom prst="rect">
            <a:avLst/>
          </a:prstGeom>
        </p:spPr>
        <p:txBody>
          <a:bodyPr wrap="square" lIns="0" tIns="0" rIns="0" bIns="0" rtlCol="0" anchor="t">
            <a:spAutoFit/>
          </a:bodyPr>
          <a:lstStyle/>
          <a:p>
            <a:pPr algn="l">
              <a:lnSpc>
                <a:spcPts val="5525"/>
              </a:lnSpc>
            </a:pPr>
            <a:r>
              <a:rPr lang="en-US" sz="5020" b="1" spc="-5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3.1 Phương pháp nhận diện màu sắc</a:t>
            </a:r>
            <a:endParaRPr lang="en-US" sz="5020" b="1" spc="-5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
        <p:nvSpPr>
          <p:cNvPr id="3" name="TextBox 3"/>
          <p:cNvSpPr txBox="1"/>
          <p:nvPr/>
        </p:nvSpPr>
        <p:spPr>
          <a:xfrm>
            <a:off x="1028700" y="1158239"/>
            <a:ext cx="16230600" cy="8261350"/>
          </a:xfrm>
          <a:prstGeom prst="rect">
            <a:avLst/>
          </a:prstGeom>
        </p:spPr>
        <p:txBody>
          <a:bodyPr lIns="0" tIns="0" rIns="0" bIns="0" rtlCol="0" anchor="t">
            <a:spAutoFit/>
          </a:bodyPr>
          <a:lstStyle/>
          <a:p>
            <a:pPr algn="l">
              <a:lnSpc>
                <a:spcPts val="3520"/>
              </a:lnSpc>
            </a:pPr>
          </a:p>
          <a:p>
            <a:pPr algn="l">
              <a:lnSpc>
                <a:spcPts val="4350"/>
              </a:lnSpc>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Hệ thống nhận diện màu sắc được thực hiện qua các bước:</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l">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Lấy dữ liệu từ camera: Sử dụng OpenCV để khởi tạo camera, ghi lại hình ảnh với độ phân giải 720x1280 pixels.</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just">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Trích xuất giá trị màu HSV: Chuyển đổi không gian màu từ BGR sang HSV bằng “cv2.cvtColor”, giúp phản ánh màu sắc rõ hơn.</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l">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Dữ liệu tham chiếu màu sắc: Nạp tệp CSV chứa danh sách màu tham chiếu (Tên màu, mã Hex, giá trị H, S, V) bằng Pandas và tổ chức thành cấu trúc KDTree.</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l">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Tìm kiếm màu gần nhất: Dùng KDTree (SciPy) để tìm màu tham chiếu gần nhất với giá trị HSV từ hình ảnh.</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l">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Hiển thị giao diện: Vẽ vùng nhận diện màu tại trung tâm khung hình và hiển thị tên màu tương ứng.</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marL="690880" lvl="1" indent="-345440" algn="l">
              <a:lnSpc>
                <a:spcPts val="4350"/>
              </a:lnSpc>
              <a:buAutoNum type="arabicPeriod"/>
            </a:pPr>
            <a:r>
              <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Cập nhật theo thời gian thực: Hiển thị thông tin (tên màu, HSV, mã Hex) trực tiếp trên camera với tốc độ cập nhật mỗi 10 khung hình để tránh giật.</a:t>
            </a:r>
            <a:endParaRPr lang="en-US" sz="3200"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l">
              <a:lnSpc>
                <a:spcPts val="4350"/>
              </a:lnSpc>
            </a:pPr>
            <a:endParaRPr>
              <a:latin typeface="Times New Roman" panose="02020603050405020304" charset="0"/>
              <a:cs typeface="Times New Roman" panose="02020603050405020304" charset="0"/>
            </a:endParaRPr>
          </a:p>
        </p:txBody>
      </p:sp>
      <p:sp>
        <p:nvSpPr>
          <p:cNvPr id="4" name="AutoShape 4"/>
          <p:cNvSpPr/>
          <p:nvPr/>
        </p:nvSpPr>
        <p:spPr>
          <a:xfrm>
            <a:off x="0" y="9248775"/>
            <a:ext cx="18288000" cy="0"/>
          </a:xfrm>
          <a:prstGeom prst="line">
            <a:avLst/>
          </a:prstGeom>
          <a:ln w="9525" cap="rnd">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000500" y="1761657"/>
            <a:ext cx="10287000" cy="0"/>
          </a:xfrm>
          <a:prstGeom prst="line">
            <a:avLst/>
          </a:prstGeom>
          <a:ln w="9525" cap="rnd">
            <a:solidFill>
              <a:srgbClr val="000000"/>
            </a:solidFill>
            <a:prstDash val="solid"/>
            <a:headEnd type="none" w="sm" len="sm"/>
            <a:tailEnd type="none" w="sm" len="sm"/>
          </a:ln>
        </p:spPr>
      </p:sp>
      <p:sp>
        <p:nvSpPr>
          <p:cNvPr id="3" name="Freeform 3"/>
          <p:cNvSpPr/>
          <p:nvPr/>
        </p:nvSpPr>
        <p:spPr>
          <a:xfrm>
            <a:off x="1028700" y="2422262"/>
            <a:ext cx="16230600" cy="5741575"/>
          </a:xfrm>
          <a:custGeom>
            <a:avLst/>
            <a:gdLst/>
            <a:ahLst/>
            <a:cxnLst/>
            <a:rect l="l" t="t" r="r" b="b"/>
            <a:pathLst>
              <a:path w="16230600" h="5741575">
                <a:moveTo>
                  <a:pt x="0" y="0"/>
                </a:moveTo>
                <a:lnTo>
                  <a:pt x="16230600" y="0"/>
                </a:lnTo>
                <a:lnTo>
                  <a:pt x="16230600" y="5741575"/>
                </a:lnTo>
                <a:lnTo>
                  <a:pt x="0" y="5741575"/>
                </a:lnTo>
                <a:lnTo>
                  <a:pt x="0" y="0"/>
                </a:lnTo>
                <a:close/>
              </a:path>
            </a:pathLst>
          </a:custGeom>
          <a:blipFill>
            <a:blip r:embed="rId1"/>
            <a:stretch>
              <a:fillRect/>
            </a:stretch>
          </a:blipFill>
        </p:spPr>
      </p:sp>
      <p:sp>
        <p:nvSpPr>
          <p:cNvPr id="4" name="TextBox 4"/>
          <p:cNvSpPr txBox="1"/>
          <p:nvPr/>
        </p:nvSpPr>
        <p:spPr>
          <a:xfrm>
            <a:off x="459321" y="219930"/>
            <a:ext cx="8176584" cy="1414145"/>
          </a:xfrm>
          <a:prstGeom prst="rect">
            <a:avLst/>
          </a:prstGeom>
        </p:spPr>
        <p:txBody>
          <a:bodyPr lIns="0" tIns="0" rIns="0" bIns="0" rtlCol="0" anchor="t">
            <a:spAutoFit/>
          </a:bodyPr>
          <a:lstStyle/>
          <a:p>
            <a:pPr algn="l">
              <a:lnSpc>
                <a:spcPts val="5515"/>
              </a:lnSpc>
            </a:pPr>
            <a:r>
              <a:rPr lang="en-US" sz="5010" b="1" spc="-5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3.2 Mô hình hệ thống đề xuất</a:t>
            </a:r>
            <a:endParaRPr lang="en-US" sz="5010" b="1" spc="-5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l">
              <a:lnSpc>
                <a:spcPts val="5515"/>
              </a:lnSpc>
            </a:pPr>
            <a:endParaRPr lang="en-US" sz="5010" b="1" spc="-50">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12419" y="217044"/>
            <a:ext cx="16063163" cy="9871075"/>
          </a:xfrm>
          <a:prstGeom prst="rect">
            <a:avLst/>
          </a:prstGeom>
        </p:spPr>
        <p:txBody>
          <a:bodyPr lIns="0" tIns="0" rIns="0" bIns="0" rtlCol="0" anchor="t">
            <a:spAutoFit/>
          </a:bodyPr>
          <a:lstStyle/>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3.2.1 Nhập liệu từ camera:</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Hệ thống khởi tạo camera bằng OpenCV để thu nhận khung hình trực tiếp. Khung hình được lật ngược (flip) để tạo cảm giác như nhìn vào gương, giúp người dùng dễ dàng thao tác.</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endParaRPr>
              <a:latin typeface="Times New Roman" panose="02020603050405020304" charset="0"/>
              <a:cs typeface="Times New Roman" panose="02020603050405020304" charset="0"/>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3.2.2 Tiền xử lý hình ảnh:</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Giá trị màu của điểm trung tâm khung hình được trích xuất từ hình ảnh. Chuyển đổi không gian màu từ BGR sang HSV bằng “cv2.cvtColor”. HSV là không gian màu thuận lợi hơn vì nó tách riêng phần màu sắc (Hue) và độ sáng (Value), giúp nhận diện chính xác hơn.</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endParaRPr>
              <a:latin typeface="Times New Roman" panose="02020603050405020304" charset="0"/>
              <a:cs typeface="Times New Roman" panose="02020603050405020304" charset="0"/>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3.2.3 Tìm kiếm và nhận diện màu sắc:</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Giá trị HSV được sử dụng để tìm kiếm trong KDTree, trả về màu sắc gần nhất từ tập dữ liệu tham chiếu. KDTree giúp tăng hiệu quả tính toán, đặc biệt với các tập dữ liệu lớn.</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1615"/>
              </a:lnSpc>
            </a:pPr>
            <a:endParaRPr>
              <a:latin typeface="Times New Roman" panose="02020603050405020304" charset="0"/>
              <a:cs typeface="Times New Roman" panose="02020603050405020304" charset="0"/>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3.2.4 Hiển thị kết quả:</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r>
              <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Vẽ một hình vuông tại vùng trung tâm khung hình để chỉ định khu vực nhận diện màu.Tên màu, giá trị HSV, và màu thực tế (theo mã hex) được hiển thị trên màn hình.</a:t>
            </a:r>
            <a:endParaRPr lang="en-US" sz="3225" spc="-32">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a:p>
            <a:pPr algn="just">
              <a:lnSpc>
                <a:spcPts val="4710"/>
              </a:lnSpc>
            </a:pPr>
            <a:endParaRPr>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37887" y="2803546"/>
            <a:ext cx="7278465" cy="4679908"/>
          </a:xfrm>
          <a:custGeom>
            <a:avLst/>
            <a:gdLst/>
            <a:ahLst/>
            <a:cxnLst/>
            <a:rect l="l" t="t" r="r" b="b"/>
            <a:pathLst>
              <a:path w="7278465" h="4679908">
                <a:moveTo>
                  <a:pt x="0" y="0"/>
                </a:moveTo>
                <a:lnTo>
                  <a:pt x="7278465" y="0"/>
                </a:lnTo>
                <a:lnTo>
                  <a:pt x="7278465" y="4679908"/>
                </a:lnTo>
                <a:lnTo>
                  <a:pt x="0" y="4679908"/>
                </a:lnTo>
                <a:lnTo>
                  <a:pt x="0" y="0"/>
                </a:lnTo>
                <a:close/>
              </a:path>
            </a:pathLst>
          </a:custGeom>
          <a:blipFill>
            <a:blip r:embed="rId1"/>
            <a:stretch>
              <a:fillRect l="-8291"/>
            </a:stretch>
          </a:blipFill>
        </p:spPr>
      </p:sp>
      <p:sp>
        <p:nvSpPr>
          <p:cNvPr id="4" name="Freeform 4"/>
          <p:cNvSpPr/>
          <p:nvPr/>
        </p:nvSpPr>
        <p:spPr>
          <a:xfrm>
            <a:off x="10112460" y="2803546"/>
            <a:ext cx="5926075" cy="4679908"/>
          </a:xfrm>
          <a:custGeom>
            <a:avLst/>
            <a:gdLst/>
            <a:ahLst/>
            <a:cxnLst/>
            <a:rect l="l" t="t" r="r" b="b"/>
            <a:pathLst>
              <a:path w="5926075" h="4679908">
                <a:moveTo>
                  <a:pt x="0" y="0"/>
                </a:moveTo>
                <a:lnTo>
                  <a:pt x="5926075" y="0"/>
                </a:lnTo>
                <a:lnTo>
                  <a:pt x="5926075" y="4679908"/>
                </a:lnTo>
                <a:lnTo>
                  <a:pt x="0" y="4679908"/>
                </a:lnTo>
                <a:lnTo>
                  <a:pt x="0" y="0"/>
                </a:lnTo>
                <a:close/>
              </a:path>
            </a:pathLst>
          </a:custGeom>
          <a:blipFill>
            <a:blip r:embed="rId2"/>
            <a:stretch>
              <a:fillRect t="-15137" b="-3926"/>
            </a:stretch>
          </a:blipFill>
        </p:spPr>
      </p:sp>
      <p:sp>
        <p:nvSpPr>
          <p:cNvPr id="5" name="TextBox 5"/>
          <p:cNvSpPr txBox="1"/>
          <p:nvPr/>
        </p:nvSpPr>
        <p:spPr>
          <a:xfrm>
            <a:off x="1028700" y="186690"/>
            <a:ext cx="8531225" cy="768985"/>
          </a:xfrm>
          <a:prstGeom prst="rect">
            <a:avLst/>
          </a:prstGeom>
        </p:spPr>
        <p:txBody>
          <a:bodyPr wrap="square" lIns="0" tIns="0" rIns="0" bIns="0" rtlCol="0" anchor="t">
            <a:spAutoFit/>
          </a:bodyPr>
          <a:lstStyle/>
          <a:p>
            <a:pPr algn="l">
              <a:lnSpc>
                <a:spcPts val="6000"/>
              </a:lnSpc>
            </a:pPr>
            <a:r>
              <a:rPr lang="en-US" sz="5000" spc="-49">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rPr>
              <a:t>3.3 Kết quả thực nghiệm:</a:t>
            </a:r>
            <a:endParaRPr lang="en-US" sz="5000" spc="-49">
              <a:solidFill>
                <a:srgbClr val="000000"/>
              </a:solidFill>
              <a:latin typeface="Times New Roman" panose="02020603050405020304" charset="0"/>
              <a:ea typeface="Crimson Roman" panose="02030503060406020304"/>
              <a:cs typeface="Times New Roman" panose="02020603050405020304" charset="0"/>
              <a:sym typeface="Crimson Roman" panose="02030503060406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4612</Words>
  <Application>WPS Presentation</Application>
  <PresentationFormat>On-screen Show (4:3)</PresentationFormat>
  <Paragraphs>118</Paragraphs>
  <Slides>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vt:i4>
      </vt:variant>
    </vt:vector>
  </HeadingPairs>
  <TitlesOfParts>
    <vt:vector size="29" baseType="lpstr">
      <vt:lpstr>Arial</vt:lpstr>
      <vt:lpstr>SimSun</vt:lpstr>
      <vt:lpstr>Wingdings</vt:lpstr>
      <vt:lpstr>Paytone One</vt:lpstr>
      <vt:lpstr>Crimson Roman</vt:lpstr>
      <vt:lpstr>PMingLiU-ExtB</vt:lpstr>
      <vt:lpstr>Crimson Roman Bold</vt:lpstr>
      <vt:lpstr>Faustina Bold</vt:lpstr>
      <vt:lpstr>Arial</vt:lpstr>
      <vt:lpstr>Open Sans</vt:lpstr>
      <vt:lpstr>Francois One</vt:lpstr>
      <vt:lpstr>Calibri</vt:lpstr>
      <vt:lpstr>Yu Gothic UI Semibold</vt:lpstr>
      <vt:lpstr>Microsoft YaHei</vt:lpstr>
      <vt:lpstr>Arial Unicode MS</vt:lpstr>
      <vt:lpstr>Arial Narrow</vt:lpstr>
      <vt:lpstr>Times New Roman</vt:lpstr>
      <vt:lpstr>Wingdings</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PHẦN: XỬ LÝ ẢNH VÀ THỊ GIÁC MÁY TÍNH Đề tài số 2: Xây dựng hệ thống nhận diện màu sắc bằng Pandas và OpenCV</dc:title>
  <dc:creator/>
  <cp:lastModifiedBy>Admin</cp:lastModifiedBy>
  <cp:revision>3</cp:revision>
  <dcterms:created xsi:type="dcterms:W3CDTF">2006-08-16T00:00:00Z</dcterms:created>
  <dcterms:modified xsi:type="dcterms:W3CDTF">2024-12-07T02:04:34Z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6CE432C702454715A86BF1EA21D21967_12</vt:lpwstr>
  </property>
  <property fmtid="{D5CDD505-2E9C-101B-9397-08002B2CF9AE}" pid="3" name="KSOProductBuildVer">
    <vt:lpwstr>1033-12.2.0.19307</vt:lpwstr>
  </property>
</Properties>
</file>