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80" r:id="rId3"/>
    <p:sldId id="281" r:id="rId4"/>
    <p:sldId id="292" r:id="rId5"/>
    <p:sldId id="291" r:id="rId6"/>
    <p:sldId id="282" r:id="rId7"/>
    <p:sldId id="299" r:id="rId8"/>
    <p:sldId id="293" r:id="rId9"/>
    <p:sldId id="300" r:id="rId10"/>
    <p:sldId id="294" r:id="rId11"/>
    <p:sldId id="295" r:id="rId12"/>
    <p:sldId id="296" r:id="rId13"/>
    <p:sldId id="297" r:id="rId14"/>
    <p:sldId id="284"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FC0"/>
    <a:srgbClr val="FFC40C"/>
    <a:srgbClr val="B428D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9" autoAdjust="0"/>
    <p:restoredTop sz="94660"/>
  </p:normalViewPr>
  <p:slideViewPr>
    <p:cSldViewPr snapToGrid="0">
      <p:cViewPr varScale="1">
        <p:scale>
          <a:sx n="82" d="100"/>
          <a:sy n="82"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0742B3-5922-40C3-BBB6-54DF7B9FA76A}"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356355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742B3-5922-40C3-BBB6-54DF7B9FA76A}"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114551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742B3-5922-40C3-BBB6-54DF7B9FA76A}"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1380342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742B3-5922-40C3-BBB6-54DF7B9FA76A}"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77833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90742B3-5922-40C3-BBB6-54DF7B9FA76A}"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3933000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742B3-5922-40C3-BBB6-54DF7B9FA76A}"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503574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742B3-5922-40C3-BBB6-54DF7B9FA76A}"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311555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0742B3-5922-40C3-BBB6-54DF7B9FA76A}"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389673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742B3-5922-40C3-BBB6-54DF7B9FA76A}"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1305437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0742B3-5922-40C3-BBB6-54DF7B9FA76A}"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2339003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90742B3-5922-40C3-BBB6-54DF7B9FA76A}"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E89E7C-4F74-4787-8AB7-C28A43DE2B32}" type="slidenum">
              <a:rPr lang="en-US" smtClean="0"/>
              <a:t>‹#›</a:t>
            </a:fld>
            <a:endParaRPr lang="en-US"/>
          </a:p>
        </p:txBody>
      </p:sp>
    </p:spTree>
    <p:extLst>
      <p:ext uri="{BB962C8B-B14F-4D97-AF65-F5344CB8AC3E}">
        <p14:creationId xmlns:p14="http://schemas.microsoft.com/office/powerpoint/2010/main" val="254242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publicdomainpictures.net/view-image.php?image=220547&amp;picture=dark-blue-plastered-wall"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6000"/>
            <a:lum/>
            <a:extLst>
              <a:ext uri="{837473B0-CC2E-450A-ABE3-18F120FF3D39}">
                <a1611:picAttrSrcUrl xmlns:a1611="http://schemas.microsoft.com/office/drawing/2016/11/main" r:id="rId14"/>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742B3-5922-40C3-BBB6-54DF7B9FA76A}" type="datetimeFigureOut">
              <a:rPr lang="en-US" smtClean="0"/>
              <a:t>7/7/2024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89E7C-4F74-4787-8AB7-C28A43DE2B32}" type="slidenum">
              <a:rPr lang="en-US" smtClean="0"/>
              <a:t>‹#›</a:t>
            </a:fld>
            <a:endParaRPr lang="en-US"/>
          </a:p>
        </p:txBody>
      </p:sp>
    </p:spTree>
    <p:extLst>
      <p:ext uri="{BB962C8B-B14F-4D97-AF65-F5344CB8AC3E}">
        <p14:creationId xmlns:p14="http://schemas.microsoft.com/office/powerpoint/2010/main" val="3613939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mtctutorials.com/health/diabetes-symptoms-causes-treatment-prevention-and-more/"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8.xml"/><Relationship Id="rId1" Type="http://schemas.openxmlformats.org/officeDocument/2006/relationships/themeOverride" Target="../theme/themeOverride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4318" y="2077454"/>
            <a:ext cx="9762069" cy="1537616"/>
          </a:xfrm>
        </p:spPr>
        <p:txBody>
          <a:bodyPr>
            <a:normAutofit/>
          </a:bodyPr>
          <a:lstStyle/>
          <a:p>
            <a:pPr algn="ctr"/>
            <a:r>
              <a:rPr lang="en-GB" b="1" dirty="0">
                <a:solidFill>
                  <a:schemeClr val="bg1"/>
                </a:solidFill>
                <a:latin typeface="Segoe UI Black" panose="020B0A02040204020203" pitchFamily="34" charset="0"/>
                <a:ea typeface="Segoe UI Black" panose="020B0A02040204020203" pitchFamily="34" charset="0"/>
              </a:rPr>
              <a:t>HEALTHCARE DIABETES ANALYSIS </a:t>
            </a:r>
            <a:br>
              <a:rPr lang="en-GB" b="1" dirty="0">
                <a:solidFill>
                  <a:schemeClr val="bg1"/>
                </a:solidFill>
                <a:latin typeface="Segoe UI Black" panose="020B0A02040204020203" pitchFamily="34" charset="0"/>
                <a:ea typeface="Segoe UI Black" panose="020B0A02040204020203" pitchFamily="34" charset="0"/>
              </a:rPr>
            </a:br>
            <a:r>
              <a:rPr lang="en-US" b="1" dirty="0">
                <a:solidFill>
                  <a:schemeClr val="bg1"/>
                </a:solidFill>
                <a:latin typeface="Segoe UI Black" panose="020B0A02040204020203" pitchFamily="34" charset="0"/>
                <a:ea typeface="Segoe UI Black" panose="020B0A02040204020203" pitchFamily="34" charset="0"/>
              </a:rPr>
              <a:t> </a:t>
            </a:r>
          </a:p>
        </p:txBody>
      </p:sp>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Content Placeholder 7" descr="A person using a lancet to check the blood sugar level&#10;&#10;Description automatically generated">
            <a:extLst>
              <a:ext uri="{FF2B5EF4-FFF2-40B4-BE49-F238E27FC236}">
                <a16:creationId xmlns:a16="http://schemas.microsoft.com/office/drawing/2014/main" id="{FD02EDC4-1D51-9C12-DA2A-B8C0478E7C9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36604" y="3540867"/>
            <a:ext cx="3628416" cy="2636095"/>
          </a:xfrm>
        </p:spPr>
      </p:pic>
      <p:sp>
        <p:nvSpPr>
          <p:cNvPr id="9" name="TextBox 8">
            <a:extLst>
              <a:ext uri="{FF2B5EF4-FFF2-40B4-BE49-F238E27FC236}">
                <a16:creationId xmlns:a16="http://schemas.microsoft.com/office/drawing/2014/main" id="{564D8AD3-1B97-1E77-E411-E9042A05E85B}"/>
              </a:ext>
            </a:extLst>
          </p:cNvPr>
          <p:cNvSpPr txBox="1"/>
          <p:nvPr/>
        </p:nvSpPr>
        <p:spPr>
          <a:xfrm>
            <a:off x="8336604" y="6176963"/>
            <a:ext cx="3628416" cy="230832"/>
          </a:xfrm>
          <a:prstGeom prst="rect">
            <a:avLst/>
          </a:prstGeom>
          <a:noFill/>
        </p:spPr>
        <p:txBody>
          <a:bodyPr wrap="square" rtlCol="0">
            <a:spAutoFit/>
          </a:bodyPr>
          <a:lstStyle/>
          <a:p>
            <a:r>
              <a:rPr lang="en-IE" sz="900">
                <a:hlinkClick r:id="rId3" tooltip="https://www.mtctutorials.com/health/diabetes-symptoms-causes-treatment-prevention-and-more/"/>
              </a:rPr>
              <a:t>This Photo</a:t>
            </a:r>
            <a:r>
              <a:rPr lang="en-IE" sz="900"/>
              <a:t> by Unknown Author is licensed under </a:t>
            </a:r>
            <a:r>
              <a:rPr lang="en-IE" sz="900">
                <a:hlinkClick r:id="rId4" tooltip="https://creativecommons.org/licenses/by-nc/3.0/"/>
              </a:rPr>
              <a:t>CC BY-NC</a:t>
            </a:r>
            <a:endParaRPr lang="en-IE" sz="900"/>
          </a:p>
        </p:txBody>
      </p:sp>
    </p:spTree>
    <p:extLst>
      <p:ext uri="{BB962C8B-B14F-4D97-AF65-F5344CB8AC3E}">
        <p14:creationId xmlns:p14="http://schemas.microsoft.com/office/powerpoint/2010/main" val="1499506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3200" b="1" dirty="0">
                <a:latin typeface="Baskerville Old Face" panose="02020602080505020303" pitchFamily="18" charset="0"/>
              </a:rPr>
              <a:t>DIABETES STATUS OF THE AGE GROUP</a:t>
            </a: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593484" y="365125"/>
            <a:ext cx="5763364" cy="1867617"/>
          </a:xfrm>
        </p:spPr>
        <p:txBody>
          <a:bodyPr anchor="ctr">
            <a:normAutofit fontScale="25000" lnSpcReduction="20000"/>
          </a:bodyPr>
          <a:lstStyle/>
          <a:p>
            <a:pPr marL="0" indent="0">
              <a:buNone/>
            </a:pPr>
            <a:endParaRPr lang="en-GB" sz="1800" b="1" dirty="0">
              <a:latin typeface="Baskerville Old Face" panose="02020602080505020303" pitchFamily="18" charset="0"/>
              <a:ea typeface="+mj-ea"/>
              <a:cs typeface="+mj-cs"/>
            </a:endParaRPr>
          </a:p>
          <a:p>
            <a:pPr marL="0" indent="0">
              <a:buNone/>
            </a:pPr>
            <a:endParaRPr lang="en-GB" sz="8000" b="1" dirty="0">
              <a:ea typeface="+mj-ea"/>
              <a:cs typeface="+mj-cs"/>
            </a:endParaRPr>
          </a:p>
          <a:p>
            <a:pPr marL="0" indent="0">
              <a:buNone/>
            </a:pPr>
            <a:r>
              <a:rPr lang="en-GB" sz="8000" b="1" dirty="0">
                <a:ea typeface="+mj-ea"/>
                <a:cs typeface="+mj-cs"/>
              </a:rPr>
              <a:t>Young adults with diabetes numbered 262, while 388 young adults did not have diabetes and 334 with Prediabetes. There were 551 middle-aged adults with diabetes, and 332 middle-aged adults without diabetes and 487 prediabetes. In the case of old adults, 240 had diabetes, 58 did not have diabetes and 116 that are prediabetes</a:t>
            </a:r>
            <a:r>
              <a:rPr lang="en-GB" sz="8000" b="0" i="0" dirty="0">
                <a:effectLst/>
                <a:highlight>
                  <a:srgbClr val="FFFFFF"/>
                </a:highlight>
              </a:rPr>
              <a:t>.</a:t>
            </a:r>
            <a:endParaRPr lang="en-IE" sz="8000" dirty="0"/>
          </a:p>
          <a:p>
            <a:pPr marL="0" indent="0">
              <a:buNone/>
            </a:pPr>
            <a:br>
              <a:rPr lang="en-GB" sz="4200" dirty="0"/>
            </a:br>
            <a:endParaRPr lang="en-IE" sz="4200" dirty="0"/>
          </a:p>
          <a:p>
            <a:endParaRPr lang="en-GB" sz="1400" b="1" dirty="0">
              <a:latin typeface="Baskerville Old Face" panose="02020602080505020303" pitchFamily="18" charset="0"/>
              <a:ea typeface="+mj-ea"/>
              <a:cs typeface="+mj-cs"/>
            </a:endParaRPr>
          </a:p>
          <a:p>
            <a:endParaRPr lang="en-US" sz="14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219855"/>
            <a:ext cx="3013191" cy="2993406"/>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4BDA4F8D-D75B-B267-B6BF-564CFC8E54E5}"/>
              </a:ext>
            </a:extLst>
          </p:cNvPr>
          <p:cNvPicPr>
            <a:picLocks noChangeAspect="1"/>
          </p:cNvPicPr>
          <p:nvPr/>
        </p:nvPicPr>
        <p:blipFill>
          <a:blip r:embed="rId4"/>
          <a:stretch>
            <a:fillRect/>
          </a:stretch>
        </p:blipFill>
        <p:spPr>
          <a:xfrm>
            <a:off x="6254885" y="2597867"/>
            <a:ext cx="5019472" cy="3824539"/>
          </a:xfrm>
          <a:prstGeom prst="rect">
            <a:avLst/>
          </a:prstGeom>
        </p:spPr>
      </p:pic>
    </p:spTree>
    <p:extLst>
      <p:ext uri="{BB962C8B-B14F-4D97-AF65-F5344CB8AC3E}">
        <p14:creationId xmlns:p14="http://schemas.microsoft.com/office/powerpoint/2010/main" val="275489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2700" b="1">
                <a:latin typeface="Baskerville Old Face" panose="02020602080505020303" pitchFamily="18" charset="0"/>
              </a:rPr>
              <a:t>DIABETES STATUS</a:t>
            </a:r>
            <a:r>
              <a:rPr lang="en-GB" sz="2700" b="1">
                <a:latin typeface="Baskerville Old Face" panose="02020602080505020303" pitchFamily="18" charset="0"/>
              </a:rPr>
              <a:t> by Diabetes Pedigree function</a:t>
            </a:r>
            <a:br>
              <a:rPr lang="en-GB" sz="2700" b="0" i="0">
                <a:effectLst/>
                <a:highlight>
                  <a:srgbClr val="FFFFFF"/>
                </a:highlight>
                <a:latin typeface="source-serif-pro"/>
              </a:rPr>
            </a:br>
            <a:endParaRPr lang="en-US" sz="2700" b="1">
              <a:latin typeface="Baskerville Old Face" panose="02020602080505020303" pitchFamily="18" charset="0"/>
            </a:endParaRPr>
          </a:p>
        </p:txBody>
      </p:sp>
      <p:sp>
        <p:nvSpPr>
          <p:cNvPr id="31" name="Rectangle 3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3" name="Rectangle 32">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250106" y="586822"/>
            <a:ext cx="6106742" cy="1645920"/>
          </a:xfrm>
        </p:spPr>
        <p:txBody>
          <a:bodyPr anchor="ctr">
            <a:normAutofit fontScale="92500" lnSpcReduction="20000"/>
          </a:bodyPr>
          <a:lstStyle/>
          <a:p>
            <a:pPr marL="0" indent="0">
              <a:spcBef>
                <a:spcPct val="0"/>
              </a:spcBef>
              <a:buNone/>
            </a:pPr>
            <a:endParaRPr lang="en-GB" sz="1800" b="1" dirty="0">
              <a:latin typeface="Baskerville Old Face" panose="02020602080505020303" pitchFamily="18" charset="0"/>
              <a:ea typeface="+mj-ea"/>
              <a:cs typeface="+mj-cs"/>
            </a:endParaRPr>
          </a:p>
          <a:p>
            <a:pPr marL="0" indent="0">
              <a:spcBef>
                <a:spcPct val="0"/>
              </a:spcBef>
              <a:buNone/>
            </a:pPr>
            <a:endParaRPr lang="en-GB" sz="1800" b="1" dirty="0">
              <a:latin typeface="Baskerville Old Face" panose="02020602080505020303" pitchFamily="18" charset="0"/>
              <a:ea typeface="+mj-ea"/>
              <a:cs typeface="+mj-cs"/>
            </a:endParaRPr>
          </a:p>
          <a:p>
            <a:pPr marL="0" indent="0">
              <a:spcBef>
                <a:spcPct val="0"/>
              </a:spcBef>
              <a:buNone/>
            </a:pPr>
            <a:r>
              <a:rPr lang="en-GB" sz="2200" b="1" dirty="0">
                <a:latin typeface="Baskerville Old Face" panose="02020602080505020303" pitchFamily="18" charset="0"/>
                <a:ea typeface="+mj-ea"/>
                <a:cs typeface="+mj-cs"/>
              </a:rPr>
              <a:t>The chart indicated that, based on their Diabetes Pedigree function, 109 old adult are diabetic,  234 young adult were diabetic and 313 middle adult are diabetic</a:t>
            </a:r>
            <a:endParaRPr lang="en-IE" sz="2200" b="1" dirty="0">
              <a:latin typeface="Baskerville Old Face" panose="02020602080505020303" pitchFamily="18" charset="0"/>
              <a:ea typeface="+mj-ea"/>
              <a:cs typeface="+mj-cs"/>
            </a:endParaRPr>
          </a:p>
          <a:p>
            <a:pPr marL="0" indent="0">
              <a:buNone/>
            </a:pPr>
            <a:br>
              <a:rPr lang="en-GB" sz="1800" dirty="0"/>
            </a:br>
            <a:endParaRPr lang="en-IE" sz="1800" dirty="0"/>
          </a:p>
          <a:p>
            <a:endParaRPr lang="en-GB" sz="1800" b="1" dirty="0">
              <a:latin typeface="Baskerville Old Face" panose="02020602080505020303" pitchFamily="18" charset="0"/>
              <a:ea typeface="+mj-ea"/>
              <a:cs typeface="+mj-cs"/>
            </a:endParaRP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249037"/>
            <a:ext cx="3275838" cy="2964223"/>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8CF7B07-EC52-A1A4-2F05-C6D5462A583E}"/>
              </a:ext>
            </a:extLst>
          </p:cNvPr>
          <p:cNvPicPr>
            <a:picLocks noChangeAspect="1"/>
          </p:cNvPicPr>
          <p:nvPr/>
        </p:nvPicPr>
        <p:blipFill>
          <a:blip r:embed="rId4"/>
          <a:stretch>
            <a:fillRect/>
          </a:stretch>
        </p:blipFill>
        <p:spPr>
          <a:xfrm>
            <a:off x="6595353" y="2819567"/>
            <a:ext cx="4761495" cy="3673308"/>
          </a:xfrm>
          <a:prstGeom prst="rect">
            <a:avLst/>
          </a:prstGeom>
        </p:spPr>
      </p:pic>
    </p:spTree>
    <p:extLst>
      <p:ext uri="{BB962C8B-B14F-4D97-AF65-F5344CB8AC3E}">
        <p14:creationId xmlns:p14="http://schemas.microsoft.com/office/powerpoint/2010/main" val="385522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4B001E7B-A565-3786-E5D4-52C2213E49E4}"/>
              </a:ext>
            </a:extLst>
          </p:cNvPr>
          <p:cNvPicPr>
            <a:picLocks noGrp="1" noChangeAspect="1"/>
          </p:cNvPicPr>
          <p:nvPr>
            <p:ph idx="1"/>
          </p:nvPr>
        </p:nvPicPr>
        <p:blipFill>
          <a:blip r:embed="rId2"/>
          <a:stretch>
            <a:fillRect/>
          </a:stretch>
        </p:blipFill>
        <p:spPr>
          <a:xfrm>
            <a:off x="398833" y="107004"/>
            <a:ext cx="11177081" cy="6605081"/>
          </a:xfrm>
          <a:prstGeom prst="rect">
            <a:avLst/>
          </a:prstGeom>
        </p:spPr>
      </p:pic>
    </p:spTree>
    <p:extLst>
      <p:ext uri="{BB962C8B-B14F-4D97-AF65-F5344CB8AC3E}">
        <p14:creationId xmlns:p14="http://schemas.microsoft.com/office/powerpoint/2010/main" val="3276899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DC83E6-4875-8C4E-CD31-7B504D8EAA64}"/>
              </a:ext>
            </a:extLst>
          </p:cNvPr>
          <p:cNvSpPr>
            <a:spLocks noGrp="1"/>
          </p:cNvSpPr>
          <p:nvPr>
            <p:ph type="title"/>
          </p:nvPr>
        </p:nvSpPr>
        <p:spPr>
          <a:xfrm>
            <a:off x="1046746" y="586822"/>
            <a:ext cx="3560252" cy="1645920"/>
          </a:xfrm>
        </p:spPr>
        <p:txBody>
          <a:bodyPr>
            <a:normAutofit/>
          </a:bodyPr>
          <a:lstStyle/>
          <a:p>
            <a:r>
              <a:rPr lang="en-IE" sz="3200"/>
              <a:t>RECOMMENDATION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F41F326-2972-2554-C6CC-83F7851220A4}"/>
              </a:ext>
            </a:extLst>
          </p:cNvPr>
          <p:cNvSpPr>
            <a:spLocks noGrp="1"/>
          </p:cNvSpPr>
          <p:nvPr>
            <p:ph idx="1"/>
          </p:nvPr>
        </p:nvSpPr>
        <p:spPr>
          <a:xfrm>
            <a:off x="5351164" y="586822"/>
            <a:ext cx="6002636" cy="1645920"/>
          </a:xfrm>
        </p:spPr>
        <p:txBody>
          <a:bodyPr anchor="ctr">
            <a:normAutofit/>
          </a:bodyPr>
          <a:lstStyle/>
          <a:p>
            <a:pPr marL="0" indent="0">
              <a:buNone/>
            </a:pPr>
            <a:r>
              <a:rPr lang="en-IE" sz="2000" b="1" dirty="0"/>
              <a:t>The number of patients diagnosed by diabetes should be educated of change of their diets. The BMI group with diabetes should be advised to exercise regularly. The age group with the highest </a:t>
            </a:r>
            <a:r>
              <a:rPr lang="en-IE" sz="2000" b="1" dirty="0" err="1"/>
              <a:t>bloodpressure</a:t>
            </a:r>
            <a:r>
              <a:rPr lang="en-IE" sz="2000" b="1" dirty="0"/>
              <a:t> should be advised to reduce their salt intake.</a:t>
            </a:r>
          </a:p>
        </p:txBody>
      </p:sp>
      <p:pic>
        <p:nvPicPr>
          <p:cNvPr id="6" name="Picture 5">
            <a:extLst>
              <a:ext uri="{FF2B5EF4-FFF2-40B4-BE49-F238E27FC236}">
                <a16:creationId xmlns:a16="http://schemas.microsoft.com/office/drawing/2014/main" id="{34728BD8-2675-0D59-AB00-67AD45DFDA2A}"/>
              </a:ext>
            </a:extLst>
          </p:cNvPr>
          <p:cNvPicPr>
            <a:picLocks noChangeAspect="1"/>
          </p:cNvPicPr>
          <p:nvPr/>
        </p:nvPicPr>
        <p:blipFill>
          <a:blip r:embed="rId2"/>
          <a:stretch>
            <a:fillRect/>
          </a:stretch>
        </p:blipFill>
        <p:spPr>
          <a:xfrm>
            <a:off x="3794160" y="2734056"/>
            <a:ext cx="4692071" cy="3483864"/>
          </a:xfrm>
          <a:prstGeom prst="rect">
            <a:avLst/>
          </a:prstGeom>
        </p:spPr>
      </p:pic>
    </p:spTree>
    <p:extLst>
      <p:ext uri="{BB962C8B-B14F-4D97-AF65-F5344CB8AC3E}">
        <p14:creationId xmlns:p14="http://schemas.microsoft.com/office/powerpoint/2010/main" val="37512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00AA8E-385A-5595-BCD1-831E623AA335}"/>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5CF7BB-ED17-E81B-6460-DE8A1F473EBC}"/>
              </a:ext>
            </a:extLst>
          </p:cNvPr>
          <p:cNvSpPr>
            <a:spLocks noGrp="1"/>
          </p:cNvSpPr>
          <p:nvPr>
            <p:ph type="title"/>
          </p:nvPr>
        </p:nvSpPr>
        <p:spPr>
          <a:xfrm>
            <a:off x="1137034" y="609597"/>
            <a:ext cx="9392421" cy="1330841"/>
          </a:xfrm>
        </p:spPr>
        <p:txBody>
          <a:bodyPr>
            <a:normAutofit/>
          </a:bodyPr>
          <a:lstStyle/>
          <a:p>
            <a:r>
              <a:rPr lang="en-US" b="1">
                <a:latin typeface="Baskerville Old Face" panose="02020602080505020303" pitchFamily="18" charset="0"/>
              </a:rPr>
              <a:t>CONCLUSION</a:t>
            </a:r>
          </a:p>
        </p:txBody>
      </p:sp>
      <p:sp>
        <p:nvSpPr>
          <p:cNvPr id="3" name="Content Placeholder 2">
            <a:extLst>
              <a:ext uri="{FF2B5EF4-FFF2-40B4-BE49-F238E27FC236}">
                <a16:creationId xmlns:a16="http://schemas.microsoft.com/office/drawing/2014/main" id="{7B816322-B8E5-FF4B-9BDB-0322DF305B96}"/>
              </a:ext>
            </a:extLst>
          </p:cNvPr>
          <p:cNvSpPr>
            <a:spLocks noGrp="1"/>
          </p:cNvSpPr>
          <p:nvPr>
            <p:ph idx="1"/>
          </p:nvPr>
        </p:nvSpPr>
        <p:spPr>
          <a:xfrm>
            <a:off x="1137034" y="2198362"/>
            <a:ext cx="4958966" cy="3917773"/>
          </a:xfrm>
        </p:spPr>
        <p:txBody>
          <a:bodyPr>
            <a:normAutofit/>
          </a:bodyPr>
          <a:lstStyle/>
          <a:p>
            <a:pPr marL="0" indent="0">
              <a:spcBef>
                <a:spcPct val="0"/>
              </a:spcBef>
              <a:buNone/>
            </a:pPr>
            <a:r>
              <a:rPr lang="en-GB" sz="2000" b="1">
                <a:latin typeface="Baskerville Old Face" panose="02020602080505020303" pitchFamily="18" charset="0"/>
                <a:ea typeface="+mj-ea"/>
                <a:cs typeface="+mj-cs"/>
              </a:rPr>
              <a:t>This analysis strongly suggests that elevated blood glucose levels are a primary driver of the condition. However, it’s important to recognize that other health-related factors, including Body mass index(BMI), age, and the Diabetes Pedigree function, can also play a significant role in diabetes occurrence.</a:t>
            </a:r>
            <a:endParaRPr lang="en-IE" sz="2000" b="1">
              <a:latin typeface="Baskerville Old Face" panose="02020602080505020303" pitchFamily="18" charset="0"/>
              <a:ea typeface="+mj-ea"/>
              <a:cs typeface="+mj-cs"/>
            </a:endParaRPr>
          </a:p>
          <a:p>
            <a:pPr marL="0" indent="0">
              <a:buNone/>
            </a:pPr>
            <a:endParaRPr lang="en-GB" sz="2000" b="1">
              <a:latin typeface="Baskerville Old Face" panose="02020602080505020303" pitchFamily="18" charset="0"/>
            </a:endParaRPr>
          </a:p>
          <a:p>
            <a:pPr marL="0" indent="0">
              <a:buNone/>
            </a:pPr>
            <a:endParaRPr lang="en-US" sz="2000" b="1">
              <a:latin typeface="Baskerville Old Face" panose="02020602080505020303" pitchFamily="18" charset="0"/>
            </a:endParaRPr>
          </a:p>
        </p:txBody>
      </p:sp>
      <p:pic>
        <p:nvPicPr>
          <p:cNvPr id="7" name="Picture 6">
            <a:extLst>
              <a:ext uri="{FF2B5EF4-FFF2-40B4-BE49-F238E27FC236}">
                <a16:creationId xmlns:a16="http://schemas.microsoft.com/office/drawing/2014/main" id="{08B2D30D-A8B9-E8C7-C97B-80331B5AFBBB}"/>
              </a:ext>
            </a:extLst>
          </p:cNvPr>
          <p:cNvPicPr>
            <a:picLocks noChangeAspect="1"/>
          </p:cNvPicPr>
          <p:nvPr/>
        </p:nvPicPr>
        <p:blipFill>
          <a:blip r:embed="rId3"/>
          <a:stretch>
            <a:fillRect/>
          </a:stretch>
        </p:blipFill>
        <p:spPr>
          <a:xfrm>
            <a:off x="6719367" y="2283457"/>
            <a:ext cx="4788505" cy="3558828"/>
          </a:xfrm>
          <a:prstGeom prst="rect">
            <a:avLst/>
          </a:prstGeom>
        </p:spPr>
      </p:pic>
      <p:sp>
        <p:nvSpPr>
          <p:cNvPr id="22" name="Freeform: Shape 21">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43FB5C57-3004-2B8D-B0B8-FC1F6D9B65DE}"/>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7C521C5C-6278-972C-9A41-B55E5AFAB5A0}"/>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92118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01B8B7E9-EF40-F21F-73DF-75C9E3BF7DE2}"/>
            </a:ext>
          </a:extLst>
        </p:cNvPr>
        <p:cNvGrpSpPr/>
        <p:nvPr/>
      </p:nvGrpSpPr>
      <p:grpSpPr>
        <a:xfrm>
          <a:off x="0" y="0"/>
          <a:ext cx="0" cy="0"/>
          <a:chOff x="0" y="0"/>
          <a:chExt cx="0" cy="0"/>
        </a:xfrm>
      </p:grpSpPr>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2F391098-5E79-5DA0-852F-0B4D0EDA372E}"/>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EFDAD8EC-4D8E-05F1-A29E-9BFFF3DB032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55D3385-AE10-33A9-8642-EA6DFB5A4470}"/>
              </a:ext>
            </a:extLst>
          </p:cNvPr>
          <p:cNvSpPr>
            <a:spLocks noGrp="1"/>
          </p:cNvSpPr>
          <p:nvPr>
            <p:ph type="title"/>
          </p:nvPr>
        </p:nvSpPr>
        <p:spPr>
          <a:xfrm>
            <a:off x="2595220" y="2808287"/>
            <a:ext cx="6848475" cy="882650"/>
          </a:xfrm>
        </p:spPr>
        <p:txBody>
          <a:bodyPr>
            <a:normAutofit fontScale="90000"/>
          </a:bodyPr>
          <a:lstStyle/>
          <a:p>
            <a:pPr algn="ctr"/>
            <a:r>
              <a:rPr lang="en-US" b="1">
                <a:solidFill>
                  <a:schemeClr val="bg1"/>
                </a:solidFill>
                <a:latin typeface="Baskerville Old Face" panose="02020602080505020303" pitchFamily="18" charset="0"/>
              </a:rPr>
              <a:t>THANK YOU FOR LISTENING</a:t>
            </a:r>
            <a:endParaRPr lang="en-US" b="1" dirty="0">
              <a:solidFill>
                <a:schemeClr val="bg1"/>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145E22F9-51FA-56D5-1485-36DB0C2A0C34}"/>
              </a:ext>
            </a:extLst>
          </p:cNvPr>
          <p:cNvPicPr>
            <a:picLocks noChangeAspect="1"/>
          </p:cNvPicPr>
          <p:nvPr/>
        </p:nvPicPr>
        <p:blipFill>
          <a:blip r:embed="rId3"/>
          <a:stretch>
            <a:fillRect/>
          </a:stretch>
        </p:blipFill>
        <p:spPr>
          <a:xfrm>
            <a:off x="155575" y="3929974"/>
            <a:ext cx="3492297" cy="3015576"/>
          </a:xfrm>
          <a:prstGeom prst="rect">
            <a:avLst/>
          </a:prstGeom>
        </p:spPr>
      </p:pic>
    </p:spTree>
    <p:extLst>
      <p:ext uri="{BB962C8B-B14F-4D97-AF65-F5344CB8AC3E}">
        <p14:creationId xmlns:p14="http://schemas.microsoft.com/office/powerpoint/2010/main" val="207239514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67A761-3B07-8F29-5577-23435B0D918C}"/>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794C6AF-4C5B-E134-6FD2-E03EE86E21F7}"/>
              </a:ext>
            </a:extLst>
          </p:cNvPr>
          <p:cNvSpPr>
            <a:spLocks noGrp="1"/>
          </p:cNvSpPr>
          <p:nvPr>
            <p:ph type="title"/>
          </p:nvPr>
        </p:nvSpPr>
        <p:spPr>
          <a:xfrm>
            <a:off x="838201" y="345810"/>
            <a:ext cx="5120561" cy="1325563"/>
          </a:xfrm>
        </p:spPr>
        <p:txBody>
          <a:bodyPr>
            <a:normAutofit/>
          </a:bodyPr>
          <a:lstStyle/>
          <a:p>
            <a:r>
              <a:rPr lang="en-US" b="1">
                <a:latin typeface="Baskerville Old Face" panose="02020602080505020303" pitchFamily="18" charset="0"/>
              </a:rPr>
              <a:t>INTRODUCTION</a:t>
            </a:r>
          </a:p>
        </p:txBody>
      </p:sp>
      <p:sp>
        <p:nvSpPr>
          <p:cNvPr id="9" name="Content Placeholder 2">
            <a:extLst>
              <a:ext uri="{FF2B5EF4-FFF2-40B4-BE49-F238E27FC236}">
                <a16:creationId xmlns:a16="http://schemas.microsoft.com/office/drawing/2014/main" id="{84FAF80E-2495-640F-A9C3-4C034E0489CB}"/>
              </a:ext>
            </a:extLst>
          </p:cNvPr>
          <p:cNvSpPr>
            <a:spLocks noGrp="1"/>
          </p:cNvSpPr>
          <p:nvPr>
            <p:ph idx="1"/>
          </p:nvPr>
        </p:nvSpPr>
        <p:spPr>
          <a:xfrm>
            <a:off x="838201" y="1825625"/>
            <a:ext cx="5092194" cy="4351338"/>
          </a:xfrm>
        </p:spPr>
        <p:txBody>
          <a:bodyPr>
            <a:normAutofit/>
          </a:bodyPr>
          <a:lstStyle/>
          <a:p>
            <a:pPr marL="0" indent="0">
              <a:buNone/>
            </a:pPr>
            <a:r>
              <a:rPr lang="en-US" sz="2600" b="1">
                <a:latin typeface="Arial" panose="020B0604020202020204" pitchFamily="34" charset="0"/>
                <a:cs typeface="Arial" panose="020B0604020202020204" pitchFamily="34" charset="0"/>
              </a:rPr>
              <a:t>This dataset is provided by DCA. </a:t>
            </a:r>
            <a:r>
              <a:rPr lang="en-GB" sz="2600" b="1">
                <a:latin typeface="Arial" panose="020B0604020202020204" pitchFamily="34" charset="0"/>
                <a:cs typeface="Arial" panose="020B0604020202020204" pitchFamily="34" charset="0"/>
              </a:rPr>
              <a:t>This project aimed at diagnostically predict whether a patient has diabetes based on certain diagnostic measurements included in the dataset.</a:t>
            </a:r>
            <a:endParaRPr lang="en-US" sz="2600" b="1">
              <a:latin typeface="Arial" panose="020B0604020202020204" pitchFamily="34" charset="0"/>
              <a:cs typeface="Arial" panose="020B0604020202020204" pitchFamily="34" charset="0"/>
            </a:endParaRPr>
          </a:p>
          <a:p>
            <a:pPr marL="0" indent="0">
              <a:buNone/>
            </a:pPr>
            <a:r>
              <a:rPr lang="en-US" sz="2600" b="1">
                <a:latin typeface="Arial" panose="020B0604020202020204" pitchFamily="34" charset="0"/>
                <a:cs typeface="Arial" panose="020B0604020202020204" pitchFamily="34" charset="0"/>
              </a:rPr>
              <a:t>Microsoft Excel was used for analysis and Power BI for visualization.</a:t>
            </a:r>
            <a:br>
              <a:rPr lang="en-US" sz="2600"/>
            </a:br>
            <a:endParaRPr lang="en-US" sz="2600"/>
          </a:p>
        </p:txBody>
      </p:sp>
      <p:sp>
        <p:nvSpPr>
          <p:cNvPr id="27" name="Oval 2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0FA2672C-76B4-2E11-B745-5DE37FD0B894}"/>
              </a:ext>
            </a:extLst>
          </p:cNvPr>
          <p:cNvPicPr>
            <a:picLocks noChangeAspect="1"/>
          </p:cNvPicPr>
          <p:nvPr/>
        </p:nvPicPr>
        <p:blipFill rotWithShape="1">
          <a:blip r:embed="rId2"/>
          <a:srcRect r="2226" b="1"/>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9" name="Arc 2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Picture 3">
            <a:extLst>
              <a:ext uri="{FF2B5EF4-FFF2-40B4-BE49-F238E27FC236}">
                <a16:creationId xmlns:a16="http://schemas.microsoft.com/office/drawing/2014/main" id="{8D2B368B-0716-5654-E694-C71D3A68A25C}"/>
              </a:ext>
            </a:extLst>
          </p:cNvPr>
          <p:cNvPicPr>
            <a:picLocks noChangeAspect="1"/>
          </p:cNvPicPr>
          <p:nvPr/>
        </p:nvPicPr>
        <p:blipFill rotWithShape="1">
          <a:blip r:embed="rId3"/>
          <a:srcRect t="2354" r="3" b="6838"/>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3DB436EE-88BD-B763-F411-9CF9603C0AAE}"/>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5D13B60D-25D1-7322-C73A-BF5D1ED8CFF9}"/>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75621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0C523B-B1ED-C467-6E11-E99E17E59C6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CBB7128-525C-7C1D-4E0D-8668D463F31E}"/>
              </a:ext>
            </a:extLst>
          </p:cNvPr>
          <p:cNvSpPr>
            <a:spLocks noGrp="1"/>
          </p:cNvSpPr>
          <p:nvPr>
            <p:ph type="title"/>
          </p:nvPr>
        </p:nvSpPr>
        <p:spPr>
          <a:xfrm>
            <a:off x="1137034" y="609600"/>
            <a:ext cx="4784796" cy="1330840"/>
          </a:xfrm>
        </p:spPr>
        <p:txBody>
          <a:bodyPr>
            <a:normAutofit/>
          </a:bodyPr>
          <a:lstStyle/>
          <a:p>
            <a:r>
              <a:rPr lang="en-US" b="1">
                <a:latin typeface="Baskerville Old Face" panose="02020602080505020303" pitchFamily="18" charset="0"/>
              </a:rPr>
              <a:t>PROCESS WORKFLOW</a:t>
            </a:r>
          </a:p>
        </p:txBody>
      </p:sp>
      <p:sp>
        <p:nvSpPr>
          <p:cNvPr id="3" name="Content Placeholder 2">
            <a:extLst>
              <a:ext uri="{FF2B5EF4-FFF2-40B4-BE49-F238E27FC236}">
                <a16:creationId xmlns:a16="http://schemas.microsoft.com/office/drawing/2014/main" id="{12BE9297-092A-B199-D8D9-2C9D4A6349CF}"/>
              </a:ext>
            </a:extLst>
          </p:cNvPr>
          <p:cNvSpPr>
            <a:spLocks noGrp="1"/>
          </p:cNvSpPr>
          <p:nvPr>
            <p:ph idx="1"/>
          </p:nvPr>
        </p:nvSpPr>
        <p:spPr>
          <a:xfrm>
            <a:off x="1137034" y="2194102"/>
            <a:ext cx="4438036" cy="3908585"/>
          </a:xfrm>
        </p:spPr>
        <p:txBody>
          <a:bodyPr>
            <a:normAutofit/>
          </a:bodyPr>
          <a:lstStyle/>
          <a:p>
            <a:pPr>
              <a:buFont typeface="Wingdings" panose="05000000000000000000" pitchFamily="2" charset="2"/>
              <a:buChar char="v"/>
            </a:pPr>
            <a:r>
              <a:rPr lang="en-US" sz="2000" b="1">
                <a:latin typeface="Arial" panose="020B0604020202020204" pitchFamily="34" charset="0"/>
                <a:cs typeface="Arial" panose="020B0604020202020204" pitchFamily="34" charset="0"/>
              </a:rPr>
              <a:t>Data Collection</a:t>
            </a:r>
          </a:p>
          <a:p>
            <a:pPr>
              <a:buFont typeface="Wingdings" panose="05000000000000000000" pitchFamily="2" charset="2"/>
              <a:buChar char="v"/>
            </a:pPr>
            <a:r>
              <a:rPr lang="en-US" sz="2000" b="1">
                <a:latin typeface="Arial" panose="020B0604020202020204" pitchFamily="34" charset="0"/>
                <a:cs typeface="Arial" panose="020B0604020202020204" pitchFamily="34" charset="0"/>
              </a:rPr>
              <a:t>Data Cleaning</a:t>
            </a:r>
          </a:p>
          <a:p>
            <a:pPr>
              <a:buFont typeface="Wingdings" panose="05000000000000000000" pitchFamily="2" charset="2"/>
              <a:buChar char="v"/>
            </a:pPr>
            <a:r>
              <a:rPr lang="en-US" sz="2000" b="1">
                <a:latin typeface="Arial" panose="020B0604020202020204" pitchFamily="34" charset="0"/>
                <a:cs typeface="Arial" panose="020B0604020202020204" pitchFamily="34" charset="0"/>
              </a:rPr>
              <a:t>Insights &amp; Analysis</a:t>
            </a:r>
          </a:p>
          <a:p>
            <a:pPr>
              <a:buFont typeface="Wingdings" panose="05000000000000000000" pitchFamily="2" charset="2"/>
              <a:buChar char="v"/>
            </a:pPr>
            <a:r>
              <a:rPr lang="en-US" sz="2000" b="1">
                <a:latin typeface="Arial" panose="020B0604020202020204" pitchFamily="34" charset="0"/>
                <a:cs typeface="Arial" panose="020B0604020202020204" pitchFamily="34" charset="0"/>
              </a:rPr>
              <a:t>Data Visualization</a:t>
            </a:r>
          </a:p>
          <a:p>
            <a:pPr>
              <a:buFont typeface="Wingdings" panose="05000000000000000000" pitchFamily="2" charset="2"/>
              <a:buChar char="v"/>
            </a:pPr>
            <a:r>
              <a:rPr lang="en-US" sz="2000" b="1">
                <a:latin typeface="Arial" panose="020B0604020202020204" pitchFamily="34" charset="0"/>
                <a:cs typeface="Arial" panose="020B0604020202020204" pitchFamily="34" charset="0"/>
              </a:rPr>
              <a:t>Recommendation &amp; Conclusion</a:t>
            </a:r>
          </a:p>
          <a:p>
            <a:pPr marL="0" indent="0">
              <a:buNone/>
            </a:pPr>
            <a:endParaRPr lang="en-US" sz="2000"/>
          </a:p>
        </p:txBody>
      </p:sp>
      <p:pic>
        <p:nvPicPr>
          <p:cNvPr id="4" name="Picture 3">
            <a:extLst>
              <a:ext uri="{FF2B5EF4-FFF2-40B4-BE49-F238E27FC236}">
                <a16:creationId xmlns:a16="http://schemas.microsoft.com/office/drawing/2014/main" id="{383ECF29-8A3C-2F6B-0F68-6B80CCD1B138}"/>
              </a:ext>
            </a:extLst>
          </p:cNvPr>
          <p:cNvPicPr>
            <a:picLocks noChangeAspect="1"/>
          </p:cNvPicPr>
          <p:nvPr/>
        </p:nvPicPr>
        <p:blipFill>
          <a:blip r:embed="rId3"/>
          <a:stretch>
            <a:fillRect/>
          </a:stretch>
        </p:blipFill>
        <p:spPr>
          <a:xfrm>
            <a:off x="6880610" y="1550969"/>
            <a:ext cx="4737650" cy="3778277"/>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5A7BB263-6E3D-F257-FE6F-F234F554F4A8}"/>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568D0225-5154-78D4-944A-A2266C90EFE3}"/>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13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E829-E74C-043A-47FE-69D027711733}"/>
              </a:ext>
            </a:extLst>
          </p:cNvPr>
          <p:cNvSpPr>
            <a:spLocks noGrp="1"/>
          </p:cNvSpPr>
          <p:nvPr>
            <p:ph type="title"/>
          </p:nvPr>
        </p:nvSpPr>
        <p:spPr>
          <a:xfrm>
            <a:off x="838200" y="365126"/>
            <a:ext cx="10515600" cy="627096"/>
          </a:xfrm>
        </p:spPr>
        <p:txBody>
          <a:bodyPr>
            <a:normAutofit fontScale="90000"/>
          </a:bodyPr>
          <a:lstStyle/>
          <a:p>
            <a:r>
              <a:rPr lang="en-IE" b="1" dirty="0">
                <a:solidFill>
                  <a:schemeClr val="bg1"/>
                </a:solidFill>
                <a:latin typeface="Baskerville Old Face" panose="02020602080505020303" pitchFamily="18" charset="0"/>
              </a:rPr>
              <a:t>DATASET</a:t>
            </a:r>
          </a:p>
        </p:txBody>
      </p:sp>
      <p:pic>
        <p:nvPicPr>
          <p:cNvPr id="5" name="Content Placeholder 4">
            <a:extLst>
              <a:ext uri="{FF2B5EF4-FFF2-40B4-BE49-F238E27FC236}">
                <a16:creationId xmlns:a16="http://schemas.microsoft.com/office/drawing/2014/main" id="{4C38A01D-047B-7517-EB4A-8681339EA938}"/>
              </a:ext>
            </a:extLst>
          </p:cNvPr>
          <p:cNvPicPr>
            <a:picLocks noGrp="1" noChangeAspect="1"/>
          </p:cNvPicPr>
          <p:nvPr>
            <p:ph idx="1"/>
          </p:nvPr>
        </p:nvPicPr>
        <p:blipFill>
          <a:blip r:embed="rId3"/>
          <a:stretch>
            <a:fillRect/>
          </a:stretch>
        </p:blipFill>
        <p:spPr>
          <a:xfrm>
            <a:off x="917838" y="992222"/>
            <a:ext cx="10356324" cy="5865778"/>
          </a:xfrm>
        </p:spPr>
      </p:pic>
    </p:spTree>
    <p:extLst>
      <p:ext uri="{BB962C8B-B14F-4D97-AF65-F5344CB8AC3E}">
        <p14:creationId xmlns:p14="http://schemas.microsoft.com/office/powerpoint/2010/main" val="239240229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AA5EBEB1-320B-EAD3-733B-524AE1E1F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B80EB-F5BB-A499-A9EC-A17EA882E48A}"/>
              </a:ext>
            </a:extLst>
          </p:cNvPr>
          <p:cNvSpPr>
            <a:spLocks noGrp="1"/>
          </p:cNvSpPr>
          <p:nvPr>
            <p:ph type="title"/>
          </p:nvPr>
        </p:nvSpPr>
        <p:spPr>
          <a:xfrm>
            <a:off x="0" y="-271233"/>
            <a:ext cx="3932237" cy="710418"/>
          </a:xfrm>
        </p:spPr>
        <p:txBody>
          <a:bodyPr>
            <a:noAutofit/>
          </a:bodyPr>
          <a:lstStyle/>
          <a:p>
            <a:r>
              <a:rPr lang="en-US" sz="2400" u="sng"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CORRELATION ANALYSIS</a:t>
            </a:r>
          </a:p>
        </p:txBody>
      </p:sp>
      <p:sp>
        <p:nvSpPr>
          <p:cNvPr id="3" name="Content Placeholder 2">
            <a:extLst>
              <a:ext uri="{FF2B5EF4-FFF2-40B4-BE49-F238E27FC236}">
                <a16:creationId xmlns:a16="http://schemas.microsoft.com/office/drawing/2014/main" id="{AF3D445A-0CF3-6A11-5366-2816E4EC4BDC}"/>
              </a:ext>
            </a:extLst>
          </p:cNvPr>
          <p:cNvSpPr>
            <a:spLocks noGrp="1"/>
          </p:cNvSpPr>
          <p:nvPr>
            <p:ph idx="1"/>
          </p:nvPr>
        </p:nvSpPr>
        <p:spPr/>
        <p:txBody>
          <a:bodyPr/>
          <a:lstStyle/>
          <a:p>
            <a:pPr marL="0" indent="0">
              <a:buNone/>
            </a:pPr>
            <a:r>
              <a:rPr lang="en-US" dirty="0"/>
              <a:t>.</a:t>
            </a:r>
          </a:p>
        </p:txBody>
      </p:sp>
      <p:pic>
        <p:nvPicPr>
          <p:cNvPr id="7" name="Picture 6">
            <a:extLst>
              <a:ext uri="{FF2B5EF4-FFF2-40B4-BE49-F238E27FC236}">
                <a16:creationId xmlns:a16="http://schemas.microsoft.com/office/drawing/2014/main" id="{3E6B5FB9-E7CF-081C-9C68-D192A929F43D}"/>
              </a:ext>
            </a:extLst>
          </p:cNvPr>
          <p:cNvPicPr>
            <a:picLocks noChangeAspect="1"/>
          </p:cNvPicPr>
          <p:nvPr/>
        </p:nvPicPr>
        <p:blipFill>
          <a:blip r:embed="rId3"/>
          <a:stretch>
            <a:fillRect/>
          </a:stretch>
        </p:blipFill>
        <p:spPr>
          <a:xfrm>
            <a:off x="725332" y="2351315"/>
            <a:ext cx="10118339" cy="4133462"/>
          </a:xfrm>
          <a:prstGeom prst="rect">
            <a:avLst/>
          </a:prstGeom>
        </p:spPr>
      </p:pic>
      <p:sp>
        <p:nvSpPr>
          <p:cNvPr id="8" name="Rectangle 3">
            <a:extLst>
              <a:ext uri="{FF2B5EF4-FFF2-40B4-BE49-F238E27FC236}">
                <a16:creationId xmlns:a16="http://schemas.microsoft.com/office/drawing/2014/main" id="{A1FD2EDA-D9AB-3323-EA63-C0FCACE7A401}"/>
              </a:ext>
            </a:extLst>
          </p:cNvPr>
          <p:cNvSpPr>
            <a:spLocks noGrp="1" noChangeArrowheads="1"/>
          </p:cNvSpPr>
          <p:nvPr>
            <p:ph type="body" sz="half" idx="2"/>
          </p:nvPr>
        </p:nvSpPr>
        <p:spPr bwMode="auto">
          <a:xfrm>
            <a:off x="2805939" y="518087"/>
            <a:ext cx="881523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The analysis showed that glucose had the highest positive correlation with the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 outcome, followed by body mass index (BMI), age and pregnancies.</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solidFill>
                  <a:schemeClr val="bg1"/>
                </a:solidFill>
                <a:latin typeface="Arial" panose="020B0604020202020204" pitchFamily="34" charset="0"/>
              </a:rPr>
              <a:t>The least positive correlation with the outcome were identified with Insulin,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Blood pressure, Skin thickness, and </a:t>
            </a:r>
            <a:r>
              <a:rPr lang="en-US" altLang="en-US" sz="1800" b="1" dirty="0">
                <a:solidFill>
                  <a:schemeClr val="bg1"/>
                </a:solidFill>
                <a:latin typeface="Arial" panose="020B0604020202020204" pitchFamily="34" charset="0"/>
              </a:rPr>
              <a:t>DiabetesPedigreefunction.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solidFill>
                  <a:schemeClr val="bg1"/>
                </a:solidFill>
                <a:latin typeface="Arial" panose="020B0604020202020204" pitchFamily="34" charset="0"/>
              </a:rPr>
              <a:t>According to their correlation coefficients, the relationship</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bg1"/>
                </a:solidFill>
                <a:effectLst/>
                <a:latin typeface="Arial" panose="020B0604020202020204" pitchFamily="34" charset="0"/>
              </a:rPr>
              <a:t>Suggests that any variable may impact the outcome of diabetes.</a:t>
            </a:r>
          </a:p>
        </p:txBody>
      </p:sp>
    </p:spTree>
    <p:extLst>
      <p:ext uri="{BB962C8B-B14F-4D97-AF65-F5344CB8AC3E}">
        <p14:creationId xmlns:p14="http://schemas.microsoft.com/office/powerpoint/2010/main" val="3822038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3200" b="1" dirty="0">
                <a:latin typeface="Baskerville Old Face" panose="02020602080505020303" pitchFamily="18" charset="0"/>
              </a:rPr>
              <a:t> Glucose EVALUATION</a:t>
            </a:r>
          </a:p>
        </p:txBody>
      </p:sp>
      <p:sp>
        <p:nvSpPr>
          <p:cNvPr id="34" name="Rectangle 3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250106" y="586822"/>
            <a:ext cx="6106742" cy="1645920"/>
          </a:xfrm>
        </p:spPr>
        <p:txBody>
          <a:bodyPr anchor="ctr">
            <a:normAutofit/>
          </a:bodyPr>
          <a:lstStyle/>
          <a:p>
            <a:pPr marL="0" indent="0">
              <a:buNone/>
            </a:pPr>
            <a:endParaRPr lang="en-GB" sz="1800" b="1" dirty="0">
              <a:latin typeface="Baskerville Old Face" panose="02020602080505020303" pitchFamily="18" charset="0"/>
              <a:ea typeface="+mj-ea"/>
              <a:cs typeface="+mj-cs"/>
            </a:endParaRPr>
          </a:p>
          <a:p>
            <a:pPr marL="0" indent="0">
              <a:buNone/>
            </a:pPr>
            <a:r>
              <a:rPr lang="en-GB" sz="2200" b="1" dirty="0">
                <a:latin typeface="Baskerville Old Face" panose="02020602080505020303" pitchFamily="18" charset="0"/>
                <a:ea typeface="+mj-ea"/>
                <a:cs typeface="+mj-cs"/>
              </a:rPr>
              <a:t>In this chart we have 1053 that are diabetic, 937are prediabetes and 778 are normal due to their glucose evaluation.</a:t>
            </a: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297677"/>
            <a:ext cx="2614357" cy="2915584"/>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1BBFA00-5194-3542-3F2C-241232ADD417}"/>
              </a:ext>
            </a:extLst>
          </p:cNvPr>
          <p:cNvPicPr>
            <a:picLocks noChangeAspect="1"/>
          </p:cNvPicPr>
          <p:nvPr/>
        </p:nvPicPr>
        <p:blipFill>
          <a:blip r:embed="rId4"/>
          <a:stretch>
            <a:fillRect/>
          </a:stretch>
        </p:blipFill>
        <p:spPr>
          <a:xfrm>
            <a:off x="5428034" y="2598905"/>
            <a:ext cx="6293829" cy="4064542"/>
          </a:xfrm>
          <a:prstGeom prst="rect">
            <a:avLst/>
          </a:prstGeom>
        </p:spPr>
      </p:pic>
    </p:spTree>
    <p:extLst>
      <p:ext uri="{BB962C8B-B14F-4D97-AF65-F5344CB8AC3E}">
        <p14:creationId xmlns:p14="http://schemas.microsoft.com/office/powerpoint/2010/main" val="1314684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3" name="Rectangle 3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3200" b="1">
                <a:latin typeface="Baskerville Old Face" panose="02020602080505020303" pitchFamily="18" charset="0"/>
              </a:rPr>
              <a:t>BMI EVALUATION</a:t>
            </a:r>
          </a:p>
        </p:txBody>
      </p:sp>
      <p:sp>
        <p:nvSpPr>
          <p:cNvPr id="34" name="Rectangle 3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250106" y="586822"/>
            <a:ext cx="6106742" cy="1645920"/>
          </a:xfrm>
        </p:spPr>
        <p:txBody>
          <a:bodyPr anchor="ctr">
            <a:normAutofit/>
          </a:bodyPr>
          <a:lstStyle/>
          <a:p>
            <a:pPr marL="0" indent="0">
              <a:buNone/>
            </a:pPr>
            <a:endParaRPr lang="en-GB" sz="1800" b="1" dirty="0">
              <a:latin typeface="Baskerville Old Face" panose="02020602080505020303" pitchFamily="18" charset="0"/>
              <a:ea typeface="+mj-ea"/>
              <a:cs typeface="+mj-cs"/>
            </a:endParaRPr>
          </a:p>
          <a:p>
            <a:pPr marL="0" indent="0">
              <a:buNone/>
            </a:pPr>
            <a:r>
              <a:rPr lang="en-GB" sz="2200" b="1" dirty="0">
                <a:latin typeface="Baskerville Old Face" panose="02020602080505020303" pitchFamily="18" charset="0"/>
                <a:ea typeface="+mj-ea"/>
                <a:cs typeface="+mj-cs"/>
              </a:rPr>
              <a:t>In this chart we have 1720 that are obese and have high glucose, 677are overweight and 371 are normal based  on their glucose evaluation.</a:t>
            </a: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297677"/>
            <a:ext cx="2614357" cy="2915584"/>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7F4BF8DC-E53C-3165-5B03-937884EFC39C}"/>
              </a:ext>
            </a:extLst>
          </p:cNvPr>
          <p:cNvPicPr>
            <a:picLocks noChangeAspect="1"/>
          </p:cNvPicPr>
          <p:nvPr/>
        </p:nvPicPr>
        <p:blipFill>
          <a:blip r:embed="rId4"/>
          <a:stretch>
            <a:fillRect/>
          </a:stretch>
        </p:blipFill>
        <p:spPr>
          <a:xfrm>
            <a:off x="6171857" y="2676138"/>
            <a:ext cx="4762031" cy="4006763"/>
          </a:xfrm>
          <a:prstGeom prst="rect">
            <a:avLst/>
          </a:prstGeom>
        </p:spPr>
      </p:pic>
    </p:spTree>
    <p:extLst>
      <p:ext uri="{BB962C8B-B14F-4D97-AF65-F5344CB8AC3E}">
        <p14:creationId xmlns:p14="http://schemas.microsoft.com/office/powerpoint/2010/main" val="751276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3200" b="1">
                <a:latin typeface="Baskerville Old Face" panose="02020602080505020303" pitchFamily="18" charset="0"/>
              </a:rPr>
              <a:t>OUTCOME ANALYSIS</a:t>
            </a:r>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250106" y="365126"/>
            <a:ext cx="6106742" cy="2089316"/>
          </a:xfrm>
        </p:spPr>
        <p:txBody>
          <a:bodyPr anchor="ctr">
            <a:normAutofit fontScale="77500" lnSpcReduction="20000"/>
          </a:bodyPr>
          <a:lstStyle/>
          <a:p>
            <a:endParaRPr lang="en-GB" b="1" dirty="0">
              <a:latin typeface="Baskerville Old Face" panose="02020602080505020303" pitchFamily="18" charset="0"/>
              <a:ea typeface="+mj-ea"/>
              <a:cs typeface="+mj-cs"/>
            </a:endParaRPr>
          </a:p>
          <a:p>
            <a:endParaRPr lang="en-GB" b="1" dirty="0">
              <a:latin typeface="Baskerville Old Face" panose="02020602080505020303" pitchFamily="18" charset="0"/>
              <a:ea typeface="+mj-ea"/>
              <a:cs typeface="+mj-cs"/>
            </a:endParaRPr>
          </a:p>
          <a:p>
            <a:pPr marL="0" indent="0">
              <a:buNone/>
            </a:pPr>
            <a:r>
              <a:rPr lang="en-GB" b="1" dirty="0">
                <a:latin typeface="Baskerville Old Face" panose="02020602080505020303" pitchFamily="18" charset="0"/>
                <a:ea typeface="+mj-ea"/>
                <a:cs typeface="+mj-cs"/>
              </a:rPr>
              <a:t>Out of the entire population, 65.61% had</a:t>
            </a:r>
          </a:p>
          <a:p>
            <a:pPr marL="0" indent="0">
              <a:buNone/>
            </a:pPr>
            <a:r>
              <a:rPr lang="en-GB" b="1" dirty="0">
                <a:latin typeface="Baskerville Old Face" panose="02020602080505020303" pitchFamily="18" charset="0"/>
                <a:ea typeface="+mj-ea"/>
                <a:cs typeface="+mj-cs"/>
              </a:rPr>
              <a:t> diabetes, while 34.39% did not have diabetes</a:t>
            </a:r>
            <a:r>
              <a:rPr lang="en-GB" b="0" i="0" dirty="0">
                <a:effectLst/>
                <a:highlight>
                  <a:srgbClr val="FFFFFF"/>
                </a:highlight>
                <a:latin typeface="source-serif-pro"/>
              </a:rPr>
              <a:t>.</a:t>
            </a:r>
          </a:p>
          <a:p>
            <a:pPr marL="0" indent="0">
              <a:buNone/>
            </a:pPr>
            <a:br>
              <a:rPr lang="en-GB" dirty="0"/>
            </a:br>
            <a:endParaRPr lang="en-IE" dirty="0"/>
          </a:p>
          <a:p>
            <a:endParaRPr lang="en-GB" sz="1800" b="1" dirty="0">
              <a:latin typeface="Baskerville Old Face" panose="02020602080505020303" pitchFamily="18" charset="0"/>
              <a:ea typeface="+mj-ea"/>
              <a:cs typeface="+mj-cs"/>
            </a:endParaRP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103123"/>
            <a:ext cx="3052102" cy="3110138"/>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9E20F48C-72C6-C473-C43C-5C89BC838F89}"/>
              </a:ext>
            </a:extLst>
          </p:cNvPr>
          <p:cNvPicPr>
            <a:picLocks noChangeAspect="1"/>
          </p:cNvPicPr>
          <p:nvPr/>
        </p:nvPicPr>
        <p:blipFill>
          <a:blip r:embed="rId4"/>
          <a:stretch>
            <a:fillRect/>
          </a:stretch>
        </p:blipFill>
        <p:spPr>
          <a:xfrm>
            <a:off x="6342434" y="2730504"/>
            <a:ext cx="4777140" cy="3762369"/>
          </a:xfrm>
          <a:prstGeom prst="rect">
            <a:avLst/>
          </a:prstGeom>
        </p:spPr>
      </p:pic>
    </p:spTree>
    <p:extLst>
      <p:ext uri="{BB962C8B-B14F-4D97-AF65-F5344CB8AC3E}">
        <p14:creationId xmlns:p14="http://schemas.microsoft.com/office/powerpoint/2010/main" val="16271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AB47A9-DB31-4C6C-E1C6-ABDBBD44961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89C4963-284C-9DE2-A158-7529DFC6C9AF}"/>
              </a:ext>
            </a:extLst>
          </p:cNvPr>
          <p:cNvSpPr>
            <a:spLocks noGrp="1"/>
          </p:cNvSpPr>
          <p:nvPr>
            <p:ph type="title"/>
          </p:nvPr>
        </p:nvSpPr>
        <p:spPr>
          <a:xfrm>
            <a:off x="1051560" y="586822"/>
            <a:ext cx="3657600" cy="1645920"/>
          </a:xfrm>
        </p:spPr>
        <p:txBody>
          <a:bodyPr>
            <a:normAutofit/>
          </a:bodyPr>
          <a:lstStyle/>
          <a:p>
            <a:r>
              <a:rPr lang="en-US" sz="3200" b="1" dirty="0">
                <a:latin typeface="Baskerville Old Face" panose="02020602080505020303" pitchFamily="18" charset="0"/>
              </a:rPr>
              <a:t>Pregnancies Analysis</a:t>
            </a:r>
          </a:p>
        </p:txBody>
      </p:sp>
      <p:sp>
        <p:nvSpPr>
          <p:cNvPr id="29"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F52E31F-3063-F7A2-501A-E667A6F2CC8D}"/>
              </a:ext>
            </a:extLst>
          </p:cNvPr>
          <p:cNvSpPr>
            <a:spLocks noGrp="1"/>
          </p:cNvSpPr>
          <p:nvPr>
            <p:ph idx="1"/>
          </p:nvPr>
        </p:nvSpPr>
        <p:spPr>
          <a:xfrm>
            <a:off x="5250106" y="365126"/>
            <a:ext cx="6106742" cy="2089316"/>
          </a:xfrm>
        </p:spPr>
        <p:txBody>
          <a:bodyPr anchor="ctr">
            <a:normAutofit fontScale="77500" lnSpcReduction="20000"/>
          </a:bodyPr>
          <a:lstStyle/>
          <a:p>
            <a:endParaRPr lang="en-GB" b="1" dirty="0">
              <a:latin typeface="Baskerville Old Face" panose="02020602080505020303" pitchFamily="18" charset="0"/>
              <a:ea typeface="+mj-ea"/>
              <a:cs typeface="+mj-cs"/>
            </a:endParaRPr>
          </a:p>
          <a:p>
            <a:endParaRPr lang="en-GB" b="1" dirty="0">
              <a:latin typeface="Baskerville Old Face" panose="02020602080505020303" pitchFamily="18" charset="0"/>
              <a:ea typeface="+mj-ea"/>
              <a:cs typeface="+mj-cs"/>
            </a:endParaRPr>
          </a:p>
          <a:p>
            <a:pPr marL="0" indent="0">
              <a:buNone/>
            </a:pPr>
            <a:r>
              <a:rPr lang="en-GB" b="1" i="0" dirty="0">
                <a:effectLst/>
                <a:highlight>
                  <a:srgbClr val="FFFFFF"/>
                </a:highlight>
                <a:latin typeface="Baskerville Old Face" panose="02020602080505020303" pitchFamily="18" charset="0"/>
                <a:ea typeface="+mj-ea"/>
                <a:cs typeface="+mj-cs"/>
              </a:rPr>
              <a:t>During pregnancies we have 952 that are </a:t>
            </a:r>
            <a:r>
              <a:rPr lang="en-GB" b="1" dirty="0" err="1">
                <a:highlight>
                  <a:srgbClr val="FFFFFF"/>
                </a:highlight>
                <a:latin typeface="Baskerville Old Face" panose="02020602080505020303" pitchFamily="18" charset="0"/>
                <a:ea typeface="+mj-ea"/>
                <a:cs typeface="+mj-cs"/>
              </a:rPr>
              <a:t>diagonised</a:t>
            </a:r>
            <a:r>
              <a:rPr lang="en-GB" b="1" dirty="0">
                <a:highlight>
                  <a:srgbClr val="FFFFFF"/>
                </a:highlight>
                <a:latin typeface="Baskerville Old Face" panose="02020602080505020303" pitchFamily="18" charset="0"/>
                <a:ea typeface="+mj-ea"/>
                <a:cs typeface="+mj-cs"/>
              </a:rPr>
              <a:t> with diabetes and 1816 that are non-diabetic.</a:t>
            </a:r>
            <a:endParaRPr lang="en-GB" b="0" i="0" dirty="0">
              <a:effectLst/>
              <a:highlight>
                <a:srgbClr val="FFFFFF"/>
              </a:highlight>
              <a:latin typeface="source-serif-pro"/>
            </a:endParaRPr>
          </a:p>
          <a:p>
            <a:pPr marL="0" indent="0">
              <a:buNone/>
            </a:pPr>
            <a:br>
              <a:rPr lang="en-GB" dirty="0"/>
            </a:br>
            <a:endParaRPr lang="en-IE" dirty="0"/>
          </a:p>
          <a:p>
            <a:endParaRPr lang="en-GB" sz="1800" b="1" dirty="0">
              <a:latin typeface="Baskerville Old Face" panose="02020602080505020303" pitchFamily="18" charset="0"/>
              <a:ea typeface="+mj-ea"/>
              <a:cs typeface="+mj-cs"/>
            </a:endParaRP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B82A8E05-7FF0-A99E-FA2F-0FBD8CDB1A00}"/>
              </a:ext>
            </a:extLst>
          </p:cNvPr>
          <p:cNvPicPr>
            <a:picLocks noChangeAspect="1"/>
          </p:cNvPicPr>
          <p:nvPr/>
        </p:nvPicPr>
        <p:blipFill>
          <a:blip r:embed="rId3"/>
          <a:stretch>
            <a:fillRect/>
          </a:stretch>
        </p:blipFill>
        <p:spPr>
          <a:xfrm>
            <a:off x="1072426" y="3103123"/>
            <a:ext cx="3052102" cy="3110138"/>
          </a:xfrm>
          <a:prstGeom prst="rect">
            <a:avLst/>
          </a:prstGeom>
        </p:spPr>
      </p:pic>
      <p:sp>
        <p:nvSpPr>
          <p:cNvPr id="11" name="AutoShape 4" descr="data:image/png;base64,iVBORw0KGgoAAAANSUhEUgAAAVcAAAD+CAYAAACOVUaKAAAAAXNSR0IArs4c6QAAIABJREFUeF7svQeAJUd1LvxVdbhx8szmHLSrtIpICCwhCawsgiJg4BlMfIAN2NjYz34I2fh/YBtjMAYTbGNjwHIG4wAYPYLABGNjMlgSkhAS2jzphu6u+t85VdVd987d3ZndHYS0fWE1M/d29+0+1f3Vqe985xyB8lVaoLRAaYHSAsfdAuK4H7E8YGmB0gKlBUoLoATX8iYoLVBaoLTAMligBNdlMGp5yNICpQVKC5TgWt4DpQVKC5QWWAYLlOC6DEYtD1laoLRAaYESXMt7oLRAaYHSAstggRJcl8Go5SFLC5QWKC1Qgmt5D5QWKC1QWmAZLFCC6zIYtTxkaYHSAqUFSnAt74HSAqUFSgssgwVKcF0Go5aHLC1QWqC0QAmu5T1QWqC0QGmBZbBACa7LYNTykKUFSguUFijBtbwHSguUFigtsAwWKMF1GYxaHrK0QGmB0gIluJb3QGmB0gKlBZbBAiW4LoNRy0OWFigtUFqgBNfyHigtUFqgtMAyWKAE12UwannI0gKlBUoLlOBa3gOlBUoLlBZYBguU4LoMRi0PWVqgtEBpgRJcy3ugtEBpgdICy2CBElyXwajlIUsLlBYoLVCCa3kPlBYoLVBaYBksUILrMhi1PGRpgdICpQVKcC3vgdICpQVKCyyDBUpwXQajlocsLVBaoLRACa7lPVBaoLRAaYFlsEAJrstg1PKQpQVKC5QWKMG1vAdKC5QWKC2wDBYowXUZjFoesrRAaYHSAiW4lvfAw2qB22+/PeyOn1xp797dnG3rRqDlUFer0fluMpxm3VqWqoqGiGUUxjJTUohAKGhViYNEKLSiQLSqlXA+CsK5OAoOVqNwf9iU01Nnbpo/FUiEEPphvcDyy09YC5TgesIO/Y/qwrX4wy/9ezg2U63MHUgmEcn1mZCbVNJ9fJKkp6RpMKlRHxMibELKKrQIpQwghIQW9JNuUQFImN+15j8DKSC1QgANCY1A0M8EKmslYRQclAKzSid74iC6K4iCzwmtv6Yy+WC11vhhLWvP7N79xeSmm27KflRWKL/nxLNACa4n3pj/SK74X+747xX37509b24ue3K7q07WCNdlQk5GUa0SRo0g00pqRSgZACKCkBKagBMGP527STco/c4QKwX/Qr8HMkAcEsAmCKFAH5FPq9IEAR2Lfk9SCNpbZDrLsgxKp0Eo56TMvi+D7Icjzfrn43r0kcvOWfdFIYT6kRim/JITxgIluJ4wQ718F3r77Tq8c/7utT/Y37owSeX5mRKnZ5k+JZbRBLSQIE80jKB1ABnECIIQWhnQlIStMoGU0sCo1hD0KwOqZm+VATJTkIFkgJVCMCYHDKgpQpEhtHCslERgD6Ddl5BXKwSU0gzchM4qSyBFhkBm89UouzNA9o0okl+u16PPbpka++qWLWPTJaWwfPfMiXDkElxPhFFehmt8220PNe/d/+BmrdPHJ1lwfTeLztGyMaYQQYYxZBBApCmDIQMkLfHpdwLRLIOQBvCk0KiEtPwn0KPlPYEtgaZGaPcFMkilERC4CvoHiEAjYoDNECHjn/RBxn4tHwqawTlgzFbaACtBtYKAJJ5BpwgCjbTbgtDk5XYRBkLHUXRXGOovViriw8PV6md+4pw1PxBCpMtgxvKQj2ILlOD6KB7c5bi0937kzpO+ctee53x/X3SjEvFmyGoogqoI4hoyJRBFIcgt1Tpl8CMsJSgj4AsCAlkgDCRCqc3yXksEqsKnKmG2kVIgkASmAS/3yQMNtEIcSgQhea9AGAEhe64EshqhUBAyRSo61u1VhqNlb5VW/BqBIReQMu8gmT7I0q71jukUFXu3ShGXm0KoGR1I3RquBrdPTU78n9b+qX+75JISZJfjvno0HrME10fjqB7Ha/rSl3T0se/dc9qXv7n3+r1z6rIuajtkPDQMVNiLZCAMCAzNct1wpsYrpeU+B+tpO/JcVYAwjCBEyMBJ4CYyAZEASVch6SZIs4z/Jd0MaZIhVaQNINAjLpW+i0BZIww0c661aoh6LUKtWkGtHqLZDFCvxahWFKoBUIkUA7VQynqnCvQ/9m6lZnA18TJDSdC5M33AIKsRhkBAe2RJVyO9pxIH/3d8qPo3O1av+7+bN4v2cTR1eahHmQVKcH2UDejxuJxbtJbdv7ln5de+uvsJ0/PRT/1gX/cJOh4ZCuI6MvIAwwChrDJPSkt1Bi+DqvyTQVYLBCJCoEMGrExpZAnQbnehU4EkTdHpdNHtppifV0iSBEmSMaAR+DLjqo2naRzNCFIQs0peMQWwMqYNiDtNEsI4xZ6vzDTiSKPRiDA+FmOorjEyEmH1iiZWrahheChGs6LQqJFnmyBgaiAF0oTYBwhNk4BkGkFJExAjIoGvLZDIsoRohKxRi74aCP2O8fH445ees/6ekjY4Hnfeo+sYJbg+usbzmK5Gay1+5x9mJj7zX3e/9Jt37nnZtBqenMcE0mAYMqgijIip7DJPGjJfauRRhsUUEASGirxUgayboT1jALXbTdBpdZCmxIhGyDLaPuSIP/GwCR+DwJmi/IZGYJi2y3coRSQrUwuGnDWeplLEtfKOdulP29QQ8qZdkmWhEgFKzaHbOog0aUMKhQ0TDWzdsAobN45i08YAk+NADCAOU4h0HkIT8CoSFxgiQWmkimJqAiRwyIimECniCEDS6jQq4l8nR0d/9aJzp75Sqg6O6RZ8VO1cguujajiP/mJ+5f37dn3yc994+b37qlfPJLXVqNTRJoctqkOLiCVTQpswPoOpLjhM5jUJfLoZsjSDTjRUQkvpkMGWA/nEDhAyscaKOFjiU8lDVCybsmEoK7yiLzEeK6/ZiWYgz5GOwQBrqAfziwV28mKFRibIq2Wo52OTN8tqAxvkIk9bpwkFriB0C6GYR6PSxdaNQ9i8oYn1a4YwMSHRqGlImgRUh9UIEimDakbXLuncUgQakGkFoSQAn5+Tsv2l0Ub05g3jm/7xtNNE9+hHo9zz0WCBElwfDaN4lNdwC0moPv1f59x5//yL75/WTzuoayOJXIVUV6GRIRMZBCGHxTjyKHnZTCBLS2fiJVPSlmZAqqEzUgKYYBEDKC/ryQc1/8uj9QSSHLkn6CPQdMJWI70yjGhmAZS2oe0JRBldLfBawSu/ZTSyWmTQMiWGwKgKyL/lczAqA1Zm0XK/kjEokxtK51GLJbLuAYRyFpWohanJOtavHsZJG4awaUMDwzWNSHYgZBvQCSEpkGYIgxBIY+aEQQkMuoNAproa6k816vEfbByt/eNpp62YPcrhKXd7hFugBNdH+AAezelrreXL3nXXtq9/9fu33v1gcON0NiZb4RDSKAZESI6oBVTyMCk4ZePsJEZKFXSmkaYBdEr608wAKoEpIgZfA6y0LyVA0T+bZeUkUjZZgH1YTYBtATy/GOPquqQC/l0WyVQGfAkwDXC6F/9F3nGegkD43psboIWGCk0QC3Su9N10DlAIggxQpDbIEOgEMpnF+LDC9s01nHX6amzaUENIAKo7iEi9ENAc07WnoKDTlG0TcvCujSDo/Pv4UP1Va0c2/1vpyR7NnfrI3qcE10f2+C357P/0X2ZWvPGPPnnLvnTi5gN6eFzWx9EiQjGIkWVGd0qgqGUAHRBwBUAaAImE6EiIRENkChpW9pkv3cmbNaAnOYhF/KnlA/rOkj1V658yU+DdhaYSgMvUcts57Sp5q6RetdjfB67sCysCd80UAagKgeVkzTHZpTVgqoUFXnrPHpGoB/Z4CTUzyIA0tAlkNotK2MFII8PWDQ2cd+Z6bFwTIA5SZOIAhOwiSwl0BSoyRpaQl0zHTQDZaTci/anVq0Ze9fhTVn2jTExY8i37iN2hBNdH7NAt7cR/93Y9+r73fuzpD+1NX90K1m+eFZMiiWpQIfGlHRbb6zTg6D97irQ8J8whrzQRDK5IyNOjqD2BE0XovZooRslkvVYCOONVcmBKGL60AE3DsdIyn0CQvUt3J7pD8sEsZcDBstjSDcVxnPTLWIKQXUGxh2sOolxdAvqDj284X1ID2LRYTjQwb5InTByxqVYAOo7oQCLg/9E2cZBBZ/tRDw9i3YoAZ582hZ07JlCNu5CYRywJYFMElEghAihNUrIEUncRBWq/QPpnk6PVN19+/qa7lzZ65daPRAuU4PpIHLUlnPMtt+jw6we/cvYXv/3QO6drm85oiRCdlOJJVUCFgKwa0CH9aAxkKaBJe9olUNWgsAwnAWgBJWl5zgJRhOxysjDKW74bcCVwMkt9t2S3S3OTNsXAZoT9li/lpbx55Yt8xrwCvDOXE2s9UIZtBk8D1Ca85SgAB90Wdu3hCw+5v4wAZzpYwCW4JSokZEWDUqnxfjkbgqgDCmK1UUMXNZJqJXtxyYXbsevkmCmEQM8gJjtRsCtghSxSRfxxikAlENnsgyvGh/736IYN73vcetFawlCWmz7CLFCC6yNswJZyun/0j3rqTX/6yTftnh65fl6P1eajBnQkjKpJSl5CU74/85ecvk/Rfgr7CyAlWRVxoryx8TwlQSnhLEXvi0Ir7Es6eoD/cBDpc6kWTPMVuPNWbb6/TU2lZTspA5xHyfIugj1a4jsHdKAR3PENUHo+Ncunihe74wzMBdg6/tbRGIZDNnpbvqCen0SdsNVIMZGlqIYkT3sIu04fxRMvXIPxYQ2ZHkQVGWIRoA2FRGesPgjpuGk37bb3/+fm9ePPv/T8dV9ZypiW2z5yLFCC6yNnrBZ9pq+9Tcdf+vTnn/Uf355+dTtcvTMJxpEGFXQo0k/RfyMOtaBBEX7CG8GRf0YiJThDySSkmiQAhjinR7VL6VwOxUoAnyIYBK70fSThcjIqewYsIej1JI2SwIND/9je+8ZzPfyLANQHWvqLQJE5WaIbHF1AhyHvOD9k77HNXzZZwiVKECPNlAeBdRcim8Zwo4UzTx7F486ZwupxAtkWwjAxXDEFAO20oTKFrNPaPVQJf++0DdXfK1UFRxrJR97nR747H3nXdEKf8WWv+sL6B+5tv/KeH4pXVkbWoyUiJLQ8pUALBXIoUGWDPKyAMqp4A7DaJAIw3lkJU+GF+jF/AzQFuPqA6UeofM/VcajFtuydmi/rGTMfXHtAu29kFwuuvu9Jv1MdWPaNc3B2IGuSGMzLvVd8KcnB+BO7n4mNkazLyM8iGSIkQyb7MFw5gMedtwbnnDmCyUaKqmpBSIVMdDnLTcgaVFcgzBJE4sAXmo3Ky9oPrf/yTTexxKJ8PQosUILro2AQ3SX80pvvuujdf/fdD6J58qr5rCa6SBDVYnRJyB/WDKFqX84ZZLwgfSp5qgSunjfIvGnf8p/BKT9GAYo5CPbIqhbSArnOizw5C1b9J7VcvQMccDqQzIGUeBL/ldc8NNdX2KQAV0OTSGS8bwZJVWpokqIMtTRBLClBYR+Gmm385GPX47xThlGvZ1DpARN4U1TAJub6s5VQojM3nQwPZa+74YnbXv8ouiVP6EspwfVRMPxvu0033/r2D71uVqx/yR6xttYJYiBqQ0YaisBOUpZVzMtXU7HKeKlMATgP1YGr9dgMWBpelWPrvl6KP6Hj+OBqj3kke9L3EH86aKnPHqBJOvBffA5c77X3dTiv9nCnwTRHH6WgufyW9x2Eni5/It/WA1erRKASi0aDSwlZhsvl5IgsQ0T0S9pCJZjH2qmU+dhTt8SoijlISgUWAl0KdtmInEhnkjjo/PO60erPXnLB5u8dyZTl5z/eFijB9cd7fI54djc++182f+E73TfOhRtvaFUn0IobLK+SImVBPaWuZvSQE1C4VFTmVS0YsuflIvsCQtllrv/NXEzFeHcO0GQemDK/LBroCOD97ZkWcOF86yn2sgRHtEHvBoduKFAwzQOAmgHOlEY07moBrsXxe2kB49XSe6R/ILrF8seUgmsUvxCaFBkZpJhDQ+zDhWeP4LFnjWByREOqLmenUXqtqfoVQ2VtSDX335ND1edeeeHGzyzx4svNf4wsUILrj9FgLO1UtHjOL37lMR/6+2/8U7zq/PHZyhg6QQuUzi9QRZRVOVuK5FMp6TNZvmo9VQeuDlSdx+Y0TTaAZc7HeJlc7DoPRlGigPlU94OluwgCnf7MK3rPpn8d0nO1uLY0W/TMBPkfh7u5e/G7AFvjoDuXdSEtkFML5KGyV2+K0CjELEGjSlqSgltUL0FRZlvMY6LSNsJAoYKDGB/ajxueehq2b5CI03nEyRwirdHRoVFx6BQ6OTAzPhb8wtWP2/zushjM0d8ND+eeJbg+nNY/hu8+46qPvvgH+4Z+C/W1zf0qRFavQFP+O2dINSB1xQZtUijqKWVcVyuktyDrAlhuGc7oyUJWK+A3wnzzcrUCjMigAFdTiHoBWPaDq8vWysHV9zD7IvN+E60l26g4bv/NnSdiWaVAAbBuS6sJYM1r3znZot1ctcujFExhGNKzGjmXlqbOANMD5LXqkFvZpDxJzSGIqR5DG7VwBqdslrj+sq2YqqaI0jnKPOZiMySJq1BSXPdgp15R76iNNn/l2nPXzC/ZFOUOD6sFSnB9WM2/9C9/5Zs+W/vo3z70ugda4z+XNDfE82EMVSGvieCPcvtNVpTmJn0GRHOtKD/4Rfonv08xGOOD2t4oLruK/nTZTubohhx0Vaqc52rlRf3BqQXgakEvL1zgB7R6l+lOLVA0LFzIkR7acosBV2uHXMHqpGQmoMcA6hQTtgpX7sXTL0aXZt7iHzatNk/HtbwrJzqY4BVX4wpSBk+A9LMaVb0PK5oH8LQrNuC0LcOIs2lQNxmqvJVl1PKGSjfOI0bnj9auav7SJeeu2bP0O6bc4+GyQAmuD5flj+J7X/mm+8Y/8aH/+vOH5tZf0a6PYb4aoEN176gkoIogVAxqS00BFkVAyv2jyHuiBCySARlwNNlT/Un9NsjESQXutjClBYuXoxVMHhZ/Yj93rVTybXPtquMaLBbl1MJiwNUUfTG0hEnLtZBuf/Yeu9+kg25us0ev18yTkX+d1LvLaW1ZQWEkWu4auXKX9W41FXthaoCy1wg0yd6R8exNbQGzCuCCOFRmMWKApaEIVBe1YA5p6x5cdvFJuOqxQ4hkGyJKeJ+sA8Qigk4OQqp9t8dDwZNvuuS0ssrWUTw7D8cuJbg+HFY/iu984x8/tOoNb/nYBzvh6U/IqhuQhkAW05Kfu/UZQMw9J1Nuz1emMi1wCCzyq1ItUAX0BZe4tJ/lZDmK3xfYYmfOerG0RHZVqfrlVX4ygfMUDVbbuq0GXnJL9ZyGBUKzPHd1C4wb2SdqWISlzYQxkNZwOWE2lXeQrpZTbtnbteNAQExjYhUVpoiMr1+z4S+WotGoUPBRIVAzOHntNJ569cmYGu8iVDOIacx48ZBSwW+VpbNfHxur33DdhVu/s4gLKzd5mC1QguvDPACL+fqX3/KVde//i2/fllS3XJA2J5FUAqRctaoKiIp1NOkpLDKjfHDlpa79bHBU36a38sm4ItXFmTkAdeBntioUAlSpvzhukea6WHD1bWCA2/zrkXoNTH31gdX6tEu+oy3Pmgt/LfVBASlXkNuWUOyp3tVT18CoDAzAkvTNTHTGe6UJxoG+KwpussRMd1ranHjyBBW9HytHW3jKFVuwYzNlG+9HRPumIRSVdhQdhLr1jYpInnvTFad+YTH3TrnNw2eBJd+KD9+pnpjffMn1/3zql/7j/o8Hw+ev6tSmkNQ0sjhh3SpQ5b5O/JBytrvxl8hxNF6WaWntvFqTne9X2DNcpvNWjXdZ3BIOb3xwLbxLrmllj2cKshgwLJbcptpVb00BN4r9abCFp+dlcNnKWGafAUGvBbfEwmyvRd01AxIl+Fpy3ti6nq4TA4OoJ8tiLbEJGhLX7ScdGA7Xz+c152jsboKB5tolFxuvilmMVn6A665cj12nNqCT/ahVasg6KfcKoy5iQTZ/78SwuuLqi7Z/qyxhuKgRflg2KsH1YTH74r70mS/5xDkf+sT+D0UjJ61pyRGkcRNZJKCpPgCJ6okblJRMScEmV2TEDamJY5NrZLxYq8TqE+8bQPWLsJj9/WU8V3jiA5jzNkt3yzG4liuchHB04Go8PDqyDa1ZUO31hr2i2H2i/sKaphZtb6Kuz9M627if+RebxojWNV3wvZaj5omqv+6BWy0wqJJqwGa5uSpbliJgm1pQZkglSoAPZzrNmj9CBEKhqg6ihodw/jkNXHX5eiA5iKroIEKENKFOC22iEfY3a7j8+ied9sXF3U3lVj9qC5Tg+qO2+CK/74W//F87P/BXX/1I0jhzS1apQ9ciZGENWtYMYFLHUu49VbHL0QIoTLjbBp9sPykDXf0EqvMH+0T1ruuKB7KGBrAA67KoeDv7JnOxdiltkZnarvieas+l827Wk7bBd9o/rzdgYMcLYhW3qgEp/zPn2yqr57Uzgbtcr3iLXfSbScITXDGXzADrJpD8zPNuBWYlYIJd7mU6eBl+m2vi0k/qsUXb5R6rPXdmDexV8YxVvO+EGLRLqKgtOBUlfxDnnVXH1U9agTjZg7FYIlEJFI17klDpw/sbUfjs66/Ydvsib6tysx+hBUpw/REae7FfdfmNf7/tX++4547KyotXzMtRoCqhqwEQVgEGV/JVqdAqtROpc+IVqHdUAWWFGsBFtfOmft5mearpoNRSC1gekDinlzhWozawAGnW+JxQYCSk1gP1ql0dLqBloukW1GzrbPZiXfZWvrPpm0XgxeDoy7/sNiR9MioGo1Ut+hZ4SJsjqEc2sC0d5JqCNgz2NvGCSi/6wT53iAJcTZ8u9vEtgrs5jk+W3yPgtWazKwm+Esff0mTEoGzAWqID2f0BHnNKDddftgbDwQxE1OJVS9ANgS61BJ/+/vBocu1TLz6VOs/2zZ6LvePK7ZbDAiW4LodVj+GYr3/XXStvveVDd4RTT9jaEuNQpCbnfyFV+gACkl0Rw0pL0MgI2NlD6i+mZADTj3AbbrYvgMNb+QGtfs+tpwtK/qG/hDbdVa20ylID7OkeAVydmRiULbqyV5Z7rSRZst1eHZfr5gEGIf/2dYW8PZmVn1qbj0mvN2xaghcqBQJQnZlJgmxr1BHUO8yCZ29xWAZc3tYCKzdFtIkGirxPr26sO9+iGpc9KaJ3OA3BtKVRYWo9eKAahAjbu7FlxSxe9jOnIEtnAdVCqGOEKWlhW4A+uHs0TM5/8uVnlB0OjuHZO967luB6vC16DMd707vvG3/9b//LB7rRKZe1g7XQ1RqySANxBESkDjBLSUqphI6h+YEmAPIdloVeqPVBbU8rmyvQw71aIB7gpTJA9y+Vc87VgpIPrs7j5B09QX+fT9XD6brtXH+sfD/b34q9PifUd/ys43w9OoS1vR6fmn/UC8J+hVeebBjRisQCUyGMAJWuzyVimI63ps6tK8noScec12qpAwZQL+/CxeNIpmWCWX5ihKEWDLWbmVUIB9Mo5ThCqNqoyb0YbRzAc59+OlYMaYRIoNNZSNXm2gQhul+t1MLrbrpk238fwy1Y7nocLVCC63E05rEc6nnP+8zQx//9Gx/Y0954dVrZiExUETRrSCIAcR06jK3ExzXUo+Un/bNBliMuCG3UunAXPYw5PLg6gM3xuA9c84UuL9MdoBaRcB+gfRsZgNVc/8C8rLqApUwOGa0CIOC2CGYzCh4xOBnkJx7TVAk0HqCRLthD9lW/4ndz8tjjca2cjOvbsn6XPFggof5hMO3E6TPGPEuLMEhmxDNz0rGlIej8qIiL1b8y/8rVte0c18cdO4M4faygIi+ErTSuAdeAhWxDpbNoVENsHN2H6y7biFUrBQK9D5qKcSNGqIFIdD4xHKc3X3vJjjKT61gexuO0bwmux8mQx3YYLU77iQ+++97dE8/rRiuRxEPQ1QZEFCKLJAS1vA5C7iDAmGGdNsPvuVqsvRTAoPPxu7G6oti92xX0QH9FwB7vtd9zZRw0nKt7EQ5SEkCO+b43mgOc5RsJUDgolEGFHW4nI6glDTVF5Ay0OSCibqzUlVUgFiE58gjQRRDOI80OIM2mESoSp1V7a9JacC2SHwzNkGOa/UVnqdmPOgRkGXQCpJ0K5Ng27O2EEPNz3FcLKjF8rGrYFIOCVsgBtKhVyMfkycOrSWAyvBaqH1hO50u8LLXCVIl9vyZaGI0ewKtefDqGxAFUMAdkZIwQKplDgPl/OWfDKU8uW3kf2xN5PPYuwfV4WPEYj7HpjDe/cu/0mt/pRJtESsBab0BUm0AkoQhcwwgiMB0ETDdVdt+Mp+Q4v0Wcg/Iyno4ruFpP0QSPrP6TAdTngfvbXNsAD3meVDyadLt0XWEbCBIEIoTOiA6h8HkbkUxQjTUi3YLs7sP6FTVsXdfE2skIa6bqmBitoF6RiENmUa0zbQJI1CTQyatyGsB5yi71grxuxkDJKrcMMb51Twtv+8A38f1kNcKkCt0mDpbAlRoO1nnyYDv22d4FpExwiuo8UNeDQnvMiRq5RMueL5vDdKWlSdAkfhivnS1qlQcUyKyI/dgwPIPn37QDw7VZAlQEQQVIM4S6m1Xk/Nu3jO981bnnUv5t+Xq4LFCC68NleaN1FBdd8b6rvvLt9H1ZZdtoWplEGtegKlWgWmFwRUhl6KgmqAsbWXC1JQCLqP2RL8RPJz2e4OoJYHuSCEwarAsgGYDJ27pw5JyCRFZ4IMk7JyDtssyMLh1ZglC0EIczWNHoYs1khNN2TOD07RNYPZpiNE5Ro24LFIBKCcgTqKhtwdVAnhE0OFmXU3YVvKz7zQS1HMACXVlBp7ICf/KhB/Ent7cgWhOQaiTv5Kq59muXW3EvSHDgIJa5Np4ALTVgnGinObYXbkHVjJ4L0hVlxwhoDciaqxGsd+2iIdrYvjbBDU9Zj0blIAJqF6NClnHFgrogzP3sjZef/tYj3xXlFstlgRJcl8uyizjursvevuLe70RfS8JTpnSQLwBOAAAgAElEQVR9Ap0oRhZVgEpMYWIgMsAqST9pqECrnzRplkXkP5eMHv5bPU/y+IGr41gdz1kEsSRFhLwXB9o5gm8Dc+zVuVrdGkGooeIMQZRBd2cxUetiTO7GT+yawjU/sRkrhsm7m0UkDiLUs9CdFiqSGMcqhKKCKBoqNOX+elJnbT0EB7ZeA++cIXA1DWgbpRRznZ2oiY9+pYJb/+w+ZO210NkQqMcgFbY20ao2hIhNH7IecDQxMtbEWqB1CoFcMcCUTj//6pQG9kx5X2tPp+vVKcOz7s5jqDqHXTsFnnrlRtTUPlTps9Q0TZR6ZnqiVrn6ykvKgtuLeBSXZZMSXJfFrEc+6C23/NvwW//ic38/3zrlYl3dhE4koRsNgPjVigAq1EywwsER0+LEAEaPjIeyepzm9MhfyctZ9zp2cDVHMmmi1jvtqcNqpEXuZasbWgyiII0NWpG3GlNNPg0ZZQjDLurhNCYr07j6gg247DHjmIjm0cwOQGak8STv0pZCzLu4ElcpIDIqW209Q580Zs/VKRvop9+I0EX+7exF2ylTiSGNhvDxb4Z43fsfQKs1gVRFyOi41Hac+o4hhZSVXFHgPM88zdhqVplftUBqwJVSZR0ee48gjaeVz/n8uHGBjS1Zb0tdCyoKKmuhhoN44mPG8cQLhhFlD6IZxUjbAlJ2obPp727buOr8C3eN7l/E7VFucpwtUILrcTboYg+3/dz3vPH+fROvTsUaJNUhoFGDjmsQlQqDTVCNoDIqgG151j7NKgOb4177SL9emU9xRrk3lwekeoff8bcGNHuvxOYJ2DcLrShF7f3jGvG/2Yw8KNa/Mn9os7kIkwgLKRiuUohQI4gVVEhN/jqYiA/gSbuaePJ5UzhpKoVOd0PKFBG1RGGWwZVMdCBKXK4BW3aIeZnOEGX0q9ZbzpMJmCMteFI+Vcb6IsBk5guJRA7j49+WuPUvdqPdHkGXrjVTQELVr6nLAG1I31c0OOTYXg6kpEFmSDSBR+8zU6Ws7/FbAMKeVthuy9cnU6igxdcYZwEqyQ/wlCeN4/wzqogxj1hU0E3mEaKDatj5h+HJ5s1lse3FPpnHb7sSXI+fLRd9pCdd99dX3/7JfX+rG7si0ahANWLoSg2IRxBUKxCRgqCEAVRNBXsbvur/AkMV2MSARdTa85fKBvcODa4GYAuELdQC9r0eb9WTPnknSYGqXEFgK0UxDpGsiv5x11SJKFKoxwexbngW11+0GVeeVUWz+xDC7CGISCMLKpCKRKcZFzcxHAmBm/HcXeRdixQp1UO1AS2XoWVYS6dPNV5jDva0rdcjzE0sgYqQilF8/NvArR+YQ6czhpSCWQSu3ZC9ZFNMnFrp9E1ErgqZA09XPCcHV+s5L5CJDaIKimOb1FsqBJtBBRRYkwh0jCiZR5R8B89/5qnYsk4iULMIgwAy7UBkJOFSL735sm1vLzO4Fv2IHpcNS3A9LmZc/EHe9raHmq9+w21fScSpW9JoBcSQhq5VoKvDEHEDYY2SA0yEWFA2FtcIsK6kyySynGKBjUVwZHBJQXt+eRcAsxQ2aoMCQH3P9VDg6q40D47lpfoGuLtOt2pcNpaSkZpJS/JYDcCSAiDGbjxmU4qfvX4Hto0o6LmHmB6ApIBRAonALoeN3It1piYtisVeXI3KppAaYrrX7ea//Ou0M4WRuxZ8qc/F0vupaODj3xH49T9P0OlOIhFtaCJduxKCqAEH0fYQTiXgimkXdwU1NjMbGZ7cal97wNW0MXev/tqx+d/sBBc8t+ngJRFmc5is7cb/uGk7JkfmUJfUh4tafCuIdG52dDx60lMvXP/5xd+p5ZbHaoESXI/VgkvY/5Zb7q6+57a/e+8Ds+tuVPFmoeIG0CBx5jBQHYWsxQjiiAVTFJyhrqFC2Kr2NmDM1ZRIJ8n8q11qu6of3rkMBNkjgOuhlAd+sKcAVxescmvv3kpaZjuTFMDgRplJoQBX7pcJS6zCWGKkOo+Ld3Tw/KvXYFN1D6LWHoiwgpYIkOgMscpQzTQyEub7Ra0t18ttU9x30NcoUx2s//p7vHCfC2an2/CgriiAWQ1IJKKOj38nxa+/XyFJxtAV89x+BR1KQSZegzrlWtDMgZIyszxOlRHVddgtKAOjVy4mRfPdHrh684MBbbMFOe4EtPwNwhRx0aggkgEq6R5sWXkAz3zKdgxXpiEp6yxTqEcKAebuWHOyeNIlmze3l3DLlpsegwVKcD0G4y1113MveOfzvn53/J5OdRNUTIBaA+oR0BiDqA1xiisBED1G7JtQ6JfXnPQwGZ+HI8V2FV4sd/tatgwAF4N1/jJ/oedagCszh/nlHRpc3fFMNZKiJYzdnzDFdhbQdF1RBsSauqCgEiUYCQ7icVsVXnnjWoyF+1BNHkSgaclbRYda18gAQZogSjOkNKFwhN45rSTkJ9rBZoW5wi12jd4Tz/IztuwBmI91yqx8crJeJV29EkhkE7d/S+HWv5hDOx1HIjrIyHPtUDIBueAkHegHV3JACw7WeasmVdlqWnkXW1zbz2jwvGgfdk2gzAAsf50FVy0Sq6EljStQjTqoqh/ionMm8cTzKqix99pGlappdQ/q8SHx6+klm269SSwoRLHUW7ncfhEWKMF1EUY6Hpvc8v99estvvfmLn02Ds1amEXmsDaDaQFaNgaEGgnodGfOs5kWeiQHYYjnpDxY7tnmBarOP8c78wIwDP7sn58+bl6MFiv3sA5+nhpqz6KkBkNOtVCQlKzJdmWJguMgLZlNKqiJwpL5RhEGRgqp0IRsCmVQYDg7g4o0t/K+bt2I8uBeC+MycYvBqWbn3vIIpbjs/I8xd1+E81kNTJq6erac0EJRy0cSnvx7htX+9B9N6CoqSGjqUE0t0CgE9tc82nRuKIFafB2oLtxQjYWR1pjyhi/3ZMc4nv14S1ykMzE+jHSawpcmGu81yOVh6L+FpuSoP4ulPauLc7WMIsz3gxDbaKJnvDlfV42+4bOuXjsc9XR7j8BYowfVHdIes2HDrX7b19hvmxVpkQRXB6Dh7rrpeBeo16AopA5y/Yh5FBgMHrlyX1fiTHkZaFVQvb9p/SbkX5+9ojzaoB5YPuL39tXwu05YE5I0d6Wh6anGVK1o1c449eV0KkqiAigYqwFijg10rD+IXnrEZK4P9GBb7IW1PqQI4PRvwZFAU9C5A0i+u7U8whQX69a6Dh3swuCaiiTu+5sB1BVQWLgRXS1U4TasfJCyqYDkQ9QNWHg3hTXi9k0ThsfaCt50I88aJlBpMdBGVLKRaaXNY09yN5163C2tHO1CdvRCBgAxCiO7cZ089ZeSqc7eOH/wR3fon7NeU4PojGPqnXP+nl3/qM8nfzIp19bTWAGrDQK0J0agjHG5CVSrGa/WDV/a8ctzKAyJF4ZDCC+2N1vc3Gcwv0XpGPuBIG0QZ5NU5T7jXe3UAa/pBOQF9LtwnINXKFNanpTzVQwgIbDsIAoFqVWFCfQtveNkZ2DHVQjOag0y6vMR3oD7I+/TBtQD/heDa78EeLbiSeD8lcCXP9a/2YAYrkGYhRIekWERJEBXDRIVJOshLIC4MSuXqBL9MYh68chlbZgLha/OqJhaBraJ9TK6VZTbIerNcf0BDSlMxK8r24fStwI2XbcJwtBdAF53ElPVuyPZrnn3N1jf8CG79E/orSnBd5uF/xSv+dvRP3vefX0jlBduz+hRaVH9zdJIpATFcRzw0hCwMkbKX6i/DewX4pn6qGa4CMLyiId51GG/Ubdvrxbnapf5lHwpgi+9ZWO/V1Q3gSlF+1JvFqAZsKPkhCzPoKGVJVSwzjES78ZIrx3H9YwIMy91odzqoBDUGKF+f2w+Kgz1az0b9CgH797GC62e/HuOWv9mLA9kEsiyCSHxwJUNTUMsoF3JPNa/v6tmef/X7azme3D2C9NPQQv2Ti2vTw6Nqg2OsSDDQbvuoUWYabWFWFLVAIJLfx3WXrcO5OwSC7n5zmkENUTr9g3N3jZ22a2OZXLCcj38JrstpXQBnnfemF9/zvam3zYstsl2JIEar0FSUpdGAHKohrDdssIbufANiTuJOrKuJZOc+qlPF+yVJvciM2Y5h2ANY88C6B8/WKLXbmci4AW4T5Mnzi/Ii0i6K7gMzh9z6VArGy6bUUVqiSigtEcQZsqAN2YhRkQfw2PXTeP3zt2Is/R4qmrSrFWibJnsovtQH1l6w7C0QPmj/xYKrsZyhB/if9Vw/+80Kg+vBdBIpJQ6wFIvsREQmee9c9NXOZQSwzr594+arCfIx9cJWpi7hguSNot6AG1uTtGAmIi6vDclNKouSjBRYDJWEqM6gUbkHL33mGVhTn0eQzCFVGrHIEOvZP11/zck/c4kQvTnKy/w8nEiHL8F1GUf7Oc9570kf/sj9n+yqM1d1a+NIhkgZ0ISoNyCHiRaoQIUhB37co8N1SlndZBeTti8Ih3ico8bveVSAW6n78p28kZ7vwbpltIVgp5+1kGzA1S1iXa8op4V1QTGjBOAJwEtCKH4lcCWvlU5XIohSIEyg4hSj1Qfxc9eO48bzQ1S6eyGSmCJdAHnzfa20fQ9useDa7/X1e7uDvEIHqv3gShKnTDZxxzcqeB2BazaJLA2BhPpXkRSOxoCqYvVik6FH+h4rqxQobjVHHXjb2SaI/qokvyf8GgTU/9WTf/FokPSL09PMPEtHJxlxVsmgxQ/x2J0Bbrh0HZrpfiqqjYQK4gRivlFNH/f0S7d8ZRkfgRP60CW4LuPwbz3p9W958IcrXz6vNkJMjEEP16CrdQTDTUSjTSQRpUfSg2EDHexFGjfTgKvxpvyX8R69YfPkVbxdEYJ2VepMHN95rvmy03pNC/b3g1YeD9ijbTJFo92rqHdgq+tzAItUZFQvQCGqaETRLE5esw+/+YJtWBfcg0iRTKgGSa1q5HzeD+tw3utCsBzMuR4OVAcrBpyNC8+VwDWVTXzWB1cKaHVJlC+hmHMlcKUiLsV49Ir/LYdqZVcFd70QXJlT7qN83HF7jqkLzSxPkVz8xjSkNAsJc14RFBIhEFUB0b4Tz7/+ZJy+VqOq9iJJu0BM9MDef27M77zmpptKadZywEAJrsth1f+3cPv1N/7b9v/zGx/7Nx3vGk/rq9Ct1o38ql5DON6ArEdISSMTUDWnAkZdSz1OEKAgRe7ReFlGvIMHun6WlJVZ8bLRawN9qOVxHkTp4yyL9alfQNueKB3b6Un7UjhNXRICWdKzdrhsYhhpTMQ/xDMuruJnLh9Fvb0bARWddl6Y9f6OlRZwnumgaz08PXBocP2cTwsoiraTpMlIsQSn5B4KXD1JHKfDmketUF8UXGvej4wSAvp6dBkA9XSzeRkx26mWyhmSKoPnYVfrVyGUCjoLIMMYMt2LHeu7eO7T1rIyQ6g2OipEkE1no7Xsxpsu2/G3y/QYnNCHLcF1GYb/lltuD9/5no/+5YHpjU/thhuhmqNQzXGgPgwxXkM0GkNx8esw9zoIL/NHKK/1TLymXevl2GrogIFVrXKqwObLLwJcnZZ1gUfnge0gAKbcegaz/vx4dsIJXBV0ZY4lZmEssFp9C2980VacvlZgSB2EUFThKuMSftQnKveC/TTVvt8dH1ps29+U0bEljjKxXWkZegp6o6drbM/qoJdzpSSCz36rglv/eh8OZJNIs6AXXLm2QFoU4s5t0bvaMMBqOFUDsPxfjxd3tiyKevt8dq83zBq3Qn9spXqkyjBtf+hYtHJQXG42FDUI2UUs7sf1l6/FeTuoYsUsOqlGJKg998GP/fSTT75akEi2fB1XC5TgelzNaQ528WV/uPPzn7vvS1qe0lDVDVBDo0gbNWC4iWCSvFcSf5O3ERW0JaWHeivyfOXv3FoHNCZiYkHX5dF7GVpe+c8eVQG/7y+jvSBWj9dayN2d97qAishBvH956+q0UpIBNXXqsK61UdfYEn4Lf/zzZ2Mk3IuqmIYiYCIhvUk5MkDdF+E/kmJggacqBTJu6kdeXcbZXoYbzkBZqxkHgGgKK0oWupq4jivlOgVs/C66oo7bvzOEN9z2EPbpKc6WCzqSanJzai6I0lAk3LeFwL17qY9c8cDUAWzhuebXTxOStYF/L/TSAqFpZmhvELPCMaBKtX/N2xRuo7Rg0z6HrjEScxiOv4//+ZxdWNmYQyWbQzclCVw3mxwOnnXdJZs/uAyPwgl9yBJcl2H4d+669S/37p66YbqzGlm8FlmjDj3ahJwYgRyljq5UtITA1eTBF72XFp7MIOkUb+WWj3b5n/OqDHx2WL2gF2USHQpcfWArZAjFMcyDXoj43Vn6CQb5MWy/KK6oV1Wc7loLD+DynQl+8xlTqKi9qMo5JFzNKobwON/FcKWHA2CjYEhMWxeGvBCKs8eoRgN3FvQUAUW6LoOXrTFA4EqSW6G6CGoT+PBXY/zOX+/DHlASgQFX2U2R6S6UrnJA68jgaixmphG3PiHvs/fxY6Ds4bZt+rAf0OKSiibLy8Co41qpmWGhmQ24mI0rxUiyrA6q+kFcefFKPO70IYyEB5FkXahUAZ2D/7F2V3TBVdu3d5bhcThhD1mC63Ee+ksv/Y3zPvmZh+4IqmeEOtoI3ViBbLjBwazK1DiyeowsSG02lk0cKJy3hWfDAOkVR3FV9jn64Xg8E8gqMrHsw+ylxxrxge9PuSBXf6ttz3O1Z2MA0EsNzc+yX/9qA3GS0jGploAGqilGa/vxvCeO4gUXpIjVQcSiayr6k1fFAvxe4PaX/4vhTwtvT0NSfyvZJThFpmtQgkI71FG1DZmlCJRE5k0+XIea6RPTmoW4VIIkqTO0VB23f28cb7jtfuzRK4yyoQMEXdqiA0XBpX6u2gaZvHhfnuRKPmQe/LIJAz7AGnA1kJlvx+UQC89e8He6jgWmPoGhZiwlwJuSb0v3llOckF0STtgYjh7A856+C1PNeUSihUBLKk3YWT0mrrniwrUfP86Pwwl9uBJcj/Pwr1nz8nfOpzte0NEb0RETkKOTSKsScsUIorFRZHGIlGqZcmM+64HYUfDpyxwGLbj6SQT5KdsMVPcMGe/RgWVRpSoHnx5lgHnQXeCr8F4XgqtJShiUflqAqzt38hop/iJDCUkqq0qC0fqD+IUbVuP6nXMI02kOthB/aR7+BNC9lawOLb0y53bI4BRRAuShixn20glcqUV5RuoF0UGoBKSK0aUAmqm8bTxKy4HSZGUaQEooGWNeTuKDnz6Ad//zPsxGa0xJqq6G6BLlQEtquyQfcA/1gyvz0F5JQaebMqv4ojNCvxSrPzvO3AcmgMUON7cAsqCdNz2kkSWbmtWK0R1rBKqFutiPC8+t4dKLViHO9qFCNulqVOS+z69uxhdfcklZNet4QUIJrsfLkgDe854vr/mFV9/2pbls5+pErkY0ugbdWhUYqyKeGmaNa0LRXa4WZfram6fb/RxwMj0epy2WbDfLH8S8Qn+v9+oezHy7Hj6vl+ss6IdecOW0Tuu5DpIx+Z4XXQanIDC4Uv1WyvLNMFq7D7c+dx0uXrkXYdZGICVSrp1HagijGnCvfq/1SAoCH2yJw2ZvWMwwFZCqOjLUqPwqlKA6sBF0VkEWdE39A0secJa/IAqBQNi0SWiLYXzr/gi/9Ud34MHuBswmNfBs0aFmiOQJUkXbDIHLqsqhelCGVdH7oLcIizfe2hRicZ0dnLfKqbWOX+Xx61vmELgSqBJw94CraZzIPbjIzlyOUXIwa7T5IF74vNMxFh1AnezQ1pDpfj3SbF9y3WW7PnkcH4kT+lAluB6n4adOrtt3vPJ//+CBVa9tB9sFaquA5jhUPQSmqoimRqDCGjLixZxGypRHKs5g0Gg4rBsQvc+BhdeTecGk3BvLY2B91bMYz9m16i2Wbbw4s5T0tbTOc/UB0DdbDrAEYlQpihVm1LkWiKsJpobuw+t/Zj0umtwLkbXYY08RWT1myhDlruVIQazD0gQMMBW0oNENmrh3d4Jv37sXu6fnMd1qI8kiZFkISTVlBXGlNoafFyEnmJVIlcL+VoSv3Z1g3+wYWtkwElIKEBARn5FJU8SFedze0NWg24m8xv6hLRRXfrlIL0BImNgT5FtYL9d0+iJH1kxOJk3WcLBFEMxkm5muDSFi2YHU9+Jx54/hmgsnUE0PIFISMplDozL33psvP+2nj9MjccIfpgTX43QLnHPOLfVvfffBf89w1s5uuB5iaCWyWh0YihCsHUYwUkcW1JgLdPnf7G0w6XeYkxgArgYEPQ7Ugat70F2NUR9Ue9epRdCrL4lgseBaaHC9uYGLeKec607gSqv9qNLGquEHGFyfMLUfOp1lAMtExEAe6RQZeV9+Ly4LKkeiB/oBmRq/dLoCs9UN+Is77sZHvngvZlUTiYqRqoBBnDKriE+VnLDhtMCuVKKzKdChpXo4ivZsjVvKUFV/yVRABpXF7AFzvd0+jTGPTb/2t6drVxGL7JmgiDvlcfP1y0Wn8oEYTpIsTiKwQTIK3rleYOzF0t1GPcboSiOeFKToohIcwFDzIF7+7FMxFh9AhVqSt+dRE+39m1cMPfbC89d95zg9Fif0YUpwPU7D/5znveeSv/zbO/+pk5xcUZUVCEZWIKNi2JNN1NaPoRsFyERsfSVCTNN/6XBKAePOWVQsoh35GeeVohy4GrQpCjhbYC4CPkVgpKc0Xk/ga7Dn6h7aHL9N2KdHPsbFRAhcQ4EgDLhoS1hpY+3wHrzu2Wvxk2unodQMAykFmqQWCBSBa2+wbBCoHopn9UGZqABEw3jvp3bjT+7Yh+mhzWhlFQSqAp0E6KQKWhJIEjdL5RELgC2A2njzWZqafl3dJvmy0N0Ot1fhGrJZCK0IXDsL6iuYia/3pvIX8pT55V55oMq+UUyYxWNp6sUaOmABLWPBlflwpgbMNzHgconKFIFQUDoy1AuVHEQbIeYRyXlcf8kUzj2NcuRmEGQZgm6Kejj3jqdfteN/lv22jh0YSnA9dhvitts+W3vFq//4H/ZPb720m22Bqk9BNCegm01Eq8cQrmzyUpW9BxPBKCLCHk828FR8cO3bIH/w+sDV6VL7OVfmT534wC9rdwRwJY+w0KKak6AIvBHCe0DQB65p2EXUSLCyshe/fMMaXLdjHpk6SImZgIgRqJCj+9xz0NO4Hknv6szQv10qAnQaq/Cat38VXzywBnuzGi+How51D6C2MRoqpACanRQ4+GeW9sYuJkPK1HFIIOjEkqahEDgvg/alIuHUxjuGpLYvNKZ9S48ejWrfp37bbdrNhuiMt5tzBb2rEjdmZrItQNb17GLgtYE44zlTKi15tV3bxLsCIEamOggqNDkkIJg9bfUMbn7KOgw1piGSDHE3QIQD98w/sGf7i150bplUcIzYUILrMRqQdr/kklvP+PQX7vu8jM+uJGo1gqFV0M0RqNEGquumkA3FlDFpln25xU2ZOlOqzpxEn1LKohi3KrQb9HlErlAz/7QHyNUCZh9fJ0u9t5xki4HJelh+wIQDKg7/7dcZCZF92X1IFWCOXwCvASCq3SoQxAFLzqJ6isnKHvz8k1fh5jNbkMk0FLrQIjYeJLV1ya+/aNN9KErA2KlXNeD+ToIq7lOr8Yvv/A6+O7MKLcRQ7S5CqsHaFUg5PdRMCjaR31YgI3D1PUT6EmqxQ2uLBrK0zeUgjZGpxCAdRnIB8MymJ/sjs8Bz5a/rfdSYT7Vv5SyC5cHzicyBqS3a4xIe/BTZohyha9Joz0QEMN1c6JxpAjDqDAJc+lqSYDXxAH7quvXYuSlDlLYQplUEYrq7bU3l4sefPfG54/BonNCHKMH1OAz/Gef8ys9/47vyt1OxEzpeibA+gaxehySvde0EOpEFVeew9vNyA7zX3gytXADplRq04MmOV77+zzO3/PRY97AXnqzdJ09A8PLgna62D2AZSL0lr79E5e+ysTmW73NAi6LYGmEtxXh9D37uySvwjDNbqHRmoKSrK0BHNfRCjt0e99qvHPC3cSDrn0cS1HCvWo2X/cH38IPWJObmEl7Cc6puRmoBipib2YdxzJ9F/Jx+N/H0E52e2iKnWvqRtE8qxnbrTxE+7D3XlzrL3+mA3SIy30du8vSz5IrH2RVzMfpXq0ihGrus6VUIeSacwePPCPC0J4yhiWlkFLQTbYxWZz5x3aVbLxNlr61jQocSXI/JfAxSYtX6l95xYHbLBYnYBFldAV0bRlarorZ5DfTkENqhA7+Cj/MfuAUejOfV2NrH1nO1dQVcIkHugXmRZRfMclSt9WQLL9YdqiAGTfbWwvd7yhp6dmKvy6Q05bxrXpGJwJKlWJQx5MB1N37uySvx9LNaqLYLcDVnXYCrA9NDKQYGea3+e2lYwz3JKrzkD+7GA3NTmGdwDYCUZAzW41SmraN3wd7vuREGf+7bID9Ef6TwGG8oW1B7Icfsykx6RbbzKmoLAda0DLIZYST/swBrlB8kOROIgxTj8ffxkptPwVRzlsKMUFkH1exgunnNyI4LH7PyrmO9mhN5/xJcj3H0X/CCP37M+2778u2JOqWBymaoeAi60YQeaWBo81p0mhG6dEfTze7y/p3o21VK8lfd/SPigaQ71d6U2KL8X6F79b1as5fbJxfMex6W6Xtl9lkQNOkvSZifhAFWH6eMdojAVbLOlYLYQS3BWP0hvOLalbj5rBbq3RnWnCoKsPCD3guu/QDaTwH0n6N/vmlQxT3dVXjRW+/Cg/NTmG9lDKxUIlBntsgLZ8D6HRy8ScbHXKdtO4zUim3q1148xnspX2F4VbB6r5/snRO1djak8e+/aWz9Ag5s2aCpLUloaiiQbsII4qjj7pMvXoPzT49RrcxDdVM0dIpa3L3x+ss3/tUxXtIJvXsJrsc4/DtOftkbvnfv8C9mwalQ1dXcvkU1aohWTqK6dgrzFep2alu45MWuDU3Qv6LsSzU3ZzbQq+xr73w4D9IAACAASURBVJIvV20WlSfF6k2L9YGkD0xZZWCq2y+ITA8E2GL5yiBj3CT2aVmHHwqIQCGspxir7cbPXWs811p3hnPeTeIAPehUbPrQtEA/2B4eXGu4t7sSL3rLXcZznU8NLZDSxJaZMoH2XO3V5xMKt6XxwJWTDvLq5H03iQ+4A2iBxWhfB912Bbj6j2V/arCd1Ny9RPIrpjF6mPE8qYDA1RTTdmICuvEoMYF4V426nsf60Rk8/1mbUYv3I0gEoq7GUDz3J9ddsf55pWrg6AGiBNejtx0v3oeGn/vJBKdcmATbkcXjkPU61HAdzU1r+We7KqHsU8PtrHPHoy/b6pAjYT/wi1M7EBhU6DoHVtJNWhrBFsvu8XhdMMtJfHLA4PVjX0ttF00v0MdPLMi5XH6ANVe+C0LB7bSDRoax6kN4JdECZ7RQ7QPXpdACh00goOJ/sor70lV40ZvvwgOtFWi3FVRHcmyKq7FQlJ9+UvUolydMcfX8sswvRspEIbuFJQ0X3i5LpAWO4Akv5Gf7azoYlDSKBsPH8vnnp+HGz2ioqcvFIHClCSCS1FsrxVi8Dz91/XpsWTuHiOovdCRivfcHZ509dfqp60f2HdMjcgLvXILrMQz+L/3SbSO///ZPfDvBaSuTYAN0jcC1CjU2hOaW9UhqIdKYmCwDchytd3EUz1MqvD670vNSKV00PscCf+nuQMHzuJw8i4NMFnxdcGtBOqy7dk6fdQfpvSUWALLdjjSqDMJ8QXYfKpBt01+DUEJFGWQjxXhtN1557SrcdIahBbhak4gsFVF4rouRY/XTFq7zKr2fyhruS1fm4NptK6Q+uJJ3lxn1hdUbGEtzP6pCtWEQlkJzJMA/0g1S1Cg40pbF596AeTvxWC8IfrkVhtmwUHYQoNJxyOMuKCezjZNiDQBXe2102SEltGUasTqAn/yJYVz8mArqYt7UgVUzanIMl19z4caymMviB7ZnyyPeOkd53BNit+tveuNVH/rQfR/W0WkypcIezQmgWodYMYzG5rVoh0BGmUouSuviWnmwoQBT32BeMNjyaYeqYOVquxZ794CrjXovClwZJBc+9IMA2bxnPSbzyNsQl61rSp4rp79mEASu1d14BYPrPBrdWQrZ57SA81wHyasWo3ftUQuQ55oU4Eqea0b1Vwm/iXPl7gH9vDJb20b0iwpURrJFyQ6HuZV55vEKwBxBFbCAzx546F61gDeyRgJmJzM32dIxuXuv50CTJ8ucNgey+jxXD1ypPGMoY4S6jdXNh/DCZ+7AeO0gAkVpvi3U5NzvPfOqna84IR7mZbjIElyPwag7drz4H++8d/RKFWyDqq2BbE5AVYcgN44jXjmCLqdzkx6SPCaTCW5KxNkK/gPcov54BT04RYaO8158+ZXn5lqAzDN9PKfKxF3c8r6Xb3VBrkEPv89D+qZiyVWfWoBbu/A/ytAS0KFC2EgwVt2NV169Cjd64Eqeaz/nuhiANZdYTAL+PhTQYs7VowWyruC2LAUt4HdPKEqI5ZCWB6gM6NLLAWyPwsO4iCaA5z1FJmA02DM90q1WrBIOBbCFJMtsa+gbDmh5FBF5spmg2gfkCQ8AV4vEkpMjKJEjgTrw3/j5F5yJLWtaCMh17Sao6PnPP+earY890nmXnw+2QAmuR3lnvPzlbxl+17tuv0vJsyaIEkB9DTA0DtRGUNu5CmktREaUAHOQkpw1BNxr3jaUyz2+4gRYitQXDC7A1Xq59oEqHuDeB8s4JhY8LefKe3qSrEFBsp7lZn5KpiJTQB5QP4YHRnjvv9yfpG+leq4iyFjnOlbdg1dcsxI3nN5Ck2gBDvCFBhgoa6pvDGip716+1tUH1kEqgkRUcC97rnfi/tZKdDoaqkv1SiXXBDA6V2GUG1aS5IJw7AH2nAlRAmbZbYVn1oxeII9rgNkKK1ZKeqTb6XDA27tKMLRL78t+d55RZsoYUipvDrT2vuKOC1wkSELY2gOFF66Yp9VIDB+badTT/bjq8UO49HFNRHIGupuhIpK9p+9ct+2szeLAka6r/HyhBUpwPcq74ifOe+lJn/n3B74tq+dBB5uBxkrooVGI0VHUd65Gh5a+dHNTxwGS/jgxuRXcMzu5COsPKveXV6xy0i5HN3jJBIUXxKlhNispMA+VFwChh72/YLPFE0h6+Kj6U9DlugiUeaV1F0EQc/UrI3nozTTKr4mKZcs5VCsBxqKDeNm1E7hpVxvD3Xmwpj9IiDVAqCKkNPPY1yCv1IHqoWgC934ma7inNYWXvPW/cWdnHdJ2BplEnE2ldJe7BoRpBZmgeq52xrHfyyEipxtlOKWaB7QdTQJkNJM2q0H1IUIOjEW6g4xbqxgANp47HdC/HvNZr2at96ZbALg9nm+vF2tavBgKx3mvLrBlzpOnV6MWIPLG3oMFz2ze5zmGogFZgjiOEaOLbRvaeObVU5gI9kN2uyQnyFasqT7tqjOmPnyUj8kJvdsiHu8T2j6HvPhN65/6jB8emHp/W50KHW0FamMQzSGEq6cQbJ5AQg3iqE9WYKK2/DzYNhxFdL13+ehXnO8HG1Ya9DTZK57ZgbwoezPe8Rk4CBRsYwP3kRf0YrihSk88GZC0h1JAI0QVoEMNQCJT0lR1NGTFgUkRpMuBlThmogW0QqUqMRnM42VXVdhzHe20kAQUfEoQUJutrBdcfe+031M9lObVvc/pr+kKvPi3v4q70rVIOwpRWqHmWUgIKAlcEyr76DL8i+E14EpdESgQaOqfsolIxsX1B7qm+xYX36FyiRqRSkzRGf5nlwY8GAZczXkxGXRYcB00sRgEtU0Hvbswz7w7LLjS15lKWQyu5LnmwVQLrjzCGc39HPgMZIZ6cB9+9qdPw/rKAVSyNhKhEFXb//SsS7dcI7hPTvlaigVKcF2Ktbxtt275qTfsPrD6F6c7WyHizdC1MWCohurmdchWNrjbgKA6m1ZjaG5udhfy7hu9XF1x8MIBtTFt+6C53HLnGLlYii+1zAE1T20tOErTIsT8bbyeHifL4IPsmjR6Ks/HufgB12WlX6k6VBiYItNU08SoBYhDpsLRpsIUe3HEudK1R4ZnXleZxwsurePmMxMMtaaRSo0kIrCjqljUpHHwc3s4DrYfeOnvtmziXjWOV/3eN3F3e5Jp1jiLoFKJjkjY2w7SullFeN4lXbdSaZEPwfUVqDOtQJYRkAYIuy0uVUjFYRR7r6YJYt7R1YIrS9HsgJhxPLLnOhBc7Zs9bbX5op3EruC8yXN1tEBRAtGAK0/YHrjyeJr+BOyRk4LF2KODEN/H069ahwu2VVFT80hUB4mavvuMkyfPfOz2iemjfFRO2N1KcD2Kob/txtuCF3/sz/9rtnvSKYk8GSJeD9EcRzZcQWPHJrSHQ2oUCkGUALkGVq3kB0TM82eKt7hBcBpYt+wzAGJO0GxutnRLe7NdL5+6wFv1KAMu8mGLvOSNAb16z3ROUmQIJEXJqR0NrYCpq2iKupxFXRxEPe4iJBWE9YTojPLCK54tZSB56V+NI1Tnf4gXXr4RT9lVR7MzxwVUkpAANYAkcIWpOjXo5QPsoTxXt18SNnHXfAOvfceXcH+nbkoaJuRBB+hQ3wDCGVVlD9aBaw59nGRQTGZZptHJYnTlFNJuFehmXMErFVTYkCYp8mhpoqFkCNO2J/+Xw7S7qKPwXHNj9NECXpEeWlswReR6nDHH7gZ8MLiaalmG+zedYZ1v3UUc7Ma5OzSe/sQtqGMGSlEtt/nWymF52jUXbixTYZeIFSW4LtFgtPmv/MqfrX7jGz94J6KzammwDaKyDnJkAtlojMbOjWhVA1AfefJcHRVgENSY2/zXVpVyIOWhix/EcfxqsfQvMomc59lD0Q1ILPCj0DlP1xMUKdJf6VGmABYBJtGtqGg04zmMqe/hyRetx6WPHTGBoUEBbVdfhj1gLnyPJAOaUFgZtbBaHkAtI58wYO+VqQcdLhpczWRT0B0uMu9AMRUSrWAY9043MB9IpKTXtIXzSDBgwNX8XHDjs2HsREZFtFKBz335h/i7T30fc9kadJOaqTbIXi1dPJXuozEMjafaA679N9XhwdWngxYGvA4Brvkk67L1LMgOBFdLXfA8XIArBT5DXqakCGJKYtuLzZOzePENOzEczEHoOaqilTXC+Ytv+skdnzmKR+WE3qUE16MY/iuu+OUL/vUTd96RYKdAvBWysQ66OQq9cgi1k9aiRd4qUwJWmOiqXvX0zDIPnHuw+jNzHIgYtYCV9/Aufd5r5iLa9kJcUGOQHKin8pN1i3PPx9IVJBuTVlJF9QGqKcajPXja2RW86NpxNLIOF/yQFOBxLrUDq6KSH3+UECepQ/JPEaGLiuoipHbXvLQmJUJm2s0cqaYtJ1gNDno5wOVJi9pqK4WuHEdKagQqAM36VgUqUs3yMWrIl39fAXrEsxJwmmvS6IoY0+EKvOPD9+DvP5dgNpngHlzsJdLsQqnCXAzGFqpm75VmHXOM3vFcnOeaXwtNfPns1Zv+WiSV0PdbTvcwniufDFFTtog2S7Oc50pdGThRIqNsAgRBB5PVfXjRjSdh9VALoZ5BgEzXw/azb3zS1j8/ikflhN6lBNejGP7x0SteOzO/9pYEm4HqRgSNNcgaI5AbpxBumkKXwJV5Li9t3sl/ck91QDKOPRdfK8mYwoDpkMsAbE4N9CcIOYAYVA8gjyZ73hCDhNcziwJx1GMq0NBRjKDawcb6DH7+6mFcsSNALTnA/BxJqXrlDmYiYRixc0qoCIAp/Zd4VfOdmT0/io/QAtvwk7ZNyWHGYhD/6tuJpVQ29kSAzmbJKGhGsELch5VWcRYspb/21tYlUOYwF/+f9snQDsfwoa/FeOMH7sOMWgdNrjyn0ZL7a5oUMtPMpKXTuhG34gEst/JxdVWPfLO56yzAuRdcfa2eD66H4lwHgSuDOEm0uK4rTaQpMplBBho1tQfPe+o2nLx2HhXMQCqFKlq//4yrtr38yGdfbuFboATXo7gfmo3LPyjkrptnkhVAbQ2i+hok9RFUd2xCuqYJWp5SZaiib7xLazTRaFdi41BSrB5wpUeAvSWvwLMDV3KcCmcr97ryS3JI519jDrDsXxVFoul9+h4uupLyg5YFVchqG+viA3jNU8Zx7SkCUWsvEBB/Se2dB98+DiBC6pLKjjWJ2k0LaGF7O+WFp7l5X9H91Xl9g/SggzhX33OlIFzKtAGBOq/hrSPKKUt5Q0GiInp6VbFnnBrP1iUBqATdaBLvuyPFOz86i32tCa7mLzLqo0XgShItC6w+8c3EtRsUswQ37vnig+0ccMxposODq8+58jzVRwscFlzJi+cgZAJF7d4DiWo2jSseO4Qnnh2iJqYhM4VQz3/22ddsu6is77o0sCjBdWn24q3Hhm76ZCvdfFFbrwTqqxE11iCpjqG5awfmJyIo4hMJXK1yn0GFHxaSdrseR+RB+bRAb/apoQUMAOY1XZ1z5Faf1oligMn/0x8F8/521+rrIR14Ow6PwhwBeTEKSRRB1BKsr83ilVfUce2pQE0dhKb2IdRFwP9Og3J5KIe+IqUsIaQs+TGcMU0rRAfQdRM407+FrMAgSVrv/GDBq4+DpZmBe2NRUx2tbFNC0rgab9+AT8oeLlOsucyCUgGIFrBFW/g6AsyJFfi9Dz+Ev/q8RhuroTp03R0oaqudUWCMvHfK0HKJBDawlae12aBSb2WVJd5xhwDXRUqxDgmuPLGG3EeM+oopSauVGFE6i1PX7cWzrl6Hsco8gkxDZzPf27Zp8uwLd43uX+LJn9Cbl+B6FMM/Wr/xnvl0y4aEVALxGojmKmTNITTO2oF2IzJLalOpxSwZmXu1XClLmsyS1HV9oaWxK+riJ1VlGXm6RjRuZFe2yhXtSEBhHaICWG1Qpp/iG8S/FvhUrOUZIIlzZe08FCkFKhlWN2fxa0+p4rKtChU1y61cokHH7LNlSuApshxcXcKTiR05zqSvYIo9Rk+q6SG+qzfwZ5MhGEkTIxdTREnQbyZtlOkKTaIxW+3KtwHnWimjSmVgFpivbMWr3/1dfOHuJuaShtG82o4GmSIgZ7/PgDYLMSxH48k/WI3AlIELYPZME4u4+1yRbLup4937Jl9zQ1n+nZ1lV9PV8K1mUG1XAtdzi1ZAPDHTBKGhQ811BlbUduNFzzgJK6sHUCFqR83OTU2Ix17z+G1fW8QJl5u4e7i0xNIs8KY33VZ77Wtue7AtTxpOo/UI4vXQzSlkEw3UzzwJXQpkkcPCcia6nynybotl55AibAyHgiuGmnUdkQkA6NGn54SDOJwVZLWqDK6WIuBwvimUnWOEA19PkZNf3ZHAMOdqiYgTLMFCqBFECiuHWvi1q2NcuSNDmFDFepoejswjHi7V07f6odqgLNaD7QfZIyUbcAdXW0PWaH4JYkxASlLwSytkSmOmsg0vfMt38d3do5jrSKi0ZrsamG1ITaa4/J91hfNsNTPz5VXQXOYW8cw9mrPFBLpIduHNAuwkmwBnkaln0dwxD7RScqUnHX1DHCtN1Iz27qfN22L5BwkfOqxlbgQH8aKnb8XG5kEMiTaybA7NprrmpktP+sjSnpYTe+vSc13i+L/mNb+76fd/9/PfbOmtVV3bBBGugW5OQq+eQPW0jehyRgzVDyBAtVmIzDPaIAc/1sZvC4REQEBmsYx+UvCfnqXUgqsm74trkBacK3uxXKzDgqvvgVGAahC42mX7kS6XgySBhCavleqxhhorhubxa1ctHVyP9F1H+vxIRVCODKKD6QMC1xyY6CQYiBy4Gv6VMq8OhlvxnN/6Bh6YW4Xp+Qwqrdo6BUZZEHBAy4ymSR5wMb4B4MormSLQVfCqhwbYAvj9RJCi+ESPxtVNus5rsumvhn4xnutCcGWYZmqDveugi1AqhOkePPeGjThlVRcjoo1UzSKWcy981lW73nWkMSs/LyxQgusS74an3viL533077//uZbaKnVjE2RoSg3qTStRPWkNOpzLbXPuXXsXy60S32gwl5bCmjcLWPpkPFnuBEOeK3uvGoo0oQyuNp5lNZ4cGWZwzWM0RbVAC66m4lTPundgScGey6dgG2v7BWtURaQRhgorhubwq1dVcOVJGcJ0hkvcGRF+3/GXaMtj3bz/+nwP1swlvSnAbvtc1uUF9/JjkWRLUZnsAHvkZvyPN34DP5xfgVZHI0sq3NVAZ4qPzc0OmfoYBK5eFpgtIk7n5LK3FnruRe1Ycy68nunp3sv7s3dqkwd4YrCchBcvM1y4owWOAK78XZYrJ8+V+p6lu/HMa1bjnM0BmmoWwDwizL32WdeceuuxjtmJtH8Jrksc7bPPe9bLvv5lvDUJdkLFaxHUN0DXRyC2rkG4dQUS0hQyx0qBAhcdN9X5KXhAt3rIXoQBV8r95gCL5WJJqmTEQ5oDJwkXHbH0KlWQcqmOiwBXBzCLpgZsyInBleoIEAcXKUw1ZvBrV9dwxUmUm+/AdTFL2iUa9yg2PxzAHg5sjVdYeIS5F8yJEBkSXcG93XV4/u98G7s7lEobotvSXASGkgcIk1iKpQlczcrCdDBwF+HSUwnnbKCrR/9aoGFOf1heNpdVOTqID2mqXxV6N792QU7pFhZcDLjSyscqHXiaDFKIQCPK9uBpl07icSdXUc+mEQZtRPrAHzzrmtNeehRDdMLuUoLrEod+aPRx70nnT35eS2wHausgKqs49TXasR5y0zja5P1ZWsCEtYwiQBKYUgxaSlCnbfL9QlIVsDTL6CS5yLGjz7RgUO1mVD6FlqESKUWp2dOgB5zkk0YUnztgvBp1D3UxtAwcHM2x7x2KfyWujo5BRVdiKtJiPFfqDPqrl1dxxY4UUXfGcq4/HuC6YALp81h96iD3XF0Qyitu0wOu0Oigga/uncQr//B72N0a4/5bqq1NP66MxsN4+fS+A1fjbBZ2dynO/Dn/8x+3hRl6rkZu/4TR04DQq0lptjMFwHteFliNp1x4ruzx8qKKJgRDhxQ9Gag1QcqrqIo4gCeeU8GTzh1DPZ1BFMyjGkx/5JlXnnzNEh+XE3rzElyXMPzURrvWfOxH0T39SZ1gB3RlLUR1FdAcQ+2UjdDrR9CyrIDpG285NirK7+JEkmtTISAwtTIklkI61SgHSJwQQKCrKNOJPCmBlB5wF8jIwdWkrvI3HQ5c/es8HLjSYSiYxRWwFKIww2RzHr96RZU91+jHzHNdCri6bfNC325WshIy02VFclZrOxjGp75bxf9+/0PY1xk13moCiMTwNjTZkXqJEyd6mv8Vhs5Tlp3OlVUD7pEr+Nd+esUHV87IsuyL8bYNXeCoA//z/GS8sS7A1WRm9QS0ODhmDs53I+UKC6AmZ3DBqRqXnz+F8bALiRlUcOA/n3XNzrOW8Lic8JuW4LqEW+CWW24Pf+M3X/OZUJ9xfkdug45XQ9TXAc1RDO3ais7qGjqBZLGAoQRsMXiYZnCURR8Kwf8sLWsoAa9KEwvTHbhqge7/q2XQpZTOVHOQhUqFcNaWlRRQDyQDruYh5AfaLR/ttS2ae3V9pHLPVSEKMkw15/G/rqjgyu0ErrOmQPMiy+gtwbzHtKl/jf2Brv6/2dEjoLKFTli2xSIME/ihYGI3GMUHPjOHP/i4xoHuEHS3C5EJyIR0n2RiiYCr85CAy3qsXm1bx5eaiyI+1VEDPqiaTw3e+hphh6Z+zyy7Xw6uvGdBFbj0uL7EjsOCK4O1KYiu6GYNqX6tREVM48yt83jKResxGScIMINY7//2s6/dufOYBukE27kE1yUM+Mtf/pbK29/xZ18Ncdb2RGxDVl0DWV8P1RzBxNk7MDMRohtSQWqT7UL0AD04TtlEC7SYwdUoX5iHteoBflRyD8VxrAKJBNop6S41yIdgTGUZlgFRH1x5MO0zvDCW5WUfWXBZcOku2YGq7BEtEGbsuRpwreLKbQniZJZL8P24gau7ln6QHUQLGN0rpbcZkKX8+pSDhqaxHwUT54NRvOVv7sNffW0FpjtNoD3P2wfsuRJlEzC4EmjyYRzj4qgBXnI7XtQkGrhEEgOoHn1gE0xYvpxnWFnw9Hhhc484z9XsX/CwfoeEwhfupwWM6sRJsYz0jI7JdWmperkQiMU0dq7djxuftB1TlQSxmEOI/d97zjUnbV7C43LCb1qC6xJugRe+8Jb6u979oW9Wg8dsaAvyXFdCNjdANUcxcd7JmB4RSKmugNAIqaUxKwCo5QnRmMx0IbLg6rLpTSDL8KSki3Txd6d37RD/l1FgS6FL5atNVoJpuscqGs7rtPxZL7iyNMhfUvr9nQZRA33gShrX6P9n703A7Liqc9F/76o6Y8/zpNYsy5YsWx6xPEQGG+wY2xiw4+DEIQxOIJDp5vI+7g03IoFcwuAE8giBDB9Jbm5ews0NgSS8EAiQACHcAAkYY8czlmQNltSSuvucU+N7a629q+qcPi11Sy3Hss75vnbLferUqdq76q+1//Wvf7khhqqz+K83VXDzhgiF4BjYF3YZ5ZzLGOLT3nRpCS6jayVgMYYwFImyRTbZISa0EB7AL//B9/DF76/G0UYVaJBLFKC5spbAVSJXMoThZxXfSVbzKgPfCq4ZqApf3WzaYyLg9ALIhiIDXEsRGCVAfoWS41nzg5gHV6Fosy4FDPhGmcBRO5XAkhW4M4vV/fvxwzefh6keBTc6Dg9Hdt9768ZVpz1B59AOOuC6jMm+885f6vrff/E3D3n60sm6ou4DU3DK44h6B9Bz+WbM9dFNJzeoy/IqxckrqoTl30ZuRaYlUgbLBZsSgTBSyr9tFER2faGmpBYBbAyf6T65gRPulZJfKrIrivEKMB6dBlwX4OgJCgrYUIVoAU9zMsv1fAxU5/CLN3XhJqrQCmagGVBO7dIRptm+5FzyxtXLmI5FNpX9t1IB9m+iIJByXEWVXGToEjtIkgIiaszn0HgX8GwyiTe99yvY29iMZ2tlqMSHJgI8dMUUS7qhGftBhlFZ2jeNrUXKhYdKzmMZ2Mr7VsHQunVzNN7EPZiikkW+h42xZW3EV5qtVDFfQBpqcOcJU1TBtEgAjXlMD8zhtbeuw0jlCFwVoRTPP/OjL18z1elIsPQr9NTukKXv/wW15W23va37r//6C484+pJRX28ESgSuY4h6+9F9BYErcZG0vKIoVXhVogAoeUURKyexuCJLIIYiF9ou74BnJY50uxD3R4FSQOBKtADd26Z0lAXkHL0KPDHfmvMHkdr5NsYudkYWAVjWYVLJvKfheIDn1dHfNY93vLSKmzYkKPlH2VC7GSTbT3MraC78zJkA1wyo8iCbB1deK3Ayi4CEGhfyCSPWPkIdIYjK2BdO4LW7voS5wjY8WyshieriDRt6BlzJcDsPrlI2u1D7uzjAWmOfNIJdJPpsAtcFyoDFKkbojNmxXTSvDLTmQW6d2WIHsQoEXMmKkJtnEvk0j6n+Gu69ZQ0mug/xw7QUzx+8enPvho2djgRLxrQOuC55qIAbbriv9wtf+NbjWm0fCJxNQHEcujyBuK8P3Vecj1o/QyWbttgolVQCnuCtxBCc5DIVWiZ6tZPAy3hz8zB2RtIVOohhwDXhf3PkShtISbgAK3OxwsFxv60WYOVMeI7TTU+7FWQpomK1gOJ+Wa7XwACB68squGldgmJwFC4itqA5cfQq7GWK5U0R65mMXJsntB0HS6sL8hyghoU0aOySFbtInAZCFSBIKniyNo4f+6V/RK24Bcf8Csh5mygBHblS1EHdE1h/3A48T+SA1R5sOZLN++0udl3muvi2i86bPkaJxxRczYM/twGdd6wDJBy5GnAlrSvmMdk3h3tuXoPpvhk4KkAprh25dEvl/AvXje5fxi1zTm/aAddlTP8117ym/2tfe/TJJNnWE7nnAYVxOJUJRL196LvyfMz3cbzK63+iAqiVtktRK9EEKSUgwEo/9L7I6G1bUwAAIABJREFUsKTFtJgY28hLQDVIElAOxTeRK0Wv6R44qdUMmmlSOrcfg78puEoUl9sgPwYk3nQ1UKAmg+Qt0MBgV43B9eb1CYr+jBgsnxRcbYWS/aLFLjW7pF7GRJxw02bwaguuxp9M2rSQdpUaNyrETh2RE6ERl/HtgwP4mQ89hGPxGsyTp0CjAR1p7oZLvgIEzNRGhmJ4M2OS76f/bTpVO/rNB80Pv/xEtBmGdp4L9mGaj8oXqEHSJ5pQAnxNylqJ30kj5ZiMy0Mk5N/LluYaieMDah4TvfP44ZdNY3rwKDwVoBzXZi7e1L314vOG9qzUTL3Q99MB12XMsAVXFW/rCbxNgDcOtzqBsLcP/Vecj3ofibPFVYpapdAPASv9CA0ghs58Qxtf11SKZcDV3ooUHQktQMksUgqAE1sCruZGMTSAveG4TiAHtnwD2h+xOjix/yt9gKIYIohJ9UAJLa+Owa55vP3GLtyyESj6h6l1IYnKzM2a4xvN1ZS16j7BkngZ4768TReCWT6pJ7woFQHQWUgy0eGqK1oS1+A7CepJFf/wWAm/+AcHMJtMoO4XALIbpGaFLMOKOMtOCa2I4JVXCYuVAy8SxaZ2h0s7u4w6YAFWU2nvqYKrjh05fm466bDXRewESFQNY92zuPumaawZopWKj0pSO7JlbdcFV2wd2be0I+5s1QHXZVwDN998T8/f/d3Dj+lk+1DgbkTijZqEVj8GX3QB6v0ONFXEaOJWtWhaDSVAFy4t/agElm4UqdoyZa9tiqfYX4DKXyntQpErgWtAigHRWDKQGjCVbgXyYypvm0DUJsja0QILqoGIg2NawIN2fXiFEIPdNfzXl3XhxtUBKvEstbNfUkIrbjHB5qjpOVAZ2HNqtS2UZBa5VUnFG2fIuSMsPVMIWBqoI4bvDuN//XOI+/+qjtloEH5DuBnlk0OVWPRRIsyNHETEP1Opc4bg5oo6ETVg3stXbOXBNr+vpqquhbrXE16+bMtmONc2kau2kauhBVza1qGuBHWMVI/hh2+exvTAEZQ9spqsPbt9S+/G7Wv7Z5Zxy5zTm3bAdRnTT1KsP/jDzzwUB1tXhe55SPQwnAqpBfowdNVWhMMFKTc0Za0U27mkd6VYk5Nb2drPAiszXQS6HI2k0kv+dxAnLL2iissG8a5RbCq1TDUrG7gI18ov0r1aJM2Zvdg6nNQgvyWgbKoIsuBa8KCcAIVShP5qDb94cxU3rgZK0VEGV6Ey8pcPOdpbisKoHniJvPASO9MAu5gXrCSxaIxChInD48q9XKlRH0WvOkTd9RAWBvHhTx3DH33VxZH5Isi7FbUYKvJMhEqPvBhO4LEUKwNXOuFWUD0Z/5pNRutIsXqgzfgtGqm2XsvM4YpSoB0tQJErmWST5y7J6xzSDDohYlXDSNcxjlxXDR5B0YtQjmr7L7p07brLJtT8Mm6Zc3rTDrguY/pf+9pdpT/647/6rptctK5BagE1DK9rCkFPD4Z3bEU8UhK5C2WzKCKi6JWlhRLBWhWrNccWd6xmJ34btJB8lQoHLLjWqSMpRbKGLmDX/BZwtVIeAtjmpbAoB3QuYdJOLMCfp5uNjt9zoEiKVYzQ31XD/3VDCTetVyhFc9BxwEm6PLhmrv7Z322yR27xZkQ/c0UI1g3KArx8b5b8kVQcaVlD6hdGIEk0c0ROphHqThlBsQ/v+cMD+JsHe3H4OJloO1A1KtgocCqP1hEEyl5QQNgEroZ3WVDsn7/IFqT7jWA5A9Lmh13LLWqewPnofHGwFc/LVs7VHg3VDMYUtpP8jjvBErgS2NYw1EWR6xqsGhBw9cLZvZdMrF9z2WX09O28ljICHXBdyiiZbe6885cKf/7nf/VtT118nk/lr2oYbtcUQgOuyVg5S2hRNMAyKyl7FVqAw0veG/2d87dSc5DyoVY+ReBJXCvxrqFSErkmCTvkU0TLAizCDeIA2UDEal6JGjg5uNrTXgCytMxlDZkYIqhijMFeH7eM7cZ/esUGlMIayrTSjOpGKyqCJFGDSTZHNKR07uIeZfWfXLlmXmcMXBNqdW0cqlpOLr90JxFW6EjnUzekLrHEPwJ1txf7Zsv4bx95AN8+vB4zc9LhVYUaOiBwDZGoBicgPb9oIr+MFsiA7sS0QD4qTT9zQlCWgcuonaXw2ScGV+4KS80T6VqNHQFXHSIhWqDrOH74B1dj1eBRFAsRdP3o7vtu2zCt2nkmLuMeOpc27YDrMmZ7165d7rt/7S/+WcUXXxKE65EUJoHSKNDdj5HLNsNb1QefTKZJLWASV7T8Z1mWWSGLppUiJtG42hJYE16JNyjzrZLQIhcsil4pVqqTYoABN7V5YXBNCGyZdzWaV645z5JXVvPa7lQt/tgLge3xLGdBYXchQdFrYFQ9jcvXV3DFtkmmBcoJsb9C9ArbYUoq2e1esmrUQ6vgaAxGR3DlZAFu1JCgXlIyOU3oUoDi5BPFD6nyAL6130XsaUQBUKTVvunWwIG79RwXO1wZdnYop4cWMNsA/vaLu/HZrx3Bcfc81PyICzZEKUC+DvQIIbdXaaVC/xZvFdM5lstps5ecWfpN9htbfpvjyD18sqdQm7ExD6wTjwhtROCaLySwOhWTFOOLjwopaEYoapWHpKNCTPbO4K6bJjHRP4uiS2XPM0++/vbzOuWvJ78McwHEMjY+1zfdtWuXftd7/uwLSC6+LgzWQxWnkJTGge4BDF64EV3rh1ArGrWALYakQgHj5UpGxBYWJd9vE1u5pSv3zFKczBJwzYoJiBqoJ2KgnS77GRgEYCWAlBuoFVwZRBZ5lHJyzL7Hy1wCR4pcieIAHCdEpRzDSY6joGtwqKqHk1o50aXt0cSu39SgkbqLK5STOq4YrOOdt5+PUjgHJwlZ7cCNCqXfahvh/SleaW4BT85W8DO/8yCOJv1Iwnm4sQMnpFA7Rp2pDOrpRccvnW/5wcP9tghfyzh2XMH3y4idfsw2FGJaNVPkysJjMm2RcaaVBxu+5LW8ltPNabE4Kk2TVa1Khub/b7u8bxfNLhlcCfVtp1sLrBltQnI6pagSRdQCMRm3aBeFOML60aO4/cWjGO2dQ0k3UFTHH3zdyzdtOcWZOSc/1olclzntxcoFfxkFF94WRuuhqH9WYRzoHUTf5nXovWAc9aL0xUq9A4wEi5JZ5DNgCwjy4GoTPHIjyjt0s5PVYMQ2gwq+AjLeVbxeJSjKbvjMZFnAlQHVqgpykdqJTpk4V1vcaUwRUCgn8P06CoUEjhNw6Wfolu0BmPbR9AQRJxpOOnvUBmUeA4UGLuuewa+8fB36dR06pHwIgZpIHRZrz73MaeHNG24ZD9V68XO/twf7/D7U6ySfKgKBiyTSqFMsF5OGwTfFFuJgRs+DiMpgVRGB7/J5+LMEOBESquQgYKXnDcm1TPaQ1R4c8GbL/zRhtii45qNYe4aiYKBX+5uxPb1w8qRWFrlK2astm83ANaaqLAZXetBpxG4A7bhwwgBbVvu4+dp+jHXPceRaio9+7bW3brrqVOblXP1MB1yXOfOr117/3j1PD/znONkAeFOIvTGonlFUN63G4LZVqJeEEuDL2USEnOPim5i4VyPFSiPXLNHFUiETeQotQI3y6MbXnNkmcG0YFYFUCZnIi2wHjfEzV+QY1UCecpRqohO/pKDBSIs40rWAGUOXBDgJCCjFQ6GuBUiOeiniNl0YKBHmeGS4naDHqePy8gG879Xr0RMeRSkhiLOfzWz2ljkNbTcPnRIeq/fhJ3/7SezzRzBbjxAFHlRYELMVNrgxVIbhuYUfJm5Y+mJRpRa7jpGxA/+/9WswnSPZKMdolluKqpYGrvbQW0A5x6cudL9eCMonB1f6zOKcq3i70lUqhRT0RIypzYvjQPs1XHq+i+svq7DetezG8OKjf/K62za9ZiXm6VzZRwdclznT1133I7d95cszfxmrjdDeNCJ3HLpnDN6acYxuX4ugy5N+WJLbMYAqmlbm6axhRwquWezWBK7c3lm6ixLvSovZemIKCfiep+jV3PgmepUkiYCrTSzlk/SL2AmkIyAls4ZDNekplldRw0I6+Dx9R3kQCZ0Np2CMmClBR40NS0DoJOivApeV9uB9t09jAMdQjOZNQz+J1SRmyspklzkdTZtHTglPNPrwxg8/jSfm+9Egp5ukABWS+J+aElKbFnpa0TKfLMspeBbjGNIfc+8siiI5w64QMQVgeGzu+GCzh+2jzEXBNX+ULcUD+eKDtnUFC2gBETWfHFyNDIvtIa15S3a7N4ErB7kCrtRS3fVruPriKnZsczFcOY4qWREGR95/3yu3/OfTmZ9z7bMdcF3mjN9xx5vP//SnnngAaoNW7hQCZxK6ewJ6YggTV25C2ONJsor5PbkJydeVy2FzPKw1SM6Wg9QYL9OFMtdqqrEoiRJqoxjgKi3hYyky4c4EzLlSEGI9Q6UdM3OKhhqwvOqJANaWZPKu7QPCxLuxLSVLXWZaqFL6Igu+xQS6RE0OQ/SXQ1zZtR8feNVq9IQzKMZzLG2iqIlZV6XhksX/ab4IbCK3jCf8Prz2N/fi+3NDCGnFG7qkuxKjBgZXGi+j/bRyNmmAyu9zVG6fSLYPFUeV0rjQiopFl2yW3jmpF89KLgfFgG6ZZTP4zTysnHizprXNGiMF2YxGOPGQpa2HhV/mCy7n+ZqPXPk68YBiXaq16sfx4isHcMUWhaHScXR5MeL5Z9/+E3dte89pTtM59fEOuC5zuu+996cG//RPH98TRtNF7Uwh1NNIqhNQQz1Ydd02RL2elL+S9EpuG9a7cqdXU5HF2MVvGvmUAbDmyFV0rgSQnNhSmi0HWZIVUoQl3Q54kU75GdPFUODU9ro3ci1juCytqk98wsaLWZI2JrYUEDF/yDGDEmnxE4FvYIpuE8o4F2O4ZYXIiwRcuw/i/levRXdwBB5qfC5sUc2/1YqBa+yW8GSjH6/74NN4am4YjUBBBR40OQmGEeLIgUMOY9yC18opiCqgPlRytgJ8JpLmqM8AXSyRr3kCSjSYG8x8JLkQXHN4zSje/BJAz+wns3dbE2A0zDTZWQK0XZGBfJ4mw0av0hJDrg3zIh8Lxlq6xuhaLQCFeSg3gAqO44arRnDFZqDPm0HFjaGCI/fe96oL/2iZt8s5vXkHXJc//cor3XAgjlYPKTWJRK9GXF2FpLeC1ddfhGSgJF0IGEAN1FHkahInaexgLmwG2kXAlegAamPNWlfiWknvGgG1MJTsNusUJeqiNtyC1ZIFN71H+OyazT5OcsItV0QqIjAJqOzmlFYv+ZLaiMCbFPkEriUgZnAN8KK+Q3jfq9agNzoKN5lnRyrLLdPvlaAFJHIlWqAfr//gU/j+7ATZAVC/FmifQFYiVhI6RLyksB6N1O5Fls4ZVpruvXzywscSvyzgauVuZiZNMuqE4NoUyS6UZdnvzUu40ug5ZwyTTaa09s4h5YJJlSvOgqtRkBizdAvIsSPcN7uCER/gzUF5AVR4HDddPYZLNsboLxxF1YmjnkJ44w/dtOYLy79dzt1PdMD1FOa+WLrh4SiZ2pREE4CzTsC1p4Lxq85DadUAgwe3eDH7ZlqAYglLFZg3bFVTvhzUNhs0CivmBDlypaoiGGogjJgaoMiPq6CID2RqgG5c4hNFPmRfrbiYaltztoQMwmn5KpWyLixStUk62paqRenFUZq5z+1qm7SxKAGqEKKvFGDHwGG8544p9MZz8JI5wQg+I+uHegqT0PIRApvQLeFxvx9v+I09+P7xEfhsykDJKercQA8fhz0cSRDBJjZWdtYEQvI0stEk/9uYa/PSPW0YaMFVItGlg2sq81j4uWzG2gxIBsrpsZ1g2JqqstLlSA6OCWj5GhVwZR+IwhzgNlBEDTddM4ZtawMMFI+jhMaRkeHy5XdcPfrY6c/UubOHDriewlyXSjd8Lk6mXuL7w9CF9VDlVYi6qhi4aB0GL5hCRPwYIamJXlNgNeDF3KYN+bjVRnYQeXDlm5as8EiWZbyx/URx5VY9ihCRjwEFqUQnMpcoS3QpSxWQlRvf7J+7fRp5VpuZl1ZOsly2S/b0CWH3YX/bxJzhLRlj6fOm8AAVKUDoK/rY8f/Xp//3O8bRE8+hGM8bDlIkXxLBNsdspzAlDG6RU8aTfh9e/xu7DS0QGXDlzCCF0szBatK98vlLdZIt3JCsHWuuci1deQT5CIlzteDKHhKsa106uDZHmzb65BkxGpH8mee0z+mf2ygM2ngPmMee+VTamnZB3y7uUEyzQd4JdIKFOnu5dpV83HzNODav8jFQmEMpaTyyqa/7iuuv75i2LOfa7IDrckbLbFspXPtxP1z1Y6FDkes4tDcBVR1FZf0UJi/fyFwjO0uZW4a0+JyvJZqOoyKj0WJZa3YTyc1qeVHjlk+L5jjmkle6jWnpLXpX0sEqsmwWeZTJakvSJR+5mhsov4xkJDRyhhwPZ6PQk9CyZhQourViWvkO7gFGVF8xhiopoAj0FGq4dugQfu0Vq9AdU0KLuoIJoNBYkOopz1GewnSkESCBK6kF3vDB3XhqdljUAr7LpasqND2qQrMMzj10eJnc1DHXUixyfgKK8tBpyujTXLbTtzWNNX1Gwns2OM9JroSuseBqlwDNXWLlc8scFa6Wo4uNv63th5l/16TtLUhE7zYAp8FG6OODAa6/vBfrRkMMlkIUwqOf2zS4/ubrr2dRbOe1xBHogOsSByq/2cjQS3/h4KHy+xI9DbgTUC612B6DHhvCxp2XICrFEgSxTpS8BUSoTgmtmG7INKQUR6zsBjaYxwArUyPVWpLA4uQ3t39RqLNqgLtAGamAledo5l+JTpCXBfnmpWtqwdUSNeb52RMPjQCOwQaOPhlcqWNKgXSxCkkR6M2Ba1c8g1JMpn4SqRI4UyswyoGd7iuNXBt9eH0KrsS5ulABla6SjpWqBcgBimYk58dA87TAT8UAanpg5gGWPpjkjbaSqCWDq3XMtry7+c50EqwywFIQlADMqRnsDLdGrwSuOYvBdmPL4EreCnJ1kv4K0HUUnQjrxjWu3l7FVN88hipxUkHtHa97xbp3n+4cnWuf74DrKcz45Rffc/k3/u3A12NnDaDHAWcKqjyCZGAAm19yJeIechsydlfifyKcawu4csZ5QYWPsR7MgSvJraQMVqLXUGnUI2tB2HyDMyiTBjZdwtpkBi1rF6IYl3/m6mKtfEyA40SD8/wG1+/PDaNOfKvvsA9rK7g2g2JGoWRnbKPNvA45y/RLS+s24No6aBztLha5tgNXs20LiBI9JM9KG+FmR7pAMbBkcKVSZEpmkVFPAKgaCk6AC9dXcfmWIsarxzFQDOOKM3fz6+84/7OncKuc0x/pgOspTP8rXvGzfX/96W88FXtre6JkCnAmgcIo0D+Eycu2omv1AAvoWTVg6D0y9+ckiqnHJ56P+bsWkbgsMyVyZWkWm7SIgQv7DTC4Ko5afaILqEMs6zNtJJVmy2TJavYnQGDDs+ZpzwPsCwdcR1A3aoGTg6vlqfMXQzOICVdtedJcU8D8A2uRp5G0725HC+TAlVkambBsnkxibUFC6mShvjHJXoQS4CssjVxNaSyBq66hUqjj0gsGcOFaYLy7hl49GzjJsYt+6u5Lv3cKt8o5/ZEOuJ7i9PdUr/3afDBxZYRpKGcVYm8EqncYfRvXYWz7GgQErq5YCtKLu8AKbnJtvpSPtgFXw8PZaFLKXIkSJLvBmLvB0rKanbKIUgxCBlwu7TSpEVYHkI7UGLrY7rCSQLItvLOpz4NrK/+5ePR6ksi1SLRAgp5iDdcOHsJ775jGc0YLfGg3OHKlDgJEC5AUK6UFJCmVj9YlIMzok+bo1Y6qjVLNUt0MjOzLgN2i4GqUEQs418XA1UavBuAXc9xZ9Nq14Lr4xS2cqzXzoYszhtbz6KrWcPmWfpw/pTDRXUclObR/os+78K4f3HjwFG+Vc/ZjHXA9xakfH3zJrz57tPvtoV4LpacQu6NQ1WFUV01jzbWb4XvCBVAHVbpFuIjAqJay2vyF4GoTWjZypZuANK3MKTLASvSaaIeTWo0g5CaGAq4izWK+LefpynQA36CmLj5NdGTAkIoXUqnR4gOTLakNWJvvJs6VCn1iL4YqCvfaW2zgmsFn8f5XrUY1OoJS3DiznKvfhzcYcK3Vc+AaGgET8dEtVEi62l5UtZBzwVmQ4DL8cQ5YM5WGgC7LznjVIEnKNCnG6g1zC5J+1iY7OXptXf7nQLxlatoWEnAr7ZOBq/XiletQe3UM9ddw8aZubJ5wMNnto6oPfXndJc4NP7hxY+MUb5Vz9mMdcD3FqR/t2XH3geOVPwG12HamAWcE6BqD7h3BeTduR1yR9tTc8oUiWOvzyWWH8qV8k7XWjhtQzEdWLCJgzpX8Bii5Rfs10WsYoxbFuep8U/mU4kG2HM1HWFnWuxkcbHeBE/KtKUA8v8G13tBIiHOtW86VEleU0GrlSls51yyKzVqUW0WGzJ0oO/JFFNlS/VTBVS4Kq1Cw/C5fJLlS24Wcq72Em0D2BOBqt2OjHXosa6GeHHcO01Mxtq4vYP2gwkQ1wGD52Hte/8oN/yXnm3iKd8y597EOuJ7inK9ftXPrE7vD78QMrquhnVEo6qdVGcD0ji3oXdXPskrKhjM1QFU+prcW1/gwLUBRbUuaOo04m7sJEIwR58o/piaffgchuWVFXD4v4CkmHdzy2YBypjxok9BizjAD2Oa+WIsktfLgyleQJNH+wyNXt4ynSOf6QUsLnCq42oqKTDolD5tcZZSlBXKcq314nRa48urGeOXmXHeyh+3i4MozYZUDi4Br2kWWikT4QR/xdUkJs0Kpjo3rEpy/xsWq7hgjpfr82nH1krtvnPraKd4m5/THOuB6itN/29Wv6/7M1x98OkjW90KvhnbHkFBSqzqM0sZxbL5sM6ICJZ9E28o+rm3AVSqAcqCXA1d7aPQ2ewgQJWBMW3ilrx2EUYJaknDjQlIIyE1owdXKuSwrkC1N7b6JY23iH9vcuwui2HbgyizvfzAtcMrgSrhpzU0ygOLusGaFsRi4yvhl89e07DcRLte6MS0gEehitIA85PgxmhJIaZR8okILJtnNsZrfHO+2/K01wmVvCiUdJZRyUa342LAhxqbJBKt6gOFi4/Ht21Zte9lFSsrqOq9ljUAHXJc1XE0bq6nJGz6970DXLRHWQBfWIEIfdNco3L5BbH3ZpahXSUzvgKTXnPgwdZcCQxQ1yE25QCtp3PFTQxSjBuBqrbQrLJmPOBz3NkjzatUEUv4uVUccUYpQ3SoPWk+3Gdjtjc+5cQZdOUSrQJBPs+oh9TIlPtFsw90LKJEnRQTCufq4ZuBZvP/V0y2cqxQhUFHEiulcXanQoiICSWgtFrkurAhrnQPmQnN3R1r6mi7RzUgyPSBRrfyYMTSdVzPuVCrxbKGIdSxrMmGx0XFK8pjEVroiOfnFmvUPo+ozsSnLZLCGkrLXHXfHFDMaOtX+AR/rNyTYMKoxWY3Rqw5/8h1vOO+Ok39rZ4t2I9AB19O4Li6/5K5b//Xbhz8ZYZ2O9WqgMA6nNAyUB3HeDRdBTxTgO2Q0XGDMiamzJnccdQ3YNkc8+UNpiobYS9TKsjRXawUs76E23uQ5QNVa5DgYsyyLjV6sU5Uk9Y1r/kJXrAWgwvdzBvqZR0EGsPwva77NpaLmyBlcSRphwRXoLdZxzcAhvP/Vq1CN8kUEZwhcqUIrVQssHVxPdhkIuC5MXvHnpBVvWszB2MVsj62yk72TNjZPHcg45sdaQFoiV/uyTR6Xdqtm4Gpa9TC4Zp+VklfD69LfueI3glYRhkdirF+vsWYwwYg3h9Gu2i++/d5NneKBk10ci7y/tBk7xZ2/0D9255339X7yk999LNHrBsN4FVCYhnIHkZRHMXbpWoxtn0RNRXCojxNLXyLEmnL5Dseu+XbU7YA1S0CRrMouK41LFie2pK6WgiTyfvXDmHqTin0pm2mb8koKcjnSzGgC+33twJXjVrvUbar0stGaYIm8lQdXEqPTzwsbXAUTc1SOBVdDcgu4Cped347B1XDhqZ44LTCwKSPT6SF9YlmqZ2l3U1PnW+Phuji4khabHgo+tBtibMzD2mkHawaBYX0w3DASXveWu87/p6V9c2er1hHogOvpXROqXL7yS340fm2k1gN6FVRhDElxFMWpfpx3/YWIq+QNkHD5q7QxJlKAeheZdlmLlFDam1KWkdlNSkt1KuOk6JUlWWbtKubaQg9IZEt1+1bPabLNOaesDFybgcLe9Nn3t1ADNkjlhn4EINLsj9fQXOnzwgVXMpLMJK3N6oB8WSpXbzWBqyzvpVJLxpvHue0qwSTNcpVY+Ydsuwqt/CW8HHDlLtlOiFjX4ZZijI2WsW7Kw2RXHePe/ocuvnbosnsvGuvwraeIER1wPcWBsx8bGbnqnYeOVP9b4mxEnExDeeNAaQpJbxmbrrsQ5fFuKShgiY30KuLmdjnj7BNFrc3gKjwqBbFcBsseLcbshU1diB5I0Ihirt6S/qqZEYzVgDUnYGw0Kzd+K7gKGFiAzY6UvAsycOVPmo6xRAskhnN9YdECeXDNolfxRE25VUpcMrjacbXLcHFUEHrnROBK29BDOMss2mtgKZdqCq7s+CVa1+bIlY+cqQFaTUXkJO41UOpVGB2uYGpAY/1AA8PeM7ve/6YL37mU7+xs034EOuB6mlfGi170Q+d/81/3/p8wXlOFWouYvAaKU0BXF8a3bcDktinUPIoipTKIO3GKMTwDbOurKWI1b9q6cgl8ZLlPUE3gyl1Lzd8piUV8K5m6EPdKxQUhVSaxI5cjJvptqn0WSLXS6qP80dnuBvI3AVfaoeUHbRllAkW1vlShRQ0KC8S5Pov775pG1TQoJJ2uuGKdgYRWO861YV2xRO+6tLaIzSWxec41i/pFfwzoAAAgAElEQVQ5J98WXImflbmk3ybRlfMjkMi1OaEpnK4pfzUP46aodYnXagqm5gJrll9Z4xdZTUVOAK8aw6tGmBrvxUR3hHF3H6a669e8761bv7LEr+xs1mYEOuC6ApdFT8+1Xz4+N3i1425gcE0KE1DlQRRGBrDlxZci6KU2TiRep9jHmAw4xL22H/7WZFYWJUkUyR6uDKyke80MWShZQfQA99hSYlXIEaxJrkjfLYvY+Yi1TaKmLcDmlrQ2crXep9aFiaJWBlfNaoHnBbjaIgI6Ru7emh+IxS6A5YBrVhrLDx4TmbY+tPJmLym4thY0kIG3AWM5MpHPtc5b26POJa6oPECeozahJY0n5YEotoZMU7kJ3C6gWAkxNVLBqq4Ak97Tz25eoza9/Z5tR1bg9jhnd9EB1xWY+qHRnT976JD76wlJshwqhZ2EKg5DdfVh7dUXobSmD7GXQMdiPxhRwoei15OYRFvZjoCrXVLKlFEQxP6urG218ivhYCmZxQYvRlVAv2WlakE0y/zLfpsvgwVJrjZuWjqiok5aetpSMNNWxIBrUiCAff5Frgyui131TYLe0wdXm9AyOStOKjItYORaec5VpG9CH2XyLUsNyAHzqqfNwbfOF21L5dYWXOUSN7IuNo+QgpaYKIGihld1UCr7mBxwsLraSKZLT/36x97+ol9QTMp2Xqc6Ah1wPdWRy31u/fpbLn3iqZmvQa9xE4wj8aYBELgOobphCmuvPQ9hQcExHtqRGwo1wFB7kldaZZVVS1lpJXv5k6+A6ZsnC16pvKFmp9wahqu6xA9WGgOa6DfNzOQrwXIBUg5orJlL/iYmcI3JxT+tMDPdRlnnCr5pnxfgGrjQDQUVSmUbmWaf0AclPe+VA1dpdGbUWllGrCmhJeBKwN8KrtmcpN0PTnDJWApAIleTaFwMXAt1oOzCLTooleqY6k2wrqt29JJpf/u73rj5iZNdmp33TzwCHXBdgSvkrW99a/GP/se3vnL0aO+loG6wHpXDTiApDUH1dmHdS69EcbDAMQdXwjohm2kvBVxFFpV2dDYRrBy0jV5t5EreA7aRM0e1prEhgStXd3ErbgHXzBWgWfsqFEKzgqC1m6l8ufwnBVe2WEoAz2hdCVyJc2Wdq+VcZ1BMGmJafQY519d/aDeenhtGjS0HPThklh2I0ThzrieKx1YAXHl9kFcLGDUFBfmZxM3qPLIihGZwNYPM0ay9TZs1q/bSTbWzeVqA2l6k85hLjtFkEv9PXSDKNaiKC1VwUCrUMNUTYrpw5F/7L334sk/cddfCNrUrcK+cS7vogOsKzfaWLbfc9u8P1/48iVe7oTMFpziGyB0CuoYxuPU8TF00AZ+oAeJayVeAg4rlDT+1z2bO1bR4kpvHgiyVx5pIlurGGUClL19E/bbYk0BaWVMER4kwUhdklIDxOsg1LWScYbemrGwzPWKiGvgAjAiCSygNp+cpqKLD7V56SzVcTeB65xpUwxkUCFzTpe0KdyJwy3jC78PrPrQH358bgk+ejAF1InA5+8dUJj1xDB2TVUxlAJZG6TmZW+YVkM1XvoTVPmzys8kJMCvWZ+WAGUNLsbRGsPyoyrtvSfPAfF8ZPt4lXjLU5kW66uapBVlt0BJKUbVgKYLbVUDsxnC9eUx01TCN3T/1pQ+++LdW6LY4p3ezxKk6p8doSSd/wQU7ux57LHog9CdXJ84UEncEcEeQVEaAvl5sfellQLcLXaKCgBCO46Qa1aV8gfCvJups9XoxIEqFBmxPSBIbcxdam0ILrlYlZPP8YvBiM9sLLwcC7FYXKU7GMLhmdzv9TatEmjPmwLWnVJPI1YBrFrlKm5cV7aFF4Nrow+t+cyG4sp+r8Ch8vunLciy5SUjB1DwElgSu5kGTZymZiLCctilBtkmtnGA2xU+RtskTk//J09Ey2W0ulnaWg5IGsyW5ZrcsFiFtqwCsU1FwKi4iVYPnzGPMm9mzc4va+vGf2z6zlGuys82JR6ADrit2hSRqYuIHP7z/GfWmWK+CdsYQ62Go8hTiahcmtp+Pia0TCLwYoYqgNS3xTuy5mT+0TJKjEHHG23iDsoeAxCdp4so0M0wpAuZdJYqV4kqJqQjYKJAzKQ6zZLXJE7mvRZfZ0oPbgKvggCzxyVKR/tUMrhF6SnWOXD9w1xp0BzPUSTQFfmltvTJmdnScUQquu/H0vGlQGHjQgcORa0wnbJ4uqe2eCf2b/p8HPjOy5v9Ls/oZj2kLAZp1w9K9SkDSPLTMBKXLd1MGa2++7POGYM9NPCtKWm0pl3zNWmWApYuYF+GqLOUCuuIg8RpwiyGqqGEs2ff73/vDq1+/5N13NjzhCHTAdQUvkBtueNO6f/rqI9+ab4z0KEW9tcaQeBNIuobhDvTg/B+4GLqvgKAQQDlUp3XyhBaXmealQ7TkNx0GYrIxpCjM0Av0d9K3Wi6W4x5zv0qkKsbb5AnLwEo/svgUzLFAar1mDe2QgWg2WDqykaugs0AOycRiJC7RAhpJMUK3Adf7nyNwJeMWilwJXOtEsjYc6EAz4UrgqplzzSLXFPDSoLGFkDUaYj7zVDXRDLA22mxVeNGDJ1UI5GgAHnxLbptIteky5MRWdmsyVbEowC4W2dI5Sutw5rfNPPP/e4BbVEDJQ+TOw1M19IYzwequA1f+y+/d+K0VvCXO6V11wHWFp39g4Po/nzne/coEY9B6AomeRFyiCLYLE5eej/FtEziuAngFMm+RL2/rJG+Oy0ZMtkGAtcHj7gKMnCbKypXBEgUgnKsAbQqypIMlFQEBLL3H4JpZhdhkl60istFXFtVlg5W2qmZwYEaRfzivRXhvONduy7k+R+DKrbU/vBdP14dRDxSSBjUopMSW8NMCrs0rhlaAtWfZJHHKd2hgoDQRvsXinJMZv2PnReQZhtKx0o8cFdqaXbO6rdx1yVBuCw5a1VGcnEpj4OxTJuHIoGxkWdK/jbpEKDgErjRHeh7FaAYD/t5/uv/undfedRejcee1AiPQAdcVGMT8LjZsuOVlT36/8Vdh0O/qwjTiZByqMAl0D6I43I8tN1wKv6IQU2LLBFBLBVdbYEXbE7iKHtzUG9HNT47ylMCy0ixjFMIeA+Ssxf27wAkxAlfpvUUAS1SBBWQb7RrdZUL0RT7Sk7MlkOK7MM25GHB1pGUzCi5QitFt1AIfuHP1AlqAUzgExCugpszTAm/8LQLXUdQDIK4r6aHFtIAGRdwJfWm7Vxs9b56OsR/Jc9Ctx86lwpzZEwAWrLStZSw/YHT8ZvyaQTw/GNm/00Rb2grGPn0tuOZQ3lTQSeRKlmgy99QVg0JpXdRwC1TY0oBXiNCfPFu/cDza8bn7L+5ErSuIBx1wXcHBpF3t2rVL/8aHvvJ3c/PlF0fRMLSeRpiMQJXHoPoHMLxlHSa3TiEoEEJRU7hFbnRzXHQ/EPClwGiiEE4gGSUAryJtg0ICQioiYIAVgGTYI7og1blKMCWgSuoB6c9F25OjFkW0KddqedUcwAphS7ltE8GZY+EY2DWtbYgWKAE9BVELtIKrMLUn0ZwuY24suBIt8MbfeobBtRbEiOsaoNbaQcSgSuBKoXVq9tWckJdvtGWqVgeX4lbudkmBuLmCSsDWyqByXK3tvMtRrJGtGS67NWFok12i0mhd9luGPQNXc9BNo6VtzzTmtWVFwZeIK+CqvQSJF6AcHodz+IGv/dC6yes+9rHLyL2y81qhEeiA6woNZH4369a96rKnnjrwj4kaKWm9mqPXxKHusCNI+rqwdefl8IYKCOhCXwa4snQqN2N8I9Myt6mik7wLKFI1xi4mgmJdq/XOtqYi4mkF4m7JD5Z2E1jlatrVVCwOM9MXe6YZcBMY2IRWQpErVWkVNGIC12INO/oP4v5Xr0ZXMIOySWiJrGjlwfWpoA9v/Mgz+H5tBHP0pKg7QENBm8jVocjVlBDbFbnwogsvhCxqNfRLSgfkQdauovM8bAauvFf+XGSfWplaIY+Ti/Xjkh3kDk4+lB6bLWdNt5MHHoOr9SegcZbuP0BBQdOD3SEPVx89/j7/guFjd3/5d3b+xRm4Fc7pXXbA9QxM/803v7X45S998/PzfvfVcTwGz12HUI0iKQ0i6erC2AUbMbltDfxqAsd1xGt5kePIR65twZWz3VlmX3YjSS7iVykaTZPkJqMv24hjFgGr6F4lQcWls9x6xlRyGZs9AmvicvmeNbpXW8ppE1oMUhS5Uja6oJGUCVzr2NF3EB949TS6/BmUIWqBMxO5lvCk34/7ProPT80PYZ50rsS5BkQN0DlZWiBrEmmxL6tCyz88TFRq5VptwFWxcY4FPwuw0vAw/TM//Vh6kYtaxVkiH5iSGY7t05VSRQs42AyRM1NtG91m7xG4il+w8RCgf3sOJxqVRy2HQi7o6PYf/9z+v7z2xjNwG5zzu+yA6xm6BH5gx2sv/+d/eeJLjWCwrN21SDRJs/rh9ExAl7ux+Zpt8KbLiAoOYkfBD0IUHY98pvkVOuIa5cQi/GcQMJGnra5Ko1jrcG+CKLltxWCbElu8ZDZZjfQ2tIku1tXTHql6i2RiEmAx8JIiwLTtlgQZgbFoWyl5Je5cUnwgSZcYNnJl45aStHm5uvcAPvDKafSGx+Aldf4OTtBw+ax5GJzmPAgtYMD1tw/g6UY/5msaMQOrgg7kAUJluwtW2qaSSQBWeFIuAjAPkTT6bAog8xxnTt2fowXSZYbYkckjLbUiNJ/PUwRWxNW8FLF5/pytYXPOKZPH0j4FyFUSIqEQlTpfRA1oKiqolBB4AbQXQjUi9AV7Mda1/zXf/bOb/+Q0h7/z8TYj0AHXM3hZ9HXt/B9z9a57wmQMurgKUdwHVSRLwj70rh7B1hsvwryOERRMa+NEgXJB9IrYWCOCjsUQxbZ4Zu6V+dMcRWANQeIYmhJQTbyfSVQxRypmzwzONnGd6mTlZqeolQ5BOFuJfKlljK34sn252H7EihVIcmQy2rEjvCsKYM61r+RjR88B3P/KafSEx+ElNS7DZRHYGQDXJ8J+/MRHDmJ3vQ/zdQeRH0H5pHPVoAo3ReCaLsGzy5/+dkJwpcHJJ7zSsNRWVZl9tQNXAku7PTVCTMtSBczlYUVRLDu+ttAA/MVp0k+8Xpt52LbgSky6tB2GTgI41Im4qLnVkEoC9DsavbXvfPYHrth4+8d3ra2fwdvgnN11B1zP4NRfcMGrrvz3hw98LlYTXdCTSJxRJGoYujSIuFzC5usuxeDaQdRcIPLk5nWNMTVrUKlbrAlPGVxzt55NcvHtaYMgRkNrbJ01ppOyWJFd0X1uzV6y2CtbJjNoGxwhPazoYs1njSmM4IxErszwWXAg0HISbilO3F5SBPrKDVzTfRDvv2MVuilyRV3a05xBcP3J3z6A3Ry5uim4JiTLiiOoSB4wMmbtwZVXCbkoNe8HkF4ureBqiw7agKvIqHLqi9zO5S2bjswKF2w7GDlEY8DNX57zc7DRMH9nzrDbFDlTvzZueU7KlFKEuEig7MCr19CHmdq6npmd//Q/r/v6GbwFzuldd8D1DE//xNgt79m7r/E26EmlClNI4iGowgh0dRDoquCKm18E1edhTsXQlAgyNydn+M29ZmWMreCaP3SeSOM9sBA4rDpAolEbcUrRAEWqJgGTz9OQgoCTXNJSxkaunGxnfWz2N0sLMNQ61IgxYW6PElr9pQau7j2I998+ha5AwDU+0+D60f3YXe/HfN1F1IiZc018ilxpiXwGwdVQJJlfg1GCcLGHoLU1PrddCVIRKr+bmwA7Sab1esYJZxSD5VxlvvPcL699wG411K+toBAXA27pQn8eQg36yLc/84p7Vt3+sZ/oKATOFAR0wPVMjazZ7wUX3Dn9yCN7/yWKhofhTgKYAJwhJIVhJIUejJ6/Guuv3ICwkiCgWnuSZzEPJ0J3iiTz/i55YUATY5nnA1NeTw6CIzUCREs5WF27bfVktK6ysUS+kuASmRb9ZgMYa29IDRFNRwQbhKUXkhMjoodE0eFIiWiBa3qfxQdun0LVn4EH/8yD62/vw+7GgAHXECqQLrBJFELFzsKW4S2ca2vkKv+fG6x2G5j5Tr0E8tcVPxUtyd16y+XsCLWSFjFNnzWstKV+cnwsHxN3uGgDrozeAeWwgJJGwGWvDipxDdXjDx66acfQ5X/0ros6toJn8P7vgOsZHFx7v61fc8sbv7+n8aEoHitqvQrQw4j1EFTXCJKuEs67aiv61g7CJ3rAiYx6wDFrbr6T06O0Sawmd6SU/LS8n03KyMcsbdAEzDl1kVRmkc6V01P8GfE4oeiZnJTkCNgTln6oEaL5f9omvYiIr6V+YS5VaClEBlyv7jmI990+jZ5gBl5C4CpZ8TPFuf5kG3Ald6yYwJUj1+amizZ5JcCWpwrsw8kko1J/gTYXjQHPduDazInaaHZhdV02yXYFI0dj+WChJ5o52cwcJsqpFmJ2y9ZEM3kBm7NHKKCkCyj7u9GXfPddT3z2jnec+Uv/3P6GDrg+R/Pf3X3d52vzvS8Oo1EUvCnEahhRaQhJpYJCfw+uvOUaBBRhuARQpg4+7XO3EFztYRvflBxJKMkxQsSsrNNMs7mvGWRNQouX+UaGxVVcucCJeV32VhLjZVtxS79JF0stZAhoqYKLb3l6HlAijjhX6qHFloM+riFwvW2aK7RSy0HOxouhyEq8rFqAEloErk/X+1FreAjrETQls4gWiAznapbvFkjtONmEVjq2lstuAs6WyLJl43wysTkAtdosWpXkSV0j32JcN0sLGlPjAcv7MMk2+xCQPzEzLp+JLbAaw21qjqUVnCSG49QRaPp7Ad1IUDz2Lw+/4Uc2X/WeN6/utHBZiQvvBPtYmSv7DB/kC2H3W7fedtkjjxz7+6Ax0u15k4gwhEj3QVeHkJR70DU1jouv34aaAadU9kT9OlpebT09c7XtFlztTWiTYnmjpzQGIgmTkWtZLwJZmQo4Cw40l9bSfU0UA7f3NjJbKa9UHHlHBSU611KMvqLPCa1fu30Vuv0jKFLkygdyJsH1AJ4mtUAuocVqARu5LgFc2yW0FlRS8bzkItF0ldBaVSUAKoBon3A5kM40dSZUNhPOiTcZq7xheR5cJXJt6V7A5a4KDnGuqsFz6CUhBp3DUXL4Wzuf+ecf+/IL4Z56vp9DB1yfwxmaGLv5l/ftV+9AMgLHG0OY9ADeEFR5FE5PH6Yu3ojxzePwXUpuSaQYmkCnKQpqmbV02WmcATkIYsC0S0oTzXJdugFOu8BkcLXlrplLVr5slsGV8cGU0TK4SjNEC67c+YDlYzG3tFElcsWK0V8UKdZ7b51+TsD18aAfP/mRnM7Vp4SWkWJFJqFlelgtFrnmgTUDsoW+tjInpwiuKZUj8yEvyjZmwMrvGOlWnouV0mSJXC24WlRmfl4LleOomplljXJyKCkc/af//ZKbLnvNJ965lVidzusMj0AHXM/wAOd3f+WV9/Q88J39n/frPZeF8QB3K4gxALhjUJVRjvq233IlSsMVqLLLLbKp2im1i7P3XT6pbPxQpZxUblRSAeTBVdQ8dkP5cOaWZQoFUrtB6cHFVEHKy2YRl7TX45Wo+MKaRBlRCGQGExC/R91fCVxLCfqLJMU6hPe+nNQCRwwtQIBE8auc20q8OJp2S3g86ANJsYgW4CICBlfqREAdHFLjBHnE5CJ0hklTldZ6PBm9Ypfj+S2WD65Ws9xsYcisdnNpbBtwTfNdCRUq0yPN8schnxB5BNNPpMiQfQ5U7ltIQri1hx95909vu+Sn7hqZXYnx7uzj5COwMlf2yb+ns4UZge3b75544Dt7vg2MDobJMJQ7CKUmELtTKHT3Qw8oXHLDpahRcU21xK0/qAVyxIBHxQRUJCDTxpIoDiozAbwd6NR4JZeEsZOdLvXNPpivtFIhXr5m3Cvzrvye+U6zHcu4TE8uwSyFADECJ4LvxWxnF5UV+goN7OyZwXtfPoFK4xBc1NhAhrWxLMlyuBLtdF90jKFbxBMMrvvw/fow5hoRQMYt1EOLwNV6LDIo5blPk7FP3VxMHNgawrZxzWprStByMk38qX2vtVJLHnlZiazZTvpxydgT+JNKg8TKWs0j4bYTnjygnAaUoncL0ImHOJmHQxUp9ePwjv87tk76t37907f91emOc+fzSx+BDrgufaxWbMvx8Zf97P594f0JxpRyBwCMIcEInOoYkkoR3VMDuOjFl6CuE0QFiQgjLoESQKD8PEemxkJQvFSbfWEtJWBF6nxzGp+B9P62kZtxwaK/M/9q/9+ArJV8MaDnSkNZTWCiYIIrtjF0YzScCEnRQVhWHLle130Y77l1EpX6s6JzbQJXzQ+P031JQqssketHjXGLBVdfzLLJvYS+ShoB2qoM8+BgVVMbfjsHsG0511YAbnMi7cA1Uyw0fyAfJdM7fEzmO8RngvSrIXTss6wsJnAluschCqAhD6yEotcITsNBtzqCYvCd+z/4s694W8er9XSvsuV9vgOuyxuvFdl6585d7r9+6x//5NjRwqu94gjiZAhhPASXfF8rw4i8IiYuXIt1F02jXtGc7SXu1cZ3Umpqoqtcm5RWX9gMYMUwhMC1JXASWLaqoLQyPQNRsSvMTlu8BoR2EKmWqegyQB+65JUSIfYUwlKCvlKAa3oP4b//4CSq/iG4iY1c2buJo9+l9Ik62cBbtQBzrh99Bk/Pj2C+ESFuaC5/VQFJzewg5pNJGbhajW/+u9LqLPPHxewBT3h89qHY9LU0ss02Z6JQM6y4rcwTr+uczKpBqmMpSohdNv7mFudqHuwKHlMJtYs4bKASJEhmvr73hqsnL/nU775o/8nGsPP+yo5AB1xXdjyXvLdLL71z+sEHn/m3RqOnz3HGodQwgmgIbmkaTnUEjbiBjddsQ+/mUcQlxeBKLVyUQ1GrNL7jm46/0dAFLbNp5Va2lp6SIln1kBwqB2s5+YHVtHKZbEsnWKsgsgkV26OLAdYYvlCETbxr4ik0iiH6ShGu6j2EdxG4BofYW4AAVY6fIl+HweJ0X0ILVJAH11o9QuS7UAywUlHG7a3tk8moFrIkknDL+QeXDFIOFdOnU5u/newkjFog/XqzvY1ieY9mt3Yby5ikAKsavEYQFQGZ7dADjqLZBhCHHKGTOY0bzMGbe+jw3beOXvJ7777kqZMdWuf9lR+BDriu/JgueY/rNr38JU89fuyTiMe6XG8YUTyARI9DeeNQ1QHEpRhrdpyP8Y2jmKclu0vdVQ2k5WwKDSnQtl1MGnXGmZzHcqhc4GOMWyyGWKBMo16+4W2TaIloyT2L/sY2hLZ8zABs5CQIuROBRqMQobcS4fLug3j3y6dQCQ7Di2j5arSdjCUErk2GtEsev9YNQ6eMJ6I+vOH/3ot9/jjmagHiOrV5cWglLRhpGIj0eWKz9ulAmWOz/99EH+S+0YJg/k9LoAh4czbXycA5/aeNVvO4TZrXdKVCPDclrow3LK8aKGoNgTpxrhqoRVwFp+uP+EOVPW/e/ZV7f++UB7TzwdMagQ64ntbwnd6HqWvBb3/sGz9/8ED4K3HcU3LdYQDDiJxxOKVxxAVym3aweccl6JvqxRy5ZBGXaSzssgSVAMJi7WIsUFrHrXyCqqkiyWCPLUyQSKpZrWD3RWGttL4zi3pTpkudbakiiHtolTWKbg3bqwfwq3esRnH+ECqKstw26lYMzq1NxluX4ouNcpMlIMVzbhkP13vxlo/tx25qUOgniKjNS4PqdaWxo40E5RxzfEgTMJqR5QO1/85tmzugfBS61OPmucrl8LLPifKgqaKLnM5sRMtzYTWtNPqkYyW/gBhOpKB9H6jPo6yOoMt9/AN7v3b3L5zeFdr59OmMQAdcT2f0Vuizvf0v/fDcrPNmrQYBNYAoGUbijEEVh6C7ehAmdWx72TXomerBMdJAeWSGLXdnFuQINdDuZQGREiLNpZi0dfNnxFhb4M/ijU1w8TLetI+h91nbmsMe9i9QIXcicMouUFYougG2lPfinbevRm90DF5AkascR0x6TCi4rZGrypXUnmCMqVw3//LdMh4L+vBTHz2IPQyuMUKmIhUSavOSuLmeX+1kVW0qp/Jf0I4esO/nwTlvBpEDxqaDTUtw88eRmwuaZ3pRSTInEU2riPShQKYs5BRIJb0KXgDo2hGUcAjh7Le/+saf2H7Dr//8Dhnszus/ZAQ64PofMuzNX3rhha/p37374KdmjxWugRpEoocQJQNQ3igcdxRuTy+CcoTzr9+O7sk+EGvJC+l09pgNNZHrQoC1kepCYGWYW1RNZAsJGB+M+Qv9ZnPtRIvPQAqu9P2Utaa6dun+qsoKrvZxUc9BvOuVkyjMH0U5pjas8qGYyjK5JYkc/+m+Aq+Mp1U3fvzXD2C/P4JaPUFYAzRJ5kNy+TK9q5YiTjBKilSGaw+vTdeIpUasTckwo0XOKrfScN6oA8yYsDWZWR9YAGcBcoN/dBzDCTScegOlcDcax77x71deNvkDX/zEXftOdzw7nz+9EeiA6+mN34p9evv216x+5HvPfjoIuy+M0I8w7oVyRuA5a+ErF3qwG06vi007L0FlsIc7FRCwsWuWbW2dRkztJEXtolZ7+IsDbLvAi1vHmMjVsqXc6ltFUOTC5FK9pYYuaXhOgA2lvXjH7asw4AYoR0FmJEMVXWlarvmYW8/AYttiFyzFug3t4f99KMT9fzOPA41BzM2SXKkgznvEudLB5p8Ii81emilszRAaEuUEz4H2QGsfHqRWMB82qwPeo/0bh/Mp0ZJGrsK9EM8tpa6U0KRSXsQ+XDqfWoAKhehz33104/rGPf/ytz/W8WhdsTvz1HfUAddTH7sV/+RNN/3kmn/4h4f+LooHN/jBIIABaD0EXRhE5PYgrnRD95SxZcdWdI13I6g4OBbG8FwNMqNi33njMUBRpKKiV2wAAByqSURBVLwk05TPREskuhAhOFJd7IqwJbBUVBBLFZi0ebHtZwgoTcNBR3P5LgGs6/jodY5i25SHHRd1YaBEhiKZAMvCDh+3wZlckNhUvyX+swJwVo7GHiVULRYkeOKIwu9/7jiemfVwfF5DO2UENQqvqfxVWoqTYoJlZGIFls5hKxEhfG7zFPN3N/UhM+PLm+UTVM0ftDpXUWu0JrJkwCV4p38TMUx6VTG2pu4EinSrBkyTaJ4MrxDWIugkhPaPw6sfRHz80aNbN1Xu+Mbn7/nCil+YnR2e0gh0wPWUhu3MfWjjxtuvfOLJY59x3cl+368A6Idy+wBnFHFhAEmhAre/ivNetAVd071oFChfTBU7YlFIPKTjiCF0GpfmgyXzx2WDa+6UGYTJQYshxbScMbIubrdN0TR1tSXQ92IUdAhPz0PrBhxqEqaAgEo02XGL4KQhFoemxTdRDiyMN8jL+ggO0wmEMhmaq1w4cBA1Qq5W8oMCZutVhAEwPx/DcSsU3CEhcCVgjcjRX8pFhYdumUerMU1b35jHUzp+8o8se7/4dZAfXwuu/DdjhiOltnmgtZrXkEGTS4OZ7Cb/2RgqDqDCOhxXwz82B02SsUYdbvAs4pkHahvWeTc9+KUf+0eVPVXP3EXa2fOSRqADrksapud2o1Wrbn/Z3r3H/pfjDHXF0QBiMotzh5A4w4DTD901AN3lYt3lmzC8th81J0DikSCfyE4CLZlWq4XltBGvODMJVLvo9YSRawu4sqWhiYCtxjWNQukdMn5mvI/gOTFccsN3YgQqga8d+NqFD4cVrrTMpfLbMKbfAti8Erbtvam3GMuXDGfK70pRRBIQ8AhgOgSgfoz52QYSVaCWCCK0p46IKbiKvjaNFnNB56JKqnwobcYhT3fL26ImyN9QGXiaceeHUgbQVn8sx0JPDvFb4HkzHi7UmiaJAyBsQAUNJAE9ahyoRg2leBbR8Udqg92HX3ffK/f/2a5du06/jvi5vdRf0N/WAdfn6fRecOEP3fzIQ8/8gYomhiPVhVj1IFFD0O4IYtUH3d0HFBNsftGFGNo4hEYpQRBRCajLdf58lxHgEM5RLTqDFakMUhyQMzeRlGCDgYmTXBUMCtyVVkxfeDcm8LIAS8vqiCIwKnt3yQSfbZoQM7hS5Krhc0cDSoyJTCqKY/aJ5WjW0AQW8HREHRqaJ4uW2VGdojxHxBPEBfsRm8oIsJKGlsDVdD0hSoAD55YTtGZU7aLZ/Ffak2tzzfCY5GRUdpNM9mYsB9vIvziSZtMWKg6gEl3RwfLf4hAxZeUa1FEhgKMchHOz0PXD8MI9fhF73nbsyZ//4PP0Mj6nD6sDrs/j6d+w9pbbHn+i9qeOO1gK0YUk6YN2hqG9QbYrLPePUzU51lx2HgY3DMGpUkRoKEZTr0+tuQlguUY9F7imMqumpalwrgvZ2OZBIsDg5bgFY/O2jXyZGiBDbccBJegJYCnHxdE0GWSrBKGKEYIc8jVqiSv+sBS9JnHaToaZVX4YSCJIlsoEOJYvoJM1SSDS1hNH6ccAdT1lRYDLMlCmLylylXDYGOBky/vWsbAOY3n9aXsv1yxJmK0E5JbKPwhk/4uBqz0vY9oSyWeFG44Qh3XEfgNoRNA+da+dhQ6PQtf3xL2l/W96892HfrcTsT4/b+IOuD4/5yU9qomJW1+x95nDf+x6E5Uo6odWfVC6F4nuQ+wOsBY2qVYwtHYEmy5Zz05UYZGqpCLmXzVcaE6KGCMoM+PNfF+O+2MIW0QDmgNR7vOVGTalx2sjWfoD2ajadao0386KDmwBAlGpFK1SYUSY2F5dWY9T632QWijmF74MluaHd0hAa2z7WrkK01Y7tWaUk2yafRoTy4U2J/ZyWf58sUb+WPJ8rdltlsCSp5rlXOWZJE0L03mwigFOuhGHHAABgWqDZhDxXB3JfAAVPIMinp6r6L3/5VUvfelHPvaxToPB5+st3AHX5+vM5I5ry7Y7bnrooWO/rzA6nkR9iOMylNMLuFQu2wuUBpEUK+ga68XmK8+D21dA4EXQHlnPEd4oOIQPzZTrAsWA1bWmFOOiJCTh0okvHYliQ2MnKHXwBDBETZCBilVF0TH53GmWIlmKXsXAynZiEHqDOrfa9jX5tXmLa4y0q011tFJ/b2gQY06rrV1jDlctwDVHpxa5TeQs8Wg6K5kXrBX55yrkTC+utuBqQNShfmNRzB1pJRNJvyjibkBFxK36QECWiT7csAHXn0NSOwo0Hpst6N2/dPyZX7n/LLh0z+lD7IDrWTL9F1/+2ssfeuCZT/l+95hW/YiTKmLVDbjdoGbJ8Pqguovwusu44KrtGFrdh8P1EF5FltwMUtJQdkG0lv+DNea2gMNcojHPbv7kYsUK2VbcITaNlCXNJn26hGOVSI7MR2Slbwo6TadZA7K0CR+/RHn0k3a9pUou2p9IDSSnlAP91Pc2h5NN52oAVqJVeSeL6OmPttrAnoQ8INK0FRcCyGcs2Ga6Venkao/Hyrg4OjYJRgJWSmTR93NzSG7tUOPkVVInmVUMJ4wRHN2DnsIRzB95COetKd36wDd/tuPLehbctx1wPQsmyR7i2vNete3w/vk/mDtevBjU4DDpQqLLcJwRJHEFqtqDuFCB09+LqfM3Yeq8UWp6yjLPWBMk6ROUyNqct4kQ21ADTVRCPopbBLBZT8q4R9wqwyMnwBLlGPs/Y1JNUZzxNaC2MRS9sj+sKbWNSVdrLLpMmkdSUpx9Fz7ZBoBiwJ3L2lvgNMGhfM4CqfyPTURlgbrVKxjKN41yM8csW9mm+IttIYBEr9zxgP0DrJzKfqc8Rbhw2Ops6RwiKgrwoYMASTAvdEBdsR8rjs6gXJhBOPetZ7aeX7z3lhve+ve7dq2Au/hZdN2frYfaAdezbOZ27rxv6N++8+TvHD2ib4Uz7sRhD6B7oN0uQHcjcUhF0ANd6UJlfACbLl+H0nAVNWoLokkzmUDTb7PIza/8bYDX5BiVAyMTGkrbmdS4WwYw72/CESrzl6ZdDIOrAJZwrRS7kdGzLQgg6BWfAenLxd5PArIUtZIKgNQJCb0vfrJplEkHG8n3EMjysj8V+ptCAKtrbQ7RW9JxJjll1RPmzsh6V4klufgrCHjy9xggzbKAuUoIW75m6AlKxjEhwtywlLUmYYwkjICgDuXPImnUgRpFrQlUbR4VZw7h3IMPb97g3Pet//OWfzjLLtdz+nA74HqWTn9P39X312oDPx0GAw5UHxXzQzs9XNVFfGyIMkqDfQjKCusvvwDDa4fRIPgqOmiEEbyCg8iPWNpDFwElljgHlKs1stGhXTPbjgeixmyJEHPjaJfZsZinGs2qRHHyHcYAxmg6eVnMWJW172aKgFt4Ex9LEa9moOWIliJdC3CkcTV4RQdPPgXsWMBcq23lkl/2N9nXLpz91qdNUzVGS7dIWspT+ximTkzCjp8YBPiG67AeAmzUwl3HeIRjAtQwQuL7UL5YBuqghrgRIJmdhxfNoYRnk7D24BMXbh26+etffsu/n6WX6jl72B1wPUun/s47f6nw1X/+zg/tP+B/OAr7u5OkG0qXkICSXV1wC4MIkhK37o61i94101i/fS0qgwU0iLdkAaxU9lOihnt0sYmK7XKaDUy+zYv9K1fDttFs5buUmpiW9yucqW0hI2AnCf4ElNwhLpagh7X0YgUgrlsEqAyy5t+mESLJuEh6xcvzHOeaOfmLnpWx0Wb1ze9lKe2bnLAynRpzraTGIHfwXNkwy76sEoGjauMJwH66iq1YEUWImFv1kdTnofwAyVwAXU/gUCWWvx8qeMof6j/28R2XrH3bJz5x19Gz9DI9pw+7A65n8fSTH+wf/vE3b96zJ3x3o9F1kXaqSFQXgDKgqnAckmz1QxeHEasSdJ+LVRduwPCaEeiKg8QNyeaUo0bpQKBBEisytsrjA69isyS84TTbIGvaQVXeyzv6M41g1VK2SIATXNwoyiS6ZLktngVCETAWsf5ViWSLE1qkLJAGiVwqa3NPXCBgoNNyG2k4nu+Iu3DS046sLdRBGrVb3iMX2lO1FT9MbCFFyquYtjqpWQL1vIqgqLV3ECGsN5A0GgApAuo1KIpWawGcWgNF51k4ePRod/fML//6e971wU7fq7P3Bu2A69k7d+mR79jxoyOPPTX3uwf3hTfFathDUgUSF4VSD+KkAqUHkJB0q9qL0FGojPZj+oL16B7phVtR3PyQugdEOmZNbKphNa2vm2DU0I2tw5avTsprN62Bt2CdACdTkFbBYDwFJOtuIteciYuVbKUyLeZkpQAhZA8CxVIzBlgrO0jDa1Muy08KSTBxPNtSidUKrOnxpxICuU24Z4LxkKXEmagXuOOhSWpZ9yrN30XjyA8YklwFDcSNeS5bBYEpFTvUI2C+Du03oBvHUdH7EYUPP3Pt1aM/8pnPvPXvXwCX5jl9Ch1wfYFM/5o1ry1p3bjl6b31j4VB14BS3YjjIlyvG5Eqw/V6ESf9bPxCHQ5UtYKeyXGs3rwGvSMOagQQXozEUcxxapcy+qYgliJCbuttKAP6u5OpCqyHQYppRppkL648OEtux5q+2AjZVE3lDFXyQSBhonENZAWBUAaJVHQxXUDaWanbz77TalwNkWyaKnLllA1u2wTfKcWaF/jzdgTKpu7fJLXYWcsmqCgylxpeLg3WZBJjSOLEV4jm60BAOtVj0GGCeD6B9ilxdQxJfT+c+BmM9h/+040bB/7T5z//c3s7Bixn/43ZAdezfw6bzmDNmjsv3n9obldttni744whSSqIlQd4JTgJRbBVxKQscLqASjecagmD04MY3zCMnuFuNLSI+RkEaSVvIkpyEkg5Vko85WSu6UVkmyYahOKqqpbxTVfr5u+8ypZq2bS1dUpD5OgDOiYCVgJVVhSY/7dcLIGs2AjahJXRo9qd8QOCEl4WbNu4YuWKttJqKuYyrJLAmOGYUJeiWIqciUOlF+3bIUANE2hKWDUC+PNUWSVtZhAcgY4oevURzc3DTWahoz1QyZPPTAwV3/HWN9/0P3++0z3gBXNHdsD1BTOV2Yns3Pna0vcePvjzBw/on0nU4Ag7RKEIpXqgVIULDmLdDeX2IPHKUEUN3VPE6LpxTKybRLGnlFZJcVk/JZwYZCQtr7Xm5FO7i6fZbX/hFu0Ku6x6ILUCNDkha+BiCwxEhiUFBRLBKoQx/VAES6WzonsVNZYRm1nkNt4CErnKcbUrQOPNs4oCGVQGZYlebcKMjXC4EkKeAJRao4iUMv9JvYFwvoak5iMJQiTUCaERQIdzAEeqM3D0LFzsn3eDJ//2x9+046d/870/svsFeCme06fUAdcX8PRv2XLnhj375n5r5ghuVIVBIKkgQZF/K90NrXoR6yqSYhdQrADlMpzuEoYnRzG5dgrVvgJCB/AJcMg+kCVQ0aLtZBh+msCp+fJKjJtJayNFqdoyOGYVTNY2wESrrDgwNAV1wCXAlSQX0RjkTWAB1zwDmBWw5K0gKfWaWgxcF1RotUiyWEXBz5fMWpDUAl7i8vKftKrh/Lx4ANRqUPUGHCpfDSLE/hx01EBcOwodHQPifYijJw9s2zb6I33l5Atf/OKu0+8t/gK+js/WU+uA69k6c0s87quuurP8+O7G7TNH419sNCpblCoiiQvQqEKhh01gIlIVuD1AoRsoOGJy3VVF9/AAxtdNome0GxT8hmQVSOWa1gWm5RhSdUA+EcT62WZyYEGXWi42yMA1t5JPO8zy30wnWlY3EKACoLwQU5sMsKKNpcjWJs6scNcaZbMGN41cs+PKl/umB2PbapMuwXK1bLhtimDpdz1GUCNAnQdqZLTiQ4Ukq/Khw5BVAUlwGEnwLIqOj8bc00dGRp3fuOmGdR/6+Md/fGaJ09jZ7CwcgQ64noWTdiqH/JKX3Dv4zW8f/4VjM/Uf17o6EsYlhbjC0i2mB5xugCmDKuBU5MetQpVK6B3txdjGMXQNVRAXE/KfhtauFBrRcpg7H2RlpKnWNXXOykhLUTTlLjvO+Jszsol3w/ky92siWC6FzS3lGUCNBpYogShK0EiABgOrtKERKsN0TqECA9PihVqnSJUXJdJsBYI5iDRiFQ0tEmlfTcksJwR0oKADh31jg9kaMO+ziXUckJk1Ja18oFaD9utswKKpZ1j0DHSy57jnzP7N5Jrud33v27/6wKnMYeczZ9cIdMD17Jqv0z7aq656/cB3vrvnw1FcfWW9ViwkqAJRAfB6odwqEl0UkCW9LAGsV4KuVBA7CVTJxdC6aUxvWA2vrJgqoIy90kqSX1wURaAXSrsZVRAhv5R6MWdA1oNZhwT5c6wlfS+VVqIcYF6VW73IJRol5B8r+7EGLtTqgKJVUQwkrINtcIms6UNoihTYf8BqTm0XglSvKrwpm1TTV3FiLDPmJvkVmY1TmBzOh4jnG0hqdbYCRH0OqIcAlayGsagpqHV4/SgQHUbBPYYoPAQXB7507VWr3vLZz/7X7+YK4E57Ljs7eH6PQAdcn9/zc0aObufOXe4jj3z3ct933zBzPHxNGJVKSlURxx4Dq9JlQJc4+ZU4ZcAtI3FLQKELKFTZyrAyXMHwOCkMelGslqDLoiCgMlpOLBlvbgOHhoxVcMjJisHM8J8cpRqjFNOAMK3oMpIriiAJPMVBy8acUvSQgivJsiJKaknUKtaFxssgNW/JybPowDghRZpU6tigqGAttSikzgdOSF0AYsT1EMFsiLhBQOoD/jxAyalACgDoIDQ9UBpzcKI5OHoGcfR0o1g8+mlH+R/ZsGbqa9/4xq75MzKZnZ0+b0egA67P26k58wd25513Oo8+2r314UcPvqVRU7cmqIwmVIBAJbSqxH4FBLYUzWrqPut0gSPdQlG4WU9Bl4roGuhB1/AAqoN96BkowSm5kgCj7L6JWoV3NZGr7e/F63YSeWUmUQzGxucg7XTA4CjIZ7nXWEl1FkuxCEhZMRAbH4IYPrf/FnAVe0MpUrDlvqwAMI5aLnVroGRXlCCk5X6dotIAyXwDEUWoIYFqCPhUZUUm1jUgmEMS16GDCE5EcoDj0DiORm3vbLnU+Fx3uf5bBw589O/O/Cx2vuH5OgIdcH2+zsxzfFzXXvvjww8+eHjXzFHck6hyj0ZJxUkZinxjUWDXrURTdFuEciscwSauB+W4SAoetFeQli7VKnoGejE8OorB8Qp0gegDaddimwPIOtwq+cXtSiRWhlowAaTYFMqLNaUUtSqSXtG+BFy5HJbAlfqH0TaIGGD572Sswu5d1mjbVFoR8pOQ348AP5RWMLUA4Xwd4Vwd8H3J3jWII6hDIUBC1VXEq0bCseqkAU2lDVEdcTCTJMn+usaBz++4auPPffGLux59jqev83XPwxHogOvzcFL+Iw9paNXdE0Gjduvs8drbVNK7Jg4rOo6IJiC/AjKFKUE5ZcRxFdBEI1CBQhma6YMi4HhIpCMhtAt43SVU+3pQ7ami2FVCV38PnILmbrDUHZbMtfK+KlbHamGVaABCWEpaCV0gjRbpt41aGXyN9yubUUViBEMvSq6x478fIiK5VBAhqUeIKDKlltxkmlIzrv8BRaYRFHVc5aV+hCiYgwprUHEDOm7AQR06nkfgH4PrNhAGe5/p6i58VMdznxgbm370wQffSWFs59UZgbY68M6wdEYAl156X+V7jz/5kjAo3pMk5RuDwOtXqqKSyAWYMqhAkT6L/p2UuEiBAFi7ZShd4Ig2dssMtgS07MJFEayr4FZLKFdLKFVK8IoeilUPXqEA13OhCy4cz+UkGf1Qloj0rWJ8ZewLTZKMotogiBGG8kOKAT9UCP0YEYn5ScAfhIj9wPyEQEA/lKAyhtVpmWoIHdFPA3FE/ccIUGvQKuIG4ElYg5vUEUVHEEWHZ1y38dUI9U9efcWqT3/xi+/c17lkOiPQOgKdyLVzTZx0BC7ded/QIw/s/tHjR5N7oSobEXll5VZ0Qj1doyKSpAjH6UaCEmJQNOtCOwUk1LGWgZaiW6IQCtz2m/5fEdAygEoUSv/PFU/agXLpx5PftPyn1JVD/K10Ukg0SROoJbcBSXaBIbAk+qFgbP5sj24iZek9UgBYOUAgHQGoAwBpUcMGEPu85Kc2K0niQynq7HUcTuLDdcK44AbzoT/zhEpm/2bt+u7feeCB33zspAPX2eCcHoEOuJ7T07+8k5+aurN88PjsRLVQ3nlsNrgvDN2LPF0tRjGV15YQ02+iBhRFty5UXESiiEagSLeAJPGYSiDfWQJJ0srSD/nNcncCY+rCES6/Z/pyM2dKCgSKZAVYs7bbRBtYxtbIAohrNT6EnC4zy3zaLiYA1WQDYwE5gE5IFTAPlTSIfGWO1dUhtK6HUXzsmwVd/3+q1eKnlOrZt3//++bbO9kubyw7W7/wR6ADri/8OT4jZ7jh5rcWD39r74a52dmdKnGviWL3yiguTwEljyVdoIi1CsQUwboAPKYREhvZMkhKuxhFvC23niES1hCxJjqlai7Wn9I2iraRBBhnyLiCSsqlFEu0Aigdsom1gCsBqPSSTWIqBCDFAJXv1hHHDdMZIIBDbcij40A8P6fgP6099dUk8v+xUI6/OT7Y+/Cjj/5m44wMYmenL+gR6IDrC3p6n7uTI8vD2JnbcuRI+AN+Xe8MQr0eSXFVkhTKSrtuHLv/X3t3s9s0EIVheH7ixIlJ+YlggUQREmLBBbCCPRu23GRuASFY9RIqYFeJVkVEAZwmOPbMoLHTW6CnR++6lXrO80WfrMb2GNff2lX0V7D9bVG5WPPTXblI+yNZiv4lBn3J5p/nfxsczufqr1oPJw8Mv3t9EuvwcEJMQ4kOLwAYHsvK/y/NZZpivlINfQH3ZWsbU4xNZ227TbG5sGZ7Oim6j9V99+H1q3dfl8v318e+/j9A/pI6AcpVXaQ3v1C+f/bkxIx3xjwofHixrZs39aZ9m1r/3Pj5XZPKsR/NjHPFcDZW/roq3x6Vr3BjLtbDo6d5lesTAFwuz+G2quGRL2esy7+X7wzI91Id+jCfqZW/NOvftBKMc51p91sTQ/PXpO639+bbpIyf7h3NPjdNc7qalGtzvm6MWVKoN//RUTUB5aoqTrnL5KfC6vq8OrtcPfqz3j+zafTU2NHCG/ewNe5lu2+fpOAX1hWl67/xss5a61JKzuaHp0J+XUz/ItlkrYvej9oYU7A2hZi6lFJsrAu/bNr/cM6c+5H/kky87Lr2+9jvf46PiotFtVgdHz++4i1Ucj8nmiajXDWleYt3yVe7Z2fjKsZitl7vqhD2d9o2ll3XzUII092unafkctF2zpWbqirrzsaro+m0nkxGm/l8vp1OF1uK8xZ/CJSNTrkqC5R1EEBAhgDlKiMHpkAAAWUClKuyQFkHAQRkCFCuMnJgCgQQUCZAuSoLlHUQQECGAOUqIwemQAABZQKUq7JAWQcBBGQIUK4ycmAKBBBQJkC5KguUdRBAQIYA5SojB6ZAAAFlApSrskBZBwEEZAhQrjJyYAoEEFAmQLkqC5R1EEBAhgDlKiMHpkAAAWUClKuyQFkHAQRkCFCuMnJgCgQQUCZAuSoLlHUQQECGAOUqIwemQAABZQKUq7JAWQcBBGQIUK4ycmAKBBBQJkC5KguUdRBAQIYA5SojB6ZAAAFlApSrskBZBwEEZAhQrjJyYAoEEFAmQLkqC5R1EEBAhgDlKiMHpkAAAWUClKuyQFkHAQRkCFCuMnJgCgQQUCZAuSoLlHUQQECGAOUqIwemQAABZQKUq7JAWQcBBGQIUK4ycmAKBBBQJvAP+SMACO6kTCUAAAAASUVORK5CYII=">
            <a:extLst>
              <a:ext uri="{FF2B5EF4-FFF2-40B4-BE49-F238E27FC236}">
                <a16:creationId xmlns:a16="http://schemas.microsoft.com/office/drawing/2014/main" id="{A113433D-E717-1DDB-7859-7C53C463396D}"/>
              </a:ext>
            </a:extLst>
          </p:cNvPr>
          <p:cNvSpPr>
            <a:spLocks noChangeAspect="1" noChangeArrowheads="1"/>
          </p:cNvSpPr>
          <p:nvPr/>
        </p:nvSpPr>
        <p:spPr bwMode="auto">
          <a:xfrm>
            <a:off x="5867058" y="192505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ata:image/png;base64,iVBORw0KGgoAAAANSUhEUgAAAVAAAAD+CAYAAABsiV3zAAAAAXNSR0IArs4c6QAAIABJREFUeF7sfQeYXVd19Trn3PLa9Bn1allu2FhIrhA6xmBCC8EkEEKAEPhDIDih/oFgAnEogRgTE0wCgQAJGDCY7gAxYFyw5S5ZxrK6NCrTZ1659Zz/3/vcNzOSR9ZoPJJHzr3+ZGnm3brvfevusvbaAvmSWyC3QG6B3AIzsoCY0Vb5RrkFcgvkFsgtgBxA84cgt0BugdwCM7RADqAzNFy+WW6B3AK5BXIAzZ+B3AK5BXILzNACOYDO0HD5ZrkFcgvkFsgBNH8GcgvkFsgtMEML5AA6Q8Plm+UWyC2QWyAH0PwZyC2QWyC3wAwtkAPoDA2Xb5ZbILdAboEcQPNnILdAboHcAjO0QA6gMzRcvllugdwCuQVyAM2fgdwCuQVyC8zQAjmAztBw+Wa5BXIL5BbIATR/BnIL5BbILTBDC+QAOkPD5ZvlFsgtkFsgB9D8GcgtkFsgt8AMLZAD6AwNl2+WWyC3QG6BHEDzZyC3QG6B3AIztEAOoDM0XL5ZboHcArkFcgDNn4HcArkFcgvM0AI5gM7QcPlmuQVyC+QWyAE0fwZyC+QWyC0wQwvkADpDw+Wb5RbILZBbIAfQ/BnILZBbILfADC2QA+gMDZdvllsgt0BugRxA82cgt0BugdwCM7RADqAzNFy+WW6B3AK5BXIAzZ+B3AK5BXILzNACOYDO0HD5ZsfOAtesN+4Svb1LS7RHWre4ym+BQkmatAgplCPQ8JS3r1jy9wfluP/Z8+ZVj93Z5HvOLXB4C+QAmj8dj4sFLr9u0ymbe7dc2Ejikzs7upZ2z58/30DOK7W2tReLTrsQKEJIx1NKSS2lUAISAkoBUqZwpEhNitjoJHaVDGVqQkfKYVeIHUnU2O4k1b0trnPryjMW/3q1EOHjcpH5QZ/wFsgB9Al/ix//C/zoetP26zvuPTUxZk2h4F0SJ+aUcqVtZWtnS0E6DowUaEQJGjEwVo/RiBNoKBih4BpAGQ0DDSEBR0mUiy4KnkTRV/B9Ad8BSlLBVQplJVD2CX0TeDqATOoDvjL3GYHrGwPDv/WV2dNz4Wmbni1E8vhbJj+DE90COYCe6HdwDp7/5ZcbeUPrrf6apW3nbDtQu2zbQPoCUZ5frHTNg/RdDPT3Yqw6gjR2AOHAcX0I14M2AlpIGOHACEAbCUcoCA0QhEKnAP1tNGBSKJFCwECaGI4M0FIuYX5XK5bNa0VXRTKYekhRFAkqvoNOZRBVB1EfG9jYVvE+EQ7UvrX11u80Lr/8cj0HzZif0glggRxAT4CbdKKc4jXGuHddv/33fn3vtjcFpXlnGcfvjJTvBFohdXwkiYZJNaTREIZ8So/gDwSPdqHHkQCUYZJ/JuCk/7SgX1IYDwj6tybgNJACUFJAyBiC4DSJ4EkNXxmUHIPOFh/zO1swv7OEJS0pVCpQYo81MiocHQqG+taXkXz9dc85+0tCCHvYfMktME0L5AA6TUPlq01tgRuNcb75jY1PebB35FX7k9JL9iWF1brUjdQYJGlqAU9KpFqD/EetBYfmYEBMMg/SMHTah/FgZzCVGlqkMLw+7U3yf7yuoZ8EpJDQhsDYHou9UqRQFPbrGMokKPkOulocLOwqYVF7AYtbFdoE0Co1vLQBHYweGKmO/DQOGz8894ynfOfZK0WQ3/PcAkeyQA6gR7JQ/vmUFvjgjRsq9z5UfeqeYf03ewPnGZHXjlAVEBFsSQVhCDwNkGoGOyMkUvpROkiEw2G4RATHEKxa8LT+H/3PsBc6/hOH9vRb2q+ElASkgDQWh9kjFYr3T+sQ2ErySgX/xGBK4b+UGkhjDu3nV4o4aV4rVnQrdFcUfAkUXY2RoX4M7tuzuwDzgbRau+GK1z5jb/4I5BY4nAVyAM2fjaO2wKv/457X3rOl96NheeH8mmpXoSijFsbQRnORR3OuEpBKQZPnmaZQ2b/pZwq1GfTGA3X2HTPAJDC0n9CayhgGVhvWZ54nb0vVeEZM3o/QKYTjwsCx4T55ooJSBimksPvwvBKS1HAln/KnKg1RRIDFrR6efNJCLO1x4IRAxTHQOsIDD6yvpo3B777ohWvf8XtLlgwctaHyDZ7wFsgB9Al/i2fnAj91y67ij36z/Q97I/eto6a8NpE+GqlABBextmE0ARmBKIGjMZS5tL4lpyw1heYpAxl7plQTYiCc9AgaCu+bnmcGkrw+ZUIpMLdAyp9YJ5S9zOaP7OtSeoA+FBak2TnN8qZGk/dKHiqF+vTbFK5I4eoYBSSY39GBM5eWcHKHjyLnUDWq1WFs27E1qg6PfLfFM5/9lzc8/5ezY9F8L08EC+QA+kS4i8fwGowx8uIrb764r6E/tD8pnVt3WhELH5qKQGnKQGUkgRYYNOn3zX+zZ5j5lfQZ6A85h1mpxgb3j74cArHQDJjN2D0L37nM1Py34lyp9XAtgDKYEqzaeD8L+QmsLdATFjt0DUagrCIsLad4ysoeLG31UPYEPN+gXmvggXtuT/c8uOFnu3Yd+NSrnvHcWz701mfnBP4j3cAn+OdHfoKf4AbIL+/wFvjzazdUbr3/4W8cEEsuCSjHaSIY5SI1DgNP09Nk6hF5nAeBJ+1Xj/+OcI99yMmFbi4KHRlAGZCbqwnNZSY+dvb0ThTPCTgtgGb+6UGpAs6dTgJRAlD2Uo2xAMqAa6CkgQrrWNLm47xTF2B+MUF70Vb7x6oRfv7TX2D9T3/Y+3vPf/prV6UP/SKnQR3pLj5xP88B9Il7bx/Tlb3s6l+/8aH9+PtB2TN/TBUROVQPim1+MiYOugUfAk017kk2/UUCOZt3tOBHYX0GaY+RKGRBU1vwHN9p8zG2VXoB6xFPXqxH2qxWWU+U92EEnKwoRetQ8ckYAeX6MHGEsgxwUreD0xe3Y0VPkeinXJjaunEr7r/9Fr19w11b57U4X3jvn//xZ/744rNrj8no+cYnnAVyAD3hbtmxPeF3ff3+Vf/zcN9Ve6LSJaE/D1HqIjEaiUiQOlTNZla7jaKzU5EUMk86LWZuUi40+531TC096cg+5+Gvb5zgxPlLC4acz2yCI5enrCc5Obfa/LzJL51Y356NELayz94o1fGFYBqWVC7vhjmluoEzl7TirEXtaHdTFAsK/QOjuP/+zXjw3jsR9O/aXdb1z513xoqvfOVj79h5bO9Svve5YoEcQOfKnXicz+NtV/3I3yK7X3r/w/u/ITqXY1B6iKSLmKrYVMjhYk7KXE7q/6GlmT8k+BR6cu6T8NVW4g9dKFw++qUZrmeFqQxADVXXD0JuAkFmnmaeaAaQ0m5HVKhmbnTcg2ZeqgVRPjPhQkkFDzEcxEQlgFYFLnyVdB2rOn2cfVI3OkopXM+DciUe3NSLDevvRDy4FyO7HohWzqt8tKjDq//7K5/oOzhncfRXnm8xty2QA+jcvj/H7ezW/t/vf2e36P5dWWpzalGCWHiIpYtUUPgdQaUGTkocTgKiZhWoSYCnziJbI5qUrWz6nxZsLeLasJ56M/nn6fuj49X5bFvqn28uk3Og7OMaSi80gbTJE9XQ49sw/d4CLSOwZNoTLdQdBbjwJDFaoyzUd6GUD6QJnDREi5/inNN7cOqSIkwtQsnzsffAKO6883709+6EO7oHqrZvpByNfOVNL37Ze9785hfXj9uNzA90XC2QA+hxNffcO9hb/v3WFTdtGf36qDvv/GFIhCkVWjymAyXEreTqT9NrNDDkaWbhe5P4zjnO8VUyT5SwabKzOemHphfK3UVHsVgPkUj2WRV+HEGb/7A50PHYfrwybyF8Im/KTFTiMlnPk6lPRA+gtwNdv4SxRXmmO0mj4AhnHHQdx0Alg1jV5eKZZy5BSSbQRqEWprjtlnvRv/thiOoAOmUdoj6yuRaMvWfDdVd95yguNV/1BLHA0T3BJ8hF5ac5PQu89NO/fOqmXSP/OVRcsrzqVKBFDCE9hFEMko9DQm2QhCQKhKtaJrYHnWJhxrIMXJlZlNGLJtzCcQpT5m5OEOeb1fppAOihAT+DJxfTJx7dCSC27Z6WtDReop8wBoFv9mmz4ZNeFERkYo+Wikik/iQMYiL+0++kAuV4HU34Sp4qN4jCcx0UdA2dsoZnrV2OBe0udKQRRRr33vcQfvvQFgQHdqHdSVAWUarCgevaCvodP/3ix3und3fytU4EC+QAeiLcpWNwji//zE2vv2tL7V/CyjK/6vqogTQ2S0jiKuAENlylrp4kC225ak2UH+ovzyjyh8lncnWecqDswjXXnVzWsSE8U46OsFgxkYnFNMN/u4ODePgWNjMa0+QqfbNNVNqWUAJYLnsZyupaT9RkFCcuIlEor0jAxB6DAVS6XAej83EcDzr1oJSEScbQ7oR46hnzcfqCMopCoxoLrN+0G9s3b8ferZvQKhtY2uEgOLBdtyB43U3X/vNXj3Td+ecnhgVyAD0x7tOsneXlN97ofOX6zX8fVFa/PdAdhdS4qDuGaUrkWZLCEYXkzRbJJrfTBsGEh1ZJ6eBlqsfoYFEQy38/+gLShDLTIUecREvKaPKPsNEEdcmuwZ7m+KnaF4LNf1owJS+0WX7if5PHKQQ53XCyVlTFHitRmVzOmxrlsE6pr8dw7ooWnH9yK1wiK0iBux4exaYNm3Bg2wNMh/LTCC0IYjO0/5dLisVX//ib/9A3azc239HjYoEcQB8Xsz8+B/3ghg3eV/71jg8FLcvfW1U9iLUD6ASJiJFSRRsO+3AWNA8Jydnjy7zPQ3CQeJMHL4/c1hLpj37hPT3KhpMpSZPD+uaRDvodA6X1UyeKUlnedNybzfxT7rBq9uxb/SfqZGKiE7erSiQc+ruQrsu99UVEWN1dwNNPa0ePAhoQuP/hA7hv04M4sHsXVGMUJR2gVRmY2sDeNt95661f/7s8N3r0j8Wc2WImz/ScOfn8RKZvgWuvvVZ96PbGP+zzFr9rVMyHFiT/FsPIFMrEcI1AzFSeJoBm+25WvTPvUVCFm3rWJ3mTJlNUerSzmTGAjmuDTr33JkAeLh0w8Tk96tzDNA6gthGAvMwJGhN7pVxcyvKpgsaIKLiSQFSBPNAkiZEqAS2pIytlQJXSYRV9hQSrW4EXrV2AiiMRwmDD9iHcc/+D6Nu1AyIM4JoYrTKBHOtDixN+5ORLn3L5Ny+9dGre1/Rvcb7m42CBHEAfB6Mf70NS2H7d9Q9f1V9Z+aYBMc+JEwKCBClVj1nPWMKnsFNlyu/NvGNW7OYs5HiVfQLRJkD0yILuMwXQI9mqCZBZXWui/318w6wfPpO/s0pPE7lTktmb6J2nf9JLpEmwtx6opG4loeApBx1t7SgVfIxWBzHaCGxaA0BC5HtVYhD1TR1LK8DF5y5B2RXQ2mDD5j48sHknenf1wk1DlNMG0BhDwQSprPXf9LTVp778S1e+fvhI15t/PrcskAPo3Lofs3421xqjPvjO/7z8gNPxvoaapyJTgq9IYq6KWJI+p8dVdqoyGxIuPkTQePIJcf878yztb48WQGeSA53KIFOF6uOcqUnVeX64s5/tg27hzha5rLqT/blZzLIyeE2VKC7Cswo+URAMfOVy2+rC7nasXlLB2OgYtvfux0gsELll1LXinKgrEngixoJSguefswIdjm12vXPTfmzatgd9vXvgBmPwSYwlbKCiUoig795KMXntnV/78P2z/hDkOzxmFsgB9JiZdm7s+PS//Np7hsrzPzrodQKRaylIIkQqIyQsvOFakDAJE+QPy81kJ5SI8BPk98MD6COLRU0RpdmwCkfX2SEmCkXNyv4jH+mpAdfq1tulGbJT3tMCKEuKNqv12vbLEwy6QvFIkDMXt+KCJ3ejfyDCxj3DuHf3EEK3goSEpJlDKuEjxOKSwEXrCEQlYg3c+eAebNvVi307d8GJAvjaQEcBCiqFrh7YK3XjBdu+dwWB6NFX3GbDuPk+jsoCOYAelblOrJXPe/e/v2cP5l/R7/bIUHpwIwOHRm0o+mO9MJUCjqaOGyomOeMCdBNXeki3ULMIwxzQZuje/Nv2wE/pNR7UnT67dmyKmliH89EB1JLxm+s0Ze+ykD0j4TOXflypya5Lak3czioE50PbkOLpZyzE+ae3op4AD/TGuHnjVgwGCWKviEA7SHWIiqMw35e4eO0KdJUBmq98x8a92LptN/p37YCnI4g0RRJolJRApxvUZW3vuXd/8/IHZtdK+d6OhQVyAD0WVp0D+3zFVT973m921L87qLrKkVNmnU6X+9OpWESq7RJCaygT8dhg8rrSJq3n0PPPvM7JhSMb/VqwnCgiTVG5z/ZlSzeztzTPZUrv8pDDjOdJm+cy6TrHw/dxDVFL1G96pc1qPU9iEpKFRuhKisrDPDfGM89aiCevqICmhfQOx7hrex/u2TWCmlNGQtSnBHBTjTaZ4KyVbTh1VSdiaNxyx2bs2zOE4QP7UNQNKALcRoCSk8CJ+4eCkf2v2f3jT/549iyW7+lYWGA2n+ljcX75PmdggZdf8cNTbt4xfPtIZUkbCi2IIworaYQwfXVp8ZnOQ9V3+zuaJ+RCEiAeOpiS+JHjFXfLprTLRIvn3ADQI0e8PEwk65F/BP0pe0lYfMz2RdJ2BJxUWMr0TxUXnQxIXqToOegpSrxg7TKsapOoFCT2B8D9vQHu2LwPvYEGad3DOJxHLYgaTponcf5ZCxDGwM9/swNjQzVE+7bANMZ4LhNJBXqOhIhGh3pK5jXrv3jZT/JwfgZfguO0SQ6gx8nQx+swL7zqR/7uzcEte92etcOOHeDGg9gYFHi6us3sMVJQVjPhKjSB6CPAMwuJJwslM4n+0LbNSd7oka5zOh7jo+2jCWRHOs5Un08kF5pAOuFpTq7E8+U0leuzYhlP+6S++IzmxflQZUd/nNZTwiXnLMQ8n/qgqA1UYM+wxi0P9uK+PUOoeu0YEyUUCj68+gB6nBDPfcZJGBiOcPvd2zEyWIfp34EiGraNPxFIoxAV1Wgs7dbPuumf3nZHruo0kzt+7LfJAfTY2/i4HuHJb/3CNwedJb8/6LQioFZDUlhnvuORbzWF9VMt4x4oqykdJkyf3GL5KFc8GwA61e6ns9/J2dnJsncMmJkI88G80czXzrzPJqiSR8pjSaSDolLodFM847RurFveyRV1GufstXjoCw3Wb63iN1v2YV/kIhAluJAoI0IBdZy/ZilGqjE2PrgPSf9OJEN7uJWB1KAoXSCSKkrpYKNV1F96z1c/+NPj+iDlB5uWBY78rZrWbvKVHm8LGGPE0977jct2NYofHfRa3QbNLRIOlIjY+9TGP+IpNnU+D4Oi/Gtq5ZxyOcEA1F7DZP3QTKEpozkdCsjNl0hTeJm0Vmgws+t4aJUplpQNXnzhaixpIdK9RqMRQZR81IzA5t4Qv9qwA7tqCg23lQVJSipFGQ2csXo+9uwaxXDfLoQHdkM16jw51FEOVEqapCGQDu9v89Ln3feFd2044k3MVziuFsgB9Lia+9gd7Nkf+M66LYPurQPFLrfu0MgLCZk6kCKAQAKN8mEP3gSHw3mgzb74JyKAWu8zm5VkWaHjBaSDC/oT3VdC0gwlmnOvIKSLopLoUBFWtgpcfN7JWNrpggYsj9YCOB5JMyvsGQJ+fO9OPDCSIPDaePRzRQFlkeJJp87H1u29SA7sgxwZQhRUEdeq8IhmJiUaKoRb27/hkqec9tQvvuelY8fuKcr3fLQWyAH0aC02B9f/wq/7Wj71lZ/etrdw0hljnovYiTnfKTUVLxKrMUx974dZJopEhxc4nljn8Q/hpxOuT+s2TeK0jlfjuV2+2QNv98LK+5ngsv2NZjqTES6EU4BIDUpKox01XLh6Ac47ZQF6ioBfFKhXGxDahXFd7A4MbtjYh7t2DyHx2kClKJ84/MkoFi1ciNHeXnSZAH5jkPvmayMjGKqHiDwXvm4AfVvWv/F3X/7My998Ti7QPK0bfOxXygH02Nv4mB/h3L/46hX74+73DZbmoe6m3FFE1CTKf6akGiQU1CH96pO5k4+gJx1yxkf6nFc/TiH84cBzWud46J2YShGfgbFZZHskr7RZfGMWgiRmgwdBqRKAZyX1yBpecuHpWNruwHMMSgUXCDXSRCLxBFfmb3poP9ZvG0FNdSGRLlyP6GQkmQeUoxEsDIfRlY4BaYBamqJeTzFWbwDhsPHjfR+79yvvf98xf6jyA0zLAjmATstMc3elF//999fetzv8eVV2twelMkJBGkHkRtEIC41UFGDgQZlgGh7o1KtMC5yOE4AyVk9Blp/WOU7rNqqDAHSq400+PoEnzVGiohTRkNpQx5MXVfCip62CjCmHKdBWcmAijSRJkLoK/anEzQ+P4LbNAxiRZcSOC0E8UGFQkQEW1gewQFOffJ3z1yp1EAuFRhKhProLxXTo9b/4zGVfmtbl5CsdUwvkAHpMzXtsd06D4K69e/9dun35GYFwUNUJ3EKJRYeop53KPVq6MIZ6uKMpT2Y6wDOddY6XB3psLWo1Q8ljt8DJ/x8/5GTgpPXIy2d6mHChpYckStFVdtCt6njeOauxZmUZup4CaYyOsg9XGFTrIVKviEEA6x8exf/cvx0jbgdSt4xIKm7pbKsPY140gnY9hrKO4EtKxChElFqQCUp6aPj0k9tPu+LVz9t/rO2R7//RLZAD6An8hFz49n9978PJso9UC2UlCxEaCSFnheXYwPxOK47By5F55jP2UI9nCM+XMoUw82zlRVl0eZwna01y6L6p6ES69Y4hDzOFUC5i4SOlcFzHmF/QOKnTxwvXLMeyeS50kkBHIaRx4Lo+GjEQKSBQBjdvGsANm4ZRL1UQqyKrPjlRFW3BEBYmNXQkDUgdQJuEtyXxZ0dGcOKBO5Z0dzz9M2+/hLpD8+VxskAOoI+T4R/rYS/8638/bdeoXD9aOblM4zjgRNCGZOWp8yXLSXJ7YtZZM80JmFNpzR8MWIdB4kM7mKa4wFkDuUkAOv4Aj6suZUWupvcoqEkgk7BrjpzjVSwdi0U4M+1PElVhBfzmTrN9MP+TdFBZEs9qCFDvJimAujzexOVcpqE58jpBUcXoLAAXLJuP80+bh5428DTPODBICUQLLmJNTQ0ag6mDH9+/F7fvHEFQ6EJkJI9KLoYhFsQhFqej8KMBpCbKuqEAxyXwrqftqvH2/3j/H3z2sT5L+fYzt0AOoDO33eO65dlv//d/2ynmv7HmVJA2CfD05R6fmZ6FoxlAMPF7KlDLfsd9Soc8DePYe5DHR+2eR3/pswWediKovZgm0HFBjE+W/pe1o7J6fDMcJxqCQqpoYBwg05QFPEg0JOURJoYvXmnbsjk+tpmd90zqLpO1U/xyItWqFNTWKbViOTyyO9ue1eo1Sq6DxcrHReuWYnmPxsIy4BoPQSIQpDE8z6rc0wjpUdfH9bftwt37GogrbQi04nXb4gArzSi6oz4YEyPVMRJqvzUpPJpdH1expL2w7up3v/iuo78j+RazYYEZfBVm47D5Ph6LBf7sn284/0f37Pv1UHmhEzp+NpbXIspkAOW56xkt53AAOvk8JgPo5JbwceEOPsThBUOO9pqOFlSbFP6DtsuGxBE5nb1HK5lkuZyZHJ1iPU8gdo0VSNY0miTlFwZlig2JqtC00ZQmjhK/03I+Gaa5H97+bd8cmaQfTSul3CchMmsIEKAaVmpCouArD5UoxNOftABPPasDhWgULW4Jvu8hNga1Rh0Fv8jRQqQk9iYG37t1Jx7cX0dU7IJWPvykgXnxCBbpGsoEnJoEnEmzlQBfw0kDtKjGz/7zQ6+66Ghtn68/OxbIAXR27Hhc97Lqz/7tByP+shdVXQ8x5zibec4pAPQwVeupTlgL6q155EKYOd4Pf4yfmKlA9aDep8zDbg6DY0Bk1XhKX9hhboRt7CVK8gYJNG0LKjuPrEJFKvGW79kcYUKTRglASVgaiWb1Ks1htnVsUwLmcQwlj9YHFA2kI/NTIiCFIzTPj9cp6Q946JASPU4dr3ju6VhSEZCNCL7joFjxEKcacazhu5afOyaBnaMJfnTLNmyruagXWvj8W4JRLEgDLNINeIbSnURT45mnkCaFCofQ5oRv/vKHXvP54/oQ5gdjCxzjr0Nu5dm2wJs/95Ozv3XXwK21yopiQi2aBAFZ/s+qDdlbyiHtuMLQIXOODgHVCc9zagDlByUD0Wm01M/qJXPmcTwn2fQGqUOHKtIk8GFFPrQiL5DA1HI46XcENFJSuG29ZqIccQHICCSMh5JToYbymKQOn5JnagfncYqUQJeAlUN2G9qzh2tdUibXk4IViy/zPCkrwUwdXQS+Ze2iQ4ZYs7wNL33aChQTIG2EoNHMxSLRywSSKIQrNGLlchX+gd0hvnP7Nuxz2hC7Faiohp6kjlV6FGVBXmjIN4OkBxPuZtJAo3/3My5c+6S3X7J6dFaNn+/siBbIAfSIJpo7K/z7jdsK//ear983Nu/s1XXqqR7Px9nbaAUyJpYJxfUpiO7sfU3NqWzugbxOq385yQOdwWjio7HgZIK/Ld5M2ppBkdEKgrw/AkupmHWUujGDpnBcm48kKJOKB8IRrBGgcTjORSACVgc6Tuw2FBEnKfM0DQFpksJRPtLE8Jhn+owcfQK+8ZeNoXVolymH8ilV4Y3PQOpSK21CxHeNNiGwuAxc+uwnY0U74CZAUK/x+ZQqJShFUz2qUDxPycVIAtz4UB9+tbWGYdkJoRTKjQGcjBF0qghO2gBNs0+px4znNBmY+gB0feCG7338DS84Glvn6z52C+QA+thteNz2sOaNn3naAbT/aqh1oWywSnqRwaD5pT4UQMdDez5D6kyyp8og1ZwQ1CzATHUVDKC2sMI41pzMeRgq0bEwRFPig3OQPDFTAA6F6RQ+S0glIR0HhrxLTyCVMYTSUCpBQRmUSHYujKkfi6eQpkIjootRDqRTQqgl04piQZVx8khTII6td8q0sEytnqtstkBFvyGjtKL0AAAgAElEQVTgTXUC49EPBOJlOG4FcbWBgmOgdANxGKMEhU4FrFnWjueuWcT6oQgTpEmKKIngFxSkIxA2HA7/jSdwIAW+/qs92DjoIlYFFEUNC+IBdMsILbqBAmsbSCQ0fsRonr+kwtHUi0bX/tcVr7vvWNyHfJ9TWyAH0BPkySC1pVNef/UPRsorLxnxfUQEnakL5bjjVePpAuj4SIsmIGVPAc88mtzlw0PkmgUVG7oynGRe4bQI9o/Vvs1z5AlvgvOO7H062b8dAalcSKcAKWIUnABtXoxuX2NJi4eTu0pYUm5DmdxFYhk5BmNhiAMjNewfjrB3KMCBhsCBSGJYS9t4QGOLNYXImieW8puH3lLUDss60pkX7Do8yVS6EgVj4EQp51CjMIYmNXqiPoUGHcpFJ+p4/rkn4ZT5ZXQVHZatS3WKWmMUru9bDzSmnYcYMwoPjWp85efbERR6kOgILekwehCgO22gQlMEeBKo5CKWSy+MuIGKHrr2P/72D1/1WE2ebz99C+QAOn1bPa5rvvJj3z/v5/fu/U2jbQkSTyHl8eUlLpo0l2kDKOUNGZjG220mCiSTwnoGyMzrZC+U9UCpYHN8Qno6R56QybGyPVfhKShPsgdKxSLpKDhSo803aEWI1R0+LnrScqxbWkG70fAjCntTmCSB4MFuNPvJwC2WkDouIkj0jgG/enAf7tiyE9vrGv3GBZSHWpQiVS4MoWTmslNIzwQxUmNySCJQo5DW0B0OY7kvsXTJEmzYO4LNIwkS48NJPBRTF6VoBE89vRsXnroIbQrc3kn5WYEU9VoE4/qsRI+4AVn0sCcS+OH9A7h9ex0NmqQqG+iIq1iQjKE9qsOlJG3BR2g0Cr6CiBtoVTUs6vLO/fhbXrT+cX1Y/xcdPAfQE+Rmr3rd564ZKS7+s3qhhIQnaLqcA6Mc2dEAaFMUmBWHmmHxOFUnC++zEL85RI1CV51S3o08MsHqQ5wK0Jl3mvXBj9d6CGBn+GQd3GcubFXdJdUjaVlZnmQQJRdOKRo1nKIDdTxtPvCS89fg5JYCWsaG0ZrGcNOIK9mxoheOgIokPPYMI+ZqWkV+B5H0ERbKGEkFbtpbxTc37MaOwWHUvRLqsoAwpiyq4qmcLNJCGUiRwvUKUFEDK2QDLzl1AS46cwl2Dwb4xj07cMP2UaSmFTJ04UUKPQUaRDeE33/OWnRJjQJilCuezUykQD2N+XoKUqAeNRCVytgwovG5792DpLwcRsZoi+qYH46ivTGCgqbJqgKqWIByBHwi9qc1tPnxt7/4vlf8/gnyWJ/wpznDx/yEv+4T6gKuum1z6xWfv+nhsdKyHgICInHH0uciCucCs+XwvEpbVCEdS6LzUAjMRRQqOpE3ylxGA005QweIjWbvyhAdhyrUOoBKNALyvihHSACqJQ9CYx4l0XgIBTQJX9gQNz28Mt5hbT/BJshGalDlhoFTQro+UldzGO7wH4Ey6lhZCPHqc1bjefMKKJNnGMfw6bqSmKP8iQYBLpmN5x+aZHz6XbNTiQpQDc/Hw4HBjx7chhv3jGBHUkRDtEAZF44BXJnAk+TZVrG07OGpK3vwrBVtOKUoEI5WcduBBj73m+14KOpAIy5DBgm8NEFBAH4a4QXrVuDpq9rgxylX0aXvwaOXhNYI4wAO05oMp2hGHR9f+MkmbKl5iFwHMtJYKA16olFUgn4IHfLgOuLANvvyfTTqa09bfO7lf3RBPtXzOHzLcwA9DkZ+rId42l9e/akHau2X1QrzuM2dwloCUNakPCiEP9ztbAIonYnm8JOEgAk8jVJgQSFHwPOAtsYQFrT7GGmEGI5dVFUJIc0CosoLzTBPIiBNIBIa80veHFWmqbhC3il1OGZV7ekw9w8xzGQA5W5J8hbJ2yRQoUFrRFPyHLhFg06MYU0r8IZnno2VvkRHPMKhOh3W4cFvOhs/MrnD6jAjl3nkSZaiIBM6PgZFBb/cOYjrHtyOzcJBzfP4JdKlgRWuwIvOWIy1C7vR4cRwgyq82GB3VeNrW/vwja1DqMvFaAQGMomg4gieFigZgdM6PbzuOavRwrZMESQpPN+F5wikacItnq6rkBiNMeFi/d4Q1922BYFXRhpp9EBiiaijMxmGjKsItUbCaRWrUSqSOorJ4M9ffX7bxZdeeil3qubLsbNADqDHzrazsufLr/l+6V9++dCDja7TltZlkXNmWiqk1PNOQhaTqEuP1tnDHEVpuYyyGfpT9w55MK5hj65SSPA0P8Y7XnUuNm3rx7du3oiNQQH9fgUmEijQdIm4gTSNIRIBmQpLOCe8Il+Piy3SFllEctTXfxCAEmg7BKAuWHXYs3OLXEeisxDjvPYI77l4DebXayhKgyQKOBx2qTpOtCPbyGlrP032wRTjSIhOdHDaIPOgVQUjqozb9vXhm7ffguK8Llxw5pk4f1kH2hsC7UggRgcgUYP0fAzWXNw1InHlnQ/jt7oMN2pFLY6Q0FzjMGFbtUBhoYzwqgtPx+k9Hs1GRZRqlqlzhEGpXGQ6akRedNHBUKgxUlS46tv3od9pQxRJtEYRlqoQizCKgg7QiKm9k1LExFnV8EgtPxyoyah/9XVXXrb3qG9CvsFRWSAH0KMy1/Ff+WUfufa8X++Kbh7x5zs0s0iJFIkqwigPwjRBqskDPfztPAhAacQxAadDfwsIV8D3NbqcEXzy4nOxrgMYro/hth2j+K/7enG3LqAuyvAjF2kYMICSvqVMyGvT2Vx4ogARWlHBhQj9U8vnPZoFuWhEK2QVd+VR7tMDPAVZFDCeQYuMcYbbwN+8cC1WmVFU4hqH5jT/ycbrmYfNHfNEgLdHpI/ISzt0mcw7bU78pJdSRJQmr4TYJYI7XQ8p/JMKUgRHJ5DCgUxrUCJEw3i4f8zBt7fX8MPdNTScNqRDER2QuPnsOZpUoZgKdCHCBYvb8KJ1y9GuLMDHJkUcNKCUB7/gIU0N4iSEKPoYEALX3rQF6w9QQasFXhBgEQIsUzW0mAZS0hi19H3WMSUE9pIqOvzRv/vC3/7xB4//E/u/64g5gM7x+73mzVf/4EG55EWB0wqH+q2RInJKMJI0Pkmyzob0tDxqb3lWcWdaI4MngZMtxkhPoFxIcWphEJ99yTOxoLEXjiewu+bgZ1vG8NWH92CHaEUjLlL0zhVtRJpbHukLK+iX3BtJkXPGm7Q6R0e1jAMo05Qsv5NmCgnHgSgCbqGBFX4N73/+eVijYrQkY9BJwGObxzU8GbzJM7adSU3wZPuAwvqDT6nZqmlFA4hGRFld2pbSExIOqSNxx1LKgEgi1URvIiKSlAnnjrfVgB/uC/G1LcPod7sRNainPoYThkgigzBW0ImDgpFoNRGWF6ngdQpOavdYI5TvgdaoNyIm5be0OAgaER8rLBTwywcP4Fv37oMu9sDUQ/SYAMtkA52iAZkmfNrULUWpaSLyeyZCPLZt7JlnnLzsstc/e/iobkK+8lFZIAfQozLX8V3577/yq4VX/Wh970DHWUgUfdmIdAMGUAIHh/OP0wTQzKuzqkEOpOvxF9dw+G7Q5qd4+UkKl607BZ1xP0wSQqpW7K56uHZbL769ZT92mw6EqQdQ3zlRIoOEizWEqvRF5t9x+yM1lR55aZZ1WJM4I/QzLasJoK4LVfAgCi4Kvka36Mdrz1mCl5/Uha56jXOSLC2XlYHGhT4mKTUdCqBHOitDqQeRZHQtBWFU9lKwBTfbkqRREAZBnKA/Vrh5NMF/bT2AraoT1bEEJepzj4aRVBOkqYtA+0R2AoIYFWXQKWI86/RleMrydrT5lPN04BrDnmdI3U9SoOQJBHEAUyjg4eEE//zT+xEU56FR1+hAjEV6DPNViCJzUyllQW29BKAKhvKu6TC6K/Hvf+7dr/r2ka45/3zmFpjOcz7zvedbPiYLnPOmj79iWzLvW0OlpfzF9WTKox0o/8mjHhhAKXy1h3lUD5QV3ez0SeO4kC4VkYgWZKA8je5igg88cwWe0+agpMfgkIBvTDnSNtzbiPGDrQdw/YO9qBZ6UE1chBGFyDSqgtSBI9u9Qwm8JmKlFtomk+0PPT/6wjMrYBKAkldsqPLuKAjPgSla77NbxXh6JcK7n38mOpMB+CT8EbtQKdmDmACUzphKs28yHeAwI5kn3SXqec+YnuyU8quAZOsMyd2Rboj9NFESo8bHLf01fHtHL7bCwdhYiKWpwhmdrVhzxlLcf0Dih7f9FsMNg1g78CgzG4dodRTOXFDBxWcvRTFtoKXoo+wrKCm5S6peC7mbyfcUGrFB1XXx5Zu3YtOARs0UUExizNNVLJIR2pSGNAmUILA23JkVBQFaih78dPCbX/qb37v0MT2E+caPaoEcQOfwA3Lu26/50sNx9+uGZSscAhWTIFEFan3hUJ66hAhAm7AxLQDlyrv1QHkmmmvgFjQWljT+6aLTcIZqwJM1HkLnJYKpTPViGVvrBj/bshfff3A/enUJsSyinkjoRMHEXPlgihOHupoEhDMszarbU5mZATQTKuEHkb1kCeNS/tGB9FzokoLrRViVDuPyF67F2pJAIR6CIhEPTapHZAlC4CaAHsqfmmjFpF72Iy3ELKCUAI9DYRUmOx6FLork6ojxRV1KBxKNO3oH8Yud/ehzPXT1dOKs7k6c29GOeb6H7f0NfOHOPbh5+zBCUUJMRbc4hYkTtPg+5qkIf3TRkzHPMaxWX3YEyuUCYjqAAeJ6A65J4RbLGIPAjVsG8Z07tiCuLIYJInSRFqgK0U60KsRwJNnecKEwTmmooELZ1KrPOH3hkjdfes7Ika47/3xmFsgBdGZ2O+Zb3Xjjjc4b/uP+LQdKK5Y1RIHrPQlRX5yy7QGnAhIrAE3uRHqUIhLnPq16EXmglAOlyrvyDMpliWWtEp957slYntDY8TEoqbMqO7UMEtWpBdvGInx76wB+tqMffQ2BGspIUISOKC8aw6S2x5vyoi61SpGqUQagU7V9csiZASgbNAvfibokXIdDd1Vy0WbG8Jw2jXddsg4d9VG0piGkIA6kQcj5TjufyF49sQAm356Jn6cDoKy4RJ1KqYTDrr1AqhQiQ4wHsBcahgEeGjqAzbFG2+JTsajSjoUFjUJQgx8BO8Y0ftA7gP+6cwf6dBsalPYg3izljhOKHARakir+8JlnYd3KVlC9LamPMSHeKVf4xaYoDVCtwvdLaAgHvx0L8fkb7sFoYQGof7TcGMZiEbJn7iOEk6UdlEM0f/JKi/CiBrqKg2/57Hv/4Jpj/sD+Lz1ADqBz9Ma/5WM/Oe+r9+66DZ2LRUSVbcdBIhWLSNj2FYrGDQS5SFkn0WQP9NBOIOo8klR9p44cJZASNajoMwe0u2TwpHaJf3z2yegOB+BK8iaJNETgFCJ1yCOjtIGPvbHEDVv34boNO7FDdGBYe9ApTQgy0A0qLLnQUQKhG3YMBgEc1Ze42MG1cBYttkrvBHqZV8jnJ5GQB0atmp4D4VMOFFiGEVzx/CdjTWuCliSEm0SWMUW6RJwDTqEysJuN28mt7qwbYqVMiJNJnFTmpkLAcRwQJhKFiMYVK+OxILOOAu5quqF3DJ+5ewv2pe1oxA4S8j4TBRUbGHrBiAg9rsG6Jd343fNXoEQ5VSLO18Zg3AJKLQXOiRKvtV6PoJ0iQk/gU9+7CztNK0LjwQlq6EGIpaKOVlOHVszzggsSTmG9KfiOQDK255ffuuK1z5oNu+T7eKQFcgCdo0/F+W/83NX3hqU/R0sXF32oV5o0gtjrZAC1vqc00iqxH5IDfUQrJUvAURZOQjgpjO8iKbhwPImeosH5C4v44IWL0RUMwEEMo6nOTB0uDUTKIDKuDelLJQxIn0PTa+/bjo01harXgjCgkFoyeFIRyVCuMLZxMOUNSQEeJmbKE1e5GZwcBiR2GIkErqi/nEYMSaAg2QN1nATrWjU+ccnZWJIMww1rDBA8xoSKWYYE4EPuipqdxXqdh/iw/GPTmyYwJVUnkMCxTuDQaGJdxIhRuGVvH76xYSfuHnPRQCuiWMDE1KElIYnZRdXytIEeD1heLuAPnnsmeigKcAR0qjHUSHjMSHvZhUvUJKNQiwBVFPjGnfvwi63DaKgiZJygIw2w1IygPRlGSo0VjoInUhTpGJSvVZKKSXuv/eArFj+2sYKzY9kn4l5yAJ2jd3XFy664Z3j+qWeHThGa2i6Vx4Rpatuzsm5WOYm8pIl5QBMX80gAlYByWd9TUphHgiSeC6/kocONcc4CH3/3O8vQE/ZBaZq747LKuwPquaZuFwd+KhERD9XzEDstuOdAHd+8dyfWDxr0izIa2iBBBE1V+agIQ6F9TF4y0YcoKUrAnGQ5RZYTslJwTY+aOo9o6BB1HxUkZMFBRYa4eGkZ77lwFXriQaiIwlXalK6d8pXHHkApFTEuVG2oSm6VlmKnCm0C+KIVw1EL1o/E+Mam7bh9fxWB6UQYSKSs6GRF65kaSznUNEC7KzBPCrz8qWfhzMUePEPjQATqpOaUpNBRA5WCAyF97jTS0uD2Po0v37gRgd/OqYBK3MBSM4S2aJA9ZeLNeixvR+0W9oXkJCPmKae1nPqB1zx/8xx91E/o08oBdE7ePiOWvvxjfaMLz+hqUKWbkmKOB00UlabcXBNAicCSeaCTL+URIXzTA+UWSQIpB4nnQvoKncUUa3o8fPgZK7A06eP2Q6MLDG6OiJAa8ooECtSmyaLC1KsNiGIPttUUvr9hN67fvAcH/ApGKaSOBbyEBImprqSRUHWe43gCU/JKFQuRcAhP3MqM+sSOX8EBfAnhS6iCgy4zirectwKvXtmJUjDAOUgqVqXUjkreLf0oQwbT2RmwMLUHenAO13ZcxU4Dxk0Rmgo29El89Z6duHEwQFW0sIhI2qC5Syl73SKhnLL1A+neFIxGj+PgnCWdeP7apejwBb8YiF6rXXrxxIgbNRRLLQzYYZJgSyhwzQ0bMazaESdAJQmxUA+indIuOoFPnjvpEfBL1rUeKKroNP3/+aUP/+lr5uSjfoKfVA6gc/AGXv2TjSd/5Es/++1Y50oZkT4l/6EvBQkHH6wk3+RPHkrgeWQOlHq8PVsIIdByJXShAOm76CwZrK7E+MRFp2JlMgAvCaHhIQF5rDE0CfiSkAZNQ08nuKfGOBCOjyHh4va+Gr65YRs21RwMoYBGnHJboibFJpoxRF4oR/HUr03CnMShSiHVhN4oYypF4r6C9CWcgsJKp4p3/s5qPL2i0emkCBsRAwPlPolaRN1FmkSUjyGAMlM9o1pxtiHLj6aOwKhycXdfA9dv7MVNewOMeT2o1Q08rZCGJHxMKlZUJUo4r0rdWhRqUxdXt+fjlPYCXrB2KeaXBNqLZHPSLLXFNR1HaDRC+IUyPFdid6JxzU82YWdUQmhcFOM65psq2ht9KERj3E9PLxHHKUAIoqkJ+E6MYP+DwUVPfW73u/74bGrbypdZtEAOoLNozNna1es+/q1P/HjD0DtHSvN4OiPRjkiRiLttJlXeJ0vTNdN2hxv+xp4rVd9ZXjOFdhxo14cqFeCrACvKIT518RqcLgbYsyF19tQrgEvs2QgJyUlNlnPncb6cF6TEHnnDhTZsDQv48aZ9+NnOfmw1DuJUcf92kiouNFH4zt1LhMaUekh48Ib1yjgVYViuDp6ALCh4RRenqRF88LlnYY0i4nwDUnjQLOdHlWZiIxikMmFhk9lZHj0Hyi8sehkoiQFTxG8GInx7w3bcO5JggOhdkQsTGaiYOrR4BJwFUBoARwU/bcNrRyi0SgfLywovu2A1FhYNSjKB4uYBm88ljkUcJ4gTg4IvUXUdfP4nD+CBEQcNWYIbN9BpGgygrcEQq0TZzDgJbfv8cpIighMNYlF78Yx/+8AfbJodG+V7aVogB9A59ixcfvnl8icHerY+2GhZXit02vCdAJSl5yYAlKTo6MtM1W8Gx+xOHhFAJYV4mtsjU9eH8T0UCjG6xSj+4eI1uKAUoi2q8rEa9EVnt4llSwAaasaoSV9wm3sViFmOLYkSaLcFgVvB5rEE39+2D3dv2YcDsY+q24ahVLDXyOEs5UGjmOXZiK/IXmrGaZVMYQKEL+AVXKwpNHD5s87AqckQVBpQ36nNpXJvOuVABRKV8Ez32VkePYQnm6dGYzRN8YsDEb61fQz3DhsMxxIpAWRIxbMUMkrgJIpztZo4qkaz1B+BfgIJRyoUhMQ8R+M1z3kylhQ1CknIzq4qF+zceBqpIgXCKEVM+ZCSj+/ftRs//e0wxkQJJCbYZgJ0hCPoqO2HY0I7ZZTCd+GyvqhUNKNeQ9f7X/ajf3rL9bNjo3wvOYDO0WfgUz/Z2Pn+j39pQJ18LhqKOJ+KAdRW3w8GUM5R8pjbIwMo04lYRIS+lPQtVTCFErSr4BZidHkN/MFJbXjzulWojO7nfBzxH4W24bGhar+kFkce/IGYToXauHnEBSlE2XlFIqGuGB+jxXZsrSa4YeMO3Lx7EDsTgaDQgkh4iEKq2FMlyFKbGEA5pJdwih7js3QFHE9hXaGODzztVJySjMA1AacxwBlYAlD6N80GIiCerRt6eABtevwkIXfnnv341wd6sV7NR39AY0AU0LCTPQlARUydXHRu5HRaqpZDdCYi/gvFHaFUZW8xMV75O2vwlCUeSkmCmMASBq7nolSwSvjEoAoSjUas8eCwwBd/fh/GvBa2e8mk6Ejq6KnthZtU+UVn4Fo1KmlTJBTal8XYp7/70de/Y7aslO/HWiD3QOfYk/BHf/f1s6+7edM96bIzkVLPO3ugGXBmAGq7j6xHaqn02czyydMzJ91Z2yoJHmFBVRju6FTEZSzAFF3AjTCvFGNdMcCHfvd8zK/1Q1EhSZJosoabWP5pSt0uGX3Kmi3T3GQhCwPlkI4lTbK0uhzaL6Phl7BlNMBt23tx994hPDQYYAytCEwRDdI9pr0QOFM+lSZskvYnVYoUAajAOreBv73wVJyiR+HqBl+3hJ2PLjVlZV0kkjpvZgtBj+yB1hKDm/eN4d8e3IP1og2N2IOsJSg0qJed5PRYggku/ZvrTTaH6jBn1IEm9KT7gBQtJsFTFnfjlU8/GW0854qHeSJJaYa8gMfD8xyW86Nmr2114LM/uBOjXhsLpjhJgo6kgYVBH9xklAFUE3uCuKuIOdVMf7xw8OFfXP3W1XPscT/hTycH0Dl2C1e/8kMXDcnu/x5pXwCtihD05eH8pxU/plDehmm26sxzySfNTrchfEZtGr8227/NHUhMpCdHTiF1qdfcp282yiVglajib1+4Fmf5VfhxDSIVJBUKRS2anKukL7/Vb+e/iJBkKyOsAhRT5xGlBkBFFOIwEuOT8pklRH4R/cbBxn3DuHPbAWzuq2KbcTGcUEDuIoTiyZjCc3lUBR1AORJrVRXvO/8UnIEQhaTKDjm1tLITrWmgnkKkaJjbbALowb4FTSZNKe+ZMSDqicGv9tfxLxt3Y4NpRRArOIGBV7fSdWHW0qoo75vNo6P7p1IaCaK4/ZbYB1QAa1XAQifFn774XHRLwGd5O9tGGkWkNGXguR7cksM0tgMh8K//vRFb60RtUxBJiNa4gWXJfhTiekZ2sPoCzUmszFho9JtnP+PUhVe8+nn759gjf0KfTg6gc+z2nfW6T//ZgNdzzX7qLJGlzPukMJ5Qz9KYWP0xE1LmbqRJkzTtCOKD84FMFWIyogvBYspZI5BHlXgHKHiQvoMeUccrTqrgj87qwbx0DEWqcpM3JSIGQpEW2QOdrlgydRk1B9BRWJrQy8AvAMUKxlKDu/pDbNw3gK0Do9g2VMNA6qBBc919H4LmIAmJ1bofl51/Gs7yFCrBCIyT8HwjL/HgpNS5pBE4Gt7Rq+cd4c5P2NDOlaf3mB3xHGiBm/ZV8Zn792FDUECgXU4Pe5RhCALEBKBps6h18AuNQ2sqfmXyeS2OQKdM8IfPOxsnVVxU6IWoKK9rRWLiIEYSh/AoV13yMJoCn//JBjxQ9VEnVa24jkrawMp0FyqRpUsZHXH7LfeHMX3ChQ6GcVK3+4L//Ls/vmGOPfIn9OnkADrHbt+Ff/75K7eElb8cdEg02Z8ATvI2MgDlglIGkocCKNVhx2eZjwOrVaJnVSFOCRCA2pZJXSC3h0DUQaEU4VTU8a6nPQnn+BodeowLPpKq6OQhsidMrueR0YoLTJxZaLZqkucsEZM3pxlaUUg1VLGIqiLvNEW/TrGjqrF7JEJfvY5qEKEl6MeLVi/Guo5WFMIxhAi5sOamDveqU1ohUhrOrBWRmg/EwQDKUqHZS4tC+F/1VvHpe/fgoaQFDRpvEgMqNJBBSNPnKV+S7ejRAbSoBFpNgEsuOBNrFlfQStF9FnZz8EEFvCRBvR7C8XygovC1X+7ArXsjNJQPmQQoJg2s1HvQFke2397ESEDFOSo0ghWeFALokZ2X3fql9185xx75E/p0cgCdY7fvvDddfduWuPP8Eb/EqvNZwtLOLpoSQMd1g/lKmP/Jqsl2sW2SGZCR90r7oPG5Dim8U885ASkxux3IkoMe18FzWz38xbqFWJzshVABjC7CS6gziYjhlgd6pIUAkkj3IlOB59NiLHVYs5ILTqktPlHejgpWJAwC14NxSbOUGE8CQUqTKiXaa1X4RK9yqdtJwdHK9p/L2BaRmFY1jRM70omPfz5pWB97i9aQ5O2Pxhq/6K3hyrt3Yie6UI/szCgZUgIzJNYsROraPbE83kSRj14qTQ+UCUcCaHcNLjhlKc5Z0c3ydCWfxKSpCGQ/J0BNEs3jP0Kh8IP79uIX20ZskTGJ2C7L033oTus8iVQzgEpopk1R04EDndaQDG678o6vXX7ZtE2Qr3hEC8zmE3fEg+UrPLoFjDFi1Ss/umek5ZSFI75rx3bYig8XHqYCUNb3PfQukhxb9rtmeE9yIM1cKfFKU+payTiXyhdMXNfFFohCEUvTKv701PJEIJYAACAASURBVA68YpmDStQH0sHXcOHqyM47Yhf2CNfCYqNWBi7D8KxLxuVfU2hJivNECSKPljxnAg3quLGiz7ZwRWBJDl1bksCjDigFRORJa1KLpzEWlhM6e0T65nUdQouy/bIMoMNhgv/ZF+DK9Tuw3yHiPGU5iLqUQkQRYrrAw3igBKA0IJlCeNqj1Ck6Sj5OW9CJc1YuRJuKUS44KPqKmsV4HBQH40SLkMBoCPxi8wH84P79CLwKNymoJMay9AB6dBUF3YDWCWJ6Bqh9VFPKQ3H7qB8PfusX11z2yiPdu/zz6VsgB9Dp2+qYr3n9r/ta/uRDVw6ZRWtVrUQ98FQ4oi+OY8GTfuYwkr96Nvc5xfRLVmyatGRrswgz9Z0TnSmhcR7UMulqeJ6G5xr4jkLU2gJybFZ7Ed7ypOW4wEnQYUJEcR2uS5MkqcHFPUgoeSrDkKYmcTW5zZT+ZuETuyb9TUDSTAkQBYk8VeJyWl0nC54k2KxVQnpIKCR2HEesJG9HxRUqwghqlWREPoYeaKYoxdpMQmAwTPGj3TV89p5e7DediGMB3SBeawJBg+Ro0nDKUiBZDDBR1HsEgBoSEpE4qacD605aijaXpAASlFyJomuV6cvECSUmGxftBG7dOYIv/88DMOVuTqaIOMWieD8WYQy+Cbh4RwBKlCqRxlyco1HYRYze/tMr33L+MX+Q/xcdIAfQOXSzr/jW+tOu+JfvbhKLn4JGucBe2DiAkkdG4ElVeAJOYwGUCkSTl3E19UOui6vWvPkkAKWpHgWJgpfg9CWdeOZSH3v6+rEpCBC4Dlb4Lv70SafgLDdAKa7CSRoM5qxEfwTaEIEheYYEoCknQ+15WkE7KxUH43E133rHdmY9K8LzcLnsOi0xx+qLkv6IlFaDhF4GJPKRyUmPawTM2v08+CVEnVL8whICffUY1+2q4Yv378cB3QXSXkEQkQoIENMsI/Is7UuGc8+TWBGHAijBfkEItPseTlm8AEu729BGXViKmmlTnrJZ8hyU6D5Rd6YLbOwPcM2P7oQu9zCA6lhjUWIBlCZ10nFjOl+aV5UQoBeQ0BTRYGD3rz/3tqWzZqJ8R7OaNMrN+Rgt8IaPXfuS63750PVJz+kISr6Vscs8UCa+c1j86ABqA+apu3I4CqS0mFKsqEQjM3zfoOIneOpp8/Dep/WgFBnc2zeKO/pGsf3AIBaZGL935nKsblEo6wSa1OfJGz4CgNpQ39J4bIoho/RkNmIxu8TjfCCH+Vm4T56SFTUm8CW6lB1QTB4tvQTsDKgJz87ism0Dnd3l4DxyE0AJRHeN1vH1nTX818Oj6I/aKKcAEYRghY9pAGgzB0pz3AlASYXJ1UB3pQVd5QK62yvoaimgveKhoIj6RApLpGTvoFiW6I0MPnPdbdAtXYipIJekWBD3YYkYQVnX+XVECk4kRiDjEKnyEVEHVb2v9lfPfWvbpZeypEu+zIIFcg90Fow4W7u46G1XvfnePcHnqq0rERI/k0REmkTqxwKgjGWWM+pQ0YY4oDTWo+jDcxJ0VgzWLCrhw09fgrb6CDy/gsgvYNSRGKnX0DiwG0vKJZSp/ZBVkKzS/HSWR0zBHAdUCsktMI7ncHm6Ju3Xck3t301iu1WWz4ZtMEHdfmZHcBDwTj0TaTpnOdU6hxTiOHy3v3t4YBhf3jaG7/UmGAhbgcBW30VCIzuoASHjqB7GAyUAZU+UJgsIA4dekolAQblwUo2SJ9FactHVWkZ3Wxs628poKwh4OmVRkWEl8MUf3Ymo0ILESJ4CsEAPYpkZQGUcQOk+xXCSmDm2kXCgw2H9+5esm//OF5/TP1Or5NsdbIEcQOfQE7HmNR94x856yz/FnScj8K18HcXd3A/fbON8FA90YuJP9uWffHczAKXeau0oFhIh4eKCD7QUYpzR6eEfn3MK2lEFSNnHJPAcBxGVkJQLExORybeeJFHljwCg4zSmzHOcbOZmaG95ojaAt6USC4o2LLdq9bbrKivgcP7UhvTspbKnPfsAas/dgpwlwtuRx+Qx0jE39A3j878dwI19EsNxC+sqkweqMgDlJjEi+R8GQK2UHxEhaMSK7eAiMWouLqWGw3Yad+wKjYKjUCoUML+tjMWdbWhvLaLqSHz7po2owmG+p/7/Kk0L0wGswCAqusaWS+n8dcwFpsBQ3tgB4lG88NxVJ3/gT567ZQ499if0qeQAOodu37Lffde7g5ZlH6uWFiEmoQ9WYbJFJBJDbobvTd+Pc6AZRabpxXEBqXlXJzmJFAZzGyZ3IbncMURUJrdAQ9tSLCgm+PQLT8PpuooWESOl/BkVr5DAiNgKGGsCUNr50UWAU3mhjzT7I6gEh70zTWCbWMGmC2ZjIWwjkHQ5dUBTUKnvX0GlMSiTGAgfN+8PcfWGA/jtCDCWFhE2SNU5hYoinrpJBS3SDmg2OxzuvLgST2E8EeJJEJn+TZ7pOIc2e5kIwWBaUQVUymW0LejEhq3bUNMCIW2bBFgQVbHMDKJF1O1gP0p30AsgNYj4XgqkUR3nPGnZuiv/4gV3zYat8n3MLnEut+djtMDi5//V3yTdJ39ktLgQCXmIUkIrKhRRKG+FM6iIMZmixB0tGU2xOSdoKgBlT08SgFqmNnX6kPIR9Wq6RYlW1PHR56zCU8sp2mSDe9qNKrD+p0RgC0G6mIXYRwegj9Esx3XzJoASMZ8mk9I4k1A4KFBBR8cY1R7+Z2+IT9/Xi72Bh5HIQUrKKlHC+UZJDevjLIJHV4iyL0AJJRwGTfanM8qo/cRuzyU2k6BgPFuYcgximSIULkKp4CR1zAtrWI5htKLGhFtKs9BUFRJqSbT12tM4wFknzXv+1e986U+Pq1GfwAfLPdA5dHPbn/XWD/tLz34/TV6MHJe9BvJAHyuANr+MrArEXUgOAyiF8MqnMRoJOn2D160q48/OX45StZfFjhNR4v5t15CIBynHNwGUJECemMuhABpLgxASRWKkao0DkcRPegP884Z9GDZljDUETOQAYQxJknPkhQorY0dpgEdbJgMoJQccGrcynrBo0tXI6Sc6G6v4wSEKmkiRigSJcNgDVXEdPVEVKzCCNjR4TpMk4WuKH0iYhD3SFCaJsHpx+U++8P5Xf/mJefeO/1XlAHr8bX7YIxYvfNMnWldf8M7hwjzENCRMGS5IzC6AUoxIY40dGOp2KVJMr9FWljinFOLDL1mDRY1euGmISJY5FHV1wN4YAaitdj/xPVCiYdE10zyomCZcEigJhS01je/uqOKLD/VjLC0gCh0gkhDEAeWRzpTyoCjBzms6EoCyIAx3ZxH7lQp9Vs2KQLMZIBL3l6hbviywAhOBJ90HynPGUkEldXSFY+yBtiPgAX70h3OwhvKh3A+KNI2wrF39zVf/4Y1XzKHH/oQ+lRxA59Dtc855wye7znz6Xw153YikB+K6jwMoM6lnFsIf5IFSGE9q9JTf9KitE6yA7nsaC/0A73vOaXhOSwMt9VHEwkdMg+hMAIe/kF42k2miXDWHzDdrp0K5S6JPkdwczzSi+aSaWkZ93N3fwFc39eO/B1OMxQ50pKADDUmTN2kYHNmpOXZlGh6oLZpNAtCsY8yS9pvzrij9orIR1iQrGDMP1mjFAi0qqaEzHMUyDKNNNCBS0m21k1EJPJnToGOkcYSFFXzy2k/+n3fOmrH+l+8oB9C59ACc9UefXHTO8/6q3+1iD5QUxZsASl8gAlD6Us00B2qk5VcyIZx6zqmQ5ClIj0J5oFCKcWFhGB959hqsSGrwhIMx0gA1IVySp+NK+Wwpv88lw08+F0vkF5oKaNTllCKltlEB1LSD2wZSXHnLZvwWLajTpI6AQmsa4WEnb6aaZkjZ6v10QnibwFZMsiDPs+mJNulbPAOLRzhTSsDKCRqaKEChfkp0NBcqraM9GMFiBtAAIg0hebS0ZgAV1HyQWFWnVjf45x9/9q/fNletf6KdVw6gc+mOPeU1/7jgyc/+62G3B5Hj2yguKyI9VgC1JQqqxlqfhwbMURjPM9i5J96wet4qdxRvX7sKL1xURqFRR0rIANLbJM+qKVTyRAZR2ytFXmcTQAngaNLl7mqCm4YFrrptK/ahhUdtINAQNNuJ0sKUaqTiG1O8CEaPnAO1Si/WA20CKD2Sdt4oVZZsIy4tNGaa9UFYgZ+mfDrsgQqdAagZQauoQ44DKI2Qpmshjn8EkyYoiOqVP/v8e3JBkVn63ucAOkuGnI3dlC5404crq9a+f6QwH6lDNCbigGZFpKYHyi2d9mjkSU63Ct8EUMVdPhKCuJ1Ek3IkjzYmMRFys1qLMdaVI1z2nCfhZBnBS6iFk4jhmsGUOJlWuOOJuTAHleaw82AmbpRk8WoaOfLwSIRvbB7GdbsjjKU+4oA6j2hQnoFhaX07HI969EnJg8HrUb5hVujlYACl0Nze28k5UJunphEmpBNqMgV+lRCgkjhLHS3BKJZwDtQCqNDUB0/jqC3BK00TFhnpKum/v/7Kt73/iXn3jv9V5QB6/G1+2CMuuOjt79bdqz82WlqImKXsqJWTyNauzYEx8fqxAyjn1kjijIn6imewez5NcnTx/9r7EnDLqvLKdeY7valevVcTBQVVUFAUoFgFJU6AQYw4gVOCJjaxm2AnncTEJJpod5mYTrd2m0npYNvGKWpjZ7ZRMkiGNiS2iTIEBWSQoQZqeOOdzti9/r33fee9mm8NvFfs6/ek6tU995z7n33X/ff/r3+tvA6MupO47qwKbrr0LIwls6jFjkjHxX5XAIH1wdP1ofRL+f80r1PyfeK7lDm4d08bv/0Pj+AbWImk6yHrxCjSRAGoKEyJXL6YwYlxnghfHzpSZQAloV7NyfdYvpr3q7JRVjJZK2UGShdSOgU4WSi1bDdrY6A7jbX5JIbQ7GWgBFBxFxHFqxxJEuPCdWM/+Yn3//DHTtf7d6rflwXQUx3xw5zvBTf+6jufikdubY+sw6xPOgz9vQmiykdHshIBP3Xbji0DVSfmNI2o7GojOnndkGR66nASUB1E9RxDlUm8euMo3n7uGqydnUGEHC2fSuukNdEYjbXRHBEBmEZq4s+uLD74UffE8G3pPZhb8x1QAo6CzdJRp5VGp4u7dk7jY/+8E095ZyKLM+RtAmgqW3dOF6kpVA2ABNHDdeGFA6qmnMyIqKI1yY2VwEkdVf9Zmkok6IuOTCZNItZpU/pipS2MdKexJp/BcNEUmw9FY0qQ0mSJ9nUZpUOncdW2jW/49Vte/YdL784sziu2ALqI7strf/Z333b3Q63PdsY3YLaSkTwjAMpJJDEiM95IfQJo78MojQm1e5SGic9Gko88clBhllNxkdVjrK618Y4LzsRrVw1hMJ6E73O2mh1qfrJZT3VRpLxOwg47xQQeJRriHY3q8iKKfflS5CuAhnoZwVOZuj2wfxpffHQn7tjjY3dzULbueTcBEm6VjRaKAk0BOW2ud6i32LNhMU0i/USj+GSGIczzxEwvJ4CypCAS1HCLEAnL2UkLy7qzWFNMYSBvCaGfSkxUYMocNrUi2f7n8QRee81FL3vPW6/920Ua+iV3WRZAF9Ete/sHvnDdn3z9sS/nay5Es8o8LlI2vicTQPn+PQKoh7xSIGDmGHhwhyqIohhr02nccP5qXHvucixr7cOQT34kt4UcWWTbmGQfzo37IlGnfsge0B7yiyi+R3MpQqQvXERFgVS+DDx0Yg/f2NfCrd96GPflI5hpVoT3mVG+jg0kAmimJ/Y5/SNjBweVau1dwuEAtJx5mp2GAlD1xacAlGUCFXs3aWIsnsHqYlJm4Yu4IzP1qZiLJCjcKrzMRxbvx01vednGm6+7/KGjiYV9zpEjYAH0yDE6Zc/46f/yB1s//ZV7vuGe+TxMVrjdrvQHoCZDPcwWklNOMhbKDyK34ZKBKgJ3IHP4LsJGhIqXYDxoYuuoj5u2nIdlnQ5q6MDNu2KllBQp6PpIQmmYOYjYcKIepc8a4NJ7iCNo7qGa5OiGhTiE7p318MePTeJzD+3EU8UQkPjI2rHocLoEUNHYm9uyKx3Q4wNQA5xzAOpI7dkIVEutVryqHPgxJ5FmsBL7Uc+nUXRjeIWLlNYeDjmjFQRFgKS9J/7FW65f/roXnz+z9O7M4rxiC6CL6L588JN/s/ZDv/dnT7jrtmC2TgQNTx6AarK3TBZ5HvwwQM4mkpfDCdhY8uFVfWT1AqikWFF1cGaa41VrhnD5+BDWVn1U2k34GUWWqY6kuIlBpug40qBagg/2x6iMFKYF4gBoZwUenHZx27efxt2TLppFFWm3i6ydokgK4X6qGqhyR1WuqEd+HCkDLQMo/8z81gCoirXqyovwSdzEWGcS49iHSjYlBvL0n2cGmrvMUSuI2Ihs79371595z9iRr84+42gjYAH0aCN1Cp53xx0PRzf+6m/t9zdcUZuu1sXHvdBbeOUJz6yR8m+KHL2wiUTOILecykqiJwJ/0Cuf+7ArqXo38OF4ITIyxkOOeLoIKxm8KEGjRjPIAhGx1J/FeNDFtuVjeOHoKNaFASoy5mhAVBmKOLk2VTsFcTvxp6C6Ug6EIXbOJLhrX4z//q2n8UyxHHG7QCdrwmEFI1FqR9xaC52MQKcB9EgZaA8gD1IDNdSnsl219OJzTiHxy4nSggpAabccxrNYEU9hNN2LIJ0Qa2OPjSMqafnMVAPUvRBuOvngnZ/8+fNPfLyeu69oAXSR3fsLrv/3900Obty8P2ogJ1dTtEDZiT9xACpe7UbBiWBLAKXvvAg++Sio1FR3Ua10sWl5iH99xUYsT3JMdCbQ8TJUfQdnBiFW5DnqaYxQxg75msKtOeIM+CIL+YLLKZDniXyZdDMfj8zm+MR3nsZf7UzQTgbhdYHZdBZe6ijuJ7NPqfuqlzlaAD3WDJQA6mWu+C2pDDSTuibPG8bTGO9MYiTdgyCZEnF/3wmlWw9PGdwN+CFqXuvLf/Cxn37N4o7/0ro6C6CL7H5tedt/+uROd81N+ypDMqZHX6SFTaTjyUDLFkoGRJm5Oj7J9YrA7QQhsgEfQS3FinQ/fuWarbisQQ2SaSUukgZwiB5ZIg0jojEVLcV3SU/hUIRjKT6EWkQBkcLHVMfH3fsL/MY/P4gnkjrydoAoc9FK2yg4haS3717BrbuiHFHAQwxHTmANVMVRAWgik0icdc8QZGSNFqjFMxhr7cdQvBd+Nis+U55L3YICTpDBzVw0SIXrTn7qq596701L8b4s1mu2ALrI7szG1//7dzaH1t+6LxhGynn1kwmgxkdepp2YhdIFM0cRuHCqIdyqg+V+jB/eMIofu2gcQ+kzItsWuBES0mOET0/zMqWmzhqoInwfeYxxkYW9dzn8cso9l8OrePSZDJ/+7jO4YyLBdFpD0cwkoUu6CfI07rk2u5p9YGqf0snXosgHMU3tcTsVLhrzPA2ThmKmeb5zcVIAGstYfArHSeExA6arZzKLcQHQCfhZU+6E50ZK9yDIEMBHlBfwi5kP/OnHf3H7Yo39UrwuC6CL7K6Nv+SWaxvnvOCrO73lyMJQDODEnZNbaz2JJFtFgp4Z5SwBoRL8UFzMgxG5D5mBUn7NZw00A3zl2e5FAaIoxQW1BNuv3YwNzT0YjHIkXo68yOCy+55wTj4Qgj45oKkIlrCZtFibSKRcKbdQobOKNztjReqVIzXGFC5aWYivPTKNj973NB71hpGL71GCPHOQdTiqSZqW6sAbYzuS3Q399eAAagYg9KLTo5xlR1GpTZtRXS2WbW4maUtiqOISOVNpdrlphsFkCis6e9FIphCkKXzXRcD6ORuCHqUOIgRxC6vHKm/83V95xx8ssiW/pC/HAugiu31b3/JzW3dnI9/Y29iIJIxQiAGcB4cdeak1qpFOftj5YfX4CRH9SE2Kd5k9zfWBhS+v3SwP9VYVeVvNx2d+Afg5fN+XTnwWpVhWb+O1a6r4mc0bMZxPcSZJqQM5DvyCfj5Ko4ntI07W0K9Imb8d+DCgfqAtx6m4EQRPxVNl9pxqUQ5+Z5DbmviKw9lNXXx32sdt9+3EX8+GmO74CDtteJ02ssxDnEVws1hZZ+iH2sIvHHGd//f5TSG15Tf3hy8j4KvZC704iRITdQhSaSJxOopbeF47Sf6VbobReB+WZ0+jlsQIMhcBNUL9XAGoGyJ0q8DsHrz0inNX/cJN1+06FZF+rpzDAugiu9M3/NxHz/ry39/zeLjhanQqVSAIxAud4MZJaYr6ygeVACqjmXOZnhIeOXYAlZ2kZLM+sjBHoTNQEV2uB6jVutjkNfGLV23F88MY1fY0Aj9Cyk41t/xC1mZLWip1yhNIZsgX10Ma0o6DVGgCHDelM6jIo4hsICdSc/jYn/m44/v78Kn7duApjCKOPXjtWCyL+ZbznOZvGQq2wE8igCqmhJg2KwWmzIFPR1Q3Q0qpw9xBFMdYHk9gNN2BWpEiyD2xBQnYENRNQSasYTz15A9f/TNnW0vjE7smLYCe2Hge96u96yO3Vz/2+386WT3/mrBZrQNhRQEoVXf4I045tHhQ3pXzVHsMOb50V48mA+VFk4bDV09CNm0Vub6goEk1hF/LMe60cEEFeN9VF2O905VOte9k8GQrqeqekvc6qgq6sIRwOFWi4w7aUb4AJfmoZpQ6Lqg4T43THBnSgKRzwEs9tPIQ983m+Og3/gX3tCO04xrQ9ZAnqdgHc/5ftu4JAWwu0z9RGahyilcPyVC1+ymjSgCl0pM4FbAEkReodNsCoMuKZ1AB+Z+sRzscJhMAdSlCk6YYcNM//vxv/sT1Rxkq+7SjjIAF0KMM1Kl82tYf+ZW7HumOXznbGEFRqYqlBOuTCkDF/FY1cPTWu2f9cBwAKnQYarAHBZIgl7l7sRIJQrgND1U6d4YOrlru4Ee3rccIZjGUTsGnmRqqyIuK1D7p4OmA3fmDKzYZID1UjfbkxZnXptTivZxCIRxJTaWe2xXh6hBO7OKRqQJfenwSX35yAs+kNaDjoOhmyDNXOJ/0G2LGLfVI/v0EZ6Bmmy+OndIjUjVW+SLMtaS16CIom45KZxqjyQSWY1oBKN+ffKrpPKBeo0Yzg2T6HV/8zZ/75MmL73PzlS2ALsL7/o5f/fwr/+xbu74yNbgCRbUhGROnhCgswhqoD0rRabHdsm7kcQIoqUiZT951DtelPw8N5zzk1QBOmKMWAqPFFF67eTWu37QK56R70eh2kBUROk5V6rVO1oFfdCWf1QmpcCPL9T81jnh4ov/JuC2pTOVQJMSDz0YSUrHsyD0fsVvBdDfH//7eXnz+4Wk81g4RZ1UU3QQZQTP34CTshHeROwkKagYcMHJ0bDVQyfwly5zj5ZoBB481aYWDYJefNWrK5ImQskgbUgG/g6i9D6PpJMaclihm0XTVZSOPACrK+hmqXgw3mb7887/zvm+cjLg+l1/TAugivPs33/bN4Mv/+88nJ5etraVhTfigBFDyQQmitMEV6QoBzLkPrcjclWyPBcD0D7fVR3qIXBp5Ol6hLCZYg6NYSOijiHJ4VGuquliOFq5cWce/esF6rC1aiGikxv8VOQJJm1LSvHsNkoP5wj8bACoEdIpByxgrW14JAm7D3Qg7Ew/fmpzFZ7/9BL41O4BWJ0QRe8jSGCnruWw0JQ78JEHqpUqlaV5dwkS6HOXDN5HKAFoWyRbQZE1a1z+VPxJJ84yqahyKAV06g0pnD0bzKSx3UoScCOP9o+0H/52cXTfDzN7Hs5dddsGKX/rJt+870hqw/35sETjyp+rYXs8++8REwFl57fsebq86f33Hj4TOlBE8acMhBmTsDhgAnbuFAqC6uWQuYw5AjyyCrEBZqQoJgBIjPGa/LmQykx36RhVh4GLMibGxkuBHt12AiwZ8DMUzaCBHt9NGVKugmyk1Jna3ZQtaytaerQxUS6eIhmZGiC9SRIWHVhbhgTjEZ+75Dv7Pngx74iH4HSDvZIj55SAUA/oesQ7JRpQmy8+71ycOQBVwqh+1HVcNPlKXpC9U+PA5vJBMopbsxnLMYpRT8XkKRzyTmFmrUoWTtlHN9//tF27d/rITszTtq5QjYAF0ka6Hdddtv2vf8JlXptUBpKQXsa3q6iyU/xWO4BwoytbvOADU6IMaRXVyPGn3kXM23ue+kAwbFwVN6IbqUk+suDHODFK8aGUDN1xyFsbTGHXE8ItEbeNl+6lAtDyY9OwAKL8YlM2GTOtz25xniL0A32u5+KMH9+DOJ6axK20gSXwEcYI0TZGyBpmk8LRoNGuSVJ4SXc55e/j+AFRts5V6k/xZMk+1X+CfJdMUxVV+cSbKNyn34WcFvO4+DBZ7MOY2MZQrkn/hZUJ5ykgtyzwEWQfPv3Dlte//iR/680W61Jf0ZVkAXaS3b+tb//N772/W/6O7fAU6LHhVqrItdtkZN/5IZdMyQ8AWQZG523q4DFR22/r9C4AS5fjBIzmctc+AfFOmQYo25YvwsouC+/RKiCxwEVQowtzCGWGMbSvquGLNGM5uBBhCIiIjlTRHKB9udaaT1Y0/kFeqBVW0khHPTWUi8kDZQApyB4nj43tJhjt3z+D2e3dhZzqKVicCujH8vIO4YPPIQdAlW4vScBQo9uHmIXJxkSsXQfsEUFGaJ3c2V/VQ2a5TGk9xa10yBuAhcoQjIXVQtwjEQtlt7caIuw8rgg5qMRt3jgBo6sbIKHLCxldrqnnLDa8Yf81rtrQW6VJf0pdlAXSR3r53f/gPxz/1N4882RkZDzuNOlL6DjshXIpEkFivm0dCadJ3UWWg8xs25u0x65K6o6LjK/6jNhzLxajMOG4qSpKIgwj/VJHjZftOxw+ZUKqI6HLC42ohnKqLSpBiIG9jGF2MhAXOXTmKDUiwpebjopE6/E5HlxeUww+zLOaEJwJQ+T5ISaIuaSa2z3y3BEslrcfeNT2lEtYx/VzAMHRD7OpGuHNnHoG7dwAAIABJREFUG597cDceaYfodkKgSzvgFLmYsGUiGOJQdZ70JT2soIocZZ7rwcCTt0LtEMxsvHLYVOUMUazXnfYeaZ483nkA6si0l8fJIsfXX0QeksIVn3e/vQMrsAfLva6wIXgm1naznO+dWXOMrLn33q9+/sOXLNJlvuQvywLoIr6F69/0obsno2XbJisN5GFdsk924dk15n+5NabupgIhNYpYroGS0tJ7aEtcGeDmpBC7vLrWprJP/p1SPxkceQ4rBCyEcnxQNZcKaS5FYoWchxmKCoCqK3YgPtWVCbZugfGowDnTT+PqNWN47YYzMDy7H1W3QFaoUUmCmnTBCQQnYAUaAGVtM6bpnkwYKStm8j35BZBy4MAtEKUZU1FM+XX85a5pfO7ep3D/rI8EQ+g2u4rKRTuMJNHMekf81UUwWW+rVcPn6AC0J9jCQzSAGhDt0ZN0Iitbdsk+dXfecWSqiCDKIYBISV6hmxTI01nUurtwhj+FgWxaFPGzhKOmNKh3MVCr4IzxAawaG/y19/74DdaF8yR9zk/A8j1JV2ZfFmdf//53dxurPjwTrkTbC+BS6Nh1kUs26su2mMRw5lsqYzSWDzrTMVtCQSnO01NsXRcme80JZWomSkIiccfsU8+GaiETAqj403sFPNZBSeImeNa4nQe8yEPgFsI3DJHirDDHjWcvw5YVwxhtTmGEwr6sJ0qGqGp8pOPoTeoJudPMOkU7tVBfDARQNU5aSFZKkzgvb8MvIkxmNXx9XweffOBR3N/y0IqrcDq0Li6QZ7n4POUZu0XMRnUDrA8AVbm2ekj2Xy6t6C8voSiZ7ToFXTT9iLVP33HhE0Ad0pfIA+X4ZoEsT+B1Z9Fo7RQAHQkT1Os1jI4MY2RoGJVqBRWqa2Wt7tmrBtZdd9VldnzzhKyyA1/EAuhJCuyJeNmX3vLrz394d/bPnYHz0Q6qZNto58saHNnOsy5Hh0y9VdQZqJoIUr9TH1pmNszMVFuXWaKiQPEZLAeQ2kNg5H5VI4YQDfU8ILeWAqCcgFKZqEMB5sgXUPecDka9GGc4bbxo3Theun4t1hVt1DttDOYxnLgrk1OJWDITQAkIqqGj/OqP75E5nGPP4XMOPGNmLk7ospVXGa4jvu6e5+GZ2MM/7k3x6Xsfw31xgOm8ArdVIECAbrcj45mU0SwIoKzbZtopk382r3WUGWj5vR0MQM0WXhptDDcbRtI4ItfCketVfFDWpYnnmbihImkJ//PCYRcXraxhtOHCCz14Lu+zizTuohJ6iLzsL3/sDVddc3zRtUcfLgIWQBf5+lj32l/+TrNx8fkdCiyHuXTFC7eB3AngOczqmDmqTMds4VXWw7a56uoKWJIYz/qadvfkVpoUJeEqGc6SSDUpUeQex9SQtrkt9nOkPkGUH/gC9cDFoF9gmdPFhUMe3vSCc3GOE6PWmRG6DZtHbpYgIFG94Ay6GlMkwBFATV32eG+BZMQkkRdqqyt/c+c83dlMYed6X1HH156ZwucfeAL3dUI04yrcxIOf5eh0OqKJyqkjCQEBU34UH5M1S1MDVdd75C38oQDU1Dx5P2RDIKCpyipq1oxAyhhrmUHp77mIRWM+htedQL25G9ddvAHrh1l2aSKlVzy5wgR+sZvmrez+6M1vfuVnjze+9vhDR8AC6CJfHVe+89a3PTzd+OyU24BXr8iWPRMA5UAnNTk1gKoCnfydH1w1vKKzUN+RrTuVk+jp7rg+UgJx6CAhOZvAwcP8qmom0fOd43/8YBNkiwSem8L3mam5qLigujka6QR+4IJz8JJz1mCNU6DRaWKAdhMUWmYTR3lTSrOI3WuVfbIUKdCp3CtPwAqUGih9zzmB49ExlMOvbKbR7qmGTupgop3jz3d08SeP7sIDXReTcQVeEiDqcL49RofXw4F4umuaGXcNoObvphmksvqjAdC5xWXep7H+IEjKnZLs01Xbdb1tZ9x8xkrfP8mhBUALpFkbYXcvxtJ9uGHbxRgoWvDcBHHWRhRWJJ/3Pca5i9Wj46uuu2qz3b6fxM/4CVi+J/Hq7Etj/fXvHu8Gax9uVccHM04lBREyjwDKjDKTbTn/LFkn66Osg+ptsfoAOigEQHMEZBOyaCnpDXenXdQqHLrsInAdJNGgZLQkY3sBP8CicAnfSeF7KXwnx+rAw6axIVx4xgA2r1qGEXQQdlvwkxQRp2Uy6k9S2qijpO0EzBWIKgqOuqkyC3SCFJt4lSQJxMw6XTaoCoS5gzT1MO3V8Gjm4q8fewJ/+vAUdmc1TCfsYodAJ4WfZnBy8j0pbaoBVFT29QAArYSNoIf+kjraDFQxAOZTt1T1RO8GtIgL/04ADTimS8KDpi8ZbVA5f14g5rFZC9HsTrxgTRWXnrUMYR4jCMglTRCGATzuGNiBL+K/uOkNV77CfoRObgQsgJ7c+B73q28vCvc3X/FzX2us3fyyJgaRBwNIg4qaNClImlZ1RdnGErikGaQyTyV1R7sOZVPBCSb+SDMJHawcq2L9chfDWRf1LEWbFB42kXwHQeQjigJUAh/1yMXq8WGcfeZKnFHPMUBuZ7sDtzMrwEvOaMrjCFxCPE8ke0p716JVhJi1qQKt5qqeIMk7fmmQAZCnyNNEZdleFfvTCA8nAb70ncfw97smsB9DaM2yM+8hiTO4PCbJhChfpGQFcBx1jmakBgHcHoDKCGjvE3PkDLQsXm0aSCbrlHKKBlLJGh0PAd1RJftUTT0pFEiPifXYVHbnQdJGo7UDb3zJ+ahnU4hCbuFzad55ni8AWuRxsmy0vvWGqy+957gXoH2Bw0bAAugSWCBv/c9f3Pa1e5++OwlWI/dHkIRUG1e1xNT1kQnViCDJWqewLJUvuQZQ8ggVP5SCyS5SP4Pvd7GyFuOmV2zFq84LMRRzhF2Tz/UYp3yAyYFMKEbRFi/4Iu2gwdHSNBWKEJszjh/JVr/bbcksdui5SOhZzsaVbriw687RST7YjSfIy8jiAYIcx3ZDTI2X0/heVsg2uOt5eCoDvr5jCn9y/9N4tDOIKYLnTEtk3pIkgRdUkHa6QmkSgmhGmwxD2lSjm/IlpAFUssF52eSRAZT1TfMod+BNh90IKnMLH8g2nkDKTrwCVwI65/DJR3WzLlzqkM5OYNOoiysvHENYTArVjOdpSK2bXFd6VXW/v2bLGRtfde653WOLpn32sUbAAuixRuxZev76G3/97nbtrG3dYFRt5Sh2zF6zEMdV5ikcUIKTkDhFDURtEpV+BnKpffpidet6MepuB+NRiuedsQyv2bYRWweAqDsLMpSyblesIdjhlpejWK+bC5WGMm7s3BOohSOq+Zwi8cw9vFQ3dWZsKDwiXKwU3M2WPhB9S2Hwi4p9j8/a+zNxTH0hiI2vqDqpQQFyNalKRFoP1YeoeZkgxFRRx3dbOb76+FO4+5lJ7OiG6MQ15B1fZZlaBDkVmhK37KKiLFQiZZCnslD1f7oDb1xHS/deDNt6AHngx0jqxz2FEHnXCpCVLLaAJYGTjSLWOykWwqydm3uPgwCy/U+RklrFa85jhEkbzv4n8boXbsKZjRy1IEPOLyaRKZCxBJkmG6j673/TdS/84LO0VJ9Tp7UAukRu96YbP3jzdDB+24QzgqA2JJ95AqWMXJq5eGko6axPslKVkYpIvEtVcw8ZO7XkzDgposhFNUwRoIPlFQdvvGg1rjx3DUbTDkaLGEHSknooFT/FcI5y7GLXobbhRDwmcIYsLs0hvQdWtHOzY9c12gWxVmrw6lHGornEjccpBJf/51ZWu4Dyy0H8gaTG6qCZu9iVRfjWvhhfeeBJPDSbY8qtSgOJ9kVFnMNJlRESMzrhefL9mGswnfYeeKrrWmjDYd7CkdSkFID23OJ13FTtU5pGBD2Ox8qoplFvYf6satsKzHOkvFaq0GcJqvF+rHKn8YOXnY9BtBGSH8o4MEOVjn0G300fHtu8+iKbfZ6aD7YF0FMT5+M+y4fvvKf+u793x4PNxro1nWAYBS0++OES/iYnk0iwVxknyepCuDeZKQWDyf8UXVE6b9ID3kEYcTPJ5oODICgQuR2sCVNcf/E5+IENyzHcnUGYNKWu6dIHI8mQRr6UCkSXktmaNIK0iZ1kiWZbrvyHVL2zDJEqs5PsmbJwWnVICOUCkjzOaGEys+bm3Ihr8EwsDyjGAGlRqeNjX+rgH/bFuOPeBwQ4J0HdgAYyiiEnBZKCWKmyVCfLFXjqxoy5NGnU6OaRuVmHAk+VRWuAPUQJgscGyrZUA7Ea3VSCx9yyz2WgjjTrWPdUNC/zRcEviIS+S5xrT5oIWrtw5YVrsWmsiiGvA5dcWiadrgefxPmii8BJ3n3j6172X497wdkXOKoIWAA9qjAtjiddcfOH3vl0Z/DWqeoa5H4FoZMjlS0up4zUtl114ZWOJ7fKovLDPoNs79XvadvLeXqmQU4YCEmehPg8SlFzuhjPWzi34eGlG9diy7pxrPIyVJozqKVtpG4go6Qck/RlTIdgpDJRhSpKHIOZ6jzcPGgINWjq+XANNaVCpIuM6kIODdWYXSnPosStYNYdwr7Ex788OYm/+s4j+HbuoeNEaKYuZjqEHtpwZDLi6KQFclpwZLGqbRpOvDmv2SbrbnuPP3uY2344AJUvEclAVcddEkwNnKxXkhkm23hOHrFmTQAlEMozWUJQqMxRg1RKDBnC9l4EzV142yu2YbnbRiVvSVmDww5eECArclTd7kOjYePSa6+9pLk4VuzpfxUWQJfQPabh3P99fN/32qOb/SQYFGdIcjpzttm1U2chW3jVUJDcUI94slsvH0vxfCO1iaCrgZQEd46JRkpImXPrDR+oFh2srha4fN0YLls7jDPrLkbSHNUkRSBUGfI9UwFP1kpFJk76yAqZVBda1QoP3MTzN4oloMk+vf8qaxDVpGE2yhoryw+x62O68PF4M8M3nprEPz01icdmcjT9Gmb5Op0cRYtOlB7aohyvCh2IAT9WJmxqclILqegsVIQ9TCY5r9N+6MWxEEBViWHuK6AMoPw3qv0ruhKlBAifKhPldBdjp1t/cm1S8pSIcWwzhZN2UZl+EpeePYbLNqzAMJqiFkXiPUsrBGDfD/JaWLzyhh94/l8soSW95C/VAugSu4VX/eRvffLB9tBNzWCZKNMzvRQgkgxTCYsQRKVSKQ0lzr+z9smqGxswBBgNouKDrkCUmSkdQF3fkQlOTh35bo7ISVHNOxjyEmxYNYrLVjRwyfggxmoRKnkX1YK0oRgehTtIwcmV6iYpTMywpMaop4NUqA3KaH6lGgXXnSoCnGqCCX3HddAsAnSDBp6Y6uDhfW18+6kJ3Ld7GhNOiLYXol24iNMcTpce6cw21Sw7aT80jGNmJptnThQJaVZleIZbacDTbNcX8jaPtDxMtqneGu+Env4yJHm1OVfddafQ4KkAVfQHeN88lkQI4nT6LBCz3CBsigx53EaQtTCWPIPrr7oMtXQSQ14mMVfNOBcBWRlF8ujz1l1+webNTnyka7b/fuIiYAH0xMXylLzS9rvu8m///Qee3FsMrXRqy5BS85EAyg+TFhZRWajS8JRaI7vpXgTHYbNBdbILKpczGyXYMothZ9uP5PcICjUG76mucBhFcMXWIkWlmMbyMMUZA1WsHx3E+StGsH5sEMsjB9UiQxinCJ1UuvaKOM+xTaKhqjvS9kMyZA04avw0Qu4F6BYuEjdEBw6aWYGn9+zDP+3Yh/v2z+CZZoqpNETbqaOd+YgJlszO+CNlwgCJFDtTAUk/52y84nYmmqngyvaddUNFTDdbZZWYzzW9jmY6ymSsvS26/l4wbaPelr1X91TnMF5HbP6InTLjznqofNHwq4dfHg7SjOrzKbx0FunUTly9cRzPW78KdXQk+2STyQ+U71ToIx5Z3thyzZYL7jsli9CepBcBC6BLcDG8/pc++R/v29l+70y0GqlTUVmobhhJjVNzQblF50OoTnqmnemgkq8z3Rs9Qy9NKFUzpV+aGIuzUeVSwJnNHJ6mgEdR5SJD1aFQcgd1L0EjyLCsHmD5QITReoSxio8zqxEGqlU0oioCalpqhSeV/Sl3zG6SY6bVweRsG/vaXUx2U+xpJtjVbGMySdHKcxH7oNWwKHxynj7N1bh3lqv6JkGHAJqwo64pAbnxfFdddikBCGCTh6pA1TSMygT3Un58xFVhbDfKmp6KGK9EkNWfVUZqGkdCN/LMTkAxC8xWXQSnGZfCpVG0UL78rAm3vQfjUYLXbV2PkYAz7qQtKSoXqVh+wCms+BM/dN2L/80RL9o+4YRHwALoCQ/pyX/Bj91+V+MLf/fdBx7uDK9N/GHJIpVHEhsSanRSuvNavEPJ1CnDOVMTlekl4o1QSE2jQ/09ZWZqTOxopSxSQRQToSCIKniSOE9QJB449JF3UippIkAhGWg17yJkdxgeQlEWUnVQ8jD5P2Ze1O1IUlJ16PZD4HDRpbqUFyAmMZ8ixkkIL/NFYUjaY+ShEhQzNobISSWQkvZDQhPHGAMlSyeZrqIDSVOLu/qFo6NCYTr2j4CMY0purh5G11OJgih5QIIms32lsETep9rKq/Fak67qc4sPHKXqeM0++F3A7DPKphG1d+PFm9fiBasrCLOOSPR5fiDAG0QRkLUfX7Nq7NKXXHzWxMlfefYMCyNw7KvHxnBRROD1v/Spmx+cdG/blw0h8ZiFEgn1tt1I3AnFae4WKxzRTpuSrGmKEbeTYq+rWsEiyGHU0xXySfbJDgj5pCK0LJ1mX5oYZBUJFUc6zBxGdxAH1BWl9zoV1RV4UpSDW/hMpOz4P73hJYLSSoTwkAu7VcCeUzXcnrOuSqoOyfMEzCxRWSdJ8NyWc5zUTTrqi6QQFiVyyXIJ1HxtzoqrcsUBH4CjnIQyEql8ughCC9tAA2gvmVdbdLN9l3KJyUBF63PBx02RFhQAZ/xyKaTcwlIt7aEH8mmscKbx2hdtwlA2gUgbS3l+pASwnbzwneJNb7zm0j9YFIvyOXgRFkCX6E3/md/4o+HvPrX33gdbA2unnUGwbxJV6gp0XNUJl+28jCCqrMjYoJkGjczEm6xUA21Pt1IoT1rdyWiH9rzoFeBKL1mrBsnWvwzKGjx4iICzbijJNlnTdCSHYzZJYNXdelOfVNM36veC1tINU9NCBE+pZxqRY+Gemu06s09z1Hx0ZEffPA5V5zRGeOVlYT4kve1+SZO6t4XXdH/VLFKZpqqqqG28yljZzFJTXGZIiY0i/niS9vOLi4IodAvtYijej1detBoblzkIqJBFrVKWQwJyPnPUa9GtzRHnXW/evNk2jp6lz7EF0Gcp8CfitDf/2v+86tt786/s7kRR7NXQzTkjT8E5ohanhpTYsuR0PaBUlCNCiwCebjTxEKkTCuLp7FT/u9RA5d+U4lMva9IZlXltAQVjW9FbWYZxbl7CCDkrYBXw7NUkjXzR3JikQKEhuEudkJmsegMCRqVtdK+7rkF6IUgutFY+1D3o6XWWMkw+V6Z9hJKla52a76k4nEoM2WSfkpHrQTBNk1fH8v1KjNSPiPpxKIGZt4g289ld1J0ZrPJncP22TRgsWvLMgCZ/RYbIpxhK64FKGmy1ZnEn4pPU/2tYAO0/ds/6kbfffrv3+XuyP97R8l+9s+Wj5Q8jp1K9iPKS5M4Or7KzUCNCWrVJbC600o98jlW3nvPoouZk+KOydVdbeJkf0tbJpm6o6n0qDOp49SMgqmfOe0Eq+zOVQM8cq+BEvZhkmRq8CC4EWXUSAiuzL91FLwFoL7M0By6QkVt4sw4nYlIe0+x5tGuiu7lG+rJLH87UNo0lsdH0lKxbNXvMeyt3/dX71iZyRUoakjyP5Yoom8WoN4GXX7oW5wxXhNlQ+AXCgA081prT9uBA9dorL7/w7571RfgcvwALoEt8Abz7M3fWv/fQ5HcfmwnO2J0NoYOq0NMJoCK6obNQCm4YAE0JSqyHah8kk0GKcIh+KJX3+UZoihZlnCPVtlQAryy91gPb0vZZg0g51GqgU0vF6QzTAIzZaEtGKRJ4KktVpHpVOZW/m6knmdpRQiXzznGY1X00AGoaRUao35j0KVM8nXGKAIgCf1XW0DJ1AqjzSwhyzaVSiSH0S/mBvfc8RzVPMZRP4rL1A9h67hjCrA2ftAiO3RYZKm4Kz8l+8ZVXvuBDS3zpnhaXbwH0NLiNb93+uTfuaAVfejIexFReFdoO6T0up5SowCRWSJzu0bxDU1kUkFS1TqIAAZQLwgi1CYjq3/FYDZflXHFe9GRnbXbsC/slB8lA57JGk4cuEHo32aiuj85/vgJy81jYYTfV0/m3d+75ZWzrNYMkPgq0JbskSIpivB611Ft15fKs65x66y6ZpvY1MmAqeb36ppgTSzFfUPLloEoSFBWhmZ1XxOKweVa1gx/ceh5G/A7YoqPyFncCvleg4uVfarjDb7/iirXt02DpLvm3YAF0yd9C9Qbe+IEvfPSJmejfTmHQmU0ouEGykIwUCRywI6waFyqL1GXEHqgasDQAaHInOUbXReVEet79YGErT/EcTojjgEyxvO0u/dnQgw48l6khzv2LlB9Kj6MFUHml3nCU/voQX3kFnlKRkKaR4XiauXVHGAcKOPU2XW/nJcpiX8KjldDKAc1+k1ULv4pDBz6qaGOkeAavvuxcnDUQIEy78DjUEKhbUA2D+9O0ffWrXnrpntNk2S75t2EBdMnfQvUG3nPrl0fueWT39ye9ZQMTWU3I562UH17lK25E6KROWWhFeMMPZQZkMiNTxzR1UOnml5TYDwOgJo9U8+bzl9bBAVWdtVwbLP953pjkvPt0oJOn6WrPA9EFq7v82gc0inSWyeabyPL1GkacEtL+RSYTNe6ZxnNKZ9emHjoHoKSRHQjlZnxUVKaKDIGbIaSqfOcZvPCCUWw9exS1uI1aEIEqp16UIfTdx8eii8/bssVJTpMle1q8DQugp8VtVG/iXR+5/bL7n27++X5ndGjaGUI7d4U7SVpP7gZCmBFgk9qnyuKUZqhaBmUQ7WWkCwBUC8sdRdSOxq74QEuPhY2WhSdSAswHPo4GQHtHlWTreiOZuhxAzgIBtDdVpGudRi3J8DoNfcu8Zm8YYV5duFfN7WWiwneVVF3Rs0RDIO8iSvbivPEAP3j5RgwXHVRl7DaHG/rkbHXqlfA1L7n0vL88isDbp5zCCFgAPYXBPhWn+pFf+eLPPDYdfGTCW+Z0EMlMdZJmopuZyIdWqdcrIQq9tSy5P5rfSZOJNCbJRPXUku4cl8n5B3tPKrs7MoAaxaV5WWNpC1/+/dwOvaSx2ZOl4+TVQcD4UKtbeKNqUy3k/1ItVaarSCkq+RUZrqehKpnrMq6Z5ey6xxWVbHUOQOVsPJkMDOj/sv6ZZ7J1H/b24rrLN2DdSBWVJEYlyJHlHYSVkDD7/mteuMkqzJ+KD9AxnsMC6DEGbCk8/c2/+oeffny/86Ntf0C68N08RzsP0OUcuaNsjcV3jpmWfLKVCVKmQcVkn6oppKaZzO+UPJ2u6+lOvczhH/CYD3SHiptxruw1WnR2aBZmRhsRg57z0kzSmVSNkg+C/cJt+cJzGpA1tU31zg23UxP+9fsz4sdqtn3Bc/RwAkNnOvOCj2YrrwuetHJmFulJjVPmtZAWDvwgFDqSUySoJlOot3fimm0XYPOZI9J1r9IozqEbapaGbvGJl2zZ/BMOZbTsY9FFwALoorslx39B/+637xh8bOfEXfvzwUsnkxBupYF2koo3e1I46HAUknQgaYAoyQvpO7PRpE+vZPGUxqfQnAQhCFQqR1W8TyU+MtcgObC5w8MON/VzpHcrV9TDDkVjOlKGO88Ns9y9IS+zdEKjns+xTPX2RB9J20upuqd04PUx0lDSNCUznHCwrw4D5EK4IoBqew55HXHNTBHJtFEMv7UbL920Ei/cfA6q+QwCxOLOmSNLhwdrP7X1gnW3WfA80ip59v7dAuizF/uTeub3fvovR//xvqe/3gxWbpxJIxkgYh00cejcWCBJU5k7T6nf6QSSlWYaPs2iUNijRhMFCAEknurm88+cl9cb4d5/zZsqg+ZCADWYdnSLT6C6B2G9MdDei2rwW5D9zeuu9yI9l8T1CPLSZS81iTT1VZEPyPUsZZalLNN8K/Riozme8+hR6utH1ZyFhqsEWPyig0oyDb87iUs3rMDVl25ADR1UillUXKUXEFYqH3zRpee9/6QuEvvixx2Bo1vDx30a+wLPRgRu/vD/uvyBXclXOv7oCBV+Eop1uCEKKiyJBW6ObpKgm4l42twYZvlipYkyl2clRq3JeJabRlTpmB5tp5SdzgPUUkZ35Lj0KrW9p85loXPL1wDZPIEPQ0/qoTqz2bntuNmam26/yi6VOryx9VAZ6dx5es0igu5CbmvJJI+npG8UyU80+lPbeSByEmRTO7Ay6mLdiIdXX7UVlayJCgEUVLDKkkq1+l9nLjn//VdR4so+FnUELIAu6ttz/Bf3+vf93usnupU/amIIItHrRvJhpqMvQVSANHcQ5zm63VTpivZyPr08SipGrDXKLL0ZBTVOPgtWUrkUIK9XItlrbvmB3MiDvF3txt77FwLkwk69AcCF23MeND8jNHVOvRU3xHhT5+yNXc6Bpqj3H6SxZcoEPRA9iDReIA6lLjJhQHigCF2QTGGZ38RQdyfe8sorsHLQh5vNouJIN76zYnzZLRs3nP3p47/z9hVORQQsgJ6KKD+L59i+vXC/4/3Pt+/tND4+2c38PBhEM6VtR9SbN1fOmWxweGJiloo2pVJqUi7viupktuvG4UhAVABG26GVVhOVn/gw23VVM52feh5ALj9onLRfe/lQ00E/2La9PJ+kn9dTiRfk1tt1/TxVBy6PpeoMtLddV1ephFbmLnBenVW/0XIHXjJQsm/lC0rVUt20hWoyiVVhE2+86nk4Y8gsIk31AAAQxUlEQVRDhBYqJMsXWbteCW+5ZNOGzzyLy8We+hgjYAH0GAO2FJ9+++2F94X7v/Sz0zG2T6eVWhwOoZuriflyhidyyNSjpKwap7MLCq0RWAvJWAUUuQvWVsWKU6/V3k1g9NRSbtBSb+NLwnTzQnioBlP5Sb0skn5OJdTt4XEJGOf9zmge6WOMPqfgrlFQok5naZJIjjfnEH7sfOuPhfd//hSTynCl8cT/UsM0SZSYVTyLej6DFUEHr3nxZqxfUUHdjVU9NHQn/cD/+Us2nvOJpbi+nsvXbAH0OXT33/S+3/v5Z7rRr826y4KOU5NRT6WhrOqMqfZSks68cdnUgJoSVMkn1fJzRnlJLJTnxVBQVUoBvW604BDB+MDH0QCoJH8m2+w1lHp5sBY1mTufSRZ7tKbepNCcTJ4hypvssyfysSDTNHzRQy0TM8pprtHQmvj7PKVyUg4va6GSTGHMncFbrtmK81fXgc4UAq/I6/XowYF69a3r1ox/6zm0FE+bt2oB9LS5lUd+I0VRuK973xd+ZE9S+1TTGULihDKZRDUgfuBpfSyJ47xpH20sr5WQaNAmzkIFPempLk+FeqojqVqhgCntgw+CjGUapzrNkZdfr+uulJllSmjuoYBfCgilhs5CGtPclNDckQsnhwyZXkoS+mkCjuXZ/NIuXsRVSj+9BNxwaYUmRtpCC7W8hfGghbe94gU4u5Fh0G/Bc1KEtdqHxoZqHxwbG5s58t2zz1iMETjyCl6MV22vqe8IcDv/6ftvf9tEK/poyxtudAsqVVDpnGDITnxI/R9VH5W6p8ob57iNyvGT4h2mPy7/5e5e+/oQ9GgARxBVoLqw2qln60nqNxzT3jvStCT9d1VL1R7xMoOuK7EHbOXVdnuhx1FZB0VqoeXOvJR2Vf3WfBDkn03vTBvDld+/oTcRQEXJSgz9COKK7ymmzvrLxE9biNIZnD3i4s1XPw9rGxkaaGEgdCZrUfVnp5srf9/aEPe9lBfFgRZAF8VtOPUX8cbtX7xhbyf6+HReG+1qClOOELlDq1wqOGkDOpoSmYyspL+p5ulVN34hnYe/0zZHyHs+SMpqQ2xFmKEKksmcjxJ70tmc0mEuLUtaWfRQT4sYl0Bwrj4qKqEHBlLGlTQpfsEc/cLrnk9XMmLJmnyvp55M/ZcnUnqqGvAJonriiFKCVFiqxhM4d5mLN1z9fKwbzNDw4yzynf87MDB0yxkrRu459XfdnvFER8AC6ImO6BJ6vZ+87c7zv/PIrr+ZzZaNd5wGuoEaNfScUPkq9WThtUFvESAnNZGgWgLQHsCWuuI5NSzNtl4SvwJsLAkcamdNZqmStYrivM4se5xTwz3VNsylLLgn5FyC2gM4mQu66CqLnM/dXMjvVH8316E+GkZ1vqw+yrhQLJDjmSxoEEiVkR1QxF0M+hnc9hTOH/Nw46uuwIpqhmGvjcGq9wtnrB7/DcfyO5fQp+Twl2oB9LS5lf29kXf9tz9b8/ATrc/s61Sung1rSApf3DYVgCqLZHnQqpNNJ0fZBfcAlNtWT8+lS6ansj3WEssPRa5XIGMezN5y2hNTIZ8/pS22KnWq7r/BcXnJkqp7uSM/J+R8IAia8y1U0D9YDVPVKngltMyb/+g1mnhxeQpf+8zTNkXaRXmGWtFGdfYpvPySc3DttvMwXisQZO0nl4/Uf2x8dOguxyml9P3dMnvUIoqABdBFdDOerUspisJ5/S9/4bd2d8IfT1APY4RI3Apyny7vyqCOC4XNGQ4nyra1ZOMh2d08byBu7TVSSrZm5uEV31REiYz1R49IJVwkRZGSIqICQtEuNaBbItGrXr/Gdn3+g/JK9Ry9XJ82gTPXK/XXBSR5ZbthygsmB51PppfpJIqD0MfdDAnkCZzOFFb6bbz1yk0y3+5n083hRv33RxrBB+r1+o5n6/7a8568CFgAPXmxXXKvfMtHvvJDDz2265Mtb7ja9AYwW0TI/ACBR0PeAm6WSWaa6pqlEk5WUztG2k3eNCXbdIddZYZzgs2SRB5k1SmJPF1PLCEhhU4MUb8c0IXZ57zzl6hO87JgUUQ69KMHpmIib+qzPD/LDtykqwczZo5nyp/TLipeAr+zD+saOW6+/mU4b8QpGk5718jQwA1DQ7V/WHILwV7wUUfAAuhRh+o58MSicN7xa3945jPTM/9jEgMvpyhzK6NVcgQnc+DTY4k1TDfvUZDmb53nYtRTwhSwVWR7A1AHAmgJPOfNl0vee2g5p6O5JcegAqeuj1J9THUVgPLCCZikOaV5LCwAPit1IrhZFw2vA3fy+3j5xWvwlpdfigHMxssatc8EbvL+8fHxXUdzifY5SzcCFkCX7r07aVd+x8NF9PFPffanJzrOe9oYGGmjhtypo0BVgycbO6oLX84oy1to1XxR1URFDZqTxJvXZS/zhuaJzanMde7nGN6uXFdp338Mh2qhPi1cp0ih3PpnOfU7qWCVSEaeJ1147QmcNQS8/sUX4BVbzsmCeP+3/r955gdWrFjxVdsoOoagL+GnWgBdwjfvZF/6r3/h7nV33/PdL+5u+c/PqyvDqTiCH1RUJkkfJf5oKpMRY1ZYKYbFaour9TPny9up/NSdJxGswPIASlQPRI/h3R4u6zxIoVS5Y5ovAxZKaQlNG2FmoERP1jszZGkXgQ/Ezf0YyybwkovOxlteuS1fUcufKOKpj5yzduXvHMNV2qeeBhGwAHoa3MST+RZuu+2bwTebO65/4In9H2+5A0NJPojCq8vMfMZMTDHLZWvfA1GXjaIyGKo6qQFR1UiSHFVtlRcC3gK+Zhl8y7VPk/0eKLDMgf0FBH4OC/SoAdoLyvjS9wKoxJvZKBclfm7faTdMi4+0jYqfoTmxA5ecswrvun4rNp1Rm+3sn/wgcv/jZ501PHEy74N97cUZAQugi/O+LLqr+qXP/u2qxx978k1P7XPeO5U1Vvq1QbQyF7mnrJPpvUQ+pFiDyBCTOAhJV52/UZ1tNl/41jyg8HvGdmqjbx5ax0lbiQhtSf7J1AtKRm1z41FwhGalH84cd5T1TAXvUEAoDX5HTUrJdahpKE5iFXmMIk9EXITi0hmpVWmKCilL7b04e6DAW6+7PH7RRWv+YtWw/zm3i29GER5xep4ji+622Qs6yRGwAHqSA3y6vfx/u3PX+B1f+6v37Jnu/HA3HFkZ+w1kXoTCC0VohLtyz3NRZPwTs0v6+6jGjGSS7M5LhknAS9QGvaSlycxVPJj0hJIaizSguZCZqQn4ksHyh1QlM6akxjo1u1QaUbEbqdJBEYvIh28Oh4M4SxS/1eOuvUDe6aBK/c5sBiNBd3bLBWu++YZrL/8f541Xvr0ixHdtjfN0W9n9vR8LoP3F7Tl/1F13Ff5tf/e//sMDT+x5Z3V4zbLZBE7uN6RjT+Uml8ldwbl5X8CQhm4k4avNs9YPNaof4pKpfytbelHSVDF2KPKsDNnkrz0wNZmqHlFS6DxP7k4M6/T+n6+fioA0s1BeLH8U3zPn3CnLnSKX10XFSZBM7ChW1rKZG67aduv1r7vot9YBeywJ/jm/7A8IgAVQuyaOKwK3fPjO8e/v3nH5bKv77okkeJE/tNJrc3vuBigcNVufC/2J3Eq6U1KlSGWHiYiVqE2+UYByy1txYqNruJsLtvCluimBWXikPXDV81AaQNVwUQHfU2UEjpNyi84pKObBbsrRgQ6QtZDP7Ck2rR26e93aFR/Zes6qf3zrlRt2WFO341oip/XBFkBP69t7at/cj/2XP33xNx984lVu1HhD4lTXF37VS1FBThsRl+OOygnUKCCp+aaS1wfrpvyVbOmVO6ahMXG0ko/5FVGZsJc5e2lMaWV91VLnmCiJ/yKZr0oKWpopKzJxxnSzBCGbQ+lsOuC2Hx6o+3due/7GP7n4oi1//+bNTnxqo2fPthQjYAF0Kd61RX7N27dvdx8d3PpD997/0I1OOPy8xKmMurXBSodbcz9Cl5YiXgAnSzVtyRX1JoE9z0Hg+6puqj3iVfHUjF1qm2WC4LzmUyDTUORrFhT5cNkYAtIkNrip1PSLDE46i6I7MxsWrafPGq5/7bqrLv/UT73ynG8s8rDay1uEEbAAughvyulySQTSfyk21QKnNp5XvBsf37X3zbtnOxflXg1eVEelUhNpOwpxMEGkULPjhwKWhEc2o5hBzokzK/BMEu3UxFKAbN1ZMQ3JOYJH73fWOItEuupunqAbtymnj4Gsi6EqHrxgwxmfe/KJnR+/4sK109tvuqpzusTbvo9THwELoKc+5s/ZM95+++3e16fOXP7t7/zLpgzeRXGaXQzHvSBOi3WdFMu6qVvxwjrg+gKkzCilhioapdJjl58ipwq+mg7KuE1nPTRuirxcGjdR8fLZgar7TMV3HnId797cyf5puDHw1JaNZz5++Zbn73vVuU73OXsT7Bs/oRGwAHpCw2lfrJ8IsKP/99P/OLrr+7Ojjz21a9OeyZkNs614ZZ6jkcKpJK5Xz7MsILJ6rlMkSZZVqlHHddF2PX+qHkUTw3Vvz7LBxu5lQ+4jG9YMP9G89y/2bt++fd6sUz/XZo+xEThcBCyA2vVh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IAF0D4DZw+zEbARsBGwAGrXgI2AjYCNQJ8RsADaZ+DsYTYCNgI2AhZA7RqwEbARsBHoMwIWQPsMnD3MRsBGwEbAAqhdAzYCNgI2An1GwAJon4Gzh9kI2AjYCFgAtWvARsBGwEagzwhYAO0zcPYwGwEbARsBC6B2DdgI2AjYCPQZAQugfQbOHmYjYCNgI2AB1K4BGwEbARuBPiNgAbTPwNnDbARsBGwELIDaNWAjYCNgI9BnBCyA9hk4e5iNgI2AjYAFULsGbARsBGwE+oyABdA+A2cPsxGwEbARsABq14CNgI2AjUCfEbAA2mfg7GE2AjYCNgIWQO0asBGwEbAR6DMCFkD7DJw9zEbARsBGwAKoXQM2AjYCNgJ9RsACaJ+Bs4fZCNgI2AhYALVrwEbARsBGoM8IWADtM3D2MBsBGwEbAQugdg3YCNgI2Aj0GQELoH0Gzh5mI2AjYCNgAdSuARsBGwEbgT4jYAG0z8DZw2wEbARsBCyA2jVgI2AjYCPQZwQsgPYZOHuYjYCNgI2ABVC7BmwEbARsBPqMgAXQPgNnD7MRsBGwEbAAateAjYCNgI1AnxGwANpn4OxhNgI2AjYCFkDtGrARsBGwEegzAhZA+wycPcxGwEbARsACqF0DNgI2AjYCfUbAAmifgbOH2QjYCNgIWAC1a8BGwEbARqDPCFgA7TNw9jAbARsBGwELoHYN2AjYCNgI9BkBC6B9Bs4eZiNgI2AjYAHUrgEbARsBG4E+I2ABtM/A2cNsBGwEbAQsgNo1YCNgI2Aj0GcELID2GTh7mI2AjYCNgAVQuwZsBGwEbAT6jMD/A4U2oZLM7eyVAAAAAElFTkSuQmCC">
            <a:extLst>
              <a:ext uri="{FF2B5EF4-FFF2-40B4-BE49-F238E27FC236}">
                <a16:creationId xmlns:a16="http://schemas.microsoft.com/office/drawing/2014/main" id="{49ADDE1A-64B4-BDA7-0B75-29902276D156}"/>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E7A497E5-1706-693D-6784-9B1350F9A9A7}"/>
              </a:ext>
            </a:extLst>
          </p:cNvPr>
          <p:cNvPicPr>
            <a:picLocks noChangeAspect="1"/>
          </p:cNvPicPr>
          <p:nvPr/>
        </p:nvPicPr>
        <p:blipFill>
          <a:blip r:embed="rId4"/>
          <a:stretch>
            <a:fillRect/>
          </a:stretch>
        </p:blipFill>
        <p:spPr>
          <a:xfrm>
            <a:off x="5457217" y="2819567"/>
            <a:ext cx="5544765" cy="3756331"/>
          </a:xfrm>
          <a:prstGeom prst="rect">
            <a:avLst/>
          </a:prstGeom>
        </p:spPr>
      </p:pic>
    </p:spTree>
    <p:extLst>
      <p:ext uri="{BB962C8B-B14F-4D97-AF65-F5344CB8AC3E}">
        <p14:creationId xmlns:p14="http://schemas.microsoft.com/office/powerpoint/2010/main" val="178071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3498</TotalTime>
  <Words>444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ADLaM Display</vt:lpstr>
      <vt:lpstr>Arial</vt:lpstr>
      <vt:lpstr>Baskerville Old Face</vt:lpstr>
      <vt:lpstr>Calibri</vt:lpstr>
      <vt:lpstr>Calibri Light</vt:lpstr>
      <vt:lpstr>Segoe UI Black</vt:lpstr>
      <vt:lpstr>source-serif-pro</vt:lpstr>
      <vt:lpstr>Wingdings</vt:lpstr>
      <vt:lpstr>Office Theme</vt:lpstr>
      <vt:lpstr>HEALTHCARE DIABETES ANALYSIS   </vt:lpstr>
      <vt:lpstr>INTRODUCTION</vt:lpstr>
      <vt:lpstr>PROCESS WORKFLOW</vt:lpstr>
      <vt:lpstr>DATASET</vt:lpstr>
      <vt:lpstr>CORRELATION ANALYSIS</vt:lpstr>
      <vt:lpstr> Glucose EVALUATION</vt:lpstr>
      <vt:lpstr>BMI EVALUATION</vt:lpstr>
      <vt:lpstr>OUTCOME ANALYSIS</vt:lpstr>
      <vt:lpstr>Pregnancies Analysis</vt:lpstr>
      <vt:lpstr>DIABETES STATUS OF THE AGE GROUP</vt:lpstr>
      <vt:lpstr>DIABETES STATUS by Diabetes Pedigree function </vt:lpstr>
      <vt:lpstr>PowerPoint Presentation</vt:lpstr>
      <vt:lpstr>RECOMMENDATION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Bussy Akanni</cp:lastModifiedBy>
  <cp:revision>117</cp:revision>
  <dcterms:created xsi:type="dcterms:W3CDTF">2024-02-12T02:32:11Z</dcterms:created>
  <dcterms:modified xsi:type="dcterms:W3CDTF">2024-07-07T00:17:03Z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2024-02-15T10:22:07Z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52173ab5-ad50-4c26-b422-26af57b0fa90</vt:lpwstr>
  </property>
  <property fmtid="{D5CDD505-2E9C-101B-9397-08002B2CF9AE}" pid="7" name="MSIP_Label_defa4170-0d19-0005-0004-bc88714345d2_ActionId">
    <vt:lpwstr>3b218d60-4166-4756-872d-23a35efefbda</vt:lpwstr>
  </property>
  <property fmtid="{D5CDD505-2E9C-101B-9397-08002B2CF9AE}" pid="8" name="MSIP_Label_defa4170-0d19-0005-0004-bc88714345d2_ContentBits">
    <vt:lpwstr>0</vt:lpwstr>
  </property>
</Properties>
</file>