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66"/>
  </p:notesMasterIdLst>
  <p:sldIdLst>
    <p:sldId id="256" r:id="rId2"/>
    <p:sldId id="257" r:id="rId3"/>
    <p:sldId id="258" r:id="rId4"/>
    <p:sldId id="259" r:id="rId5"/>
    <p:sldId id="260" r:id="rId6"/>
    <p:sldId id="261" r:id="rId7"/>
    <p:sldId id="430" r:id="rId8"/>
    <p:sldId id="262" r:id="rId9"/>
    <p:sldId id="263" r:id="rId10"/>
    <p:sldId id="426" r:id="rId11"/>
    <p:sldId id="419" r:id="rId12"/>
    <p:sldId id="427" r:id="rId13"/>
    <p:sldId id="418" r:id="rId14"/>
    <p:sldId id="428" r:id="rId15"/>
    <p:sldId id="417" r:id="rId16"/>
    <p:sldId id="268" r:id="rId17"/>
    <p:sldId id="423" r:id="rId18"/>
    <p:sldId id="420" r:id="rId19"/>
    <p:sldId id="424" r:id="rId20"/>
    <p:sldId id="425" r:id="rId21"/>
    <p:sldId id="429" r:id="rId22"/>
    <p:sldId id="431" r:id="rId23"/>
    <p:sldId id="432"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422"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408" r:id="rId54"/>
    <p:sldId id="299" r:id="rId55"/>
    <p:sldId id="409" r:id="rId56"/>
    <p:sldId id="300" r:id="rId57"/>
    <p:sldId id="301" r:id="rId58"/>
    <p:sldId id="302" r:id="rId59"/>
    <p:sldId id="303" r:id="rId60"/>
    <p:sldId id="304" r:id="rId61"/>
    <p:sldId id="305" r:id="rId62"/>
    <p:sldId id="307" r:id="rId63"/>
    <p:sldId id="308" r:id="rId64"/>
    <p:sldId id="309" r:id="rId65"/>
    <p:sldId id="310" r:id="rId66"/>
    <p:sldId id="311" r:id="rId67"/>
    <p:sldId id="312" r:id="rId68"/>
    <p:sldId id="313" r:id="rId69"/>
    <p:sldId id="314" r:id="rId70"/>
    <p:sldId id="410" r:id="rId71"/>
    <p:sldId id="411" r:id="rId72"/>
    <p:sldId id="315"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421" r:id="rId110"/>
    <p:sldId id="353" r:id="rId111"/>
    <p:sldId id="354" r:id="rId112"/>
    <p:sldId id="355" r:id="rId113"/>
    <p:sldId id="356" r:id="rId114"/>
    <p:sldId id="357"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412" r:id="rId128"/>
    <p:sldId id="371" r:id="rId129"/>
    <p:sldId id="372" r:id="rId130"/>
    <p:sldId id="373" r:id="rId131"/>
    <p:sldId id="374" r:id="rId132"/>
    <p:sldId id="375" r:id="rId133"/>
    <p:sldId id="376" r:id="rId134"/>
    <p:sldId id="377" r:id="rId135"/>
    <p:sldId id="378" r:id="rId136"/>
    <p:sldId id="379" r:id="rId137"/>
    <p:sldId id="380" r:id="rId138"/>
    <p:sldId id="381" r:id="rId139"/>
    <p:sldId id="382" r:id="rId140"/>
    <p:sldId id="383" r:id="rId141"/>
    <p:sldId id="413" r:id="rId142"/>
    <p:sldId id="386" r:id="rId143"/>
    <p:sldId id="387" r:id="rId144"/>
    <p:sldId id="414" r:id="rId145"/>
    <p:sldId id="389" r:id="rId146"/>
    <p:sldId id="390" r:id="rId147"/>
    <p:sldId id="391" r:id="rId148"/>
    <p:sldId id="392" r:id="rId149"/>
    <p:sldId id="393" r:id="rId150"/>
    <p:sldId id="394" r:id="rId151"/>
    <p:sldId id="395" r:id="rId152"/>
    <p:sldId id="396" r:id="rId153"/>
    <p:sldId id="397" r:id="rId154"/>
    <p:sldId id="398" r:id="rId155"/>
    <p:sldId id="399" r:id="rId156"/>
    <p:sldId id="400" r:id="rId157"/>
    <p:sldId id="401" r:id="rId158"/>
    <p:sldId id="402" r:id="rId159"/>
    <p:sldId id="403" r:id="rId160"/>
    <p:sldId id="404" r:id="rId161"/>
    <p:sldId id="405" r:id="rId162"/>
    <p:sldId id="406" r:id="rId163"/>
    <p:sldId id="407" r:id="rId164"/>
    <p:sldId id="415" r:id="rId1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498"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85A02B-D9D6-4BC7-BD1A-0C439226DE41}" type="datetimeFigureOut">
              <a:rPr lang="zh-CN" altLang="en-US" smtClean="0"/>
              <a:pPr/>
              <a:t>2019/10/14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D460B-FCBF-4F68-A559-8E415D1DDEDB}" type="slidenum">
              <a:rPr lang="zh-CN" altLang="en-US" smtClean="0"/>
              <a:pPr/>
              <a:t>‹#›</a:t>
            </a:fld>
            <a:endParaRPr lang="zh-CN" altLang="en-US"/>
          </a:p>
        </p:txBody>
      </p:sp>
    </p:spTree>
    <p:extLst>
      <p:ext uri="{BB962C8B-B14F-4D97-AF65-F5344CB8AC3E}">
        <p14:creationId xmlns:p14="http://schemas.microsoft.com/office/powerpoint/2010/main" val="138902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2019/10/14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2019/10/14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2019/10/14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endParaRPr lang="zh-CN" altLang="en-US"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chemeClr val="bg1"/>
                </a:solidFill>
                <a:latin typeface="黑体" panose="02010609060101010101" pitchFamily="49" charset="-122"/>
                <a:ea typeface="黑体" panose="02010609060101010101" pitchFamily="49" charset="-122"/>
              </a:rPr>
              <a:pPr/>
              <a:t>2019/10/14</a:t>
            </a:fld>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2019/10/14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2019/10/14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2019/10/14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2019/10/14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2019/10/14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2019/10/14</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2019/10/14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2019/10/14</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8.em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9.e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9.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9.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496" y="987747"/>
            <a:ext cx="5648623" cy="1204306"/>
          </a:xfrm>
        </p:spPr>
        <p:txBody>
          <a:bodyPr/>
          <a:lstStyle/>
          <a:p>
            <a:r>
              <a:rPr lang="zh-CN" altLang="zh-CN" sz="4400" b="1" dirty="0"/>
              <a:t>第</a:t>
            </a:r>
            <a:r>
              <a:rPr lang="en-US" altLang="zh-CN" sz="4400" b="1" dirty="0"/>
              <a:t>5</a:t>
            </a:r>
            <a:r>
              <a:rPr lang="zh-CN" altLang="zh-CN" sz="4400" b="1" dirty="0"/>
              <a:t>章 树和二叉树</a:t>
            </a:r>
            <a:endParaRPr lang="zh-CN" altLang="zh-CN" sz="4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6" name="圆角矩形 5"/>
          <p:cNvSpPr/>
          <p:nvPr/>
        </p:nvSpPr>
        <p:spPr>
          <a:xfrm>
            <a:off x="4407064" y="1772816"/>
            <a:ext cx="4736936" cy="4104457"/>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nSpc>
                <a:spcPct val="120000"/>
              </a:lnSpc>
            </a:pPr>
            <a:r>
              <a:rPr lang="zh-CN" altLang="zh-CN" sz="3200" b="1" dirty="0">
                <a:effectLst>
                  <a:outerShdw blurRad="38100" dist="38100" dir="2700000" algn="tl">
                    <a:srgbClr val="000000">
                      <a:alpha val="43137"/>
                    </a:srgbClr>
                  </a:outerShdw>
                </a:effectLst>
              </a:rPr>
              <a:t>知识</a:t>
            </a:r>
            <a:r>
              <a:rPr lang="zh-CN" altLang="zh-CN" sz="3200" b="1" dirty="0" smtClean="0">
                <a:effectLst>
                  <a:outerShdw blurRad="38100" dist="38100" dir="2700000" algn="tl">
                    <a:srgbClr val="000000">
                      <a:alpha val="43137"/>
                    </a:srgbClr>
                  </a:outerShdw>
                </a:effectLst>
              </a:rPr>
              <a:t>要点</a:t>
            </a:r>
            <a:endParaRPr lang="en-US" altLang="zh-CN" sz="2400" dirty="0" smtClean="0"/>
          </a:p>
          <a:p>
            <a:r>
              <a:rPr lang="en-US" altLang="zh-CN" sz="2000" dirty="0"/>
              <a:t>(1) </a:t>
            </a:r>
            <a:r>
              <a:rPr lang="zh-CN" altLang="zh-CN" sz="2000" dirty="0"/>
              <a:t>掌握一般树的定义与基本术语；</a:t>
            </a:r>
          </a:p>
          <a:p>
            <a:r>
              <a:rPr lang="en-US" altLang="zh-CN" sz="2000" dirty="0"/>
              <a:t>(2) </a:t>
            </a:r>
            <a:r>
              <a:rPr lang="zh-CN" altLang="zh-CN" sz="2000" dirty="0"/>
              <a:t>掌握二叉树的定义、性质及存储结构；</a:t>
            </a:r>
          </a:p>
          <a:p>
            <a:r>
              <a:rPr lang="en-US" altLang="zh-CN" sz="2000" dirty="0"/>
              <a:t>(3) </a:t>
            </a:r>
            <a:r>
              <a:rPr lang="zh-CN" altLang="zh-CN" sz="2000" dirty="0"/>
              <a:t>熟练掌握二叉树的遍历及递归和非递归的遍历算法；</a:t>
            </a:r>
          </a:p>
          <a:p>
            <a:r>
              <a:rPr lang="en-US" altLang="zh-CN" sz="2000" dirty="0"/>
              <a:t>(4) </a:t>
            </a:r>
            <a:r>
              <a:rPr lang="zh-CN" altLang="zh-CN" sz="2000" dirty="0"/>
              <a:t>进一步了解哈夫曼树、二叉查找树、平衡二叉树、堆与优先队列等二叉树的多种应用；</a:t>
            </a:r>
          </a:p>
          <a:p>
            <a:r>
              <a:rPr lang="en-US" altLang="zh-CN" sz="2000" dirty="0"/>
              <a:t>(5) </a:t>
            </a:r>
            <a:r>
              <a:rPr lang="zh-CN" altLang="zh-CN" sz="2000" dirty="0"/>
              <a:t>熟悉树的存储结构及树和森林与二叉树之间的转换方法，了解树和森林的遍历方法。</a:t>
            </a:r>
          </a:p>
          <a:p>
            <a:pPr algn="ctr"/>
            <a:endParaRPr lang="zh-CN" altLang="en-US" sz="2000" dirty="0"/>
          </a:p>
        </p:txBody>
      </p:sp>
      <p:sp>
        <p:nvSpPr>
          <p:cNvPr id="7" name="副标题 2"/>
          <p:cNvSpPr txBox="1">
            <a:spLocks/>
          </p:cNvSpPr>
          <p:nvPr/>
        </p:nvSpPr>
        <p:spPr>
          <a:xfrm>
            <a:off x="3563889" y="5949280"/>
            <a:ext cx="5976664" cy="886002"/>
          </a:xfrm>
          <a:prstGeom prst="rect">
            <a:avLst/>
          </a:prstGeom>
        </p:spPr>
        <p:txBody>
          <a:bodyPr vert="horz" lIns="91440" tIns="9144" rIns="91440" bIns="45720" rtlCol="0">
            <a:norm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pPr algn="ctr"/>
            <a:r>
              <a:rPr lang="zh-CN" altLang="en-US" sz="1800" i="1" dirty="0" smtClean="0">
                <a:latin typeface="华文行楷" panose="02010800040101010101" pitchFamily="2" charset="-122"/>
                <a:ea typeface="华文行楷" panose="02010800040101010101" pitchFamily="2" charset="-122"/>
              </a:rPr>
              <a:t>西安交通大学计算机科学与技术系</a:t>
            </a:r>
          </a:p>
          <a:p>
            <a:pPr algn="ctr"/>
            <a:r>
              <a:rPr lang="en-US" altLang="zh-CN" sz="1800" i="1" dirty="0" smtClean="0">
                <a:latin typeface="华文行楷" panose="02010800040101010101" pitchFamily="2" charset="-122"/>
                <a:ea typeface="华文行楷" panose="02010800040101010101" pitchFamily="2" charset="-122"/>
              </a:rPr>
              <a:t>2016</a:t>
            </a:r>
            <a:endParaRPr lang="zh-CN" altLang="en-US" sz="1800" i="1" dirty="0">
              <a:latin typeface="华文行楷" panose="02010800040101010101" pitchFamily="2" charset="-122"/>
              <a:ea typeface="华文行楷" panose="02010800040101010101" pitchFamily="2" charset="-122"/>
            </a:endParaRPr>
          </a:p>
        </p:txBody>
      </p:sp>
      <p:sp>
        <p:nvSpPr>
          <p:cNvPr id="8" name="日期占位符 5"/>
          <p:cNvSpPr>
            <a:spLocks noGrp="1"/>
          </p:cNvSpPr>
          <p:nvPr>
            <p:ph type="dt" sz="half" idx="10"/>
          </p:nvPr>
        </p:nvSpPr>
        <p:spPr>
          <a:xfrm>
            <a:off x="-36512" y="6485577"/>
            <a:ext cx="1123132" cy="227149"/>
          </a:xfrm>
        </p:spPr>
        <p:txBody>
          <a:bodyPr/>
          <a:lstStyle/>
          <a:p>
            <a:fld id="{FE3E9456-702B-478D-AFB3-A22B853B09FE}" type="datetime1">
              <a:rPr lang="zh-CN" altLang="en-US" smtClean="0"/>
              <a:pPr/>
              <a:t>2019/10/14</a:t>
            </a:fld>
            <a:endParaRPr lang="zh-CN" altLang="en-US" dirty="0"/>
          </a:p>
        </p:txBody>
      </p:sp>
    </p:spTree>
    <p:extLst>
      <p:ext uri="{BB962C8B-B14F-4D97-AF65-F5344CB8AC3E}">
        <p14:creationId xmlns:p14="http://schemas.microsoft.com/office/powerpoint/2010/main" val="26274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576063"/>
          </a:xfrm>
        </p:spPr>
        <p:txBody>
          <a:bodyPr>
            <a:normAutofit/>
          </a:bodyPr>
          <a:lstStyle/>
          <a:p>
            <a:r>
              <a:rPr lang="en-US" altLang="zh-CN" b="0" dirty="0" smtClean="0"/>
              <a:t>	</a:t>
            </a:r>
            <a:r>
              <a:rPr lang="zh-CN" altLang="zh-CN" b="0" dirty="0" smtClean="0"/>
              <a:t>二叉树</a:t>
            </a:r>
            <a:r>
              <a:rPr lang="zh-CN" altLang="zh-CN" b="0" dirty="0"/>
              <a:t>有五种基本</a:t>
            </a:r>
            <a:r>
              <a:rPr lang="zh-CN" altLang="zh-CN" b="0" dirty="0" smtClean="0"/>
              <a:t>形态</a:t>
            </a:r>
            <a:r>
              <a:rPr lang="zh-CN" altLang="en-US" b="0" dirty="0" smtClean="0"/>
              <a:t>：</a:t>
            </a:r>
            <a:endParaRPr lang="zh-CN" altLang="en-US" b="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5881" y="2060848"/>
            <a:ext cx="6004346" cy="2801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043608" y="5179839"/>
            <a:ext cx="7422933" cy="1107996"/>
          </a:xfrm>
          <a:prstGeom prst="rect">
            <a:avLst/>
          </a:prstGeom>
          <a:noFill/>
        </p:spPr>
        <p:txBody>
          <a:bodyPr wrap="square" rtlCol="0">
            <a:spAutoFit/>
          </a:bodyPr>
          <a:lstStyle/>
          <a:p>
            <a:pPr>
              <a:lnSpc>
                <a:spcPct val="150000"/>
              </a:lnSpc>
            </a:pPr>
            <a:r>
              <a:rPr lang="zh-CN" altLang="en-US" sz="2200" dirty="0" smtClean="0">
                <a:solidFill>
                  <a:srgbClr val="FF0000"/>
                </a:solidFill>
              </a:rPr>
              <a:t>思考题：</a:t>
            </a:r>
            <a:r>
              <a:rPr lang="zh-CN" altLang="en-US" sz="2200" dirty="0" smtClean="0"/>
              <a:t>请问具有</a:t>
            </a:r>
            <a:r>
              <a:rPr lang="en-US" altLang="zh-CN" sz="2200" dirty="0" smtClean="0"/>
              <a:t>3</a:t>
            </a:r>
            <a:r>
              <a:rPr lang="zh-CN" altLang="en-US" sz="2200" dirty="0" smtClean="0"/>
              <a:t>个结点的树和二叉树，各有几种形态？</a:t>
            </a:r>
            <a:endParaRPr lang="en-US" altLang="zh-CN" sz="2200" dirty="0" smtClean="0"/>
          </a:p>
          <a:p>
            <a:pPr>
              <a:lnSpc>
                <a:spcPct val="150000"/>
              </a:lnSpc>
            </a:pPr>
            <a:r>
              <a:rPr lang="zh-CN" altLang="en-US" sz="2200" dirty="0" smtClean="0">
                <a:solidFill>
                  <a:srgbClr val="0000FF"/>
                </a:solidFill>
              </a:rPr>
              <a:t>答案：</a:t>
            </a:r>
            <a:r>
              <a:rPr lang="en-US" altLang="zh-CN" sz="2200" dirty="0" smtClean="0"/>
              <a:t>2</a:t>
            </a:r>
            <a:r>
              <a:rPr lang="zh-CN" altLang="en-US" sz="2200" dirty="0" smtClean="0"/>
              <a:t>种和</a:t>
            </a:r>
            <a:r>
              <a:rPr lang="en-US" altLang="zh-CN" sz="2200" dirty="0" smtClean="0"/>
              <a:t>5</a:t>
            </a:r>
            <a:r>
              <a:rPr lang="zh-CN" altLang="en-US" sz="2200" dirty="0" smtClean="0"/>
              <a:t>种</a:t>
            </a:r>
            <a:endParaRPr lang="zh-CN" altLang="en-US" sz="2200" dirty="0"/>
          </a:p>
        </p:txBody>
      </p:sp>
    </p:spTree>
    <p:extLst>
      <p:ext uri="{BB962C8B-B14F-4D97-AF65-F5344CB8AC3E}">
        <p14:creationId xmlns:p14="http://schemas.microsoft.com/office/powerpoint/2010/main" val="64985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764704"/>
            <a:ext cx="5526376" cy="2682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537" name="Rectangle 1"/>
          <p:cNvSpPr>
            <a:spLocks noChangeArrowheads="1"/>
          </p:cNvSpPr>
          <p:nvPr/>
        </p:nvSpPr>
        <p:spPr bwMode="auto">
          <a:xfrm>
            <a:off x="428596" y="3714753"/>
            <a:ext cx="8215370" cy="27238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30000"/>
              </a:lnSpc>
              <a:spcBef>
                <a:spcPts val="600"/>
              </a:spcBef>
              <a:spcAft>
                <a:spcPct val="0"/>
              </a:spcAft>
              <a:buClrTx/>
              <a:buSzTx/>
              <a:buFont typeface="Arial" pitchFamily="34" charset="0"/>
              <a:buChar char="•"/>
              <a:tabLst/>
            </a:pPr>
            <a:r>
              <a:rPr lang="zh-CN" altLang="zh-CN" sz="2400" dirty="0" smtClean="0">
                <a:latin typeface="Times New Roman" pitchFamily="18" charset="0"/>
                <a:ea typeface="楷体" pitchFamily="49" charset="-122"/>
                <a:cs typeface="Times New Roman" pitchFamily="18" charset="0"/>
              </a:rPr>
              <a:t>图</a:t>
            </a:r>
            <a:r>
              <a:rPr lang="en-US" altLang="zh-CN" sz="2400" dirty="0" smtClean="0">
                <a:latin typeface="Times New Roman" pitchFamily="18" charset="0"/>
                <a:ea typeface="楷体" pitchFamily="49" charset="-122"/>
                <a:cs typeface="Times New Roman" pitchFamily="18" charset="0"/>
              </a:rPr>
              <a:t>5-33(b)</a:t>
            </a:r>
            <a:r>
              <a:rPr lang="zh-CN" altLang="en-US" sz="2400" dirty="0" smtClean="0">
                <a:latin typeface="Times New Roman" pitchFamily="18" charset="0"/>
                <a:ea typeface="楷体" pitchFamily="49" charset="-122"/>
                <a:cs typeface="Times New Roman" pitchFamily="18" charset="0"/>
              </a:rPr>
              <a:t>不是平衡二叉树，结点中的值为结点的平衡因子。</a:t>
            </a:r>
            <a:endParaRPr lang="en-US" altLang="zh-CN" sz="2400" dirty="0" smtClean="0">
              <a:latin typeface="Times New Roman" pitchFamily="18" charset="0"/>
              <a:ea typeface="楷体" pitchFamily="49" charset="-122"/>
              <a:cs typeface="Times New Roman" pitchFamily="18" charset="0"/>
            </a:endParaRPr>
          </a:p>
          <a:p>
            <a:pPr lvl="0" fontAlgn="base">
              <a:lnSpc>
                <a:spcPct val="130000"/>
              </a:lnSpc>
              <a:spcBef>
                <a:spcPts val="600"/>
              </a:spcBef>
              <a:spcAft>
                <a:spcPct val="0"/>
              </a:spcAft>
              <a:buFont typeface="Arial" pitchFamily="34" charset="0"/>
              <a:buChar char="•"/>
            </a:pPr>
            <a:r>
              <a:rPr lang="zh-CN" altLang="en-US" sz="2400" b="1" dirty="0" smtClean="0">
                <a:solidFill>
                  <a:srgbClr val="FF0000"/>
                </a:solidFill>
                <a:latin typeface="Times New Roman" pitchFamily="18" charset="0"/>
                <a:ea typeface="楷体" pitchFamily="49" charset="-122"/>
                <a:cs typeface="Times New Roman" pitchFamily="18" charset="0"/>
              </a:rPr>
              <a:t>结论：</a:t>
            </a:r>
            <a:r>
              <a:rPr lang="zh-CN" altLang="en-US" sz="2400" dirty="0" smtClean="0">
                <a:latin typeface="Times New Roman" pitchFamily="18" charset="0"/>
                <a:ea typeface="楷体" pitchFamily="49" charset="-122"/>
                <a:cs typeface="Times New Roman" pitchFamily="18" charset="0"/>
              </a:rPr>
              <a:t>具有</a:t>
            </a:r>
            <a:r>
              <a:rPr lang="en-US" altLang="en-US" sz="2400" dirty="0" smtClean="0">
                <a:latin typeface="Times New Roman" pitchFamily="18" charset="0"/>
                <a:ea typeface="楷体" pitchFamily="49" charset="-122"/>
                <a:cs typeface="Times New Roman" pitchFamily="18" charset="0"/>
              </a:rPr>
              <a:t>n</a:t>
            </a:r>
            <a:r>
              <a:rPr lang="zh-CN" altLang="en-US" sz="2400" dirty="0" smtClean="0">
                <a:latin typeface="Times New Roman" pitchFamily="18" charset="0"/>
                <a:ea typeface="楷体" pitchFamily="49" charset="-122"/>
                <a:cs typeface="Times New Roman" pitchFamily="18" charset="0"/>
              </a:rPr>
              <a:t>个结点的</a:t>
            </a:r>
            <a:r>
              <a:rPr lang="en-US" altLang="en-US" sz="2400" dirty="0" smtClean="0">
                <a:latin typeface="Times New Roman" pitchFamily="18" charset="0"/>
                <a:ea typeface="楷体" pitchFamily="49" charset="-122"/>
                <a:cs typeface="Times New Roman" pitchFamily="18" charset="0"/>
              </a:rPr>
              <a:t>AVL</a:t>
            </a:r>
            <a:r>
              <a:rPr lang="zh-CN" altLang="en-US" sz="2400" dirty="0" smtClean="0">
                <a:latin typeface="Times New Roman" pitchFamily="18" charset="0"/>
                <a:ea typeface="楷体" pitchFamily="49" charset="-122"/>
                <a:cs typeface="Times New Roman" pitchFamily="18" charset="0"/>
              </a:rPr>
              <a:t>树，其深度最大值为</a:t>
            </a:r>
            <a:r>
              <a:rPr lang="en-US" altLang="en-US" sz="2400" dirty="0" smtClean="0">
                <a:latin typeface="Times New Roman" pitchFamily="18" charset="0"/>
                <a:ea typeface="楷体" pitchFamily="49" charset="-122"/>
                <a:cs typeface="Times New Roman" pitchFamily="18" charset="0"/>
              </a:rPr>
              <a:t>1.44log(n)</a:t>
            </a:r>
            <a:r>
              <a:rPr lang="zh-CN" altLang="en-US" sz="2400" dirty="0" smtClean="0">
                <a:latin typeface="Times New Roman" pitchFamily="18" charset="0"/>
                <a:ea typeface="楷体" pitchFamily="49" charset="-122"/>
                <a:cs typeface="Times New Roman" pitchFamily="18" charset="0"/>
              </a:rPr>
              <a:t>，而通常情况接近于</a:t>
            </a:r>
            <a:r>
              <a:rPr lang="en-US" altLang="en-US" sz="2400" dirty="0" smtClean="0">
                <a:latin typeface="Times New Roman" pitchFamily="18" charset="0"/>
                <a:ea typeface="楷体" pitchFamily="49" charset="-122"/>
                <a:cs typeface="Times New Roman" pitchFamily="18" charset="0"/>
              </a:rPr>
              <a:t>log(n)</a:t>
            </a:r>
            <a:r>
              <a:rPr lang="zh-CN" altLang="en-US" sz="2400" dirty="0" smtClean="0">
                <a:latin typeface="Times New Roman" pitchFamily="18" charset="0"/>
                <a:ea typeface="楷体" pitchFamily="49" charset="-122"/>
                <a:cs typeface="Times New Roman" pitchFamily="18" charset="0"/>
              </a:rPr>
              <a:t>。</a:t>
            </a:r>
            <a:endParaRPr lang="en-US" altLang="zh-CN" sz="2400" dirty="0" smtClean="0">
              <a:latin typeface="Times New Roman" pitchFamily="18" charset="0"/>
              <a:ea typeface="楷体" pitchFamily="49" charset="-122"/>
              <a:cs typeface="Times New Roman" pitchFamily="18" charset="0"/>
            </a:endParaRPr>
          </a:p>
          <a:p>
            <a:pPr fontAlgn="base">
              <a:lnSpc>
                <a:spcPct val="130000"/>
              </a:lnSpc>
              <a:spcBef>
                <a:spcPts val="600"/>
              </a:spcBef>
              <a:spcAft>
                <a:spcPct val="0"/>
              </a:spcAft>
              <a:buFont typeface="Arial" pitchFamily="34" charset="0"/>
              <a:buChar char="•"/>
            </a:pPr>
            <a:r>
              <a:rPr lang="zh-CN" altLang="en-US" sz="2400" dirty="0" smtClean="0">
                <a:latin typeface="Times New Roman" pitchFamily="18" charset="0"/>
                <a:ea typeface="楷体" pitchFamily="49" charset="-122"/>
                <a:cs typeface="Times New Roman" pitchFamily="18" charset="0"/>
              </a:rPr>
              <a:t>平衡二叉树查找的平均时间复杂度为</a:t>
            </a:r>
            <a:r>
              <a:rPr lang="en-US" sz="2400" dirty="0" smtClean="0">
                <a:latin typeface="Times New Roman" pitchFamily="18" charset="0"/>
                <a:ea typeface="楷体" pitchFamily="49" charset="-122"/>
                <a:cs typeface="Times New Roman" pitchFamily="18" charset="0"/>
              </a:rPr>
              <a:t>O(log</a:t>
            </a:r>
            <a:r>
              <a:rPr lang="en-US" sz="2400" baseline="-25000" dirty="0" smtClean="0">
                <a:latin typeface="Times New Roman" pitchFamily="18" charset="0"/>
                <a:ea typeface="楷体" pitchFamily="49" charset="-122"/>
                <a:cs typeface="Times New Roman" pitchFamily="18" charset="0"/>
              </a:rPr>
              <a:t>2</a:t>
            </a:r>
            <a:r>
              <a:rPr lang="en-US" sz="2400" dirty="0" smtClean="0">
                <a:latin typeface="Times New Roman" pitchFamily="18" charset="0"/>
                <a:ea typeface="楷体" pitchFamily="49" charset="-122"/>
                <a:cs typeface="Times New Roman" pitchFamily="18" charset="0"/>
              </a:rPr>
              <a:t>n)</a:t>
            </a:r>
            <a:r>
              <a:rPr lang="zh-CN" altLang="en-US" sz="2400" dirty="0" smtClean="0">
                <a:latin typeface="Times New Roman" pitchFamily="18" charset="0"/>
                <a:ea typeface="楷体" pitchFamily="49" charset="-122"/>
                <a:cs typeface="Times New Roman" pitchFamily="18" charset="0"/>
              </a:rPr>
              <a:t>。</a:t>
            </a:r>
          </a:p>
          <a:p>
            <a:pPr lvl="0" fontAlgn="base">
              <a:lnSpc>
                <a:spcPct val="130000"/>
              </a:lnSpc>
              <a:spcBef>
                <a:spcPts val="600"/>
              </a:spcBef>
              <a:spcAft>
                <a:spcPct val="0"/>
              </a:spcAft>
            </a:pPr>
            <a:endParaRPr lang="zh-CN" altLang="en-US" sz="2400" dirty="0" smtClean="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37804693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5.6.2 </a:t>
            </a:r>
            <a:r>
              <a:rPr lang="zh-CN" altLang="zh-CN" b="1" dirty="0"/>
              <a:t>平衡化</a:t>
            </a:r>
            <a:r>
              <a:rPr lang="zh-CN" altLang="zh-CN" b="1" dirty="0" smtClean="0"/>
              <a:t>旋转</a:t>
            </a:r>
            <a:endParaRPr lang="zh-CN" altLang="en-US" dirty="0"/>
          </a:p>
        </p:txBody>
      </p:sp>
      <p:sp>
        <p:nvSpPr>
          <p:cNvPr id="3" name="内容占位符 2"/>
          <p:cNvSpPr>
            <a:spLocks noGrp="1"/>
          </p:cNvSpPr>
          <p:nvPr>
            <p:ph idx="1"/>
          </p:nvPr>
        </p:nvSpPr>
        <p:spPr/>
        <p:txBody>
          <a:bodyPr/>
          <a:lstStyle/>
          <a:p>
            <a:pPr>
              <a:buFont typeface="Arial" panose="020B0604020202020204" pitchFamily="34" charset="0"/>
              <a:buChar char="•"/>
            </a:pPr>
            <a:r>
              <a:rPr lang="zh-CN" altLang="zh-CN" b="0" dirty="0"/>
              <a:t>一般来说，结点的</a:t>
            </a:r>
            <a:r>
              <a:rPr lang="zh-CN" altLang="zh-CN" b="0" dirty="0">
                <a:solidFill>
                  <a:srgbClr val="FF0000"/>
                </a:solidFill>
              </a:rPr>
              <a:t>插入和删除操作可能会影响到平衡二叉树的平衡性</a:t>
            </a:r>
            <a:r>
              <a:rPr lang="zh-CN" altLang="zh-CN" b="0" dirty="0" smtClean="0"/>
              <a:t>。</a:t>
            </a:r>
            <a:endParaRPr lang="en-US" altLang="zh-CN" b="0" dirty="0" smtClean="0"/>
          </a:p>
          <a:p>
            <a:pPr>
              <a:buFont typeface="Arial" panose="020B0604020202020204" pitchFamily="34" charset="0"/>
              <a:buChar char="•"/>
            </a:pPr>
            <a:r>
              <a:rPr lang="zh-CN" altLang="zh-CN" b="0" dirty="0" smtClean="0"/>
              <a:t>通过</a:t>
            </a:r>
            <a:r>
              <a:rPr lang="zh-CN" altLang="zh-CN" b="0" dirty="0"/>
              <a:t>对树进行简单的修改来保持树的平衡性，称其为</a:t>
            </a:r>
            <a:r>
              <a:rPr lang="zh-CN" altLang="zh-CN" b="0" dirty="0">
                <a:solidFill>
                  <a:srgbClr val="FF0000"/>
                </a:solidFill>
              </a:rPr>
              <a:t>平衡化旋转</a:t>
            </a:r>
            <a:r>
              <a:rPr lang="zh-CN" altLang="zh-CN" b="0" dirty="0" smtClean="0"/>
              <a:t>。</a:t>
            </a:r>
            <a:endParaRPr lang="en-US" altLang="zh-CN" b="0" dirty="0" smtClean="0"/>
          </a:p>
          <a:p>
            <a:pPr>
              <a:buFont typeface="Arial" panose="020B0604020202020204" pitchFamily="34" charset="0"/>
              <a:buChar char="•"/>
            </a:pPr>
            <a:r>
              <a:rPr lang="zh-CN" altLang="zh-CN" b="0" dirty="0" smtClean="0">
                <a:solidFill>
                  <a:srgbClr val="FF0000"/>
                </a:solidFill>
              </a:rPr>
              <a:t>平衡</a:t>
            </a:r>
            <a:r>
              <a:rPr lang="zh-CN" altLang="zh-CN" b="0" dirty="0">
                <a:solidFill>
                  <a:srgbClr val="FF0000"/>
                </a:solidFill>
              </a:rPr>
              <a:t>化旋转是从离插入或删除结点位置最近的失衡结点的位置开始调整</a:t>
            </a:r>
            <a:r>
              <a:rPr lang="zh-CN" altLang="zh-CN" b="0" dirty="0"/>
              <a:t>。</a:t>
            </a:r>
            <a:endParaRPr lang="zh-CN" altLang="en-US" b="0"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8143900" y="357166"/>
            <a:ext cx="444500" cy="444500"/>
          </a:xfrm>
          <a:prstGeom prst="rect">
            <a:avLst/>
          </a:prstGeom>
        </p:spPr>
      </p:pic>
    </p:spTree>
    <p:extLst>
      <p:ext uri="{BB962C8B-B14F-4D97-AF65-F5344CB8AC3E}">
        <p14:creationId xmlns:p14="http://schemas.microsoft.com/office/powerpoint/2010/main" val="224656127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908720"/>
            <a:ext cx="8429684" cy="5520676"/>
          </a:xfrm>
        </p:spPr>
        <p:txBody>
          <a:bodyPr>
            <a:normAutofit fontScale="92500" lnSpcReduction="10000"/>
          </a:bodyPr>
          <a:lstStyle/>
          <a:p>
            <a:r>
              <a:rPr lang="en-US" altLang="zh-CN" b="0" dirty="0" smtClean="0"/>
              <a:t>	</a:t>
            </a:r>
            <a:r>
              <a:rPr lang="zh-CN" altLang="zh-CN" b="0" dirty="0" smtClean="0"/>
              <a:t>一般</a:t>
            </a:r>
            <a:r>
              <a:rPr lang="zh-CN" altLang="zh-CN" b="0" dirty="0"/>
              <a:t>情况下，假设由于在平衡二叉树上插入结点而</a:t>
            </a:r>
            <a:r>
              <a:rPr lang="zh-CN" altLang="zh-CN" b="0" dirty="0">
                <a:solidFill>
                  <a:srgbClr val="FF0000"/>
                </a:solidFill>
              </a:rPr>
              <a:t>失去平衡的最小子树的根结点的指针为</a:t>
            </a:r>
            <a:r>
              <a:rPr lang="en-US" altLang="zh-CN" b="0" dirty="0">
                <a:solidFill>
                  <a:srgbClr val="FF0000"/>
                </a:solidFill>
              </a:rPr>
              <a:t>A</a:t>
            </a:r>
            <a:r>
              <a:rPr lang="zh-CN" altLang="zh-CN" b="0" dirty="0"/>
              <a:t>（即</a:t>
            </a:r>
            <a:r>
              <a:rPr lang="en-US" altLang="zh-CN" b="0" dirty="0"/>
              <a:t>A</a:t>
            </a:r>
            <a:r>
              <a:rPr lang="zh-CN" altLang="zh-CN" b="0" dirty="0"/>
              <a:t>是离插入结点位置最近，且平衡因子绝对值超过</a:t>
            </a:r>
            <a:r>
              <a:rPr lang="en-US" altLang="zh-CN" b="0" dirty="0"/>
              <a:t>1</a:t>
            </a:r>
            <a:r>
              <a:rPr lang="zh-CN" altLang="zh-CN" b="0" dirty="0"/>
              <a:t>的祖先结点），通常不平衡的状态有两种</a:t>
            </a:r>
            <a:r>
              <a:rPr lang="zh-CN" altLang="zh-CN" b="0" dirty="0" smtClean="0"/>
              <a:t>：</a:t>
            </a:r>
            <a:endParaRPr lang="en-US" altLang="zh-CN" b="0" dirty="0" smtClean="0"/>
          </a:p>
          <a:p>
            <a:r>
              <a:rPr lang="en-US" altLang="zh-CN" b="0" dirty="0" smtClean="0"/>
              <a:t>		</a:t>
            </a:r>
            <a:r>
              <a:rPr lang="zh-CN" altLang="zh-CN" b="0" dirty="0" smtClean="0"/>
              <a:t>①</a:t>
            </a:r>
            <a:r>
              <a:rPr lang="zh-CN" altLang="zh-CN" b="0" dirty="0">
                <a:solidFill>
                  <a:srgbClr val="FF0000"/>
                </a:solidFill>
              </a:rPr>
              <a:t>左高</a:t>
            </a:r>
            <a:r>
              <a:rPr lang="zh-CN" altLang="zh-CN" b="0" dirty="0"/>
              <a:t>：左子树左高和右子树左高</a:t>
            </a:r>
            <a:r>
              <a:rPr lang="zh-CN" altLang="zh-CN" b="0" dirty="0" smtClean="0"/>
              <a:t>；</a:t>
            </a:r>
            <a:endParaRPr lang="en-US" altLang="zh-CN" b="0" dirty="0" smtClean="0"/>
          </a:p>
          <a:p>
            <a:r>
              <a:rPr lang="en-US" altLang="zh-CN" b="0" dirty="0" smtClean="0"/>
              <a:t>		</a:t>
            </a:r>
            <a:r>
              <a:rPr lang="zh-CN" altLang="zh-CN" b="0" dirty="0" smtClean="0"/>
              <a:t>②</a:t>
            </a:r>
            <a:r>
              <a:rPr lang="zh-CN" altLang="zh-CN" b="0" dirty="0">
                <a:solidFill>
                  <a:srgbClr val="FF0000"/>
                </a:solidFill>
              </a:rPr>
              <a:t>右高</a:t>
            </a:r>
            <a:r>
              <a:rPr lang="zh-CN" altLang="zh-CN" b="0" dirty="0"/>
              <a:t>：左子树右高和右子树右</a:t>
            </a:r>
            <a:r>
              <a:rPr lang="zh-CN" altLang="zh-CN" b="0" dirty="0" smtClean="0"/>
              <a:t>高</a:t>
            </a:r>
            <a:r>
              <a:rPr lang="zh-CN" altLang="en-US" b="0" dirty="0" smtClean="0"/>
              <a:t>。</a:t>
            </a:r>
            <a:endParaRPr lang="en-US" altLang="zh-CN" b="0" dirty="0" smtClean="0"/>
          </a:p>
          <a:p>
            <a:r>
              <a:rPr lang="en-US" altLang="zh-CN" dirty="0"/>
              <a:t>	</a:t>
            </a:r>
            <a:r>
              <a:rPr lang="zh-CN" altLang="zh-CN" dirty="0" smtClean="0"/>
              <a:t>不平衡</a:t>
            </a:r>
            <a:r>
              <a:rPr lang="zh-CN" altLang="zh-CN" dirty="0"/>
              <a:t>可能出现在下面</a:t>
            </a:r>
            <a:r>
              <a:rPr lang="zh-CN" altLang="zh-CN" dirty="0">
                <a:solidFill>
                  <a:srgbClr val="FF0000"/>
                </a:solidFill>
              </a:rPr>
              <a:t>四种情况：</a:t>
            </a:r>
          </a:p>
          <a:p>
            <a:r>
              <a:rPr lang="en-US" altLang="zh-CN" b="0" dirty="0"/>
              <a:t>	(1) </a:t>
            </a:r>
            <a:r>
              <a:rPr lang="zh-CN" altLang="zh-CN" b="0" dirty="0"/>
              <a:t>在</a:t>
            </a:r>
            <a:r>
              <a:rPr lang="en-US" altLang="zh-CN" b="0" dirty="0"/>
              <a:t>A</a:t>
            </a:r>
            <a:r>
              <a:rPr lang="zh-CN" altLang="zh-CN" b="0" dirty="0"/>
              <a:t>的左孩子的左子树上插入结点；</a:t>
            </a:r>
          </a:p>
          <a:p>
            <a:r>
              <a:rPr lang="en-US" altLang="zh-CN" b="0" dirty="0"/>
              <a:t>	(2) </a:t>
            </a:r>
            <a:r>
              <a:rPr lang="zh-CN" altLang="zh-CN" b="0" dirty="0"/>
              <a:t>在</a:t>
            </a:r>
            <a:r>
              <a:rPr lang="en-US" altLang="zh-CN" b="0" dirty="0"/>
              <a:t>A</a:t>
            </a:r>
            <a:r>
              <a:rPr lang="zh-CN" altLang="zh-CN" b="0" dirty="0"/>
              <a:t>的右孩子的右子树上插入结点；</a:t>
            </a:r>
          </a:p>
          <a:p>
            <a:r>
              <a:rPr lang="en-US" altLang="zh-CN" b="0" dirty="0"/>
              <a:t>	(3) </a:t>
            </a:r>
            <a:r>
              <a:rPr lang="zh-CN" altLang="zh-CN" b="0" dirty="0"/>
              <a:t>在</a:t>
            </a:r>
            <a:r>
              <a:rPr lang="en-US" altLang="zh-CN" b="0" dirty="0"/>
              <a:t>A</a:t>
            </a:r>
            <a:r>
              <a:rPr lang="zh-CN" altLang="zh-CN" b="0" dirty="0"/>
              <a:t>的左孩子的右子树上插入结点；</a:t>
            </a:r>
          </a:p>
          <a:p>
            <a:r>
              <a:rPr lang="en-US" altLang="zh-CN" b="0" dirty="0"/>
              <a:t>	(4) </a:t>
            </a:r>
            <a:r>
              <a:rPr lang="zh-CN" altLang="zh-CN" b="0" dirty="0"/>
              <a:t>在</a:t>
            </a:r>
            <a:r>
              <a:rPr lang="en-US" altLang="zh-CN" b="0" dirty="0"/>
              <a:t>A</a:t>
            </a:r>
            <a:r>
              <a:rPr lang="zh-CN" altLang="zh-CN" b="0" dirty="0"/>
              <a:t>的右孩子的左子树上插入结点。</a:t>
            </a:r>
          </a:p>
          <a:p>
            <a:r>
              <a:rPr lang="en-US" altLang="zh-CN" b="0" dirty="0"/>
              <a:t>	</a:t>
            </a:r>
            <a:r>
              <a:rPr lang="zh-CN" altLang="zh-CN" b="0" dirty="0"/>
              <a:t>其中，</a:t>
            </a:r>
            <a:r>
              <a:rPr lang="en-US" altLang="zh-CN" b="0" dirty="0"/>
              <a:t>(1)</a:t>
            </a:r>
            <a:r>
              <a:rPr lang="zh-CN" altLang="zh-CN" b="0" dirty="0"/>
              <a:t>和</a:t>
            </a:r>
            <a:r>
              <a:rPr lang="en-US" altLang="zh-CN" b="0" dirty="0"/>
              <a:t>(4)</a:t>
            </a:r>
            <a:r>
              <a:rPr lang="zh-CN" altLang="zh-CN" b="0" dirty="0"/>
              <a:t>为左高情况，</a:t>
            </a:r>
            <a:r>
              <a:rPr lang="en-US" altLang="zh-CN" b="0" dirty="0"/>
              <a:t>(2)</a:t>
            </a:r>
            <a:r>
              <a:rPr lang="zh-CN" altLang="zh-CN" b="0" dirty="0"/>
              <a:t>和</a:t>
            </a:r>
            <a:r>
              <a:rPr lang="en-US" altLang="zh-CN" b="0" dirty="0"/>
              <a:t>(3)</a:t>
            </a:r>
            <a:r>
              <a:rPr lang="zh-CN" altLang="zh-CN" b="0" dirty="0"/>
              <a:t>为右高情况。因此，相应的</a:t>
            </a:r>
            <a:r>
              <a:rPr lang="zh-CN" altLang="zh-CN" b="0" dirty="0">
                <a:solidFill>
                  <a:srgbClr val="FF0000"/>
                </a:solidFill>
              </a:rPr>
              <a:t>失去平衡后进行调整的规律可以归纳为下面四种情况。</a:t>
            </a:r>
          </a:p>
          <a:p>
            <a:endParaRPr lang="zh-CN" altLang="en-US" dirty="0"/>
          </a:p>
        </p:txBody>
      </p:sp>
    </p:spTree>
    <p:extLst>
      <p:ext uri="{BB962C8B-B14F-4D97-AF65-F5344CB8AC3E}">
        <p14:creationId xmlns:p14="http://schemas.microsoft.com/office/powerpoint/2010/main" val="264730663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4299929"/>
          </a:xfrm>
        </p:spPr>
        <p:txBody>
          <a:bodyPr/>
          <a:lstStyle/>
          <a:p>
            <a:pPr marL="457200" indent="-457200">
              <a:buAutoNum type="arabicPeriod"/>
            </a:pPr>
            <a:r>
              <a:rPr lang="en-US" altLang="zh-CN" dirty="0" smtClean="0">
                <a:solidFill>
                  <a:srgbClr val="FF0000"/>
                </a:solidFill>
              </a:rPr>
              <a:t>LL</a:t>
            </a:r>
            <a:r>
              <a:rPr lang="zh-CN" altLang="zh-CN" dirty="0">
                <a:solidFill>
                  <a:srgbClr val="FF0000"/>
                </a:solidFill>
              </a:rPr>
              <a:t>型平衡</a:t>
            </a:r>
            <a:r>
              <a:rPr lang="zh-CN" altLang="zh-CN" dirty="0" smtClean="0">
                <a:solidFill>
                  <a:srgbClr val="FF0000"/>
                </a:solidFill>
              </a:rPr>
              <a:t>旋转法</a:t>
            </a:r>
            <a:endParaRPr lang="en-US" altLang="zh-CN" dirty="0" smtClean="0">
              <a:solidFill>
                <a:srgbClr val="FF0000"/>
              </a:solidFill>
            </a:endParaRPr>
          </a:p>
          <a:p>
            <a:pPr>
              <a:buFont typeface="Arial" panose="020B0604020202020204" pitchFamily="34" charset="0"/>
              <a:buChar char="•"/>
            </a:pPr>
            <a:r>
              <a:rPr lang="en-US" altLang="zh-CN" b="0" dirty="0"/>
              <a:t>LL</a:t>
            </a:r>
            <a:r>
              <a:rPr lang="zh-CN" altLang="zh-CN" b="0" dirty="0"/>
              <a:t>型是左子树左高的情况，这种情况是由于在结点</a:t>
            </a:r>
            <a:r>
              <a:rPr lang="en-US" altLang="zh-CN" b="0" dirty="0"/>
              <a:t>A</a:t>
            </a:r>
            <a:r>
              <a:rPr lang="zh-CN" altLang="zh-CN" b="0" dirty="0"/>
              <a:t>的左孩子的左子树上插入结点，结点</a:t>
            </a:r>
            <a:r>
              <a:rPr lang="en-US" altLang="zh-CN" b="0" dirty="0"/>
              <a:t>A</a:t>
            </a:r>
            <a:r>
              <a:rPr lang="zh-CN" altLang="zh-CN" b="0" dirty="0"/>
              <a:t>的平衡因子由</a:t>
            </a:r>
            <a:r>
              <a:rPr lang="en-US" altLang="zh-CN" b="0" dirty="0"/>
              <a:t>1</a:t>
            </a:r>
            <a:r>
              <a:rPr lang="zh-CN" altLang="zh-CN" b="0" dirty="0"/>
              <a:t>增至</a:t>
            </a:r>
            <a:r>
              <a:rPr lang="en-US" altLang="zh-CN" b="0" dirty="0"/>
              <a:t>2</a:t>
            </a:r>
            <a:r>
              <a:rPr lang="zh-CN" altLang="zh-CN" b="0" dirty="0"/>
              <a:t>从而使得以结点</a:t>
            </a:r>
            <a:r>
              <a:rPr lang="en-US" altLang="zh-CN" b="0" dirty="0"/>
              <a:t>A</a:t>
            </a:r>
            <a:r>
              <a:rPr lang="zh-CN" altLang="zh-CN" b="0" dirty="0"/>
              <a:t>为根的子树失去平衡</a:t>
            </a:r>
            <a:r>
              <a:rPr lang="zh-CN" altLang="zh-CN" b="0" dirty="0" smtClean="0"/>
              <a:t>。</a:t>
            </a:r>
            <a:endParaRPr lang="en-US" altLang="zh-CN" b="0" dirty="0" smtClean="0"/>
          </a:p>
          <a:p>
            <a:pPr>
              <a:buFont typeface="Arial" panose="020B0604020202020204" pitchFamily="34" charset="0"/>
              <a:buChar char="•"/>
            </a:pPr>
            <a:r>
              <a:rPr lang="zh-CN" altLang="zh-CN" b="0" dirty="0"/>
              <a:t>此种情况下平衡化旋转的</a:t>
            </a:r>
            <a:r>
              <a:rPr lang="zh-CN" altLang="zh-CN" dirty="0">
                <a:solidFill>
                  <a:srgbClr val="FF0000"/>
                </a:solidFill>
              </a:rPr>
              <a:t>方法是进行一次顺时针旋转</a:t>
            </a:r>
            <a:r>
              <a:rPr lang="zh-CN" altLang="zh-CN" dirty="0" smtClean="0">
                <a:solidFill>
                  <a:srgbClr val="FF0000"/>
                </a:solidFill>
              </a:rPr>
              <a:t>操作</a:t>
            </a:r>
            <a:r>
              <a:rPr lang="zh-CN" altLang="en-US" dirty="0" smtClean="0">
                <a:solidFill>
                  <a:srgbClr val="FF0000"/>
                </a:solidFill>
              </a:rPr>
              <a:t>。</a:t>
            </a:r>
            <a:r>
              <a:rPr lang="zh-CN" altLang="zh-CN" b="0" dirty="0" smtClean="0"/>
              <a:t>即将</a:t>
            </a:r>
            <a:r>
              <a:rPr lang="en-US" altLang="zh-CN" b="0" dirty="0"/>
              <a:t>A</a:t>
            </a:r>
            <a:r>
              <a:rPr lang="zh-CN" altLang="zh-CN" b="0" dirty="0"/>
              <a:t>的左孩子</a:t>
            </a:r>
            <a:r>
              <a:rPr lang="en-US" altLang="zh-CN" b="0" dirty="0"/>
              <a:t>B</a:t>
            </a:r>
            <a:r>
              <a:rPr lang="zh-CN" altLang="zh-CN" b="0" dirty="0"/>
              <a:t>向右上旋转代替</a:t>
            </a:r>
            <a:r>
              <a:rPr lang="en-US" altLang="zh-CN" b="0" dirty="0"/>
              <a:t>A</a:t>
            </a:r>
            <a:r>
              <a:rPr lang="zh-CN" altLang="zh-CN" b="0" dirty="0"/>
              <a:t>作为根结点，</a:t>
            </a:r>
            <a:r>
              <a:rPr lang="en-US" altLang="zh-CN" b="0" dirty="0"/>
              <a:t>A</a:t>
            </a:r>
            <a:r>
              <a:rPr lang="zh-CN" altLang="zh-CN" b="0" dirty="0"/>
              <a:t>向右下旋转成为</a:t>
            </a:r>
            <a:r>
              <a:rPr lang="en-US" altLang="zh-CN" b="0" dirty="0"/>
              <a:t>B</a:t>
            </a:r>
            <a:r>
              <a:rPr lang="zh-CN" altLang="zh-CN" b="0" dirty="0"/>
              <a:t>的右子树的根结点，而原来</a:t>
            </a:r>
            <a:r>
              <a:rPr lang="en-US" altLang="zh-CN" b="0" dirty="0"/>
              <a:t>B</a:t>
            </a:r>
            <a:r>
              <a:rPr lang="zh-CN" altLang="zh-CN" b="0" dirty="0"/>
              <a:t>的右子树则变成</a:t>
            </a:r>
            <a:r>
              <a:rPr lang="en-US" altLang="zh-CN" b="0" dirty="0"/>
              <a:t>A</a:t>
            </a:r>
            <a:r>
              <a:rPr lang="zh-CN" altLang="zh-CN" b="0" dirty="0"/>
              <a:t>的左子树，如图</a:t>
            </a:r>
            <a:r>
              <a:rPr lang="en-US" altLang="zh-CN" b="0" dirty="0"/>
              <a:t>5-34</a:t>
            </a:r>
            <a:r>
              <a:rPr lang="zh-CN" altLang="zh-CN" b="0" dirty="0"/>
              <a:t>所示</a:t>
            </a:r>
            <a:r>
              <a:rPr lang="zh-CN" altLang="zh-CN" b="0" dirty="0" smtClean="0"/>
              <a:t>。</a:t>
            </a:r>
            <a:endParaRPr lang="en-US" altLang="zh-CN" b="0" dirty="0" smtClean="0"/>
          </a:p>
        </p:txBody>
      </p:sp>
    </p:spTree>
    <p:extLst>
      <p:ext uri="{BB962C8B-B14F-4D97-AF65-F5344CB8AC3E}">
        <p14:creationId xmlns:p14="http://schemas.microsoft.com/office/powerpoint/2010/main" val="1103549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196752"/>
            <a:ext cx="7623838" cy="4238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349098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920880" cy="3579849"/>
          </a:xfrm>
        </p:spPr>
        <p:txBody>
          <a:bodyPr>
            <a:normAutofit lnSpcReduction="10000"/>
          </a:bodyPr>
          <a:lstStyle/>
          <a:p>
            <a:r>
              <a:rPr lang="en-US" altLang="zh-CN" dirty="0"/>
              <a:t>2. </a:t>
            </a:r>
            <a:r>
              <a:rPr lang="en-US" altLang="zh-CN" dirty="0">
                <a:solidFill>
                  <a:srgbClr val="FF0000"/>
                </a:solidFill>
              </a:rPr>
              <a:t>RR</a:t>
            </a:r>
            <a:r>
              <a:rPr lang="zh-CN" altLang="zh-CN" dirty="0">
                <a:solidFill>
                  <a:srgbClr val="FF0000"/>
                </a:solidFill>
              </a:rPr>
              <a:t>型平衡旋转法</a:t>
            </a:r>
          </a:p>
          <a:p>
            <a:pPr>
              <a:buFont typeface="Arial" panose="020B0604020202020204" pitchFamily="34" charset="0"/>
              <a:buChar char="•"/>
            </a:pPr>
            <a:r>
              <a:rPr lang="zh-CN" altLang="zh-CN" b="0" dirty="0" smtClean="0"/>
              <a:t>在</a:t>
            </a:r>
            <a:r>
              <a:rPr lang="zh-CN" altLang="zh-CN" b="0" dirty="0"/>
              <a:t>结点</a:t>
            </a:r>
            <a:r>
              <a:rPr lang="en-US" altLang="zh-CN" b="0" dirty="0"/>
              <a:t>A</a:t>
            </a:r>
            <a:r>
              <a:rPr lang="zh-CN" altLang="zh-CN" b="0" dirty="0"/>
              <a:t>的右孩子的右子树上插入结点，结点</a:t>
            </a:r>
            <a:r>
              <a:rPr lang="en-US" altLang="zh-CN" b="0" dirty="0"/>
              <a:t>A</a:t>
            </a:r>
            <a:r>
              <a:rPr lang="zh-CN" altLang="zh-CN" b="0" dirty="0"/>
              <a:t>的平衡因子由</a:t>
            </a:r>
            <a:r>
              <a:rPr lang="en-US" altLang="zh-CN" b="0" dirty="0"/>
              <a:t>-1</a:t>
            </a:r>
            <a:r>
              <a:rPr lang="zh-CN" altLang="zh-CN" b="0" dirty="0"/>
              <a:t>减至</a:t>
            </a:r>
            <a:r>
              <a:rPr lang="en-US" altLang="zh-CN" b="0" dirty="0"/>
              <a:t>-2</a:t>
            </a:r>
            <a:r>
              <a:rPr lang="zh-CN" altLang="zh-CN" b="0" dirty="0"/>
              <a:t>，致使结点</a:t>
            </a:r>
            <a:r>
              <a:rPr lang="en-US" altLang="zh-CN" b="0" dirty="0"/>
              <a:t>A</a:t>
            </a:r>
            <a:r>
              <a:rPr lang="zh-CN" altLang="zh-CN" b="0" dirty="0"/>
              <a:t>失去平衡，因此</a:t>
            </a:r>
            <a:r>
              <a:rPr lang="en-US" altLang="zh-CN" b="0" dirty="0"/>
              <a:t>RR</a:t>
            </a:r>
            <a:r>
              <a:rPr lang="zh-CN" altLang="zh-CN" b="0" dirty="0"/>
              <a:t>型属于右子树右高</a:t>
            </a:r>
            <a:r>
              <a:rPr lang="zh-CN" altLang="zh-CN" b="0" dirty="0" smtClean="0"/>
              <a:t>。</a:t>
            </a:r>
            <a:endParaRPr lang="en-US" altLang="zh-CN" b="0" dirty="0" smtClean="0"/>
          </a:p>
          <a:p>
            <a:pPr>
              <a:buFont typeface="Arial" panose="020B0604020202020204" pitchFamily="34" charset="0"/>
              <a:buChar char="•"/>
            </a:pPr>
            <a:r>
              <a:rPr lang="zh-CN" altLang="zh-CN" b="0" dirty="0" smtClean="0"/>
              <a:t>此时</a:t>
            </a:r>
            <a:r>
              <a:rPr lang="en-US" altLang="zh-CN" b="0" dirty="0" smtClean="0"/>
              <a:t>RR</a:t>
            </a:r>
            <a:r>
              <a:rPr lang="zh-CN" altLang="zh-CN" b="0" dirty="0" smtClean="0"/>
              <a:t>平衡</a:t>
            </a:r>
            <a:r>
              <a:rPr lang="zh-CN" altLang="zh-CN" b="0" dirty="0"/>
              <a:t>化旋转的</a:t>
            </a:r>
            <a:r>
              <a:rPr lang="zh-CN" altLang="zh-CN" dirty="0">
                <a:solidFill>
                  <a:srgbClr val="FF0000"/>
                </a:solidFill>
              </a:rPr>
              <a:t>方法是进行一次逆时针旋转</a:t>
            </a:r>
            <a:r>
              <a:rPr lang="zh-CN" altLang="zh-CN" dirty="0" smtClean="0">
                <a:solidFill>
                  <a:srgbClr val="FF0000"/>
                </a:solidFill>
              </a:rPr>
              <a:t>操作</a:t>
            </a:r>
            <a:r>
              <a:rPr lang="zh-CN" altLang="en-US" dirty="0" smtClean="0">
                <a:solidFill>
                  <a:srgbClr val="FF0000"/>
                </a:solidFill>
              </a:rPr>
              <a:t>。</a:t>
            </a:r>
            <a:r>
              <a:rPr lang="zh-CN" altLang="zh-CN" b="0" dirty="0" smtClean="0"/>
              <a:t>即将</a:t>
            </a:r>
            <a:r>
              <a:rPr lang="en-US" altLang="zh-CN" b="0" dirty="0"/>
              <a:t>A</a:t>
            </a:r>
            <a:r>
              <a:rPr lang="zh-CN" altLang="zh-CN" b="0" dirty="0"/>
              <a:t>的右孩子</a:t>
            </a:r>
            <a:r>
              <a:rPr lang="en-US" altLang="zh-CN" b="0" dirty="0"/>
              <a:t>B</a:t>
            </a:r>
            <a:r>
              <a:rPr lang="zh-CN" altLang="zh-CN" b="0" dirty="0"/>
              <a:t>向左上旋转代替</a:t>
            </a:r>
            <a:r>
              <a:rPr lang="en-US" altLang="zh-CN" b="0" dirty="0"/>
              <a:t>A</a:t>
            </a:r>
            <a:r>
              <a:rPr lang="zh-CN" altLang="zh-CN" b="0" dirty="0"/>
              <a:t>作为根结点，</a:t>
            </a:r>
            <a:r>
              <a:rPr lang="en-US" altLang="zh-CN" b="0" dirty="0"/>
              <a:t>A</a:t>
            </a:r>
            <a:r>
              <a:rPr lang="zh-CN" altLang="zh-CN" b="0" dirty="0"/>
              <a:t>向左下旋转成为</a:t>
            </a:r>
            <a:r>
              <a:rPr lang="en-US" altLang="zh-CN" b="0" dirty="0"/>
              <a:t>B</a:t>
            </a:r>
            <a:r>
              <a:rPr lang="zh-CN" altLang="zh-CN" b="0" dirty="0"/>
              <a:t>的左子树的根结点，而原来</a:t>
            </a:r>
            <a:r>
              <a:rPr lang="en-US" altLang="zh-CN" b="0" dirty="0"/>
              <a:t>B</a:t>
            </a:r>
            <a:r>
              <a:rPr lang="zh-CN" altLang="zh-CN" b="0" dirty="0"/>
              <a:t>的左子树则变成</a:t>
            </a:r>
            <a:r>
              <a:rPr lang="en-US" altLang="zh-CN" b="0" dirty="0"/>
              <a:t>A</a:t>
            </a:r>
            <a:r>
              <a:rPr lang="zh-CN" altLang="zh-CN" b="0" dirty="0"/>
              <a:t>的右子树，如图</a:t>
            </a:r>
            <a:r>
              <a:rPr lang="en-US" altLang="zh-CN" b="0" dirty="0"/>
              <a:t>5-35</a:t>
            </a:r>
            <a:r>
              <a:rPr lang="zh-CN" altLang="zh-CN" b="0" dirty="0"/>
              <a:t>所示。</a:t>
            </a:r>
            <a:endParaRPr lang="zh-CN" altLang="en-US" b="0" dirty="0"/>
          </a:p>
        </p:txBody>
      </p:sp>
    </p:spTree>
    <p:extLst>
      <p:ext uri="{BB962C8B-B14F-4D97-AF65-F5344CB8AC3E}">
        <p14:creationId xmlns:p14="http://schemas.microsoft.com/office/powerpoint/2010/main" val="173375668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340768"/>
            <a:ext cx="7390655"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578359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776864" cy="5112568"/>
          </a:xfrm>
        </p:spPr>
        <p:txBody>
          <a:bodyPr>
            <a:normAutofit/>
          </a:bodyPr>
          <a:lstStyle/>
          <a:p>
            <a:r>
              <a:rPr lang="en-US" altLang="zh-CN" dirty="0"/>
              <a:t>3. </a:t>
            </a:r>
            <a:r>
              <a:rPr lang="en-US" altLang="zh-CN" dirty="0">
                <a:solidFill>
                  <a:srgbClr val="FF0000"/>
                </a:solidFill>
              </a:rPr>
              <a:t>LR</a:t>
            </a:r>
            <a:r>
              <a:rPr lang="zh-CN" altLang="zh-CN" dirty="0">
                <a:solidFill>
                  <a:srgbClr val="FF0000"/>
                </a:solidFill>
              </a:rPr>
              <a:t>型平衡旋转法</a:t>
            </a:r>
          </a:p>
          <a:p>
            <a:pPr>
              <a:buFont typeface="Arial" panose="020B0604020202020204" pitchFamily="34" charset="0"/>
              <a:buChar char="•"/>
            </a:pPr>
            <a:r>
              <a:rPr lang="en-US" altLang="zh-CN" b="0" dirty="0" smtClean="0"/>
              <a:t>LR</a:t>
            </a:r>
            <a:r>
              <a:rPr lang="zh-CN" altLang="zh-CN" b="0" dirty="0"/>
              <a:t>型为左子树右高，这种情况是由于在结点</a:t>
            </a:r>
            <a:r>
              <a:rPr lang="en-US" altLang="zh-CN" b="0" dirty="0"/>
              <a:t>A</a:t>
            </a:r>
            <a:r>
              <a:rPr lang="zh-CN" altLang="zh-CN" b="0" dirty="0"/>
              <a:t>的左孩子的右子树上插入结点，使</a:t>
            </a:r>
            <a:r>
              <a:rPr lang="en-US" altLang="zh-CN" b="0" dirty="0"/>
              <a:t>A</a:t>
            </a:r>
            <a:r>
              <a:rPr lang="zh-CN" altLang="zh-CN" b="0" dirty="0"/>
              <a:t>的平衡因子由</a:t>
            </a:r>
            <a:r>
              <a:rPr lang="en-US" altLang="zh-CN" b="0" dirty="0"/>
              <a:t>1</a:t>
            </a:r>
            <a:r>
              <a:rPr lang="zh-CN" altLang="zh-CN" b="0" dirty="0"/>
              <a:t>增至</a:t>
            </a:r>
            <a:r>
              <a:rPr lang="en-US" altLang="zh-CN" b="0" dirty="0"/>
              <a:t>2</a:t>
            </a:r>
            <a:r>
              <a:rPr lang="zh-CN" altLang="zh-CN" b="0" dirty="0"/>
              <a:t>而使以结点</a:t>
            </a:r>
            <a:r>
              <a:rPr lang="en-US" altLang="zh-CN" b="0" dirty="0"/>
              <a:t>A</a:t>
            </a:r>
            <a:r>
              <a:rPr lang="zh-CN" altLang="zh-CN" b="0" dirty="0"/>
              <a:t>为根的子树失去平衡</a:t>
            </a:r>
            <a:r>
              <a:rPr lang="zh-CN" altLang="zh-CN" b="0" dirty="0" smtClean="0"/>
              <a:t>。</a:t>
            </a:r>
            <a:endParaRPr lang="en-US" altLang="zh-CN" b="0" dirty="0" smtClean="0"/>
          </a:p>
          <a:p>
            <a:pPr>
              <a:buFont typeface="Arial" panose="020B0604020202020204" pitchFamily="34" charset="0"/>
              <a:buChar char="•"/>
            </a:pPr>
            <a:r>
              <a:rPr lang="zh-CN" altLang="zh-CN" b="0" dirty="0"/>
              <a:t>设</a:t>
            </a:r>
            <a:r>
              <a:rPr lang="en-US" altLang="zh-CN" b="0" dirty="0"/>
              <a:t>B</a:t>
            </a:r>
            <a:r>
              <a:rPr lang="zh-CN" altLang="zh-CN" b="0" dirty="0"/>
              <a:t>为</a:t>
            </a:r>
            <a:r>
              <a:rPr lang="en-US" altLang="zh-CN" b="0" dirty="0"/>
              <a:t>A</a:t>
            </a:r>
            <a:r>
              <a:rPr lang="zh-CN" altLang="zh-CN" b="0" dirty="0"/>
              <a:t>的左孩子，</a:t>
            </a:r>
            <a:r>
              <a:rPr lang="en-US" altLang="zh-CN" b="0" dirty="0"/>
              <a:t>C</a:t>
            </a:r>
            <a:r>
              <a:rPr lang="zh-CN" altLang="zh-CN" b="0" dirty="0"/>
              <a:t>为</a:t>
            </a:r>
            <a:r>
              <a:rPr lang="en-US" altLang="zh-CN" b="0" dirty="0"/>
              <a:t>B</a:t>
            </a:r>
            <a:r>
              <a:rPr lang="zh-CN" altLang="zh-CN" b="0" dirty="0"/>
              <a:t>的右孩子</a:t>
            </a:r>
            <a:r>
              <a:rPr lang="zh-CN" altLang="zh-CN" b="0" dirty="0" smtClean="0"/>
              <a:t>。</a:t>
            </a:r>
            <a:endParaRPr lang="en-US" altLang="zh-CN" b="0" dirty="0" smtClean="0"/>
          </a:p>
          <a:p>
            <a:pPr>
              <a:buFont typeface="Arial" panose="020B0604020202020204" pitchFamily="34" charset="0"/>
              <a:buChar char="•"/>
            </a:pPr>
            <a:r>
              <a:rPr lang="zh-CN" altLang="zh-CN" b="0" dirty="0"/>
              <a:t>在插入结点前</a:t>
            </a:r>
            <a:r>
              <a:rPr lang="en-US" altLang="zh-CN" b="0" dirty="0"/>
              <a:t>C</a:t>
            </a:r>
            <a:r>
              <a:rPr lang="zh-CN" altLang="zh-CN" b="0" dirty="0"/>
              <a:t>的平衡因子只能是</a:t>
            </a:r>
            <a:r>
              <a:rPr lang="en-US" altLang="zh-CN" b="0" dirty="0"/>
              <a:t>0</a:t>
            </a:r>
            <a:r>
              <a:rPr lang="zh-CN" altLang="zh-CN" b="0" dirty="0"/>
              <a:t>，否则</a:t>
            </a:r>
            <a:r>
              <a:rPr lang="en-US" altLang="zh-CN" b="0" dirty="0"/>
              <a:t>C</a:t>
            </a:r>
            <a:r>
              <a:rPr lang="zh-CN" altLang="zh-CN" b="0" dirty="0"/>
              <a:t>会失去平衡或者</a:t>
            </a:r>
            <a:r>
              <a:rPr lang="en-US" altLang="zh-CN" b="0" dirty="0"/>
              <a:t>C</a:t>
            </a:r>
            <a:r>
              <a:rPr lang="zh-CN" altLang="zh-CN" b="0" dirty="0"/>
              <a:t>的深度不发生变化。而插入后</a:t>
            </a:r>
            <a:r>
              <a:rPr lang="en-US" altLang="zh-CN" b="0" dirty="0"/>
              <a:t>C</a:t>
            </a:r>
            <a:r>
              <a:rPr lang="zh-CN" altLang="zh-CN" b="0" dirty="0"/>
              <a:t>的平衡因子的</a:t>
            </a:r>
            <a:r>
              <a:rPr lang="zh-CN" altLang="zh-CN" dirty="0">
                <a:solidFill>
                  <a:srgbClr val="FF0000"/>
                </a:solidFill>
              </a:rPr>
              <a:t>变化有下列三种情况：</a:t>
            </a:r>
            <a:endParaRPr lang="zh-CN" altLang="en-US" dirty="0">
              <a:solidFill>
                <a:srgbClr val="FF0000"/>
              </a:solidFill>
            </a:endParaRPr>
          </a:p>
        </p:txBody>
      </p:sp>
    </p:spTree>
    <p:extLst>
      <p:ext uri="{BB962C8B-B14F-4D97-AF65-F5344CB8AC3E}">
        <p14:creationId xmlns:p14="http://schemas.microsoft.com/office/powerpoint/2010/main" val="297389163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400600"/>
          </a:xfrm>
        </p:spPr>
        <p:txBody>
          <a:bodyPr>
            <a:normAutofit fontScale="92500"/>
          </a:bodyPr>
          <a:lstStyle/>
          <a:p>
            <a:r>
              <a:rPr lang="en-US" altLang="zh-CN" b="0" dirty="0"/>
              <a:t>(1) </a:t>
            </a:r>
            <a:r>
              <a:rPr lang="zh-CN" altLang="zh-CN" b="0" dirty="0"/>
              <a:t>插入后</a:t>
            </a:r>
            <a:r>
              <a:rPr lang="en-US" altLang="zh-CN" b="0" dirty="0"/>
              <a:t>C</a:t>
            </a:r>
            <a:r>
              <a:rPr lang="zh-CN" altLang="zh-CN" b="0" dirty="0"/>
              <a:t>的平衡因子为</a:t>
            </a:r>
            <a:r>
              <a:rPr lang="en-US" altLang="zh-CN" b="0" dirty="0"/>
              <a:t>1</a:t>
            </a:r>
            <a:r>
              <a:rPr lang="zh-CN" altLang="zh-CN" b="0" dirty="0"/>
              <a:t>，即在</a:t>
            </a:r>
            <a:r>
              <a:rPr lang="en-US" altLang="zh-CN" b="0" dirty="0"/>
              <a:t>C</a:t>
            </a:r>
            <a:r>
              <a:rPr lang="zh-CN" altLang="zh-CN" b="0" dirty="0"/>
              <a:t>的左子树上插入。设此时</a:t>
            </a:r>
            <a:r>
              <a:rPr lang="en-US" altLang="zh-CN" b="0" dirty="0"/>
              <a:t>C</a:t>
            </a:r>
            <a:r>
              <a:rPr lang="zh-CN" altLang="zh-CN" b="0" dirty="0"/>
              <a:t>的左子树的深度为</a:t>
            </a:r>
            <a:r>
              <a:rPr lang="en-US" altLang="zh-CN" b="0" dirty="0"/>
              <a:t>h</a:t>
            </a:r>
            <a:r>
              <a:rPr lang="zh-CN" altLang="zh-CN" b="0" dirty="0"/>
              <a:t>，则</a:t>
            </a:r>
            <a:r>
              <a:rPr lang="en-US" altLang="zh-CN" b="0" dirty="0"/>
              <a:t>C</a:t>
            </a:r>
            <a:r>
              <a:rPr lang="zh-CN" altLang="zh-CN" b="0" dirty="0"/>
              <a:t>的右子树的深度为</a:t>
            </a:r>
            <a:r>
              <a:rPr lang="en-US" altLang="zh-CN" b="0" dirty="0"/>
              <a:t>h-1</a:t>
            </a:r>
            <a:r>
              <a:rPr lang="zh-CN" altLang="zh-CN" b="0" dirty="0"/>
              <a:t>。由于</a:t>
            </a:r>
            <a:r>
              <a:rPr lang="en-US" altLang="zh-CN" b="0" dirty="0"/>
              <a:t>B</a:t>
            </a:r>
            <a:r>
              <a:rPr lang="zh-CN" altLang="zh-CN" b="0" dirty="0"/>
              <a:t>的平衡因子是</a:t>
            </a:r>
            <a:r>
              <a:rPr lang="en-US" altLang="zh-CN" b="0" dirty="0"/>
              <a:t>-1</a:t>
            </a:r>
            <a:r>
              <a:rPr lang="zh-CN" altLang="zh-CN" b="0" dirty="0"/>
              <a:t>，故</a:t>
            </a:r>
            <a:r>
              <a:rPr lang="en-US" altLang="zh-CN" b="0" dirty="0"/>
              <a:t>B</a:t>
            </a:r>
            <a:r>
              <a:rPr lang="zh-CN" altLang="zh-CN" b="0" dirty="0"/>
              <a:t>的左子树的深度为</a:t>
            </a:r>
            <a:r>
              <a:rPr lang="en-US" altLang="zh-CN" b="0" dirty="0"/>
              <a:t>h</a:t>
            </a:r>
            <a:r>
              <a:rPr lang="zh-CN" altLang="zh-CN" b="0" dirty="0"/>
              <a:t>，，由于</a:t>
            </a:r>
            <a:r>
              <a:rPr lang="en-US" altLang="zh-CN" b="0" dirty="0"/>
              <a:t>A</a:t>
            </a:r>
            <a:r>
              <a:rPr lang="zh-CN" altLang="zh-CN" b="0" dirty="0"/>
              <a:t>的平衡因子为</a:t>
            </a:r>
            <a:r>
              <a:rPr lang="en-US" altLang="zh-CN" b="0" dirty="0"/>
              <a:t>2</a:t>
            </a:r>
            <a:r>
              <a:rPr lang="zh-CN" altLang="zh-CN" b="0" dirty="0"/>
              <a:t>，故</a:t>
            </a:r>
            <a:r>
              <a:rPr lang="en-US" altLang="zh-CN" b="0" dirty="0"/>
              <a:t>A</a:t>
            </a:r>
            <a:r>
              <a:rPr lang="zh-CN" altLang="zh-CN" b="0" dirty="0"/>
              <a:t>的右子树的深度为</a:t>
            </a:r>
            <a:r>
              <a:rPr lang="en-US" altLang="zh-CN" b="0" dirty="0"/>
              <a:t>h</a:t>
            </a:r>
            <a:r>
              <a:rPr lang="zh-CN" altLang="zh-CN" b="0" dirty="0"/>
              <a:t>。</a:t>
            </a:r>
          </a:p>
          <a:p>
            <a:r>
              <a:rPr lang="en-US" altLang="zh-CN" b="0" dirty="0" smtClean="0"/>
              <a:t>(</a:t>
            </a:r>
            <a:r>
              <a:rPr lang="en-US" altLang="zh-CN" b="0" dirty="0"/>
              <a:t>2) </a:t>
            </a:r>
            <a:r>
              <a:rPr lang="zh-CN" altLang="zh-CN" b="0" dirty="0"/>
              <a:t>插入后</a:t>
            </a:r>
            <a:r>
              <a:rPr lang="en-US" altLang="zh-CN" b="0" dirty="0"/>
              <a:t>C</a:t>
            </a:r>
            <a:r>
              <a:rPr lang="zh-CN" altLang="zh-CN" b="0" dirty="0"/>
              <a:t>的平衡因子为</a:t>
            </a:r>
            <a:r>
              <a:rPr lang="en-US" altLang="zh-CN" b="0" dirty="0"/>
              <a:t>-1</a:t>
            </a:r>
            <a:r>
              <a:rPr lang="zh-CN" altLang="zh-CN" b="0" dirty="0"/>
              <a:t>，即在</a:t>
            </a:r>
            <a:r>
              <a:rPr lang="en-US" altLang="zh-CN" b="0" dirty="0"/>
              <a:t>C</a:t>
            </a:r>
            <a:r>
              <a:rPr lang="zh-CN" altLang="zh-CN" b="0" dirty="0"/>
              <a:t>的右子树上插入。设此时</a:t>
            </a:r>
            <a:r>
              <a:rPr lang="en-US" altLang="zh-CN" b="0" dirty="0"/>
              <a:t>C</a:t>
            </a:r>
            <a:r>
              <a:rPr lang="zh-CN" altLang="zh-CN" b="0" dirty="0"/>
              <a:t>的左子树的深度为</a:t>
            </a:r>
            <a:r>
              <a:rPr lang="en-US" altLang="zh-CN" b="0" dirty="0"/>
              <a:t>h</a:t>
            </a:r>
            <a:r>
              <a:rPr lang="zh-CN" altLang="zh-CN" b="0" dirty="0"/>
              <a:t>，则</a:t>
            </a:r>
            <a:r>
              <a:rPr lang="en-US" altLang="zh-CN" b="0" dirty="0"/>
              <a:t>C</a:t>
            </a:r>
            <a:r>
              <a:rPr lang="zh-CN" altLang="zh-CN" b="0" dirty="0"/>
              <a:t>的右子树的深度为</a:t>
            </a:r>
            <a:r>
              <a:rPr lang="en-US" altLang="zh-CN" b="0" dirty="0"/>
              <a:t>h+1</a:t>
            </a:r>
            <a:r>
              <a:rPr lang="zh-CN" altLang="zh-CN" b="0" dirty="0"/>
              <a:t>。由于</a:t>
            </a:r>
            <a:r>
              <a:rPr lang="en-US" altLang="zh-CN" b="0" dirty="0"/>
              <a:t>B</a:t>
            </a:r>
            <a:r>
              <a:rPr lang="zh-CN" altLang="zh-CN" b="0" dirty="0"/>
              <a:t>的平衡因子是</a:t>
            </a:r>
            <a:r>
              <a:rPr lang="en-US" altLang="zh-CN" b="0" dirty="0"/>
              <a:t>-1</a:t>
            </a:r>
            <a:r>
              <a:rPr lang="zh-CN" altLang="zh-CN" b="0" dirty="0"/>
              <a:t>，故</a:t>
            </a:r>
            <a:r>
              <a:rPr lang="en-US" altLang="zh-CN" b="0" dirty="0"/>
              <a:t>B</a:t>
            </a:r>
            <a:r>
              <a:rPr lang="zh-CN" altLang="zh-CN" b="0" dirty="0"/>
              <a:t>的左子树的深度为</a:t>
            </a:r>
            <a:r>
              <a:rPr lang="en-US" altLang="zh-CN" b="0" dirty="0"/>
              <a:t>h+1</a:t>
            </a:r>
            <a:r>
              <a:rPr lang="zh-CN" altLang="zh-CN" b="0" dirty="0"/>
              <a:t>，，由于</a:t>
            </a:r>
            <a:r>
              <a:rPr lang="en-US" altLang="zh-CN" b="0" dirty="0"/>
              <a:t>A</a:t>
            </a:r>
            <a:r>
              <a:rPr lang="zh-CN" altLang="zh-CN" b="0" dirty="0"/>
              <a:t>的平衡因子为</a:t>
            </a:r>
            <a:r>
              <a:rPr lang="en-US" altLang="zh-CN" b="0" dirty="0"/>
              <a:t>2</a:t>
            </a:r>
            <a:r>
              <a:rPr lang="zh-CN" altLang="zh-CN" b="0" dirty="0"/>
              <a:t>，故</a:t>
            </a:r>
            <a:r>
              <a:rPr lang="en-US" altLang="zh-CN" b="0" dirty="0"/>
              <a:t>A</a:t>
            </a:r>
            <a:r>
              <a:rPr lang="zh-CN" altLang="zh-CN" b="0" dirty="0"/>
              <a:t>的右子树的深度为</a:t>
            </a:r>
            <a:r>
              <a:rPr lang="en-US" altLang="zh-CN" b="0" dirty="0"/>
              <a:t>h+1</a:t>
            </a:r>
            <a:r>
              <a:rPr lang="zh-CN" altLang="zh-CN" b="0" dirty="0"/>
              <a:t>。</a:t>
            </a:r>
          </a:p>
          <a:p>
            <a:r>
              <a:rPr lang="en-US" altLang="zh-CN" b="0" dirty="0" smtClean="0"/>
              <a:t>(</a:t>
            </a:r>
            <a:r>
              <a:rPr lang="en-US" altLang="zh-CN" b="0" dirty="0"/>
              <a:t>3) </a:t>
            </a:r>
            <a:r>
              <a:rPr lang="zh-CN" altLang="zh-CN" b="0" dirty="0"/>
              <a:t>插入后</a:t>
            </a:r>
            <a:r>
              <a:rPr lang="en-US" altLang="zh-CN" b="0" dirty="0"/>
              <a:t>C</a:t>
            </a:r>
            <a:r>
              <a:rPr lang="zh-CN" altLang="zh-CN" b="0" dirty="0"/>
              <a:t>的平衡因子为</a:t>
            </a:r>
            <a:r>
              <a:rPr lang="en-US" altLang="zh-CN" b="0" dirty="0"/>
              <a:t>0</a:t>
            </a:r>
            <a:r>
              <a:rPr lang="zh-CN" altLang="zh-CN" b="0" dirty="0"/>
              <a:t>，即</a:t>
            </a:r>
            <a:r>
              <a:rPr lang="en-US" altLang="zh-CN" b="0" dirty="0"/>
              <a:t>C</a:t>
            </a:r>
            <a:r>
              <a:rPr lang="zh-CN" altLang="zh-CN" b="0" dirty="0"/>
              <a:t>本身就是插入结点。设此时</a:t>
            </a:r>
            <a:r>
              <a:rPr lang="en-US" altLang="zh-CN" b="0" dirty="0"/>
              <a:t>C</a:t>
            </a:r>
            <a:r>
              <a:rPr lang="zh-CN" altLang="zh-CN" b="0" dirty="0"/>
              <a:t>的左子树的深度为</a:t>
            </a:r>
            <a:r>
              <a:rPr lang="en-US" altLang="zh-CN" b="0" dirty="0"/>
              <a:t>h</a:t>
            </a:r>
            <a:r>
              <a:rPr lang="zh-CN" altLang="zh-CN" b="0" dirty="0"/>
              <a:t>，则</a:t>
            </a:r>
            <a:r>
              <a:rPr lang="en-US" altLang="zh-CN" b="0" dirty="0"/>
              <a:t>C</a:t>
            </a:r>
            <a:r>
              <a:rPr lang="zh-CN" altLang="zh-CN" b="0" dirty="0"/>
              <a:t>的右子树的深度为</a:t>
            </a:r>
            <a:r>
              <a:rPr lang="en-US" altLang="zh-CN" b="0" dirty="0"/>
              <a:t>h</a:t>
            </a:r>
            <a:r>
              <a:rPr lang="zh-CN" altLang="zh-CN" b="0" dirty="0"/>
              <a:t>。由于</a:t>
            </a:r>
            <a:r>
              <a:rPr lang="en-US" altLang="zh-CN" b="0" dirty="0"/>
              <a:t>B</a:t>
            </a:r>
            <a:r>
              <a:rPr lang="zh-CN" altLang="zh-CN" b="0" dirty="0"/>
              <a:t>的平衡因子是</a:t>
            </a:r>
            <a:r>
              <a:rPr lang="en-US" altLang="zh-CN" b="0" dirty="0"/>
              <a:t>-1</a:t>
            </a:r>
            <a:r>
              <a:rPr lang="zh-CN" altLang="zh-CN" b="0" dirty="0"/>
              <a:t>，故</a:t>
            </a:r>
            <a:r>
              <a:rPr lang="en-US" altLang="zh-CN" b="0" dirty="0"/>
              <a:t>B</a:t>
            </a:r>
            <a:r>
              <a:rPr lang="zh-CN" altLang="zh-CN" b="0" dirty="0"/>
              <a:t>的左子树的深度为</a:t>
            </a:r>
            <a:r>
              <a:rPr lang="en-US" altLang="zh-CN" b="0" dirty="0"/>
              <a:t>h</a:t>
            </a:r>
            <a:r>
              <a:rPr lang="zh-CN" altLang="zh-CN" b="0" dirty="0"/>
              <a:t>，，由于</a:t>
            </a:r>
            <a:r>
              <a:rPr lang="en-US" altLang="zh-CN" b="0" dirty="0"/>
              <a:t>A</a:t>
            </a:r>
            <a:r>
              <a:rPr lang="zh-CN" altLang="zh-CN" b="0" dirty="0"/>
              <a:t>的平衡因子为</a:t>
            </a:r>
            <a:r>
              <a:rPr lang="en-US" altLang="zh-CN" b="0" dirty="0"/>
              <a:t>2</a:t>
            </a:r>
            <a:r>
              <a:rPr lang="zh-CN" altLang="zh-CN" b="0" dirty="0"/>
              <a:t>，故</a:t>
            </a:r>
            <a:r>
              <a:rPr lang="en-US" altLang="zh-CN" b="0" dirty="0"/>
              <a:t>A</a:t>
            </a:r>
            <a:r>
              <a:rPr lang="zh-CN" altLang="zh-CN" b="0" dirty="0"/>
              <a:t>的右子树的深度为</a:t>
            </a:r>
            <a:r>
              <a:rPr lang="en-US" altLang="zh-CN" b="0" dirty="0"/>
              <a:t>h</a:t>
            </a:r>
            <a:r>
              <a:rPr lang="zh-CN" altLang="zh-CN" b="0" dirty="0"/>
              <a:t>。</a:t>
            </a:r>
          </a:p>
          <a:p>
            <a:endParaRPr lang="zh-CN" altLang="en-US" dirty="0"/>
          </a:p>
        </p:txBody>
      </p:sp>
    </p:spTree>
    <p:extLst>
      <p:ext uri="{BB962C8B-B14F-4D97-AF65-F5344CB8AC3E}">
        <p14:creationId xmlns:p14="http://schemas.microsoft.com/office/powerpoint/2010/main" val="345155537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2689" name="Object 1"/>
          <p:cNvGraphicFramePr>
            <a:graphicFrameLocks noChangeAspect="1"/>
          </p:cNvGraphicFramePr>
          <p:nvPr>
            <p:extLst>
              <p:ext uri="{D42A27DB-BD31-4B8C-83A1-F6EECF244321}">
                <p14:modId xmlns:p14="http://schemas.microsoft.com/office/powerpoint/2010/main" val="3573521241"/>
              </p:ext>
            </p:extLst>
          </p:nvPr>
        </p:nvGraphicFramePr>
        <p:xfrm>
          <a:off x="483674" y="2690336"/>
          <a:ext cx="8176652" cy="3643338"/>
        </p:xfrm>
        <a:graphic>
          <a:graphicData uri="http://schemas.openxmlformats.org/presentationml/2006/ole">
            <mc:AlternateContent xmlns:mc="http://schemas.openxmlformats.org/markup-compatibility/2006">
              <mc:Choice xmlns:v="urn:schemas-microsoft-com:vml" Requires="v">
                <p:oleObj spid="_x0000_s243058" r:id="rId3" imgW="4783847" imgH="2131803" progId="">
                  <p:embed/>
                </p:oleObj>
              </mc:Choice>
              <mc:Fallback>
                <p:oleObj r:id="rId3" imgW="4783847" imgH="2131803"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674" y="2690336"/>
                        <a:ext cx="8176652" cy="364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1331640" y="692696"/>
            <a:ext cx="7056784" cy="1569660"/>
          </a:xfrm>
          <a:prstGeom prst="rect">
            <a:avLst/>
          </a:prstGeom>
        </p:spPr>
        <p:txBody>
          <a:bodyPr wrap="square">
            <a:spAutoFit/>
          </a:bodyPr>
          <a:lstStyle/>
          <a:p>
            <a:pPr>
              <a:buFont typeface="Arial" panose="020B0604020202020204" pitchFamily="34" charset="0"/>
              <a:buChar char="•"/>
            </a:pPr>
            <a:r>
              <a:rPr lang="zh-CN" altLang="zh-CN" sz="2400" dirty="0" smtClean="0">
                <a:latin typeface="楷体" pitchFamily="49" charset="-122"/>
                <a:ea typeface="楷体" pitchFamily="49" charset="-122"/>
              </a:rPr>
              <a:t>此时</a:t>
            </a:r>
            <a:r>
              <a:rPr lang="en-US" altLang="zh-CN" sz="2400" b="1" dirty="0" smtClean="0">
                <a:solidFill>
                  <a:srgbClr val="0000FF"/>
                </a:solidFill>
                <a:latin typeface="楷体" pitchFamily="49" charset="-122"/>
                <a:ea typeface="楷体" pitchFamily="49" charset="-122"/>
              </a:rPr>
              <a:t>LR</a:t>
            </a:r>
            <a:r>
              <a:rPr lang="zh-CN" altLang="en-US" sz="2400" b="1" dirty="0" smtClean="0">
                <a:solidFill>
                  <a:srgbClr val="0000FF"/>
                </a:solidFill>
                <a:latin typeface="楷体" pitchFamily="49" charset="-122"/>
                <a:ea typeface="楷体" pitchFamily="49" charset="-122"/>
              </a:rPr>
              <a:t>型</a:t>
            </a:r>
            <a:r>
              <a:rPr lang="zh-CN" altLang="zh-CN" sz="2400" b="1" dirty="0" smtClean="0">
                <a:solidFill>
                  <a:srgbClr val="0000FF"/>
                </a:solidFill>
                <a:latin typeface="楷体" pitchFamily="49" charset="-122"/>
                <a:ea typeface="楷体" pitchFamily="49" charset="-122"/>
              </a:rPr>
              <a:t>平衡</a:t>
            </a:r>
            <a:r>
              <a:rPr lang="zh-CN" altLang="zh-CN" sz="2400" b="1" dirty="0">
                <a:solidFill>
                  <a:srgbClr val="0000FF"/>
                </a:solidFill>
                <a:latin typeface="楷体" pitchFamily="49" charset="-122"/>
                <a:ea typeface="楷体" pitchFamily="49" charset="-122"/>
              </a:rPr>
              <a:t>化旋转的</a:t>
            </a:r>
            <a:r>
              <a:rPr lang="zh-CN" altLang="zh-CN" sz="2400" b="1" dirty="0" smtClean="0">
                <a:solidFill>
                  <a:srgbClr val="0000FF"/>
                </a:solidFill>
                <a:latin typeface="楷体" pitchFamily="49" charset="-122"/>
                <a:ea typeface="楷体" pitchFamily="49" charset="-122"/>
              </a:rPr>
              <a:t>方法</a:t>
            </a:r>
            <a:r>
              <a:rPr lang="zh-CN" altLang="en-US" sz="2400" b="1" dirty="0" smtClean="0">
                <a:solidFill>
                  <a:srgbClr val="0000FF"/>
                </a:solidFill>
                <a:latin typeface="楷体" pitchFamily="49" charset="-122"/>
                <a:ea typeface="楷体" pitchFamily="49" charset="-122"/>
              </a:rPr>
              <a:t>：</a:t>
            </a:r>
            <a:r>
              <a:rPr lang="zh-CN" altLang="en-US" sz="2400" dirty="0" smtClean="0">
                <a:solidFill>
                  <a:srgbClr val="FF0000"/>
                </a:solidFill>
                <a:latin typeface="楷体" pitchFamily="49" charset="-122"/>
                <a:ea typeface="楷体" pitchFamily="49" charset="-122"/>
              </a:rPr>
              <a:t>先对左孩子</a:t>
            </a:r>
            <a:r>
              <a:rPr lang="zh-CN" altLang="zh-CN" sz="2400" dirty="0" smtClean="0">
                <a:solidFill>
                  <a:srgbClr val="FF0000"/>
                </a:solidFill>
                <a:latin typeface="楷体" pitchFamily="49" charset="-122"/>
                <a:ea typeface="楷体" pitchFamily="49" charset="-122"/>
              </a:rPr>
              <a:t>进行</a:t>
            </a:r>
            <a:r>
              <a:rPr lang="zh-CN" altLang="zh-CN" sz="2400" dirty="0">
                <a:solidFill>
                  <a:srgbClr val="FF0000"/>
                </a:solidFill>
                <a:latin typeface="楷体" pitchFamily="49" charset="-122"/>
                <a:ea typeface="楷体" pitchFamily="49" charset="-122"/>
              </a:rPr>
              <a:t>一次</a:t>
            </a:r>
            <a:r>
              <a:rPr lang="zh-CN" altLang="zh-CN" sz="2400" dirty="0" smtClean="0">
                <a:solidFill>
                  <a:srgbClr val="FF0000"/>
                </a:solidFill>
                <a:latin typeface="楷体" pitchFamily="49" charset="-122"/>
                <a:ea typeface="楷体" pitchFamily="49" charset="-122"/>
              </a:rPr>
              <a:t>逆时针</a:t>
            </a:r>
            <a:r>
              <a:rPr lang="zh-CN" altLang="en-US" sz="2400" dirty="0" smtClean="0">
                <a:solidFill>
                  <a:srgbClr val="FF0000"/>
                </a:solidFill>
                <a:latin typeface="楷体" pitchFamily="49" charset="-122"/>
                <a:ea typeface="楷体" pitchFamily="49" charset="-122"/>
              </a:rPr>
              <a:t>左</a:t>
            </a:r>
            <a:r>
              <a:rPr lang="zh-CN" altLang="zh-CN" sz="2400" dirty="0" smtClean="0">
                <a:solidFill>
                  <a:srgbClr val="FF0000"/>
                </a:solidFill>
                <a:latin typeface="楷体" pitchFamily="49" charset="-122"/>
                <a:ea typeface="楷体" pitchFamily="49" charset="-122"/>
              </a:rPr>
              <a:t>旋转</a:t>
            </a:r>
            <a:r>
              <a:rPr lang="en-US" altLang="zh-CN" sz="2400" dirty="0" smtClean="0">
                <a:solidFill>
                  <a:srgbClr val="FF0000"/>
                </a:solidFill>
                <a:latin typeface="楷体" pitchFamily="49" charset="-122"/>
                <a:ea typeface="楷体" pitchFamily="49" charset="-122"/>
              </a:rPr>
              <a:t>;</a:t>
            </a:r>
            <a:r>
              <a:rPr lang="zh-CN" altLang="en-US" sz="2400" dirty="0" smtClean="0">
                <a:solidFill>
                  <a:srgbClr val="FF0000"/>
                </a:solidFill>
                <a:latin typeface="楷体" pitchFamily="49" charset="-122"/>
                <a:ea typeface="楷体" pitchFamily="49" charset="-122"/>
              </a:rPr>
              <a:t>再对失衡点进行一次顺时针的右旋转。</a:t>
            </a:r>
            <a:endParaRPr lang="en-US" altLang="zh-CN" sz="2400" dirty="0" smtClean="0">
              <a:solidFill>
                <a:srgbClr val="FF0000"/>
              </a:solidFill>
              <a:latin typeface="楷体" pitchFamily="49" charset="-122"/>
              <a:ea typeface="楷体" pitchFamily="49" charset="-122"/>
            </a:endParaRPr>
          </a:p>
          <a:p>
            <a:pPr>
              <a:buFont typeface="Arial" panose="020B0604020202020204" pitchFamily="34" charset="0"/>
              <a:buChar char="•"/>
            </a:pPr>
            <a:r>
              <a:rPr lang="zh-CN" altLang="zh-CN" sz="2400" dirty="0" smtClean="0">
                <a:latin typeface="楷体" pitchFamily="49" charset="-122"/>
                <a:ea typeface="楷体" pitchFamily="49" charset="-122"/>
              </a:rPr>
              <a:t>即</a:t>
            </a:r>
            <a:r>
              <a:rPr lang="zh-CN" altLang="en-US" sz="2400" dirty="0" smtClean="0">
                <a:latin typeface="楷体" pitchFamily="49" charset="-122"/>
                <a:ea typeface="楷体" pitchFamily="49" charset="-122"/>
              </a:rPr>
              <a:t>先</a:t>
            </a:r>
            <a:r>
              <a:rPr lang="zh-CN" altLang="zh-CN" sz="2400" dirty="0" smtClean="0">
                <a:latin typeface="楷体" pitchFamily="49" charset="-122"/>
                <a:ea typeface="楷体" pitchFamily="49" charset="-122"/>
              </a:rPr>
              <a:t>将</a:t>
            </a:r>
            <a:r>
              <a:rPr lang="en-US" altLang="zh-CN" sz="2400" dirty="0">
                <a:latin typeface="楷体" pitchFamily="49" charset="-122"/>
                <a:ea typeface="楷体" pitchFamily="49" charset="-122"/>
              </a:rPr>
              <a:t>A</a:t>
            </a:r>
            <a:r>
              <a:rPr lang="zh-CN" altLang="zh-CN" sz="2400" dirty="0" smtClean="0">
                <a:latin typeface="楷体" pitchFamily="49" charset="-122"/>
                <a:ea typeface="楷体" pitchFamily="49" charset="-122"/>
              </a:rPr>
              <a:t>的</a:t>
            </a:r>
            <a:r>
              <a:rPr lang="zh-CN" altLang="en-US" sz="2400" dirty="0" smtClean="0">
                <a:latin typeface="楷体" pitchFamily="49" charset="-122"/>
                <a:ea typeface="楷体" pitchFamily="49" charset="-122"/>
              </a:rPr>
              <a:t>左</a:t>
            </a:r>
            <a:r>
              <a:rPr lang="zh-CN" altLang="zh-CN" sz="2400" dirty="0" smtClean="0">
                <a:latin typeface="楷体" pitchFamily="49" charset="-122"/>
                <a:ea typeface="楷体" pitchFamily="49" charset="-122"/>
              </a:rPr>
              <a:t>孩子</a:t>
            </a:r>
            <a:r>
              <a:rPr lang="en-US" altLang="zh-CN" sz="2400" dirty="0" smtClean="0">
                <a:latin typeface="楷体" pitchFamily="49" charset="-122"/>
                <a:ea typeface="楷体" pitchFamily="49" charset="-122"/>
              </a:rPr>
              <a:t>B</a:t>
            </a:r>
            <a:r>
              <a:rPr lang="zh-CN" altLang="en-US" sz="2400" dirty="0" smtClean="0">
                <a:latin typeface="楷体" pitchFamily="49" charset="-122"/>
                <a:ea typeface="楷体" pitchFamily="49" charset="-122"/>
              </a:rPr>
              <a:t>和</a:t>
            </a:r>
            <a:r>
              <a:rPr lang="en-US" altLang="zh-CN" sz="2400" dirty="0" smtClean="0">
                <a:latin typeface="楷体" pitchFamily="49" charset="-122"/>
                <a:ea typeface="楷体" pitchFamily="49" charset="-122"/>
              </a:rPr>
              <a:t>B</a:t>
            </a:r>
            <a:r>
              <a:rPr lang="zh-CN" altLang="en-US" sz="2400" dirty="0" smtClean="0">
                <a:latin typeface="楷体" pitchFamily="49" charset="-122"/>
                <a:ea typeface="楷体" pitchFamily="49" charset="-122"/>
              </a:rPr>
              <a:t>的右孩子</a:t>
            </a:r>
            <a:r>
              <a:rPr lang="en-US" altLang="zh-CN" sz="2400" dirty="0" smtClean="0">
                <a:latin typeface="楷体" pitchFamily="49" charset="-122"/>
                <a:ea typeface="楷体" pitchFamily="49" charset="-122"/>
              </a:rPr>
              <a:t>C</a:t>
            </a:r>
            <a:r>
              <a:rPr lang="zh-CN" altLang="zh-CN" sz="2400" dirty="0" smtClean="0">
                <a:latin typeface="楷体" pitchFamily="49" charset="-122"/>
                <a:ea typeface="楷体" pitchFamily="49" charset="-122"/>
              </a:rPr>
              <a:t>向旋转</a:t>
            </a:r>
            <a:r>
              <a:rPr lang="zh-CN" altLang="en-US" sz="2400" dirty="0" smtClean="0">
                <a:latin typeface="楷体" pitchFamily="49" charset="-122"/>
                <a:ea typeface="楷体" pitchFamily="49" charset="-122"/>
              </a:rPr>
              <a:t>①</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再对失衡点</a:t>
            </a:r>
            <a:r>
              <a:rPr lang="en-US" altLang="zh-CN" sz="2400" dirty="0" smtClean="0">
                <a:latin typeface="楷体" pitchFamily="49" charset="-122"/>
                <a:ea typeface="楷体" pitchFamily="49" charset="-122"/>
              </a:rPr>
              <a:t>A</a:t>
            </a:r>
            <a:r>
              <a:rPr lang="zh-CN" altLang="en-US" sz="2400" dirty="0" smtClean="0">
                <a:latin typeface="楷体" pitchFamily="49" charset="-122"/>
                <a:ea typeface="楷体" pitchFamily="49" charset="-122"/>
              </a:rPr>
              <a:t>和新的左孩子</a:t>
            </a:r>
            <a:r>
              <a:rPr lang="en-US" altLang="zh-CN" sz="2400" dirty="0" smtClean="0">
                <a:latin typeface="楷体" pitchFamily="49" charset="-122"/>
                <a:ea typeface="楷体" pitchFamily="49" charset="-122"/>
              </a:rPr>
              <a:t>C</a:t>
            </a:r>
            <a:r>
              <a:rPr lang="zh-CN" altLang="en-US" sz="2400" dirty="0" smtClean="0">
                <a:latin typeface="楷体" pitchFamily="49" charset="-122"/>
                <a:ea typeface="楷体" pitchFamily="49" charset="-122"/>
              </a:rPr>
              <a:t>向右旋转②。</a:t>
            </a:r>
            <a:r>
              <a:rPr lang="zh-CN" altLang="zh-CN" sz="2400" dirty="0" smtClean="0">
                <a:latin typeface="楷体" pitchFamily="49" charset="-122"/>
                <a:ea typeface="楷体" pitchFamily="49" charset="-122"/>
              </a:rPr>
              <a:t>如图所</a:t>
            </a:r>
            <a:r>
              <a:rPr lang="zh-CN" altLang="zh-CN" sz="2400" dirty="0">
                <a:latin typeface="楷体" pitchFamily="49" charset="-122"/>
                <a:ea typeface="楷体" pitchFamily="49" charset="-122"/>
              </a:rPr>
              <a:t>示。</a:t>
            </a:r>
            <a:endParaRPr lang="zh-CN" altLang="en-US" sz="2400" dirty="0">
              <a:latin typeface="楷体" pitchFamily="49" charset="-122"/>
              <a:ea typeface="楷体"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36712"/>
            <a:ext cx="7520940" cy="548640"/>
          </a:xfrm>
        </p:spPr>
        <p:txBody>
          <a:bodyPr/>
          <a:lstStyle/>
          <a:p>
            <a:r>
              <a:rPr lang="en-US" altLang="zh-CN" b="1" dirty="0"/>
              <a:t>5.2.2 </a:t>
            </a:r>
            <a:r>
              <a:rPr lang="zh-CN" altLang="zh-CN" b="1" dirty="0"/>
              <a:t>二叉树的主要性质</a:t>
            </a:r>
            <a:endParaRPr lang="zh-CN" altLang="en-US" dirty="0"/>
          </a:p>
        </p:txBody>
      </p:sp>
      <p:sp>
        <p:nvSpPr>
          <p:cNvPr id="3" name="内容占位符 2"/>
          <p:cNvSpPr>
            <a:spLocks noGrp="1"/>
          </p:cNvSpPr>
          <p:nvPr>
            <p:ph idx="1"/>
          </p:nvPr>
        </p:nvSpPr>
        <p:spPr>
          <a:xfrm>
            <a:off x="827584" y="1484784"/>
            <a:ext cx="8173572" cy="4824536"/>
          </a:xfrm>
        </p:spPr>
        <p:txBody>
          <a:bodyPr>
            <a:normAutofit/>
          </a:bodyPr>
          <a:lstStyle/>
          <a:p>
            <a:endParaRPr lang="en-US" altLang="zh-CN" dirty="0" smtClean="0">
              <a:solidFill>
                <a:srgbClr val="FF0000"/>
              </a:solidFill>
            </a:endParaRPr>
          </a:p>
          <a:p>
            <a:r>
              <a:rPr lang="zh-CN" altLang="zh-CN" dirty="0" smtClean="0">
                <a:solidFill>
                  <a:srgbClr val="FF0000"/>
                </a:solidFill>
              </a:rPr>
              <a:t>性质</a:t>
            </a:r>
            <a:r>
              <a:rPr lang="en-US" altLang="zh-CN" dirty="0">
                <a:solidFill>
                  <a:srgbClr val="FF0000"/>
                </a:solidFill>
              </a:rPr>
              <a:t>1</a:t>
            </a:r>
            <a:r>
              <a:rPr lang="zh-CN" altLang="zh-CN" dirty="0">
                <a:solidFill>
                  <a:srgbClr val="FF0000"/>
                </a:solidFill>
              </a:rPr>
              <a:t>：在二叉树的第</a:t>
            </a:r>
            <a:r>
              <a:rPr lang="en-US" altLang="zh-CN" dirty="0" err="1">
                <a:solidFill>
                  <a:srgbClr val="FF0000"/>
                </a:solidFill>
              </a:rPr>
              <a:t>i</a:t>
            </a:r>
            <a:r>
              <a:rPr lang="zh-CN" altLang="zh-CN" dirty="0">
                <a:solidFill>
                  <a:srgbClr val="FF0000"/>
                </a:solidFill>
              </a:rPr>
              <a:t>层上至多有</a:t>
            </a:r>
            <a:r>
              <a:rPr lang="en-US" altLang="zh-CN" dirty="0">
                <a:solidFill>
                  <a:srgbClr val="FF0000"/>
                </a:solidFill>
              </a:rPr>
              <a:t>2</a:t>
            </a:r>
            <a:r>
              <a:rPr lang="en-US" altLang="zh-CN" baseline="30000" dirty="0">
                <a:solidFill>
                  <a:srgbClr val="FF0000"/>
                </a:solidFill>
              </a:rPr>
              <a:t>i-1</a:t>
            </a:r>
            <a:r>
              <a:rPr lang="zh-CN" altLang="zh-CN" dirty="0">
                <a:solidFill>
                  <a:srgbClr val="FF0000"/>
                </a:solidFill>
              </a:rPr>
              <a:t>个结点</a:t>
            </a:r>
            <a:r>
              <a:rPr lang="en-US" altLang="zh-CN" dirty="0">
                <a:solidFill>
                  <a:srgbClr val="FF0000"/>
                </a:solidFill>
              </a:rPr>
              <a:t>(i≥1)</a:t>
            </a:r>
            <a:r>
              <a:rPr lang="zh-CN" altLang="zh-CN" dirty="0" smtClean="0">
                <a:solidFill>
                  <a:srgbClr val="FF0000"/>
                </a:solidFill>
              </a:rPr>
              <a:t>。</a:t>
            </a:r>
            <a:endParaRPr lang="en-US" altLang="zh-CN" dirty="0" smtClean="0">
              <a:solidFill>
                <a:srgbClr val="FF0000"/>
              </a:solidFill>
            </a:endParaRPr>
          </a:p>
          <a:p>
            <a:r>
              <a:rPr lang="en-US" altLang="zh-CN" b="0" dirty="0" smtClean="0"/>
              <a:t>		</a:t>
            </a:r>
            <a:r>
              <a:rPr lang="zh-CN" altLang="en-US" b="0" dirty="0" smtClean="0"/>
              <a:t>归纳法可以证明之。</a:t>
            </a:r>
            <a:endParaRPr lang="en-US" altLang="zh-CN" b="0" dirty="0" smtClean="0"/>
          </a:p>
          <a:p>
            <a:endParaRPr lang="en-US" altLang="zh-CN" b="0" dirty="0" smtClean="0"/>
          </a:p>
          <a:p>
            <a:r>
              <a:rPr lang="zh-CN" altLang="zh-CN" dirty="0">
                <a:solidFill>
                  <a:srgbClr val="FF0000"/>
                </a:solidFill>
              </a:rPr>
              <a:t>性质</a:t>
            </a:r>
            <a:r>
              <a:rPr lang="en-US" altLang="zh-CN" dirty="0">
                <a:solidFill>
                  <a:srgbClr val="FF0000"/>
                </a:solidFill>
              </a:rPr>
              <a:t>2</a:t>
            </a:r>
            <a:r>
              <a:rPr lang="zh-CN" altLang="zh-CN" dirty="0" smtClean="0">
                <a:solidFill>
                  <a:srgbClr val="FF0000"/>
                </a:solidFill>
              </a:rPr>
              <a:t>：</a:t>
            </a:r>
            <a:r>
              <a:rPr lang="zh-CN" altLang="en-US" dirty="0" smtClean="0">
                <a:solidFill>
                  <a:srgbClr val="FF0000"/>
                </a:solidFill>
              </a:rPr>
              <a:t>高度</a:t>
            </a:r>
            <a:r>
              <a:rPr lang="zh-CN" altLang="zh-CN" dirty="0" smtClean="0">
                <a:solidFill>
                  <a:srgbClr val="FF0000"/>
                </a:solidFill>
              </a:rPr>
              <a:t>为</a:t>
            </a:r>
            <a:r>
              <a:rPr lang="en-US" altLang="zh-CN" dirty="0">
                <a:solidFill>
                  <a:srgbClr val="FF0000"/>
                </a:solidFill>
              </a:rPr>
              <a:t>k</a:t>
            </a:r>
            <a:r>
              <a:rPr lang="zh-CN" altLang="zh-CN" dirty="0">
                <a:solidFill>
                  <a:srgbClr val="FF0000"/>
                </a:solidFill>
              </a:rPr>
              <a:t>的二叉树至多有</a:t>
            </a:r>
            <a:r>
              <a:rPr lang="en-US" altLang="zh-CN" dirty="0">
                <a:solidFill>
                  <a:srgbClr val="FF0000"/>
                </a:solidFill>
              </a:rPr>
              <a:t>2</a:t>
            </a:r>
            <a:r>
              <a:rPr lang="en-US" altLang="zh-CN" baseline="30000" dirty="0">
                <a:solidFill>
                  <a:srgbClr val="FF0000"/>
                </a:solidFill>
              </a:rPr>
              <a:t>k</a:t>
            </a:r>
            <a:r>
              <a:rPr lang="en-US" altLang="zh-CN" dirty="0">
                <a:solidFill>
                  <a:srgbClr val="FF0000"/>
                </a:solidFill>
              </a:rPr>
              <a:t>-1</a:t>
            </a:r>
            <a:r>
              <a:rPr lang="zh-CN" altLang="zh-CN" dirty="0">
                <a:solidFill>
                  <a:srgbClr val="FF0000"/>
                </a:solidFill>
              </a:rPr>
              <a:t>个结点</a:t>
            </a:r>
            <a:r>
              <a:rPr lang="en-US" altLang="zh-CN" dirty="0">
                <a:solidFill>
                  <a:srgbClr val="FF0000"/>
                </a:solidFill>
              </a:rPr>
              <a:t>(k≥1)</a:t>
            </a:r>
            <a:r>
              <a:rPr lang="zh-CN" altLang="zh-CN" dirty="0" smtClean="0">
                <a:solidFill>
                  <a:srgbClr val="FF0000"/>
                </a:solidFill>
              </a:rPr>
              <a:t>。</a:t>
            </a:r>
            <a:endParaRPr lang="en-US" altLang="zh-CN" dirty="0" smtClean="0">
              <a:solidFill>
                <a:srgbClr val="FF0000"/>
              </a:solidFill>
            </a:endParaRPr>
          </a:p>
          <a:p>
            <a:endParaRPr lang="en-US" altLang="zh-CN" b="0" dirty="0" smtClean="0"/>
          </a:p>
          <a:p>
            <a:endParaRPr lang="en-US" altLang="zh-CN" b="0" dirty="0" smtClean="0"/>
          </a:p>
          <a:p>
            <a:endParaRPr lang="en-US" altLang="zh-CN" i="1" dirty="0">
              <a:solidFill>
                <a:srgbClr val="C00000"/>
              </a:solidFill>
              <a:latin typeface="Cambria Math"/>
            </a:endParaRPr>
          </a:p>
          <a:p>
            <a:endParaRPr lang="en-US" altLang="zh-CN" b="0" dirty="0" smtClean="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7572396" y="642918"/>
            <a:ext cx="445559" cy="457200"/>
          </a:xfrm>
          <a:prstGeom prst="rect">
            <a:avLst/>
          </a:prstGeom>
        </p:spPr>
      </p:pic>
      <p:sp>
        <p:nvSpPr>
          <p:cNvPr id="146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6436" name="Picture 4"/>
          <p:cNvPicPr>
            <a:picLocks noChangeAspect="1" noChangeArrowheads="1"/>
          </p:cNvPicPr>
          <p:nvPr/>
        </p:nvPicPr>
        <p:blipFill>
          <a:blip r:embed="rId3" cstate="print"/>
          <a:srcRect/>
          <a:stretch>
            <a:fillRect/>
          </a:stretch>
        </p:blipFill>
        <p:spPr bwMode="auto">
          <a:xfrm>
            <a:off x="1589417" y="4241403"/>
            <a:ext cx="5953670" cy="1010791"/>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7" name="TextBox 4"/>
              <p:cNvSpPr txBox="1"/>
              <p:nvPr/>
            </p:nvSpPr>
            <p:spPr>
              <a:xfrm>
                <a:off x="2546585" y="5304428"/>
                <a:ext cx="1617046" cy="9328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注</m:t>
                      </m:r>
                      <m:r>
                        <a:rPr lang="zh-CN" altLang="en-US" sz="2000" b="0" i="1" smtClean="0">
                          <a:latin typeface="Cambria Math" panose="02040503050406030204" pitchFamily="18" charset="0"/>
                        </a:rPr>
                        <m:t>：</m:t>
                      </m:r>
                      <m:r>
                        <a:rPr lang="en-US" altLang="zh-CN" sz="2000" b="0" i="1" smtClean="0">
                          <a:latin typeface="Cambria Math"/>
                        </a:rPr>
                        <m:t>    </m:t>
                      </m:r>
                      <m:nary>
                        <m:naryPr>
                          <m:chr m:val="∑"/>
                          <m:ctrlPr>
                            <a:rPr lang="zh-CN" altLang="en-US" sz="2000" i="1" smtClean="0">
                              <a:latin typeface="Cambria Math" panose="02040503050406030204" pitchFamily="18" charset="0"/>
                            </a:rPr>
                          </m:ctrlPr>
                        </m:naryPr>
                        <m:sub>
                          <m:r>
                            <m:rPr>
                              <m:brk m:alnAt="23"/>
                            </m:rPr>
                            <a:rPr lang="en-US" altLang="zh-CN" sz="2000" b="0" i="1" smtClean="0">
                              <a:latin typeface="Cambria Math"/>
                            </a:rPr>
                            <m:t>𝑖</m:t>
                          </m:r>
                          <m:r>
                            <a:rPr lang="en-US" altLang="zh-CN" sz="2000" b="0" i="1" smtClean="0">
                              <a:latin typeface="Cambria Math"/>
                            </a:rPr>
                            <m:t>=0</m:t>
                          </m:r>
                        </m:sub>
                        <m:sup>
                          <m:r>
                            <a:rPr lang="en-US" altLang="zh-CN" sz="2000" b="0" i="1" smtClean="0">
                              <a:latin typeface="Cambria Math"/>
                            </a:rPr>
                            <m:t>𝑛</m:t>
                          </m:r>
                        </m:sup>
                        <m:e>
                          <m:r>
                            <a:rPr lang="en-US" altLang="zh-CN" sz="2000" b="0" i="1" smtClean="0">
                              <a:latin typeface="Cambria Math"/>
                            </a:rPr>
                            <m:t>2</m:t>
                          </m:r>
                          <m:r>
                            <a:rPr lang="en-US" altLang="zh-CN" sz="2000" b="0" i="1" baseline="30000" smtClean="0">
                              <a:latin typeface="Cambria Math"/>
                            </a:rPr>
                            <m:t>𝑖</m:t>
                          </m:r>
                        </m:e>
                      </m:nary>
                    </m:oMath>
                  </m:oMathPara>
                </a14:m>
                <a:endParaRPr lang="zh-CN" altLang="en-US" sz="2000" dirty="0"/>
              </a:p>
            </p:txBody>
          </p:sp>
        </mc:Choice>
        <mc:Fallback xmlns="">
          <p:sp>
            <p:nvSpPr>
              <p:cNvPr id="7" name="TextBox 4"/>
              <p:cNvSpPr txBox="1">
                <a:spLocks noRot="1" noChangeAspect="1" noMove="1" noResize="1" noEditPoints="1" noAdjustHandles="1" noChangeArrowheads="1" noChangeShapeType="1" noTextEdit="1"/>
              </p:cNvSpPr>
              <p:nvPr/>
            </p:nvSpPr>
            <p:spPr>
              <a:xfrm>
                <a:off x="2546585" y="5304428"/>
                <a:ext cx="1617046" cy="932884"/>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9"/>
              <p:cNvSpPr txBox="1"/>
              <p:nvPr/>
            </p:nvSpPr>
            <p:spPr>
              <a:xfrm>
                <a:off x="4139952" y="5517232"/>
                <a:ext cx="154112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smtClean="0">
                          <a:solidFill>
                            <a:srgbClr val="C00000"/>
                          </a:solidFill>
                          <a:latin typeface="Cambria Math"/>
                        </a:rPr>
                        <m:t>=</m:t>
                      </m:r>
                      <m:sSup>
                        <m:sSupPr>
                          <m:ctrlPr>
                            <a:rPr lang="en-US" altLang="zh-CN" sz="2000" i="1">
                              <a:solidFill>
                                <a:srgbClr val="C00000"/>
                              </a:solidFill>
                              <a:latin typeface="Cambria Math" panose="02040503050406030204" pitchFamily="18" charset="0"/>
                            </a:rPr>
                          </m:ctrlPr>
                        </m:sSupPr>
                        <m:e>
                          <m:r>
                            <a:rPr lang="en-US" altLang="zh-CN" sz="2000" i="1">
                              <a:solidFill>
                                <a:srgbClr val="C00000"/>
                              </a:solidFill>
                              <a:latin typeface="Cambria Math"/>
                            </a:rPr>
                            <m:t>2</m:t>
                          </m:r>
                        </m:e>
                        <m:sup>
                          <m:r>
                            <a:rPr lang="en-US" altLang="zh-CN" sz="2000" i="1">
                              <a:solidFill>
                                <a:srgbClr val="C00000"/>
                              </a:solidFill>
                              <a:latin typeface="Cambria Math"/>
                            </a:rPr>
                            <m:t>𝑛</m:t>
                          </m:r>
                          <m:r>
                            <a:rPr lang="en-US" altLang="zh-CN" sz="2000" i="1">
                              <a:solidFill>
                                <a:srgbClr val="C00000"/>
                              </a:solidFill>
                              <a:latin typeface="Cambria Math"/>
                            </a:rPr>
                            <m:t>+1</m:t>
                          </m:r>
                        </m:sup>
                      </m:sSup>
                      <m:r>
                        <a:rPr lang="en-US" altLang="zh-CN" sz="2000" i="1">
                          <a:solidFill>
                            <a:srgbClr val="C00000"/>
                          </a:solidFill>
                          <a:latin typeface="Cambria Math"/>
                        </a:rPr>
                        <m:t> −1</m:t>
                      </m:r>
                    </m:oMath>
                  </m:oMathPara>
                </a14:m>
                <a:endParaRPr lang="zh-CN" altLang="en-US" sz="2000" dirty="0">
                  <a:solidFill>
                    <a:srgbClr val="C00000"/>
                  </a:solidFill>
                </a:endParaRPr>
              </a:p>
            </p:txBody>
          </p:sp>
        </mc:Choice>
        <mc:Fallback xmlns="">
          <p:sp>
            <p:nvSpPr>
              <p:cNvPr id="8" name="TextBox 9"/>
              <p:cNvSpPr txBox="1">
                <a:spLocks noRot="1" noChangeAspect="1" noMove="1" noResize="1" noEditPoints="1" noAdjustHandles="1" noChangeArrowheads="1" noChangeShapeType="1" noTextEdit="1"/>
              </p:cNvSpPr>
              <p:nvPr/>
            </p:nvSpPr>
            <p:spPr>
              <a:xfrm>
                <a:off x="4139952" y="5517232"/>
                <a:ext cx="1541127" cy="400110"/>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184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6436"/>
                                        </p:tgtEl>
                                        <p:attrNameLst>
                                          <p:attrName>style.visibility</p:attrName>
                                        </p:attrNameLst>
                                      </p:cBhvr>
                                      <p:to>
                                        <p:strVal val="visible"/>
                                      </p:to>
                                    </p:set>
                                    <p:animEffect transition="in" filter="fade">
                                      <p:cBhvr>
                                        <p:cTn id="22" dur="500"/>
                                        <p:tgtEl>
                                          <p:spTgt spid="146436"/>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836713"/>
            <a:ext cx="7743804" cy="2592288"/>
          </a:xfrm>
        </p:spPr>
        <p:txBody>
          <a:bodyPr/>
          <a:lstStyle/>
          <a:p>
            <a:r>
              <a:rPr lang="en-US" altLang="zh-CN" dirty="0"/>
              <a:t>4. </a:t>
            </a:r>
            <a:r>
              <a:rPr lang="en-US" altLang="zh-CN" dirty="0">
                <a:solidFill>
                  <a:srgbClr val="FF0000"/>
                </a:solidFill>
              </a:rPr>
              <a:t>RL</a:t>
            </a:r>
            <a:r>
              <a:rPr lang="zh-CN" altLang="zh-CN" dirty="0">
                <a:solidFill>
                  <a:srgbClr val="FF0000"/>
                </a:solidFill>
              </a:rPr>
              <a:t>型平衡旋转法</a:t>
            </a:r>
          </a:p>
          <a:p>
            <a:r>
              <a:rPr lang="en-US" altLang="zh-CN" dirty="0"/>
              <a:t>	</a:t>
            </a:r>
            <a:r>
              <a:rPr lang="en-US" altLang="zh-CN" b="0" dirty="0"/>
              <a:t>RL</a:t>
            </a:r>
            <a:r>
              <a:rPr lang="zh-CN" altLang="zh-CN" b="0" dirty="0"/>
              <a:t>型为右子树左高情况，这种情况是由于在结点</a:t>
            </a:r>
            <a:r>
              <a:rPr lang="en-US" altLang="zh-CN" b="0" dirty="0"/>
              <a:t>A</a:t>
            </a:r>
            <a:r>
              <a:rPr lang="zh-CN" altLang="zh-CN" b="0" dirty="0"/>
              <a:t>的右孩子的左子树上插入结点，使</a:t>
            </a:r>
            <a:r>
              <a:rPr lang="en-US" altLang="zh-CN" b="0" dirty="0"/>
              <a:t>A</a:t>
            </a:r>
            <a:r>
              <a:rPr lang="zh-CN" altLang="zh-CN" b="0" dirty="0"/>
              <a:t>的平衡因子由</a:t>
            </a:r>
            <a:r>
              <a:rPr lang="en-US" altLang="zh-CN" b="0" dirty="0"/>
              <a:t>-1</a:t>
            </a:r>
            <a:r>
              <a:rPr lang="zh-CN" altLang="zh-CN" b="0" dirty="0"/>
              <a:t>增至</a:t>
            </a:r>
            <a:r>
              <a:rPr lang="en-US" altLang="zh-CN" b="0" dirty="0"/>
              <a:t>-2</a:t>
            </a:r>
            <a:r>
              <a:rPr lang="zh-CN" altLang="zh-CN" b="0" dirty="0"/>
              <a:t>而使以结点</a:t>
            </a:r>
            <a:r>
              <a:rPr lang="en-US" altLang="zh-CN" b="0" dirty="0"/>
              <a:t>A</a:t>
            </a:r>
            <a:r>
              <a:rPr lang="zh-CN" altLang="zh-CN" b="0" dirty="0"/>
              <a:t>为根的子树失去平衡。这种情况与</a:t>
            </a:r>
            <a:r>
              <a:rPr lang="en-US" altLang="zh-CN" b="0" dirty="0"/>
              <a:t>LR</a:t>
            </a:r>
            <a:r>
              <a:rPr lang="zh-CN" altLang="zh-CN" b="0" dirty="0"/>
              <a:t>型旋转情况是对称的。</a:t>
            </a:r>
            <a:endParaRPr lang="zh-CN" altLang="en-US" b="0" dirty="0"/>
          </a:p>
        </p:txBody>
      </p:sp>
      <p:sp>
        <p:nvSpPr>
          <p:cNvPr id="336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6897" name="Object 1"/>
          <p:cNvGraphicFramePr>
            <a:graphicFrameLocks noChangeAspect="1"/>
          </p:cNvGraphicFramePr>
          <p:nvPr/>
        </p:nvGraphicFramePr>
        <p:xfrm>
          <a:off x="1571604" y="3286124"/>
          <a:ext cx="6715172" cy="2966923"/>
        </p:xfrm>
        <a:graphic>
          <a:graphicData uri="http://schemas.openxmlformats.org/presentationml/2006/ole">
            <mc:AlternateContent xmlns:mc="http://schemas.openxmlformats.org/markup-compatibility/2006">
              <mc:Choice xmlns:v="urn:schemas-microsoft-com:vml" Requires="v">
                <p:oleObj spid="_x0000_s337263" r:id="rId3" imgW="4901660" imgH="2159030" progId="Visio.Drawing.11">
                  <p:embed/>
                </p:oleObj>
              </mc:Choice>
              <mc:Fallback>
                <p:oleObj r:id="rId3" imgW="4901660" imgH="2159030"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3286124"/>
                        <a:ext cx="6715172" cy="29669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600757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5184576"/>
          </a:xfrm>
        </p:spPr>
        <p:txBody>
          <a:bodyPr>
            <a:normAutofit fontScale="92500"/>
          </a:bodyPr>
          <a:lstStyle/>
          <a:p>
            <a:r>
              <a:rPr lang="en-US" altLang="zh-CN" b="0" dirty="0" smtClean="0"/>
              <a:t>	</a:t>
            </a:r>
            <a:r>
              <a:rPr lang="zh-CN" altLang="zh-CN" b="0" dirty="0" smtClean="0"/>
              <a:t>下面</a:t>
            </a:r>
            <a:r>
              <a:rPr lang="zh-CN" altLang="zh-CN" b="0" dirty="0"/>
              <a:t>依据前面三种情况来分析一下旋转后各个结点的平衡因子的情况：</a:t>
            </a:r>
          </a:p>
          <a:p>
            <a:r>
              <a:rPr lang="en-US" altLang="zh-CN" b="0" dirty="0"/>
              <a:t>	(1) </a:t>
            </a:r>
            <a:r>
              <a:rPr lang="zh-CN" altLang="zh-CN" b="0" dirty="0"/>
              <a:t>若旋转前</a:t>
            </a:r>
            <a:r>
              <a:rPr lang="en-US" altLang="zh-CN" b="0" dirty="0"/>
              <a:t>C</a:t>
            </a:r>
            <a:r>
              <a:rPr lang="zh-CN" altLang="zh-CN" b="0" dirty="0"/>
              <a:t>的平衡因子为</a:t>
            </a:r>
            <a:r>
              <a:rPr lang="en-US" altLang="zh-CN" b="0" dirty="0"/>
              <a:t>1</a:t>
            </a:r>
            <a:r>
              <a:rPr lang="zh-CN" altLang="zh-CN" b="0" dirty="0"/>
              <a:t>，则旋转后</a:t>
            </a:r>
            <a:r>
              <a:rPr lang="en-US" altLang="zh-CN" b="0" dirty="0"/>
              <a:t>A</a:t>
            </a:r>
            <a:r>
              <a:rPr lang="zh-CN" altLang="zh-CN" b="0" dirty="0"/>
              <a:t>的左子树没有变化，右子树是</a:t>
            </a:r>
            <a:r>
              <a:rPr lang="en-US" altLang="zh-CN" b="0" dirty="0"/>
              <a:t>C</a:t>
            </a:r>
            <a:r>
              <a:rPr lang="zh-CN" altLang="zh-CN" b="0" dirty="0"/>
              <a:t>原来的左子树，故</a:t>
            </a:r>
            <a:r>
              <a:rPr lang="en-US" altLang="zh-CN" b="0" dirty="0"/>
              <a:t>A</a:t>
            </a:r>
            <a:r>
              <a:rPr lang="zh-CN" altLang="zh-CN" b="0" dirty="0"/>
              <a:t>的平衡因子为</a:t>
            </a:r>
            <a:r>
              <a:rPr lang="en-US" altLang="zh-CN" b="0" dirty="0"/>
              <a:t>0</a:t>
            </a:r>
            <a:r>
              <a:rPr lang="zh-CN" altLang="zh-CN" b="0" dirty="0"/>
              <a:t>；</a:t>
            </a:r>
            <a:r>
              <a:rPr lang="en-US" altLang="zh-CN" b="0" dirty="0"/>
              <a:t>B</a:t>
            </a:r>
            <a:r>
              <a:rPr lang="zh-CN" altLang="zh-CN" b="0" dirty="0"/>
              <a:t>的右子树没有变化，左子树变为</a:t>
            </a:r>
            <a:r>
              <a:rPr lang="en-US" altLang="zh-CN" b="0" dirty="0"/>
              <a:t>C</a:t>
            </a:r>
            <a:r>
              <a:rPr lang="zh-CN" altLang="zh-CN" b="0" dirty="0"/>
              <a:t>原来的右子树，故</a:t>
            </a:r>
            <a:r>
              <a:rPr lang="en-US" altLang="zh-CN" b="0" dirty="0"/>
              <a:t>B</a:t>
            </a:r>
            <a:r>
              <a:rPr lang="zh-CN" altLang="zh-CN" b="0" dirty="0"/>
              <a:t>的平衡因子为</a:t>
            </a:r>
            <a:r>
              <a:rPr lang="en-US" altLang="zh-CN" b="0" dirty="0"/>
              <a:t>-1</a:t>
            </a:r>
            <a:r>
              <a:rPr lang="zh-CN" altLang="zh-CN" b="0" dirty="0"/>
              <a:t>；</a:t>
            </a:r>
            <a:r>
              <a:rPr lang="en-US" altLang="zh-CN" b="0" dirty="0"/>
              <a:t>C</a:t>
            </a:r>
            <a:r>
              <a:rPr lang="zh-CN" altLang="zh-CN" b="0" dirty="0"/>
              <a:t>的左右子树分别是以</a:t>
            </a:r>
            <a:r>
              <a:rPr lang="en-US" altLang="zh-CN" b="0" dirty="0"/>
              <a:t>A</a:t>
            </a:r>
            <a:r>
              <a:rPr lang="zh-CN" altLang="zh-CN" b="0" dirty="0"/>
              <a:t>和</a:t>
            </a:r>
            <a:r>
              <a:rPr lang="en-US" altLang="zh-CN" b="0" dirty="0"/>
              <a:t>B</a:t>
            </a:r>
            <a:r>
              <a:rPr lang="zh-CN" altLang="zh-CN" b="0" dirty="0"/>
              <a:t>为根的子树，因为</a:t>
            </a:r>
            <a:r>
              <a:rPr lang="en-US" altLang="zh-CN" b="0" dirty="0"/>
              <a:t>A</a:t>
            </a:r>
            <a:r>
              <a:rPr lang="zh-CN" altLang="zh-CN" b="0" dirty="0"/>
              <a:t>子树和</a:t>
            </a:r>
            <a:r>
              <a:rPr lang="en-US" altLang="zh-CN" b="0" dirty="0"/>
              <a:t>B</a:t>
            </a:r>
            <a:r>
              <a:rPr lang="zh-CN" altLang="zh-CN" b="0" dirty="0"/>
              <a:t>子树的深度均为</a:t>
            </a:r>
            <a:r>
              <a:rPr lang="en-US" altLang="zh-CN" b="0" dirty="0"/>
              <a:t>h+1</a:t>
            </a:r>
            <a:r>
              <a:rPr lang="zh-CN" altLang="zh-CN" b="0" dirty="0"/>
              <a:t>，故</a:t>
            </a:r>
            <a:r>
              <a:rPr lang="en-US" altLang="zh-CN" b="0" dirty="0"/>
              <a:t>C</a:t>
            </a:r>
            <a:r>
              <a:rPr lang="zh-CN" altLang="zh-CN" b="0" dirty="0"/>
              <a:t>的平衡因子为</a:t>
            </a:r>
            <a:r>
              <a:rPr lang="en-US" altLang="zh-CN" b="0" dirty="0"/>
              <a:t>0</a:t>
            </a:r>
            <a:r>
              <a:rPr lang="zh-CN" altLang="zh-CN" b="0" dirty="0"/>
              <a:t>。</a:t>
            </a:r>
          </a:p>
          <a:p>
            <a:r>
              <a:rPr lang="en-US" altLang="zh-CN" b="0" dirty="0"/>
              <a:t>	(2) </a:t>
            </a:r>
            <a:r>
              <a:rPr lang="zh-CN" altLang="zh-CN" b="0" dirty="0"/>
              <a:t>若旋转前</a:t>
            </a:r>
            <a:r>
              <a:rPr lang="en-US" altLang="zh-CN" b="0" dirty="0"/>
              <a:t>C</a:t>
            </a:r>
            <a:r>
              <a:rPr lang="zh-CN" altLang="zh-CN" b="0" dirty="0"/>
              <a:t>的平衡因子为</a:t>
            </a:r>
            <a:r>
              <a:rPr lang="en-US" altLang="zh-CN" b="0" dirty="0"/>
              <a:t>-1</a:t>
            </a:r>
            <a:r>
              <a:rPr lang="zh-CN" altLang="zh-CN" b="0" dirty="0"/>
              <a:t>，同理，可以求出旋转后</a:t>
            </a:r>
            <a:r>
              <a:rPr lang="en-US" altLang="zh-CN" b="0" dirty="0"/>
              <a:t>A</a:t>
            </a:r>
            <a:r>
              <a:rPr lang="zh-CN" altLang="zh-CN" b="0" dirty="0"/>
              <a:t>的平衡因子为</a:t>
            </a:r>
            <a:r>
              <a:rPr lang="en-US" altLang="zh-CN" b="0" dirty="0"/>
              <a:t>1</a:t>
            </a:r>
            <a:r>
              <a:rPr lang="zh-CN" altLang="zh-CN" b="0" dirty="0"/>
              <a:t>，</a:t>
            </a:r>
            <a:r>
              <a:rPr lang="en-US" altLang="zh-CN" b="0" dirty="0"/>
              <a:t>B</a:t>
            </a:r>
            <a:r>
              <a:rPr lang="zh-CN" altLang="zh-CN" b="0" dirty="0"/>
              <a:t>的平衡因子为</a:t>
            </a:r>
            <a:r>
              <a:rPr lang="en-US" altLang="zh-CN" b="0" dirty="0"/>
              <a:t>0</a:t>
            </a:r>
            <a:r>
              <a:rPr lang="zh-CN" altLang="zh-CN" b="0" dirty="0"/>
              <a:t>，</a:t>
            </a:r>
            <a:r>
              <a:rPr lang="en-US" altLang="zh-CN" b="0" dirty="0"/>
              <a:t>C</a:t>
            </a:r>
            <a:r>
              <a:rPr lang="zh-CN" altLang="zh-CN" b="0" dirty="0"/>
              <a:t>的平衡因子为</a:t>
            </a:r>
            <a:r>
              <a:rPr lang="en-US" altLang="zh-CN" b="0" dirty="0"/>
              <a:t>0</a:t>
            </a:r>
            <a:r>
              <a:rPr lang="zh-CN" altLang="zh-CN" b="0" dirty="0"/>
              <a:t>。</a:t>
            </a:r>
          </a:p>
          <a:p>
            <a:r>
              <a:rPr lang="en-US" altLang="zh-CN" b="0" dirty="0"/>
              <a:t>	(3) </a:t>
            </a:r>
            <a:r>
              <a:rPr lang="zh-CN" altLang="zh-CN" b="0" dirty="0"/>
              <a:t>若旋转前</a:t>
            </a:r>
            <a:r>
              <a:rPr lang="en-US" altLang="zh-CN" b="0" dirty="0"/>
              <a:t>C</a:t>
            </a:r>
            <a:r>
              <a:rPr lang="zh-CN" altLang="zh-CN" b="0" dirty="0"/>
              <a:t>的平衡因子为</a:t>
            </a:r>
            <a:r>
              <a:rPr lang="en-US" altLang="zh-CN" b="0" dirty="0"/>
              <a:t>0</a:t>
            </a:r>
            <a:r>
              <a:rPr lang="zh-CN" altLang="zh-CN" b="0" dirty="0"/>
              <a:t>，同理，根据前面求出的各子树的深度可以求出旋转后</a:t>
            </a:r>
            <a:r>
              <a:rPr lang="en-US" altLang="zh-CN" b="0" dirty="0"/>
              <a:t>A</a:t>
            </a:r>
            <a:r>
              <a:rPr lang="zh-CN" altLang="zh-CN" b="0" dirty="0"/>
              <a:t>、</a:t>
            </a:r>
            <a:r>
              <a:rPr lang="en-US" altLang="zh-CN" b="0" dirty="0"/>
              <a:t>B</a:t>
            </a:r>
            <a:r>
              <a:rPr lang="zh-CN" altLang="zh-CN" b="0" dirty="0"/>
              <a:t>、</a:t>
            </a:r>
            <a:r>
              <a:rPr lang="en-US" altLang="zh-CN" b="0" dirty="0"/>
              <a:t>C</a:t>
            </a:r>
            <a:r>
              <a:rPr lang="zh-CN" altLang="zh-CN" b="0" dirty="0"/>
              <a:t>的平衡因子均为</a:t>
            </a:r>
            <a:r>
              <a:rPr lang="en-US" altLang="zh-CN" b="0" dirty="0"/>
              <a:t>0</a:t>
            </a:r>
            <a:r>
              <a:rPr lang="zh-CN" altLang="zh-CN" b="0" dirty="0"/>
              <a:t>。</a:t>
            </a:r>
          </a:p>
          <a:p>
            <a:endParaRPr lang="zh-CN" altLang="en-US" b="0" dirty="0"/>
          </a:p>
        </p:txBody>
      </p:sp>
    </p:spTree>
    <p:extLst>
      <p:ext uri="{BB962C8B-B14F-4D97-AF65-F5344CB8AC3E}">
        <p14:creationId xmlns:p14="http://schemas.microsoft.com/office/powerpoint/2010/main" val="94293282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137253"/>
            <a:ext cx="8519542"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3277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5.6.3 </a:t>
            </a:r>
            <a:r>
              <a:rPr lang="zh-CN" altLang="zh-CN" b="1" dirty="0"/>
              <a:t>平衡二叉树的</a:t>
            </a:r>
            <a:r>
              <a:rPr lang="zh-CN" altLang="zh-CN" b="1" dirty="0" smtClean="0"/>
              <a:t>插入</a:t>
            </a:r>
            <a:endParaRPr lang="zh-CN" altLang="en-US" dirty="0"/>
          </a:p>
        </p:txBody>
      </p:sp>
      <p:sp>
        <p:nvSpPr>
          <p:cNvPr id="3" name="内容占位符 2"/>
          <p:cNvSpPr>
            <a:spLocks noGrp="1"/>
          </p:cNvSpPr>
          <p:nvPr>
            <p:ph idx="1"/>
          </p:nvPr>
        </p:nvSpPr>
        <p:spPr>
          <a:xfrm>
            <a:off x="323528" y="1628800"/>
            <a:ext cx="8136904" cy="3579849"/>
          </a:xfrm>
        </p:spPr>
        <p:txBody>
          <a:bodyPr/>
          <a:lstStyle/>
          <a:p>
            <a:r>
              <a:rPr lang="en-US" altLang="zh-CN" b="0" dirty="0" smtClean="0"/>
              <a:t>	</a:t>
            </a:r>
            <a:r>
              <a:rPr lang="zh-CN" altLang="zh-CN" b="0" dirty="0" smtClean="0"/>
              <a:t>如</a:t>
            </a:r>
            <a:r>
              <a:rPr lang="zh-CN" altLang="zh-CN" b="0" dirty="0"/>
              <a:t>图</a:t>
            </a:r>
            <a:r>
              <a:rPr lang="en-US" altLang="zh-CN" b="0" dirty="0"/>
              <a:t>5-38</a:t>
            </a:r>
            <a:r>
              <a:rPr lang="zh-CN" altLang="zh-CN" b="0" dirty="0"/>
              <a:t>所示，按照关键值序列</a:t>
            </a:r>
            <a:r>
              <a:rPr lang="en-US" altLang="zh-CN" b="0" dirty="0"/>
              <a:t>(3, 10, 24, 65, 32)</a:t>
            </a:r>
            <a:r>
              <a:rPr lang="zh-CN" altLang="zh-CN" b="0" dirty="0"/>
              <a:t>依次插入结点构造平衡二叉树。</a:t>
            </a:r>
            <a:endParaRPr lang="zh-CN" altLang="en-US" b="0" dirty="0"/>
          </a:p>
        </p:txBody>
      </p:sp>
      <p:pic>
        <p:nvPicPr>
          <p:cNvPr id="378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2492896"/>
            <a:ext cx="5035874"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258835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848872" cy="5112568"/>
          </a:xfrm>
        </p:spPr>
        <p:txBody>
          <a:bodyPr>
            <a:normAutofit/>
          </a:bodyPr>
          <a:lstStyle/>
          <a:p>
            <a:r>
              <a:rPr lang="en-US" altLang="zh-CN" b="0" dirty="0" smtClean="0"/>
              <a:t>	</a:t>
            </a:r>
            <a:r>
              <a:rPr lang="zh-CN" altLang="zh-CN" b="0" dirty="0" smtClean="0"/>
              <a:t>在</a:t>
            </a:r>
            <a:r>
              <a:rPr lang="zh-CN" altLang="zh-CN" b="0" dirty="0"/>
              <a:t>平衡二叉树上插入结点的大致步骤如下：</a:t>
            </a:r>
          </a:p>
          <a:p>
            <a:r>
              <a:rPr lang="en-US" altLang="zh-CN" b="0" dirty="0"/>
              <a:t>	(1) </a:t>
            </a:r>
            <a:r>
              <a:rPr lang="zh-CN" altLang="zh-CN" b="0" dirty="0"/>
              <a:t>按照二叉查找树的插入方法，找到插入新元素的</a:t>
            </a:r>
            <a:r>
              <a:rPr lang="zh-CN" altLang="zh-CN" b="0" dirty="0" smtClean="0"/>
              <a:t>位置</a:t>
            </a:r>
            <a:r>
              <a:rPr lang="zh-CN" altLang="en-US" b="0" dirty="0" smtClean="0"/>
              <a:t>。</a:t>
            </a:r>
            <a:endParaRPr lang="en-US" altLang="zh-CN" b="0" dirty="0" smtClean="0"/>
          </a:p>
          <a:p>
            <a:r>
              <a:rPr lang="en-US" altLang="zh-CN" b="0" dirty="0"/>
              <a:t>	(2) </a:t>
            </a:r>
            <a:r>
              <a:rPr lang="zh-CN" altLang="zh-CN" b="0" dirty="0"/>
              <a:t>修改</a:t>
            </a:r>
            <a:r>
              <a:rPr lang="zh-CN" altLang="zh-CN" b="0" dirty="0" smtClean="0"/>
              <a:t>从新</a:t>
            </a:r>
            <a:r>
              <a:rPr lang="zh-CN" altLang="zh-CN" b="0" dirty="0"/>
              <a:t>插入</a:t>
            </a:r>
            <a:r>
              <a:rPr lang="zh-CN" altLang="zh-CN" b="0" dirty="0" smtClean="0"/>
              <a:t>结点</a:t>
            </a:r>
            <a:r>
              <a:rPr lang="zh-CN" altLang="en-US" b="0" dirty="0" smtClean="0"/>
              <a:t>到根结点</a:t>
            </a:r>
            <a:r>
              <a:rPr lang="zh-CN" altLang="zh-CN" b="0" dirty="0" smtClean="0"/>
              <a:t>路径</a:t>
            </a:r>
            <a:r>
              <a:rPr lang="zh-CN" altLang="zh-CN" b="0" dirty="0"/>
              <a:t>上的</a:t>
            </a:r>
            <a:r>
              <a:rPr lang="zh-CN" altLang="zh-CN" b="0" dirty="0" smtClean="0"/>
              <a:t>所有</a:t>
            </a:r>
            <a:r>
              <a:rPr lang="zh-CN" altLang="en-US" b="0" dirty="0" smtClean="0"/>
              <a:t>祖先</a:t>
            </a:r>
            <a:r>
              <a:rPr lang="zh-CN" altLang="zh-CN" b="0" dirty="0" smtClean="0"/>
              <a:t>结点</a:t>
            </a:r>
            <a:r>
              <a:rPr lang="zh-CN" altLang="zh-CN" b="0" dirty="0"/>
              <a:t>的平衡因子。</a:t>
            </a:r>
          </a:p>
          <a:p>
            <a:r>
              <a:rPr lang="en-US" altLang="zh-CN" b="0" dirty="0"/>
              <a:t>	(3) </a:t>
            </a:r>
            <a:r>
              <a:rPr lang="zh-CN" altLang="zh-CN" b="0" dirty="0"/>
              <a:t>判断是否产生不平衡，</a:t>
            </a:r>
            <a:r>
              <a:rPr lang="zh-CN" altLang="zh-CN" b="0" dirty="0" smtClean="0"/>
              <a:t>若</a:t>
            </a:r>
            <a:r>
              <a:rPr lang="en-US" altLang="zh-CN" b="0" dirty="0" smtClean="0"/>
              <a:t>A</a:t>
            </a:r>
            <a:r>
              <a:rPr lang="zh-CN" altLang="en-US" b="0" dirty="0" smtClean="0"/>
              <a:t>结点</a:t>
            </a:r>
            <a:r>
              <a:rPr lang="zh-CN" altLang="zh-CN" b="0" dirty="0" smtClean="0"/>
              <a:t>不平衡</a:t>
            </a:r>
            <a:r>
              <a:rPr lang="zh-CN" altLang="zh-CN" b="0" dirty="0"/>
              <a:t>，则确定</a:t>
            </a:r>
            <a:r>
              <a:rPr lang="en-US" altLang="zh-CN" b="0" dirty="0"/>
              <a:t>A</a:t>
            </a:r>
            <a:r>
              <a:rPr lang="zh-CN" altLang="zh-CN" b="0" dirty="0"/>
              <a:t>的不平衡类型并执行相应的旋转处理</a:t>
            </a:r>
            <a:r>
              <a:rPr lang="zh-CN" altLang="zh-CN" b="0" dirty="0" smtClean="0"/>
              <a:t>，根据</a:t>
            </a:r>
            <a:r>
              <a:rPr lang="zh-CN" altLang="zh-CN" b="0" dirty="0"/>
              <a:t>旋转需要修改相应的平衡因子</a:t>
            </a:r>
            <a:r>
              <a:rPr lang="zh-CN" altLang="zh-CN" b="0" dirty="0" smtClean="0"/>
              <a:t>。</a:t>
            </a:r>
            <a:r>
              <a:rPr lang="zh-CN" altLang="en-US" b="0" dirty="0" smtClean="0"/>
              <a:t>然后，插入过程结束。</a:t>
            </a:r>
            <a:endParaRPr lang="en-US" altLang="zh-CN" b="0" dirty="0" smtClean="0"/>
          </a:p>
          <a:p>
            <a:r>
              <a:rPr lang="en-US" altLang="zh-CN" b="0" dirty="0"/>
              <a:t>	</a:t>
            </a:r>
            <a:r>
              <a:rPr lang="en-US" altLang="zh-CN" b="0" dirty="0" smtClean="0"/>
              <a:t>(4) </a:t>
            </a:r>
            <a:r>
              <a:rPr lang="zh-CN" altLang="en-US" b="0" dirty="0" smtClean="0"/>
              <a:t>若逆向到根结点均未发现不平衡，则插入结束。</a:t>
            </a:r>
            <a:endParaRPr lang="zh-CN" altLang="zh-CN" b="0" dirty="0"/>
          </a:p>
          <a:p>
            <a:endParaRPr lang="zh-CN" altLang="en-US" b="0" dirty="0"/>
          </a:p>
        </p:txBody>
      </p:sp>
    </p:spTree>
    <p:extLst>
      <p:ext uri="{BB962C8B-B14F-4D97-AF65-F5344CB8AC3E}">
        <p14:creationId xmlns:p14="http://schemas.microsoft.com/office/powerpoint/2010/main" val="94520775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5.6.4 </a:t>
            </a:r>
            <a:r>
              <a:rPr lang="zh-CN" altLang="zh-CN" b="1" dirty="0"/>
              <a:t>平衡二叉树的删除</a:t>
            </a:r>
            <a:endParaRPr lang="zh-CN" altLang="en-US" dirty="0"/>
          </a:p>
        </p:txBody>
      </p:sp>
      <p:sp>
        <p:nvSpPr>
          <p:cNvPr id="3" name="内容占位符 2"/>
          <p:cNvSpPr>
            <a:spLocks noGrp="1"/>
          </p:cNvSpPr>
          <p:nvPr>
            <p:ph idx="1"/>
          </p:nvPr>
        </p:nvSpPr>
        <p:spPr>
          <a:xfrm>
            <a:off x="785786" y="1428736"/>
            <a:ext cx="7562738" cy="4808576"/>
          </a:xfrm>
        </p:spPr>
        <p:txBody>
          <a:bodyPr>
            <a:normAutofit fontScale="92500" lnSpcReduction="20000"/>
          </a:bodyPr>
          <a:lstStyle/>
          <a:p>
            <a:r>
              <a:rPr lang="zh-CN" altLang="zh-CN" dirty="0">
                <a:solidFill>
                  <a:srgbClr val="FF0000"/>
                </a:solidFill>
              </a:rPr>
              <a:t>基本</a:t>
            </a:r>
            <a:r>
              <a:rPr lang="zh-CN" altLang="zh-CN" dirty="0" smtClean="0">
                <a:solidFill>
                  <a:srgbClr val="FF0000"/>
                </a:solidFill>
              </a:rPr>
              <a:t>思想：</a:t>
            </a:r>
            <a:endParaRPr lang="zh-CN" altLang="zh-CN" dirty="0">
              <a:solidFill>
                <a:srgbClr val="FF0000"/>
              </a:solidFill>
            </a:endParaRPr>
          </a:p>
          <a:p>
            <a:r>
              <a:rPr lang="en-US" altLang="zh-CN" b="0" dirty="0"/>
              <a:t>	(1) </a:t>
            </a:r>
            <a:r>
              <a:rPr lang="zh-CN" altLang="zh-CN" b="0" dirty="0"/>
              <a:t>使用二叉查找</a:t>
            </a:r>
            <a:r>
              <a:rPr lang="zh-CN" altLang="zh-CN" b="0" dirty="0" smtClean="0"/>
              <a:t>树</a:t>
            </a:r>
            <a:r>
              <a:rPr lang="zh-CN" altLang="en-US" b="0" dirty="0" smtClean="0"/>
              <a:t>的</a:t>
            </a:r>
            <a:r>
              <a:rPr lang="zh-CN" altLang="zh-CN" b="0" dirty="0" smtClean="0"/>
              <a:t>删除操作</a:t>
            </a:r>
            <a:r>
              <a:rPr lang="zh-CN" altLang="zh-CN" dirty="0"/>
              <a:t>找到要删除的结点并删除</a:t>
            </a:r>
            <a:r>
              <a:rPr lang="zh-CN" altLang="zh-CN" b="0" dirty="0"/>
              <a:t>；</a:t>
            </a:r>
          </a:p>
          <a:p>
            <a:r>
              <a:rPr lang="en-US" altLang="zh-CN" b="0" dirty="0"/>
              <a:t>	(2) </a:t>
            </a:r>
            <a:r>
              <a:rPr lang="zh-CN" altLang="zh-CN" b="0" dirty="0"/>
              <a:t>沿被删除结点</a:t>
            </a:r>
            <a:r>
              <a:rPr lang="zh-CN" altLang="zh-CN" b="0" dirty="0" smtClean="0"/>
              <a:t>的</a:t>
            </a:r>
            <a:r>
              <a:rPr lang="zh-CN" altLang="en-US" b="0" dirty="0" smtClean="0"/>
              <a:t>双亲结点</a:t>
            </a:r>
            <a:r>
              <a:rPr lang="zh-CN" altLang="zh-CN" b="0" dirty="0" smtClean="0"/>
              <a:t>到</a:t>
            </a:r>
            <a:r>
              <a:rPr lang="zh-CN" altLang="zh-CN" b="0" dirty="0"/>
              <a:t>根结点的路径逐层向上回溯，并</a:t>
            </a:r>
            <a:r>
              <a:rPr lang="zh-CN" altLang="zh-CN" dirty="0"/>
              <a:t>追踪平衡因子的变化</a:t>
            </a:r>
            <a:r>
              <a:rPr lang="zh-CN" altLang="zh-CN" b="0" dirty="0"/>
              <a:t>；</a:t>
            </a:r>
          </a:p>
          <a:p>
            <a:r>
              <a:rPr lang="en-US" altLang="zh-CN" b="0" dirty="0"/>
              <a:t>	(3) </a:t>
            </a:r>
            <a:r>
              <a:rPr lang="zh-CN" altLang="zh-CN" b="0" dirty="0"/>
              <a:t>回溯过程中，一旦发现被删除结点的某个祖先失衡，就要应用平衡化旋转以恢复平衡</a:t>
            </a:r>
            <a:r>
              <a:rPr lang="zh-CN" altLang="zh-CN" b="0" dirty="0" smtClean="0"/>
              <a:t>性</a:t>
            </a:r>
            <a:r>
              <a:rPr lang="zh-CN" altLang="en-US" b="0" dirty="0" smtClean="0"/>
              <a:t>。即</a:t>
            </a:r>
            <a:r>
              <a:rPr lang="zh-CN" altLang="en-US" dirty="0" smtClean="0">
                <a:solidFill>
                  <a:srgbClr val="0000FF"/>
                </a:solidFill>
              </a:rPr>
              <a:t>左子树删除要调整右子树，右子树删除要调整左子树</a:t>
            </a:r>
            <a:r>
              <a:rPr lang="zh-CN" altLang="en-US" b="0" dirty="0" smtClean="0"/>
              <a:t>。</a:t>
            </a:r>
            <a:endParaRPr lang="zh-CN" altLang="zh-CN" b="0" dirty="0"/>
          </a:p>
          <a:p>
            <a:r>
              <a:rPr lang="en-US" altLang="zh-CN" b="0" dirty="0"/>
              <a:t>	(4) </a:t>
            </a:r>
            <a:r>
              <a:rPr lang="zh-CN" altLang="en-US" b="0" dirty="0" smtClean="0"/>
              <a:t>继续逆向到根调整平衡因子，</a:t>
            </a:r>
            <a:r>
              <a:rPr lang="zh-CN" altLang="en-US" dirty="0" smtClean="0"/>
              <a:t>若未发现失衡结点</a:t>
            </a:r>
            <a:r>
              <a:rPr lang="zh-CN" altLang="zh-CN" dirty="0" smtClean="0"/>
              <a:t>，</a:t>
            </a:r>
            <a:r>
              <a:rPr lang="zh-CN" altLang="en-US" dirty="0" smtClean="0"/>
              <a:t>则结束删除算法</a:t>
            </a:r>
            <a:r>
              <a:rPr lang="zh-CN" altLang="zh-CN" dirty="0" smtClean="0"/>
              <a:t>。</a:t>
            </a:r>
            <a:endParaRPr lang="zh-CN" altLang="zh-CN" dirty="0"/>
          </a:p>
          <a:p>
            <a:r>
              <a:rPr lang="en-US" altLang="zh-CN" dirty="0">
                <a:sym typeface="Webdings"/>
              </a:rPr>
              <a:t></a:t>
            </a:r>
            <a:r>
              <a:rPr lang="zh-CN" altLang="zh-CN" dirty="0">
                <a:solidFill>
                  <a:srgbClr val="FF0000"/>
                </a:solidFill>
              </a:rPr>
              <a:t>结论：</a:t>
            </a:r>
          </a:p>
          <a:p>
            <a:r>
              <a:rPr lang="en-US" altLang="zh-CN" dirty="0"/>
              <a:t>	</a:t>
            </a:r>
            <a:r>
              <a:rPr lang="zh-CN" altLang="zh-CN" dirty="0"/>
              <a:t>在平衡二叉树上删除一个结点后，为了恢复平衡性可能需要多次平衡化旋转处理</a:t>
            </a:r>
            <a:r>
              <a:rPr lang="zh-CN" altLang="zh-CN" dirty="0" smtClean="0"/>
              <a:t>。</a:t>
            </a:r>
            <a:endParaRPr lang="zh-CN" altLang="zh-CN" dirty="0"/>
          </a:p>
        </p:txBody>
      </p:sp>
    </p:spTree>
    <p:extLst>
      <p:ext uri="{BB962C8B-B14F-4D97-AF65-F5344CB8AC3E}">
        <p14:creationId xmlns:p14="http://schemas.microsoft.com/office/powerpoint/2010/main" val="33739912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730559"/>
            <a:ext cx="7520940" cy="1008112"/>
          </a:xfrm>
        </p:spPr>
        <p:txBody>
          <a:bodyPr/>
          <a:lstStyle/>
          <a:p>
            <a:r>
              <a:rPr lang="en-US" altLang="zh-CN" b="0" dirty="0" smtClean="0"/>
              <a:t>	</a:t>
            </a:r>
            <a:r>
              <a:rPr lang="zh-CN" altLang="zh-CN" b="0" dirty="0" smtClean="0"/>
              <a:t>图</a:t>
            </a:r>
            <a:r>
              <a:rPr lang="en-US" altLang="zh-CN" b="0" dirty="0"/>
              <a:t>5-39</a:t>
            </a:r>
            <a:r>
              <a:rPr lang="zh-CN" altLang="zh-CN" b="0" dirty="0"/>
              <a:t>为在图</a:t>
            </a:r>
            <a:r>
              <a:rPr lang="en-US" altLang="zh-CN" b="0" dirty="0"/>
              <a:t>5-39(a)</a:t>
            </a:r>
            <a:r>
              <a:rPr lang="zh-CN" altLang="zh-CN" b="0" dirty="0"/>
              <a:t>所示平衡二叉树上删除关键值为</a:t>
            </a:r>
            <a:r>
              <a:rPr lang="en-US" altLang="zh-CN" b="0" dirty="0"/>
              <a:t>25</a:t>
            </a:r>
            <a:r>
              <a:rPr lang="zh-CN" altLang="zh-CN" b="0" dirty="0"/>
              <a:t>的结点的过程：</a:t>
            </a:r>
            <a:endParaRPr lang="zh-CN" altLang="en-US" b="0" dirty="0"/>
          </a:p>
        </p:txBody>
      </p:sp>
      <p:pic>
        <p:nvPicPr>
          <p:cNvPr id="389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1556792"/>
            <a:ext cx="5276638"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428534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4968552"/>
          </a:xfrm>
        </p:spPr>
        <p:txBody>
          <a:bodyPr>
            <a:normAutofit/>
          </a:bodyPr>
          <a:lstStyle/>
          <a:p>
            <a:r>
              <a:rPr lang="en-US" altLang="zh-CN" b="0" dirty="0" smtClean="0"/>
              <a:t>	</a:t>
            </a:r>
            <a:r>
              <a:rPr lang="zh-CN" altLang="zh-CN" b="0" dirty="0" smtClean="0"/>
              <a:t>从</a:t>
            </a:r>
            <a:r>
              <a:rPr lang="zh-CN" altLang="zh-CN" b="0" dirty="0"/>
              <a:t>左子树删除和右子树删除是对称的，设</a:t>
            </a:r>
            <a:r>
              <a:rPr lang="en-US" altLang="zh-CN" b="0" dirty="0"/>
              <a:t>B</a:t>
            </a:r>
            <a:r>
              <a:rPr lang="zh-CN" altLang="zh-CN" b="0" dirty="0"/>
              <a:t>为</a:t>
            </a:r>
            <a:r>
              <a:rPr lang="en-US" altLang="zh-CN" b="0" dirty="0"/>
              <a:t>A</a:t>
            </a:r>
            <a:r>
              <a:rPr lang="zh-CN" altLang="zh-CN" b="0" dirty="0"/>
              <a:t>的右孩子，以从结点</a:t>
            </a:r>
            <a:r>
              <a:rPr lang="en-US" altLang="zh-CN" b="0" dirty="0"/>
              <a:t>A</a:t>
            </a:r>
            <a:r>
              <a:rPr lang="zh-CN" altLang="zh-CN" b="0" dirty="0"/>
              <a:t>的</a:t>
            </a:r>
            <a:r>
              <a:rPr lang="zh-CN" altLang="zh-CN" dirty="0"/>
              <a:t>左子树删除结点导致其左子树高度降低</a:t>
            </a:r>
            <a:r>
              <a:rPr lang="zh-CN" altLang="zh-CN" b="0" dirty="0"/>
              <a:t>为例，分为以下</a:t>
            </a:r>
            <a:r>
              <a:rPr lang="zh-CN" altLang="zh-CN" dirty="0">
                <a:solidFill>
                  <a:srgbClr val="FF0000"/>
                </a:solidFill>
              </a:rPr>
              <a:t>三种情况进行分析：</a:t>
            </a:r>
          </a:p>
          <a:p>
            <a:r>
              <a:rPr lang="en-US" altLang="zh-CN" b="0" dirty="0">
                <a:solidFill>
                  <a:srgbClr val="FF0000"/>
                </a:solidFill>
              </a:rPr>
              <a:t>1. A</a:t>
            </a:r>
            <a:r>
              <a:rPr lang="zh-CN" altLang="zh-CN" b="0" dirty="0">
                <a:solidFill>
                  <a:srgbClr val="FF0000"/>
                </a:solidFill>
              </a:rPr>
              <a:t>的右子树右高情况，即</a:t>
            </a:r>
            <a:r>
              <a:rPr lang="en-US" altLang="zh-CN" b="0" dirty="0">
                <a:solidFill>
                  <a:srgbClr val="FF0000"/>
                </a:solidFill>
              </a:rPr>
              <a:t>A</a:t>
            </a:r>
            <a:r>
              <a:rPr lang="zh-CN" altLang="zh-CN" b="0" dirty="0">
                <a:solidFill>
                  <a:srgbClr val="FF0000"/>
                </a:solidFill>
              </a:rPr>
              <a:t>的右子树的平衡因子为</a:t>
            </a:r>
            <a:r>
              <a:rPr lang="en-US" altLang="zh-CN" b="0" dirty="0">
                <a:solidFill>
                  <a:srgbClr val="FF0000"/>
                </a:solidFill>
              </a:rPr>
              <a:t>-1</a:t>
            </a:r>
            <a:r>
              <a:rPr lang="zh-CN" altLang="zh-CN" b="0" dirty="0">
                <a:solidFill>
                  <a:srgbClr val="FF0000"/>
                </a:solidFill>
              </a:rPr>
              <a:t>。</a:t>
            </a:r>
            <a:r>
              <a:rPr lang="zh-CN" altLang="zh-CN" b="0" dirty="0"/>
              <a:t>在结点</a:t>
            </a:r>
            <a:r>
              <a:rPr lang="en-US" altLang="zh-CN" b="0" dirty="0"/>
              <a:t>A</a:t>
            </a:r>
            <a:r>
              <a:rPr lang="zh-CN" altLang="zh-CN" b="0" dirty="0"/>
              <a:t>的左子树上删除结点后，</a:t>
            </a:r>
            <a:r>
              <a:rPr lang="en-US" altLang="zh-CN" b="0" dirty="0"/>
              <a:t>A</a:t>
            </a:r>
            <a:r>
              <a:rPr lang="zh-CN" altLang="zh-CN" b="0" dirty="0"/>
              <a:t>的左子树的高度降低，结点</a:t>
            </a:r>
            <a:r>
              <a:rPr lang="en-US" altLang="zh-CN" b="0" dirty="0"/>
              <a:t>A</a:t>
            </a:r>
            <a:r>
              <a:rPr lang="zh-CN" altLang="zh-CN" b="0" dirty="0"/>
              <a:t>的平衡因子由</a:t>
            </a:r>
            <a:r>
              <a:rPr lang="en-US" altLang="zh-CN" b="0" dirty="0"/>
              <a:t>-1</a:t>
            </a:r>
            <a:r>
              <a:rPr lang="zh-CN" altLang="zh-CN" b="0" dirty="0"/>
              <a:t>变为</a:t>
            </a:r>
            <a:r>
              <a:rPr lang="en-US" altLang="zh-CN" b="0" dirty="0"/>
              <a:t>-2</a:t>
            </a:r>
            <a:r>
              <a:rPr lang="zh-CN" altLang="zh-CN" b="0" dirty="0"/>
              <a:t>，从而使得以结点</a:t>
            </a:r>
            <a:r>
              <a:rPr lang="en-US" altLang="zh-CN" b="0" dirty="0"/>
              <a:t>A</a:t>
            </a:r>
            <a:r>
              <a:rPr lang="zh-CN" altLang="zh-CN" b="0" dirty="0"/>
              <a:t>为根的子树失去平衡。这种情况下只需要进行一次逆时针旋转即可，旋转后结点</a:t>
            </a:r>
            <a:r>
              <a:rPr lang="en-US" altLang="zh-CN" b="0" dirty="0"/>
              <a:t>A</a:t>
            </a:r>
            <a:r>
              <a:rPr lang="zh-CN" altLang="zh-CN" b="0" dirty="0"/>
              <a:t>和</a:t>
            </a:r>
            <a:r>
              <a:rPr lang="en-US" altLang="zh-CN" b="0" dirty="0"/>
              <a:t>B</a:t>
            </a:r>
            <a:r>
              <a:rPr lang="zh-CN" altLang="zh-CN" b="0" dirty="0"/>
              <a:t>的平衡因子均变为</a:t>
            </a:r>
            <a:r>
              <a:rPr lang="en-US" altLang="zh-CN" b="0" dirty="0"/>
              <a:t>0</a:t>
            </a:r>
            <a:r>
              <a:rPr lang="zh-CN" altLang="zh-CN" b="0" dirty="0"/>
              <a:t>，其他结点的平衡因子不变，如图</a:t>
            </a:r>
            <a:r>
              <a:rPr lang="en-US" altLang="zh-CN" b="0" dirty="0"/>
              <a:t>5-40</a:t>
            </a:r>
            <a:r>
              <a:rPr lang="zh-CN" altLang="zh-CN" b="0" dirty="0"/>
              <a:t>所示。</a:t>
            </a:r>
          </a:p>
          <a:p>
            <a:endParaRPr lang="zh-CN" altLang="en-US" b="0" dirty="0"/>
          </a:p>
        </p:txBody>
      </p:sp>
    </p:spTree>
    <p:extLst>
      <p:ext uri="{BB962C8B-B14F-4D97-AF65-F5344CB8AC3E}">
        <p14:creationId xmlns:p14="http://schemas.microsoft.com/office/powerpoint/2010/main" val="112574789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84784"/>
            <a:ext cx="7953375"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51128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0" dirty="0">
                <a:solidFill>
                  <a:srgbClr val="FF0000"/>
                </a:solidFill>
              </a:rPr>
              <a:t>2. A</a:t>
            </a:r>
            <a:r>
              <a:rPr lang="zh-CN" altLang="zh-CN" b="0" dirty="0">
                <a:solidFill>
                  <a:srgbClr val="FF0000"/>
                </a:solidFill>
              </a:rPr>
              <a:t>的右子树等高情况，即</a:t>
            </a:r>
            <a:r>
              <a:rPr lang="en-US" altLang="zh-CN" b="0" dirty="0">
                <a:solidFill>
                  <a:srgbClr val="FF0000"/>
                </a:solidFill>
              </a:rPr>
              <a:t>A</a:t>
            </a:r>
            <a:r>
              <a:rPr lang="zh-CN" altLang="zh-CN" b="0" dirty="0">
                <a:solidFill>
                  <a:srgbClr val="FF0000"/>
                </a:solidFill>
              </a:rPr>
              <a:t>的右子树的平衡因子为</a:t>
            </a:r>
            <a:r>
              <a:rPr lang="en-US" altLang="zh-CN" b="0" dirty="0">
                <a:solidFill>
                  <a:srgbClr val="FF0000"/>
                </a:solidFill>
              </a:rPr>
              <a:t>0</a:t>
            </a:r>
            <a:r>
              <a:rPr lang="zh-CN" altLang="zh-CN" b="0" dirty="0">
                <a:solidFill>
                  <a:srgbClr val="FF0000"/>
                </a:solidFill>
              </a:rPr>
              <a:t>。</a:t>
            </a:r>
            <a:r>
              <a:rPr lang="zh-CN" altLang="zh-CN" b="0" dirty="0"/>
              <a:t>在结点</a:t>
            </a:r>
            <a:r>
              <a:rPr lang="en-US" altLang="zh-CN" b="0" dirty="0"/>
              <a:t>A</a:t>
            </a:r>
            <a:r>
              <a:rPr lang="zh-CN" altLang="zh-CN" b="0" dirty="0"/>
              <a:t>的左子树上删除结点后，</a:t>
            </a:r>
            <a:r>
              <a:rPr lang="en-US" altLang="zh-CN" b="0" dirty="0"/>
              <a:t>A</a:t>
            </a:r>
            <a:r>
              <a:rPr lang="zh-CN" altLang="zh-CN" b="0" dirty="0"/>
              <a:t>的左子树的高度降低，结点</a:t>
            </a:r>
            <a:r>
              <a:rPr lang="en-US" altLang="zh-CN" b="0" dirty="0"/>
              <a:t>A</a:t>
            </a:r>
            <a:r>
              <a:rPr lang="zh-CN" altLang="zh-CN" b="0" dirty="0"/>
              <a:t>的平衡因子由</a:t>
            </a:r>
            <a:r>
              <a:rPr lang="en-US" altLang="zh-CN" b="0" dirty="0"/>
              <a:t>-1</a:t>
            </a:r>
            <a:r>
              <a:rPr lang="zh-CN" altLang="zh-CN" b="0" dirty="0"/>
              <a:t>变为</a:t>
            </a:r>
            <a:r>
              <a:rPr lang="en-US" altLang="zh-CN" b="0" dirty="0"/>
              <a:t>-2</a:t>
            </a:r>
            <a:r>
              <a:rPr lang="zh-CN" altLang="zh-CN" b="0" dirty="0"/>
              <a:t>，以结点</a:t>
            </a:r>
            <a:r>
              <a:rPr lang="en-US" altLang="zh-CN" b="0" dirty="0"/>
              <a:t>A</a:t>
            </a:r>
            <a:r>
              <a:rPr lang="zh-CN" altLang="zh-CN" b="0" dirty="0"/>
              <a:t>为根的子树失去平衡。这种情况与右子树右高情况类似，只需进行一次逆时针旋转即可，旋转后结点</a:t>
            </a:r>
            <a:r>
              <a:rPr lang="en-US" altLang="zh-CN" b="0" dirty="0"/>
              <a:t>A</a:t>
            </a:r>
            <a:r>
              <a:rPr lang="zh-CN" altLang="zh-CN" b="0" dirty="0"/>
              <a:t>的平衡因子变为</a:t>
            </a:r>
            <a:r>
              <a:rPr lang="en-US" altLang="zh-CN" b="0" dirty="0"/>
              <a:t>-1</a:t>
            </a:r>
            <a:r>
              <a:rPr lang="zh-CN" altLang="zh-CN" b="0" dirty="0"/>
              <a:t>，其右孩子</a:t>
            </a:r>
            <a:r>
              <a:rPr lang="en-US" altLang="zh-CN" b="0" dirty="0"/>
              <a:t>B</a:t>
            </a:r>
            <a:r>
              <a:rPr lang="zh-CN" altLang="zh-CN" b="0" dirty="0"/>
              <a:t>的平衡因子变为</a:t>
            </a:r>
            <a:r>
              <a:rPr lang="en-US" altLang="zh-CN" b="0" dirty="0"/>
              <a:t>1</a:t>
            </a:r>
            <a:r>
              <a:rPr lang="zh-CN" altLang="zh-CN" b="0" dirty="0"/>
              <a:t>，其他结点的平衡因子不变，如图</a:t>
            </a:r>
            <a:r>
              <a:rPr lang="en-US" altLang="zh-CN" b="0" dirty="0"/>
              <a:t>5-41</a:t>
            </a:r>
            <a:r>
              <a:rPr lang="zh-CN" altLang="zh-CN" b="0" dirty="0"/>
              <a:t>所示。</a:t>
            </a:r>
            <a:endParaRPr lang="zh-CN" altLang="en-US" b="0" dirty="0"/>
          </a:p>
        </p:txBody>
      </p:sp>
    </p:spTree>
    <p:extLst>
      <p:ext uri="{BB962C8B-B14F-4D97-AF65-F5344CB8AC3E}">
        <p14:creationId xmlns:p14="http://schemas.microsoft.com/office/powerpoint/2010/main" val="1386277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36712"/>
            <a:ext cx="7520940" cy="548640"/>
          </a:xfrm>
        </p:spPr>
        <p:txBody>
          <a:bodyPr/>
          <a:lstStyle/>
          <a:p>
            <a:r>
              <a:rPr lang="en-US" altLang="zh-CN" b="1" dirty="0"/>
              <a:t>5.2.2 </a:t>
            </a:r>
            <a:r>
              <a:rPr lang="zh-CN" altLang="zh-CN" b="1" dirty="0"/>
              <a:t>二叉树的主要性质</a:t>
            </a:r>
            <a:endParaRPr lang="zh-CN" altLang="en-US" dirty="0"/>
          </a:p>
        </p:txBody>
      </p:sp>
      <p:sp>
        <p:nvSpPr>
          <p:cNvPr id="3" name="内容占位符 2"/>
          <p:cNvSpPr>
            <a:spLocks noGrp="1"/>
          </p:cNvSpPr>
          <p:nvPr>
            <p:ph idx="1"/>
          </p:nvPr>
        </p:nvSpPr>
        <p:spPr>
          <a:xfrm>
            <a:off x="611560" y="1728957"/>
            <a:ext cx="8173572" cy="4392488"/>
          </a:xfrm>
        </p:spPr>
        <p:txBody>
          <a:bodyPr>
            <a:normAutofit/>
          </a:bodyPr>
          <a:lstStyle/>
          <a:p>
            <a:pPr>
              <a:lnSpc>
                <a:spcPct val="130000"/>
              </a:lnSpc>
            </a:pPr>
            <a:r>
              <a:rPr lang="zh-CN" altLang="zh-CN" dirty="0" smtClean="0">
                <a:solidFill>
                  <a:srgbClr val="FF0000"/>
                </a:solidFill>
              </a:rPr>
              <a:t>性质</a:t>
            </a:r>
            <a:r>
              <a:rPr lang="en-US" altLang="zh-CN" dirty="0">
                <a:solidFill>
                  <a:srgbClr val="FF0000"/>
                </a:solidFill>
              </a:rPr>
              <a:t>3</a:t>
            </a:r>
            <a:r>
              <a:rPr lang="zh-CN" altLang="zh-CN" dirty="0">
                <a:solidFill>
                  <a:srgbClr val="FF0000"/>
                </a:solidFill>
              </a:rPr>
              <a:t>：对于任意一棵非空二叉树</a:t>
            </a:r>
            <a:r>
              <a:rPr lang="en-US" altLang="zh-CN" dirty="0">
                <a:solidFill>
                  <a:srgbClr val="FF0000"/>
                </a:solidFill>
              </a:rPr>
              <a:t>T</a:t>
            </a:r>
            <a:r>
              <a:rPr lang="zh-CN" altLang="zh-CN" dirty="0">
                <a:solidFill>
                  <a:srgbClr val="FF0000"/>
                </a:solidFill>
              </a:rPr>
              <a:t>，如果其叶子结点的个数为</a:t>
            </a:r>
            <a:r>
              <a:rPr lang="en-US" altLang="zh-CN" dirty="0">
                <a:solidFill>
                  <a:srgbClr val="FF0000"/>
                </a:solidFill>
              </a:rPr>
              <a:t>n</a:t>
            </a:r>
            <a:r>
              <a:rPr lang="en-US" altLang="zh-CN" baseline="-25000" dirty="0">
                <a:solidFill>
                  <a:srgbClr val="FF0000"/>
                </a:solidFill>
              </a:rPr>
              <a:t>0</a:t>
            </a:r>
            <a:r>
              <a:rPr lang="zh-CN" altLang="zh-CN" dirty="0">
                <a:solidFill>
                  <a:srgbClr val="FF0000"/>
                </a:solidFill>
              </a:rPr>
              <a:t>，度为</a:t>
            </a:r>
            <a:r>
              <a:rPr lang="en-US" altLang="zh-CN" dirty="0">
                <a:solidFill>
                  <a:srgbClr val="FF0000"/>
                </a:solidFill>
              </a:rPr>
              <a:t>2</a:t>
            </a:r>
            <a:r>
              <a:rPr lang="zh-CN" altLang="zh-CN" dirty="0">
                <a:solidFill>
                  <a:srgbClr val="FF0000"/>
                </a:solidFill>
              </a:rPr>
              <a:t>的结点数为</a:t>
            </a:r>
            <a:r>
              <a:rPr lang="en-US" altLang="zh-CN" dirty="0">
                <a:solidFill>
                  <a:srgbClr val="FF0000"/>
                </a:solidFill>
              </a:rPr>
              <a:t>n</a:t>
            </a:r>
            <a:r>
              <a:rPr lang="en-US" altLang="zh-CN" baseline="-25000" dirty="0">
                <a:solidFill>
                  <a:srgbClr val="FF0000"/>
                </a:solidFill>
              </a:rPr>
              <a:t>2</a:t>
            </a:r>
            <a:r>
              <a:rPr lang="zh-CN" altLang="zh-CN" dirty="0">
                <a:solidFill>
                  <a:srgbClr val="FF0000"/>
                </a:solidFill>
              </a:rPr>
              <a:t>，则有：</a:t>
            </a:r>
            <a:r>
              <a:rPr lang="en-US" altLang="zh-CN" dirty="0">
                <a:solidFill>
                  <a:srgbClr val="FF0000"/>
                </a:solidFill>
              </a:rPr>
              <a:t>n</a:t>
            </a:r>
            <a:r>
              <a:rPr lang="en-US" altLang="zh-CN" baseline="-25000" dirty="0">
                <a:solidFill>
                  <a:srgbClr val="FF0000"/>
                </a:solidFill>
              </a:rPr>
              <a:t>0</a:t>
            </a:r>
            <a:r>
              <a:rPr lang="en-US" altLang="zh-CN" dirty="0">
                <a:solidFill>
                  <a:srgbClr val="FF0000"/>
                </a:solidFill>
              </a:rPr>
              <a:t> = n</a:t>
            </a:r>
            <a:r>
              <a:rPr lang="en-US" altLang="zh-CN" baseline="-25000" dirty="0">
                <a:solidFill>
                  <a:srgbClr val="FF0000"/>
                </a:solidFill>
              </a:rPr>
              <a:t>2</a:t>
            </a:r>
            <a:r>
              <a:rPr lang="en-US" altLang="zh-CN" dirty="0">
                <a:solidFill>
                  <a:srgbClr val="FF0000"/>
                </a:solidFill>
              </a:rPr>
              <a:t> + 1</a:t>
            </a:r>
            <a:r>
              <a:rPr lang="zh-CN" altLang="zh-CN" dirty="0">
                <a:solidFill>
                  <a:srgbClr val="FF0000"/>
                </a:solidFill>
              </a:rPr>
              <a:t>。</a:t>
            </a:r>
          </a:p>
          <a:p>
            <a:pPr>
              <a:spcBef>
                <a:spcPts val="1200"/>
              </a:spcBef>
            </a:pPr>
            <a:r>
              <a:rPr lang="zh-CN" altLang="en-US" dirty="0" smtClean="0"/>
              <a:t>证明：</a:t>
            </a:r>
            <a:r>
              <a:rPr lang="zh-CN" altLang="en-US" b="0" dirty="0" smtClean="0"/>
              <a:t>设总结点数为</a:t>
            </a:r>
            <a:r>
              <a:rPr lang="en-US" altLang="zh-CN" b="0" dirty="0" smtClean="0"/>
              <a:t>n</a:t>
            </a:r>
            <a:r>
              <a:rPr lang="zh-CN" altLang="en-US" b="0" dirty="0" smtClean="0"/>
              <a:t>，度为</a:t>
            </a:r>
            <a:r>
              <a:rPr lang="en-US" altLang="zh-CN" b="0" dirty="0" smtClean="0"/>
              <a:t>1</a:t>
            </a:r>
            <a:r>
              <a:rPr lang="zh-CN" altLang="en-US" b="0" dirty="0" smtClean="0"/>
              <a:t>的结点数为</a:t>
            </a:r>
            <a:r>
              <a:rPr lang="en-US" altLang="zh-CN" b="0" dirty="0" smtClean="0"/>
              <a:t>n</a:t>
            </a:r>
            <a:r>
              <a:rPr lang="en-US" altLang="zh-CN" b="0" baseline="-25000" dirty="0" smtClean="0"/>
              <a:t>1</a:t>
            </a:r>
            <a:r>
              <a:rPr lang="zh-CN" altLang="en-US" b="0" dirty="0" smtClean="0"/>
              <a:t>，分支数为</a:t>
            </a:r>
            <a:r>
              <a:rPr lang="en-US" altLang="zh-CN" b="0" dirty="0" smtClean="0"/>
              <a:t>e	</a:t>
            </a:r>
            <a:r>
              <a:rPr lang="zh-CN" altLang="en-US" b="0" dirty="0" smtClean="0"/>
              <a:t>由于存在：</a:t>
            </a:r>
            <a:r>
              <a:rPr lang="en-US" altLang="zh-CN" b="0" dirty="0" smtClean="0"/>
              <a:t>n = n</a:t>
            </a:r>
            <a:r>
              <a:rPr lang="en-US" altLang="zh-CN" b="0" baseline="-25000" dirty="0" smtClean="0"/>
              <a:t>0 </a:t>
            </a:r>
            <a:r>
              <a:rPr lang="en-US" altLang="zh-CN" b="0" dirty="0" smtClean="0"/>
              <a:t>+ n</a:t>
            </a:r>
            <a:r>
              <a:rPr lang="en-US" altLang="zh-CN" b="0" baseline="-25000" dirty="0" smtClean="0"/>
              <a:t>1 </a:t>
            </a:r>
            <a:r>
              <a:rPr lang="en-US" altLang="zh-CN" b="0" dirty="0" smtClean="0"/>
              <a:t>+ n</a:t>
            </a:r>
            <a:r>
              <a:rPr lang="en-US" altLang="zh-CN" b="0" baseline="-25000" dirty="0" smtClean="0"/>
              <a:t>2</a:t>
            </a:r>
          </a:p>
          <a:p>
            <a:pPr>
              <a:spcBef>
                <a:spcPts val="0"/>
              </a:spcBef>
            </a:pPr>
            <a:r>
              <a:rPr lang="en-US" altLang="zh-CN" b="0" dirty="0" smtClean="0"/>
              <a:t>			</a:t>
            </a:r>
            <a:r>
              <a:rPr lang="en-US" altLang="zh-CN" b="0" dirty="0"/>
              <a:t> </a:t>
            </a:r>
            <a:r>
              <a:rPr lang="en-US" altLang="zh-CN" b="0" dirty="0" smtClean="0"/>
              <a:t>       n = e + 1  </a:t>
            </a:r>
          </a:p>
          <a:p>
            <a:pPr>
              <a:spcBef>
                <a:spcPts val="0"/>
              </a:spcBef>
            </a:pPr>
            <a:r>
              <a:rPr lang="en-US" altLang="zh-CN" b="0" dirty="0" smtClean="0"/>
              <a:t>			        e = n</a:t>
            </a:r>
            <a:r>
              <a:rPr lang="en-US" altLang="zh-CN" b="0" baseline="-25000" dirty="0" smtClean="0"/>
              <a:t>1 </a:t>
            </a:r>
            <a:r>
              <a:rPr lang="en-US" altLang="zh-CN" b="0" dirty="0" smtClean="0"/>
              <a:t>+ 2n</a:t>
            </a:r>
            <a:r>
              <a:rPr lang="en-US" altLang="zh-CN" b="0" baseline="-25000" dirty="0" smtClean="0"/>
              <a:t>2</a:t>
            </a:r>
          </a:p>
          <a:p>
            <a:pPr>
              <a:spcBef>
                <a:spcPts val="0"/>
              </a:spcBef>
            </a:pPr>
            <a:r>
              <a:rPr lang="en-US" altLang="zh-CN" b="0" baseline="-25000" dirty="0"/>
              <a:t> </a:t>
            </a:r>
            <a:r>
              <a:rPr lang="en-US" altLang="zh-CN" b="0" baseline="-25000" dirty="0" smtClean="0"/>
              <a:t>                 </a:t>
            </a:r>
            <a:r>
              <a:rPr lang="zh-CN" altLang="en-US" b="0" dirty="0"/>
              <a:t>故：</a:t>
            </a:r>
            <a:r>
              <a:rPr lang="en-US" altLang="zh-CN" b="0" dirty="0" smtClean="0"/>
              <a:t>n</a:t>
            </a:r>
            <a:r>
              <a:rPr lang="en-US" altLang="zh-CN" b="0" baseline="-25000" dirty="0" smtClean="0"/>
              <a:t>0 </a:t>
            </a:r>
            <a:r>
              <a:rPr lang="en-US" altLang="zh-CN" b="0" dirty="0" smtClean="0"/>
              <a:t>+ n</a:t>
            </a:r>
            <a:r>
              <a:rPr lang="en-US" altLang="zh-CN" b="0" baseline="-25000" dirty="0" smtClean="0"/>
              <a:t>1 </a:t>
            </a:r>
            <a:r>
              <a:rPr lang="en-US" altLang="zh-CN" b="0" dirty="0" smtClean="0"/>
              <a:t>+ n</a:t>
            </a:r>
            <a:r>
              <a:rPr lang="en-US" altLang="zh-CN" b="0" baseline="-25000" dirty="0" smtClean="0"/>
              <a:t>2 </a:t>
            </a:r>
            <a:r>
              <a:rPr lang="en-US" altLang="zh-CN" b="0" dirty="0" smtClean="0"/>
              <a:t>= n</a:t>
            </a:r>
            <a:r>
              <a:rPr lang="en-US" altLang="zh-CN" b="0" baseline="-25000" dirty="0" smtClean="0"/>
              <a:t>1 </a:t>
            </a:r>
            <a:r>
              <a:rPr lang="en-US" altLang="zh-CN" b="0" dirty="0" smtClean="0"/>
              <a:t>+ 2n</a:t>
            </a:r>
            <a:r>
              <a:rPr lang="en-US" altLang="zh-CN" b="0" baseline="-25000" dirty="0" smtClean="0"/>
              <a:t>2 </a:t>
            </a:r>
            <a:r>
              <a:rPr lang="en-US" altLang="zh-CN" b="0" dirty="0" smtClean="0"/>
              <a:t>+ 1</a:t>
            </a:r>
          </a:p>
          <a:p>
            <a:pPr>
              <a:spcBef>
                <a:spcPts val="0"/>
              </a:spcBef>
            </a:pPr>
            <a:r>
              <a:rPr lang="en-US" altLang="zh-CN" b="0" dirty="0" smtClean="0"/>
              <a:t>		</a:t>
            </a:r>
            <a:r>
              <a:rPr lang="zh-CN" altLang="en-US" b="0" dirty="0" smtClean="0"/>
              <a:t>得：</a:t>
            </a:r>
            <a:r>
              <a:rPr lang="en-US" altLang="zh-CN" b="0" dirty="0" smtClean="0"/>
              <a:t>n</a:t>
            </a:r>
            <a:r>
              <a:rPr lang="en-US" altLang="zh-CN" b="0" baseline="-25000" dirty="0" smtClean="0"/>
              <a:t>0</a:t>
            </a:r>
            <a:r>
              <a:rPr lang="en-US" altLang="zh-CN" b="0" dirty="0" smtClean="0"/>
              <a:t> </a:t>
            </a:r>
            <a:r>
              <a:rPr lang="en-US" altLang="zh-CN" b="0" dirty="0"/>
              <a:t>= n</a:t>
            </a:r>
            <a:r>
              <a:rPr lang="en-US" altLang="zh-CN" b="0" baseline="-25000" dirty="0"/>
              <a:t>2</a:t>
            </a:r>
            <a:r>
              <a:rPr lang="en-US" altLang="zh-CN" b="0" dirty="0"/>
              <a:t> + 1</a:t>
            </a:r>
            <a:endParaRPr lang="en-US" altLang="zh-CN" b="0" baseline="-25000" dirty="0"/>
          </a:p>
          <a:p>
            <a:pPr>
              <a:spcBef>
                <a:spcPts val="0"/>
              </a:spcBef>
            </a:pPr>
            <a:endParaRPr lang="en-US" altLang="zh-CN" b="0" baseline="-25000" dirty="0"/>
          </a:p>
          <a:p>
            <a:pPr>
              <a:spcBef>
                <a:spcPts val="0"/>
              </a:spcBef>
            </a:pPr>
            <a:endParaRPr lang="zh-CN" altLang="en-US" b="0" baseline="-25000"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7572396" y="642918"/>
            <a:ext cx="445559" cy="457200"/>
          </a:xfrm>
          <a:prstGeom prst="rect">
            <a:avLst/>
          </a:prstGeom>
        </p:spPr>
      </p:pic>
      <p:sp>
        <p:nvSpPr>
          <p:cNvPr id="146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0326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163" y="1281113"/>
            <a:ext cx="806767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150874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628800"/>
            <a:ext cx="7632848" cy="4248472"/>
          </a:xfrm>
        </p:spPr>
        <p:txBody>
          <a:bodyPr>
            <a:normAutofit fontScale="92500" lnSpcReduction="10000"/>
          </a:bodyPr>
          <a:lstStyle/>
          <a:p>
            <a:r>
              <a:rPr lang="en-US" altLang="zh-CN" b="0" dirty="0">
                <a:solidFill>
                  <a:srgbClr val="FF0000"/>
                </a:solidFill>
              </a:rPr>
              <a:t>3. A</a:t>
            </a:r>
            <a:r>
              <a:rPr lang="zh-CN" altLang="zh-CN" b="0" dirty="0">
                <a:solidFill>
                  <a:srgbClr val="FF0000"/>
                </a:solidFill>
              </a:rPr>
              <a:t>的右子树左高情况，即</a:t>
            </a:r>
            <a:r>
              <a:rPr lang="en-US" altLang="zh-CN" b="0" dirty="0">
                <a:solidFill>
                  <a:srgbClr val="FF0000"/>
                </a:solidFill>
              </a:rPr>
              <a:t>A</a:t>
            </a:r>
            <a:r>
              <a:rPr lang="zh-CN" altLang="zh-CN" b="0" dirty="0">
                <a:solidFill>
                  <a:srgbClr val="FF0000"/>
                </a:solidFill>
              </a:rPr>
              <a:t>的右子树的平衡因子为</a:t>
            </a:r>
            <a:r>
              <a:rPr lang="en-US" altLang="zh-CN" b="0" dirty="0">
                <a:solidFill>
                  <a:srgbClr val="FF0000"/>
                </a:solidFill>
              </a:rPr>
              <a:t>1</a:t>
            </a:r>
            <a:r>
              <a:rPr lang="zh-CN" altLang="zh-CN" b="0" dirty="0" smtClean="0">
                <a:solidFill>
                  <a:srgbClr val="FF0000"/>
                </a:solidFill>
              </a:rPr>
              <a:t>。</a:t>
            </a:r>
            <a:endParaRPr lang="en-US" altLang="zh-CN" b="0" dirty="0" smtClean="0">
              <a:solidFill>
                <a:srgbClr val="FF0000"/>
              </a:solidFill>
            </a:endParaRPr>
          </a:p>
          <a:p>
            <a:r>
              <a:rPr lang="en-US" altLang="zh-CN" b="0" dirty="0">
                <a:solidFill>
                  <a:srgbClr val="FF0000"/>
                </a:solidFill>
              </a:rPr>
              <a:t> </a:t>
            </a:r>
            <a:r>
              <a:rPr lang="en-US" altLang="zh-CN" b="0" dirty="0" smtClean="0">
                <a:solidFill>
                  <a:srgbClr val="FF0000"/>
                </a:solidFill>
              </a:rPr>
              <a:t>     	</a:t>
            </a:r>
            <a:r>
              <a:rPr lang="zh-CN" altLang="zh-CN" b="0" dirty="0" smtClean="0"/>
              <a:t>在</a:t>
            </a:r>
            <a:r>
              <a:rPr lang="zh-CN" altLang="zh-CN" b="0" dirty="0"/>
              <a:t>结点</a:t>
            </a:r>
            <a:r>
              <a:rPr lang="en-US" altLang="zh-CN" b="0" dirty="0"/>
              <a:t>A</a:t>
            </a:r>
            <a:r>
              <a:rPr lang="zh-CN" altLang="zh-CN" b="0" dirty="0"/>
              <a:t>的左子树上删除结点后，</a:t>
            </a:r>
            <a:r>
              <a:rPr lang="en-US" altLang="zh-CN" b="0" dirty="0"/>
              <a:t>A</a:t>
            </a:r>
            <a:r>
              <a:rPr lang="zh-CN" altLang="zh-CN" b="0" dirty="0"/>
              <a:t>的左子树的高度降低，结点</a:t>
            </a:r>
            <a:r>
              <a:rPr lang="en-US" altLang="zh-CN" b="0" dirty="0"/>
              <a:t>A</a:t>
            </a:r>
            <a:r>
              <a:rPr lang="zh-CN" altLang="zh-CN" b="0" dirty="0"/>
              <a:t>的平衡因子由</a:t>
            </a:r>
            <a:r>
              <a:rPr lang="en-US" altLang="zh-CN" b="0" dirty="0"/>
              <a:t>-1</a:t>
            </a:r>
            <a:r>
              <a:rPr lang="zh-CN" altLang="zh-CN" b="0" dirty="0"/>
              <a:t>变为</a:t>
            </a:r>
            <a:r>
              <a:rPr lang="en-US" altLang="zh-CN" b="0" dirty="0"/>
              <a:t>-2</a:t>
            </a:r>
            <a:r>
              <a:rPr lang="zh-CN" altLang="zh-CN" b="0" dirty="0"/>
              <a:t>，以结点</a:t>
            </a:r>
            <a:r>
              <a:rPr lang="en-US" altLang="zh-CN" b="0" dirty="0"/>
              <a:t>A</a:t>
            </a:r>
            <a:r>
              <a:rPr lang="zh-CN" altLang="zh-CN" b="0" dirty="0"/>
              <a:t>为根的子树失去平衡。这种情况需要做两次旋转，先将以</a:t>
            </a:r>
            <a:r>
              <a:rPr lang="en-US" altLang="zh-CN" b="0" dirty="0"/>
              <a:t>B</a:t>
            </a:r>
            <a:r>
              <a:rPr lang="zh-CN" altLang="zh-CN" b="0" dirty="0"/>
              <a:t>为根的子树顺时针旋转为以</a:t>
            </a:r>
            <a:r>
              <a:rPr lang="en-US" altLang="zh-CN" b="0" dirty="0"/>
              <a:t>C</a:t>
            </a:r>
            <a:r>
              <a:rPr lang="zh-CN" altLang="zh-CN" b="0" dirty="0"/>
              <a:t>为根，再以</a:t>
            </a:r>
            <a:r>
              <a:rPr lang="en-US" altLang="zh-CN" b="0" dirty="0"/>
              <a:t>A</a:t>
            </a:r>
            <a:r>
              <a:rPr lang="zh-CN" altLang="zh-CN" b="0" dirty="0"/>
              <a:t>进行一次逆时针旋转。需要注意的是，这种情况下</a:t>
            </a:r>
            <a:r>
              <a:rPr lang="en-US" altLang="zh-CN" b="0" dirty="0"/>
              <a:t>B</a:t>
            </a:r>
            <a:r>
              <a:rPr lang="zh-CN" altLang="zh-CN" b="0" dirty="0"/>
              <a:t>的左孩子</a:t>
            </a:r>
            <a:r>
              <a:rPr lang="en-US" altLang="zh-CN" b="0" dirty="0"/>
              <a:t>C</a:t>
            </a:r>
            <a:r>
              <a:rPr lang="zh-CN" altLang="zh-CN" b="0" dirty="0"/>
              <a:t>有三种可能的平衡因子：</a:t>
            </a:r>
            <a:r>
              <a:rPr lang="en-US" altLang="zh-CN" b="0" dirty="0"/>
              <a:t>1</a:t>
            </a:r>
            <a:r>
              <a:rPr lang="zh-CN" altLang="zh-CN" b="0" dirty="0"/>
              <a:t>，</a:t>
            </a:r>
            <a:r>
              <a:rPr lang="en-US" altLang="zh-CN" b="0" dirty="0"/>
              <a:t>-1</a:t>
            </a:r>
            <a:r>
              <a:rPr lang="zh-CN" altLang="zh-CN" b="0" dirty="0"/>
              <a:t>和</a:t>
            </a:r>
            <a:r>
              <a:rPr lang="en-US" altLang="zh-CN" b="0" dirty="0"/>
              <a:t>0</a:t>
            </a:r>
            <a:r>
              <a:rPr lang="zh-CN" altLang="zh-CN" b="0" dirty="0"/>
              <a:t>。</a:t>
            </a:r>
          </a:p>
          <a:p>
            <a:r>
              <a:rPr lang="en-US" altLang="zh-CN" b="0" dirty="0"/>
              <a:t>	</a:t>
            </a:r>
            <a:r>
              <a:rPr lang="en-US" altLang="zh-CN" b="0" dirty="0" smtClean="0"/>
              <a:t>	</a:t>
            </a:r>
            <a:r>
              <a:rPr lang="zh-CN" altLang="zh-CN" b="0" dirty="0" smtClean="0"/>
              <a:t>当</a:t>
            </a:r>
            <a:r>
              <a:rPr lang="en-US" altLang="zh-CN" b="0" dirty="0"/>
              <a:t>C</a:t>
            </a:r>
            <a:r>
              <a:rPr lang="zh-CN" altLang="zh-CN" b="0" dirty="0"/>
              <a:t>的平衡因子为</a:t>
            </a:r>
            <a:r>
              <a:rPr lang="en-US" altLang="zh-CN" b="0" dirty="0"/>
              <a:t>1</a:t>
            </a:r>
            <a:r>
              <a:rPr lang="zh-CN" altLang="zh-CN" b="0" dirty="0"/>
              <a:t>时，经过旋转处理后结点</a:t>
            </a:r>
            <a:r>
              <a:rPr lang="en-US" altLang="zh-CN" b="0" dirty="0"/>
              <a:t>A</a:t>
            </a:r>
            <a:r>
              <a:rPr lang="zh-CN" altLang="zh-CN" b="0" dirty="0"/>
              <a:t>的平衡因子变为</a:t>
            </a:r>
            <a:r>
              <a:rPr lang="en-US" altLang="zh-CN" b="0" dirty="0"/>
              <a:t>0</a:t>
            </a:r>
            <a:r>
              <a:rPr lang="zh-CN" altLang="zh-CN" b="0" dirty="0"/>
              <a:t>，其右孩子</a:t>
            </a:r>
            <a:r>
              <a:rPr lang="en-US" altLang="zh-CN" b="0" dirty="0"/>
              <a:t>B</a:t>
            </a:r>
            <a:r>
              <a:rPr lang="zh-CN" altLang="zh-CN" b="0" dirty="0"/>
              <a:t>的平衡因子变为</a:t>
            </a:r>
            <a:r>
              <a:rPr lang="en-US" altLang="zh-CN" b="0" dirty="0"/>
              <a:t>-1</a:t>
            </a:r>
            <a:r>
              <a:rPr lang="zh-CN" altLang="zh-CN" b="0" dirty="0"/>
              <a:t>，</a:t>
            </a:r>
            <a:r>
              <a:rPr lang="en-US" altLang="zh-CN" b="0" dirty="0"/>
              <a:t>C</a:t>
            </a:r>
            <a:r>
              <a:rPr lang="zh-CN" altLang="zh-CN" b="0" dirty="0"/>
              <a:t>的平衡因子变为</a:t>
            </a:r>
            <a:r>
              <a:rPr lang="en-US" altLang="zh-CN" b="0" dirty="0"/>
              <a:t>0</a:t>
            </a:r>
            <a:r>
              <a:rPr lang="zh-CN" altLang="zh-CN" b="0" dirty="0"/>
              <a:t>，如图</a:t>
            </a:r>
            <a:r>
              <a:rPr lang="en-US" altLang="zh-CN" b="0" dirty="0"/>
              <a:t>5-42</a:t>
            </a:r>
            <a:r>
              <a:rPr lang="zh-CN" altLang="zh-CN" b="0" dirty="0"/>
              <a:t>所示。</a:t>
            </a:r>
            <a:endParaRPr lang="zh-CN" altLang="en-US" b="0" dirty="0"/>
          </a:p>
        </p:txBody>
      </p:sp>
    </p:spTree>
    <p:extLst>
      <p:ext uri="{BB962C8B-B14F-4D97-AF65-F5344CB8AC3E}">
        <p14:creationId xmlns:p14="http://schemas.microsoft.com/office/powerpoint/2010/main" val="327661369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12776"/>
            <a:ext cx="8028895" cy="396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831693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980728"/>
            <a:ext cx="7520940" cy="3579849"/>
          </a:xfrm>
        </p:spPr>
        <p:txBody>
          <a:bodyPr/>
          <a:lstStyle/>
          <a:p>
            <a:r>
              <a:rPr lang="en-US" altLang="zh-CN" b="0" dirty="0" smtClean="0"/>
              <a:t>	</a:t>
            </a:r>
            <a:r>
              <a:rPr lang="zh-CN" altLang="zh-CN" b="0" dirty="0" smtClean="0"/>
              <a:t>当</a:t>
            </a:r>
            <a:r>
              <a:rPr lang="en-US" altLang="zh-CN" b="0" dirty="0"/>
              <a:t>C</a:t>
            </a:r>
            <a:r>
              <a:rPr lang="zh-CN" altLang="zh-CN" b="0" dirty="0"/>
              <a:t>的平衡因子为</a:t>
            </a:r>
            <a:r>
              <a:rPr lang="en-US" altLang="zh-CN" b="0" dirty="0"/>
              <a:t>-1</a:t>
            </a:r>
            <a:r>
              <a:rPr lang="zh-CN" altLang="zh-CN" b="0" dirty="0"/>
              <a:t>时，经过旋转处理后结点</a:t>
            </a:r>
            <a:r>
              <a:rPr lang="en-US" altLang="zh-CN" b="0" dirty="0"/>
              <a:t>A</a:t>
            </a:r>
            <a:r>
              <a:rPr lang="zh-CN" altLang="zh-CN" b="0" dirty="0"/>
              <a:t>的平衡因子变为</a:t>
            </a:r>
            <a:r>
              <a:rPr lang="en-US" altLang="zh-CN" b="0" dirty="0"/>
              <a:t>1</a:t>
            </a:r>
            <a:r>
              <a:rPr lang="zh-CN" altLang="zh-CN" b="0" dirty="0"/>
              <a:t>，其右孩子</a:t>
            </a:r>
            <a:r>
              <a:rPr lang="en-US" altLang="zh-CN" b="0" dirty="0"/>
              <a:t>B</a:t>
            </a:r>
            <a:r>
              <a:rPr lang="zh-CN" altLang="zh-CN" b="0" dirty="0"/>
              <a:t>的平衡因子变为</a:t>
            </a:r>
            <a:r>
              <a:rPr lang="en-US" altLang="zh-CN" b="0" dirty="0"/>
              <a:t>0</a:t>
            </a:r>
            <a:r>
              <a:rPr lang="zh-CN" altLang="zh-CN" b="0" dirty="0"/>
              <a:t>，</a:t>
            </a:r>
            <a:r>
              <a:rPr lang="en-US" altLang="zh-CN" b="0" dirty="0"/>
              <a:t>C</a:t>
            </a:r>
            <a:r>
              <a:rPr lang="zh-CN" altLang="zh-CN" b="0" dirty="0"/>
              <a:t>的平衡因子变为</a:t>
            </a:r>
            <a:r>
              <a:rPr lang="en-US" altLang="zh-CN" b="0" dirty="0"/>
              <a:t>0</a:t>
            </a:r>
            <a:r>
              <a:rPr lang="zh-CN" altLang="zh-CN" b="0" dirty="0"/>
              <a:t>，如图</a:t>
            </a:r>
            <a:r>
              <a:rPr lang="en-US" altLang="zh-CN" b="0" dirty="0"/>
              <a:t>5-43</a:t>
            </a:r>
            <a:r>
              <a:rPr lang="zh-CN" altLang="zh-CN" b="0" dirty="0"/>
              <a:t>所示。</a:t>
            </a:r>
          </a:p>
          <a:p>
            <a:endParaRPr lang="zh-CN" altLang="en-US" dirty="0"/>
          </a:p>
        </p:txBody>
      </p:sp>
      <p:pic>
        <p:nvPicPr>
          <p:cNvPr id="430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2485729"/>
            <a:ext cx="6984776" cy="3453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94394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4299929"/>
          </a:xfrm>
        </p:spPr>
        <p:txBody>
          <a:bodyPr/>
          <a:lstStyle/>
          <a:p>
            <a:r>
              <a:rPr lang="en-US" altLang="zh-CN" b="0" dirty="0" smtClean="0"/>
              <a:t>	</a:t>
            </a:r>
            <a:r>
              <a:rPr lang="zh-CN" altLang="zh-CN" b="0" dirty="0" smtClean="0"/>
              <a:t>当</a:t>
            </a:r>
            <a:r>
              <a:rPr lang="en-US" altLang="zh-CN" b="0" dirty="0"/>
              <a:t>C</a:t>
            </a:r>
            <a:r>
              <a:rPr lang="zh-CN" altLang="zh-CN" b="0" dirty="0"/>
              <a:t>的平衡因子</a:t>
            </a:r>
            <a:r>
              <a:rPr lang="zh-CN" altLang="zh-CN" b="0" dirty="0" smtClean="0"/>
              <a:t>为</a:t>
            </a:r>
            <a:r>
              <a:rPr lang="en-US" altLang="zh-CN" b="0" dirty="0" smtClean="0"/>
              <a:t>0</a:t>
            </a:r>
            <a:r>
              <a:rPr lang="zh-CN" altLang="zh-CN" b="0" dirty="0" smtClean="0"/>
              <a:t>时</a:t>
            </a:r>
            <a:r>
              <a:rPr lang="zh-CN" altLang="zh-CN" b="0" dirty="0"/>
              <a:t>，经过旋转处理后结点</a:t>
            </a:r>
            <a:r>
              <a:rPr lang="en-US" altLang="zh-CN" b="0" dirty="0"/>
              <a:t>A</a:t>
            </a:r>
            <a:r>
              <a:rPr lang="zh-CN" altLang="zh-CN" b="0" dirty="0"/>
              <a:t>、</a:t>
            </a:r>
            <a:r>
              <a:rPr lang="en-US" altLang="zh-CN" b="0" dirty="0"/>
              <a:t>B</a:t>
            </a:r>
            <a:r>
              <a:rPr lang="zh-CN" altLang="zh-CN" b="0" dirty="0"/>
              <a:t>和</a:t>
            </a:r>
            <a:r>
              <a:rPr lang="en-US" altLang="zh-CN" b="0" dirty="0"/>
              <a:t>C</a:t>
            </a:r>
            <a:r>
              <a:rPr lang="zh-CN" altLang="zh-CN" b="0" dirty="0"/>
              <a:t>的平衡因子都变为</a:t>
            </a:r>
            <a:r>
              <a:rPr lang="en-US" altLang="zh-CN" b="0" dirty="0"/>
              <a:t>0</a:t>
            </a:r>
            <a:r>
              <a:rPr lang="zh-CN" altLang="zh-CN" b="0" dirty="0"/>
              <a:t>，如图</a:t>
            </a:r>
            <a:r>
              <a:rPr lang="en-US" altLang="zh-CN" b="0" dirty="0"/>
              <a:t>5-44</a:t>
            </a:r>
            <a:r>
              <a:rPr lang="zh-CN" altLang="zh-CN" b="0" dirty="0"/>
              <a:t>所示。</a:t>
            </a:r>
          </a:p>
          <a:p>
            <a:endParaRPr lang="zh-CN" altLang="en-US" dirty="0"/>
          </a:p>
        </p:txBody>
      </p:sp>
      <p:pic>
        <p:nvPicPr>
          <p:cNvPr id="440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060848"/>
            <a:ext cx="7503961"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164559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5.7 </a:t>
            </a:r>
            <a:r>
              <a:rPr lang="zh-CN" altLang="zh-CN" b="1" dirty="0"/>
              <a:t>二叉树应用</a:t>
            </a:r>
            <a:r>
              <a:rPr lang="en-US" altLang="zh-CN" b="1" dirty="0"/>
              <a:t>4</a:t>
            </a:r>
            <a:r>
              <a:rPr lang="zh-CN" altLang="zh-CN" b="1" dirty="0"/>
              <a:t>：堆与优先队列</a:t>
            </a:r>
            <a:endParaRPr lang="zh-CN" altLang="en-US" dirty="0"/>
          </a:p>
        </p:txBody>
      </p:sp>
      <p:sp>
        <p:nvSpPr>
          <p:cNvPr id="3" name="内容占位符 2"/>
          <p:cNvSpPr>
            <a:spLocks noGrp="1"/>
          </p:cNvSpPr>
          <p:nvPr>
            <p:ph idx="1"/>
          </p:nvPr>
        </p:nvSpPr>
        <p:spPr>
          <a:xfrm>
            <a:off x="539552" y="1628800"/>
            <a:ext cx="8424936" cy="4680520"/>
          </a:xfrm>
        </p:spPr>
        <p:txBody>
          <a:bodyPr>
            <a:normAutofit fontScale="92500" lnSpcReduction="10000"/>
          </a:bodyPr>
          <a:lstStyle/>
          <a:p>
            <a:r>
              <a:rPr lang="en-US" altLang="zh-CN" dirty="0"/>
              <a:t>5.7.1 </a:t>
            </a:r>
            <a:r>
              <a:rPr lang="zh-CN" altLang="zh-CN" dirty="0">
                <a:solidFill>
                  <a:srgbClr val="FF0000"/>
                </a:solidFill>
              </a:rPr>
              <a:t>堆与优先队列的定义与</a:t>
            </a:r>
            <a:r>
              <a:rPr lang="zh-CN" altLang="zh-CN" dirty="0" smtClean="0">
                <a:solidFill>
                  <a:srgbClr val="FF0000"/>
                </a:solidFill>
              </a:rPr>
              <a:t>实现</a:t>
            </a:r>
            <a:endParaRPr lang="en-US" altLang="zh-CN" dirty="0" smtClean="0">
              <a:solidFill>
                <a:srgbClr val="FF0000"/>
              </a:solidFill>
            </a:endParaRPr>
          </a:p>
          <a:p>
            <a:r>
              <a:rPr lang="en-US" altLang="zh-CN" dirty="0" smtClean="0"/>
              <a:t>	</a:t>
            </a:r>
            <a:r>
              <a:rPr lang="zh-CN" altLang="zh-CN" b="0" dirty="0" smtClean="0"/>
              <a:t>假定</a:t>
            </a:r>
            <a:r>
              <a:rPr lang="zh-CN" altLang="zh-CN" b="0" dirty="0"/>
              <a:t>每个对象都包含一个关键值，称为对象的优先级，</a:t>
            </a:r>
            <a:r>
              <a:rPr lang="zh-CN" altLang="zh-CN" b="0" dirty="0">
                <a:solidFill>
                  <a:srgbClr val="FF0000"/>
                </a:solidFill>
              </a:rPr>
              <a:t>按照优先级或重要性来组织的对象被称为</a:t>
            </a:r>
            <a:r>
              <a:rPr lang="zh-CN" altLang="zh-CN" dirty="0">
                <a:solidFill>
                  <a:srgbClr val="FF0000"/>
                </a:solidFill>
              </a:rPr>
              <a:t>优先队列</a:t>
            </a:r>
            <a:r>
              <a:rPr lang="en-US" altLang="zh-CN" b="0" dirty="0"/>
              <a:t>(Priority Queue)</a:t>
            </a:r>
            <a:r>
              <a:rPr lang="zh-CN" altLang="zh-CN" b="0" dirty="0" smtClean="0"/>
              <a:t>。</a:t>
            </a:r>
            <a:endParaRPr lang="en-US" altLang="zh-CN" b="0" dirty="0" smtClean="0"/>
          </a:p>
          <a:p>
            <a:r>
              <a:rPr lang="en-US" altLang="zh-CN" b="0" dirty="0"/>
              <a:t>	</a:t>
            </a:r>
            <a:r>
              <a:rPr lang="zh-CN" altLang="zh-CN" b="0" dirty="0"/>
              <a:t>优先队列可以通过几种已经介绍过的数据结构实现：</a:t>
            </a:r>
          </a:p>
          <a:p>
            <a:r>
              <a:rPr lang="en-US" altLang="zh-CN" b="0" dirty="0"/>
              <a:t>	(1) </a:t>
            </a:r>
            <a:r>
              <a:rPr lang="zh-CN" altLang="zh-CN" b="0" dirty="0"/>
              <a:t>使用有序链表，插入</a:t>
            </a:r>
            <a:r>
              <a:rPr lang="zh-CN" altLang="zh-CN" b="0" dirty="0" smtClean="0"/>
              <a:t>时</a:t>
            </a:r>
            <a:r>
              <a:rPr lang="zh-CN" altLang="en-US" b="0" dirty="0" smtClean="0"/>
              <a:t>找到合适位置，</a:t>
            </a:r>
            <a:r>
              <a:rPr lang="zh-CN" altLang="zh-CN" b="0" dirty="0" smtClean="0"/>
              <a:t>时间</a:t>
            </a:r>
            <a:r>
              <a:rPr lang="zh-CN" altLang="zh-CN" b="0" dirty="0"/>
              <a:t>代价为</a:t>
            </a:r>
            <a:r>
              <a:rPr lang="en-US" altLang="zh-CN" b="0" dirty="0"/>
              <a:t>O(n</a:t>
            </a:r>
            <a:r>
              <a:rPr lang="en-US" altLang="zh-CN" b="0" dirty="0" smtClean="0"/>
              <a:t>)</a:t>
            </a:r>
            <a:r>
              <a:rPr lang="zh-CN" altLang="en-US" b="0" dirty="0" smtClean="0"/>
              <a:t>；</a:t>
            </a:r>
            <a:r>
              <a:rPr lang="zh-CN" altLang="zh-CN" b="0" dirty="0" smtClean="0"/>
              <a:t>删除</a:t>
            </a:r>
            <a:r>
              <a:rPr lang="zh-CN" altLang="zh-CN" b="0" dirty="0"/>
              <a:t>元素时代价为</a:t>
            </a:r>
            <a:r>
              <a:rPr lang="en-US" altLang="zh-CN" b="0" dirty="0"/>
              <a:t>O(1)</a:t>
            </a:r>
            <a:r>
              <a:rPr lang="zh-CN" altLang="zh-CN" b="0" dirty="0"/>
              <a:t>。</a:t>
            </a:r>
          </a:p>
          <a:p>
            <a:r>
              <a:rPr lang="en-US" altLang="zh-CN" b="0" dirty="0"/>
              <a:t>	(2) </a:t>
            </a:r>
            <a:r>
              <a:rPr lang="zh-CN" altLang="zh-CN" b="0" dirty="0"/>
              <a:t>使用简单链表，在表头进行插入，时间代价为</a:t>
            </a:r>
            <a:r>
              <a:rPr lang="en-US" altLang="zh-CN" b="0" dirty="0"/>
              <a:t>O(1</a:t>
            </a:r>
            <a:r>
              <a:rPr lang="en-US" altLang="zh-CN" b="0" dirty="0" smtClean="0"/>
              <a:t>)</a:t>
            </a:r>
            <a:r>
              <a:rPr lang="zh-CN" altLang="en-US" b="0" dirty="0" smtClean="0"/>
              <a:t>；</a:t>
            </a:r>
            <a:r>
              <a:rPr lang="zh-CN" altLang="zh-CN" b="0" dirty="0" smtClean="0"/>
              <a:t>删除</a:t>
            </a:r>
            <a:r>
              <a:rPr lang="zh-CN" altLang="zh-CN" b="0" dirty="0"/>
              <a:t>元素</a:t>
            </a:r>
            <a:r>
              <a:rPr lang="zh-CN" altLang="zh-CN" b="0" dirty="0" smtClean="0"/>
              <a:t>时</a:t>
            </a:r>
            <a:r>
              <a:rPr lang="zh-CN" altLang="en-US" b="0" dirty="0" smtClean="0"/>
              <a:t>找到最小值</a:t>
            </a:r>
            <a:r>
              <a:rPr lang="zh-CN" altLang="zh-CN" b="0" dirty="0" smtClean="0"/>
              <a:t>需</a:t>
            </a:r>
            <a:r>
              <a:rPr lang="zh-CN" altLang="zh-CN" b="0" dirty="0"/>
              <a:t>遍历该链表，需</a:t>
            </a:r>
            <a:r>
              <a:rPr lang="en-US" altLang="zh-CN" b="0" dirty="0"/>
              <a:t>O(n)</a:t>
            </a:r>
            <a:r>
              <a:rPr lang="zh-CN" altLang="zh-CN" b="0" dirty="0"/>
              <a:t>花费时间。</a:t>
            </a:r>
          </a:p>
          <a:p>
            <a:r>
              <a:rPr lang="en-US" altLang="zh-CN" b="0" dirty="0"/>
              <a:t>	(3) </a:t>
            </a:r>
            <a:r>
              <a:rPr lang="zh-CN" altLang="zh-CN" b="0" dirty="0"/>
              <a:t>使用二叉查找树，平均情况下插入和删除操作的时间代价均为</a:t>
            </a:r>
            <a:r>
              <a:rPr lang="en-US" altLang="zh-CN" b="0" dirty="0"/>
              <a:t>O(</a:t>
            </a:r>
            <a:r>
              <a:rPr lang="en-US" altLang="zh-CN" b="0" dirty="0" err="1"/>
              <a:t>logn</a:t>
            </a:r>
            <a:r>
              <a:rPr lang="en-US" altLang="zh-CN" b="0" dirty="0"/>
              <a:t>)</a:t>
            </a:r>
            <a:r>
              <a:rPr lang="zh-CN" altLang="zh-CN" b="0" dirty="0"/>
              <a:t>。但是由于插入和删除操作可能导致二叉查找树失去平衡，这将导致二叉查找树的性能变得很差</a:t>
            </a:r>
            <a:r>
              <a:rPr lang="zh-CN" altLang="zh-CN" b="0" dirty="0" smtClean="0"/>
              <a:t>。</a:t>
            </a:r>
            <a:endParaRPr lang="zh-CN" altLang="zh-CN" b="0" dirty="0"/>
          </a:p>
        </p:txBody>
      </p:sp>
    </p:spTree>
    <p:extLst>
      <p:ext uri="{BB962C8B-B14F-4D97-AF65-F5344CB8AC3E}">
        <p14:creationId xmlns:p14="http://schemas.microsoft.com/office/powerpoint/2010/main" val="83393037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68760"/>
            <a:ext cx="7920880" cy="5040560"/>
          </a:xfrm>
        </p:spPr>
        <p:txBody>
          <a:bodyPr>
            <a:normAutofit/>
          </a:bodyPr>
          <a:lstStyle/>
          <a:p>
            <a:r>
              <a:rPr lang="zh-CN" altLang="en-US" dirty="0" smtClean="0">
                <a:solidFill>
                  <a:srgbClr val="0000FF"/>
                </a:solidFill>
              </a:rPr>
              <a:t>优先队列的存储实现</a:t>
            </a:r>
            <a:r>
              <a:rPr lang="en-US" altLang="zh-CN" dirty="0" smtClean="0">
                <a:solidFill>
                  <a:srgbClr val="0000FF"/>
                </a:solidFill>
              </a:rPr>
              <a:t>---</a:t>
            </a:r>
            <a:r>
              <a:rPr lang="zh-CN" altLang="en-US" dirty="0" smtClean="0">
                <a:solidFill>
                  <a:srgbClr val="0000FF"/>
                </a:solidFill>
              </a:rPr>
              <a:t>堆</a:t>
            </a:r>
            <a:r>
              <a:rPr lang="zh-CN" altLang="en-US" b="0" dirty="0" smtClean="0"/>
              <a:t>：</a:t>
            </a:r>
            <a:endParaRPr lang="en-US" altLang="zh-CN" b="0" dirty="0" smtClean="0"/>
          </a:p>
          <a:p>
            <a:r>
              <a:rPr lang="en-US" altLang="zh-CN" b="0" dirty="0" smtClean="0"/>
              <a:t>	</a:t>
            </a:r>
            <a:r>
              <a:rPr lang="zh-CN" altLang="zh-CN" b="0" dirty="0" smtClean="0"/>
              <a:t>为了</a:t>
            </a:r>
            <a:r>
              <a:rPr lang="zh-CN" altLang="zh-CN" b="0" dirty="0"/>
              <a:t>保证较高的操作效率，提出一种新的数据结构</a:t>
            </a:r>
            <a:r>
              <a:rPr lang="en-US" altLang="zh-CN" b="0" dirty="0"/>
              <a:t>——</a:t>
            </a:r>
            <a:r>
              <a:rPr lang="zh-CN" altLang="zh-CN" dirty="0">
                <a:solidFill>
                  <a:srgbClr val="FF0000"/>
                </a:solidFill>
              </a:rPr>
              <a:t>堆</a:t>
            </a:r>
            <a:r>
              <a:rPr lang="en-US" altLang="zh-CN" dirty="0">
                <a:solidFill>
                  <a:srgbClr val="FF0000"/>
                </a:solidFill>
              </a:rPr>
              <a:t>(Heap)</a:t>
            </a:r>
            <a:r>
              <a:rPr lang="zh-CN" altLang="zh-CN" b="0" dirty="0" smtClean="0"/>
              <a:t>。</a:t>
            </a:r>
            <a:endParaRPr lang="en-US" altLang="zh-CN" b="0" dirty="0" smtClean="0"/>
          </a:p>
          <a:p>
            <a:r>
              <a:rPr lang="en-US" altLang="zh-CN" b="0" dirty="0"/>
              <a:t>	</a:t>
            </a:r>
            <a:r>
              <a:rPr lang="zh-CN" altLang="en-US" dirty="0" smtClean="0">
                <a:solidFill>
                  <a:srgbClr val="FF0000"/>
                </a:solidFill>
              </a:rPr>
              <a:t>堆的</a:t>
            </a:r>
            <a:r>
              <a:rPr lang="zh-CN" altLang="zh-CN" dirty="0" smtClean="0">
                <a:solidFill>
                  <a:srgbClr val="FF0000"/>
                </a:solidFill>
              </a:rPr>
              <a:t>定义</a:t>
            </a:r>
            <a:r>
              <a:rPr lang="zh-CN" altLang="zh-CN" dirty="0">
                <a:solidFill>
                  <a:srgbClr val="FF0000"/>
                </a:solidFill>
              </a:rPr>
              <a:t>如下</a:t>
            </a:r>
            <a:r>
              <a:rPr lang="zh-CN" altLang="zh-CN" dirty="0"/>
              <a:t>：</a:t>
            </a:r>
          </a:p>
          <a:p>
            <a:r>
              <a:rPr lang="en-US" altLang="zh-CN" b="0" dirty="0"/>
              <a:t>	(1) </a:t>
            </a:r>
            <a:r>
              <a:rPr lang="zh-CN" altLang="zh-CN" b="0" dirty="0">
                <a:solidFill>
                  <a:srgbClr val="FF0000"/>
                </a:solidFill>
              </a:rPr>
              <a:t>堆是一棵完全二叉树</a:t>
            </a:r>
            <a:r>
              <a:rPr lang="zh-CN" altLang="zh-CN" b="0" dirty="0"/>
              <a:t>；</a:t>
            </a:r>
          </a:p>
          <a:p>
            <a:r>
              <a:rPr lang="en-US" altLang="zh-CN" b="0" dirty="0"/>
              <a:t>	(2) </a:t>
            </a:r>
            <a:r>
              <a:rPr lang="zh-CN" altLang="zh-CN" b="0" dirty="0"/>
              <a:t>在一个堆中，</a:t>
            </a:r>
            <a:r>
              <a:rPr lang="zh-CN" altLang="zh-CN" b="0" dirty="0">
                <a:solidFill>
                  <a:srgbClr val="FF0000"/>
                </a:solidFill>
              </a:rPr>
              <a:t>对于任意一个非终结点</a:t>
            </a:r>
            <a:r>
              <a:rPr lang="en-US" altLang="zh-CN" b="0" dirty="0">
                <a:solidFill>
                  <a:srgbClr val="FF0000"/>
                </a:solidFill>
              </a:rPr>
              <a:t>A</a:t>
            </a:r>
            <a:r>
              <a:rPr lang="zh-CN" altLang="zh-CN" b="0" dirty="0">
                <a:solidFill>
                  <a:srgbClr val="FF0000"/>
                </a:solidFill>
              </a:rPr>
              <a:t>，</a:t>
            </a:r>
            <a:r>
              <a:rPr lang="en-US" altLang="zh-CN" b="0" dirty="0">
                <a:solidFill>
                  <a:srgbClr val="FF0000"/>
                </a:solidFill>
              </a:rPr>
              <a:t>A</a:t>
            </a:r>
            <a:r>
              <a:rPr lang="zh-CN" altLang="zh-CN" b="0" dirty="0">
                <a:solidFill>
                  <a:srgbClr val="FF0000"/>
                </a:solidFill>
              </a:rPr>
              <a:t>的关键值大于等于（或小于等于）其任意一</a:t>
            </a:r>
            <a:r>
              <a:rPr lang="zh-CN" altLang="zh-CN" b="0" dirty="0" smtClean="0">
                <a:solidFill>
                  <a:srgbClr val="FF0000"/>
                </a:solidFill>
              </a:rPr>
              <a:t>个</a:t>
            </a:r>
            <a:r>
              <a:rPr lang="zh-CN" altLang="en-US" b="0" dirty="0" smtClean="0">
                <a:solidFill>
                  <a:srgbClr val="FF0000"/>
                </a:solidFill>
              </a:rPr>
              <a:t>孩子</a:t>
            </a:r>
            <a:r>
              <a:rPr lang="zh-CN" altLang="zh-CN" b="0" dirty="0" smtClean="0">
                <a:solidFill>
                  <a:srgbClr val="FF0000"/>
                </a:solidFill>
              </a:rPr>
              <a:t>结点</a:t>
            </a:r>
            <a:r>
              <a:rPr lang="zh-CN" altLang="zh-CN" b="0" dirty="0">
                <a:solidFill>
                  <a:srgbClr val="FF0000"/>
                </a:solidFill>
              </a:rPr>
              <a:t>的关键值。</a:t>
            </a:r>
          </a:p>
          <a:p>
            <a:r>
              <a:rPr lang="en-US" altLang="zh-CN" dirty="0" smtClean="0"/>
              <a:t>	</a:t>
            </a:r>
          </a:p>
          <a:p>
            <a:r>
              <a:rPr lang="zh-CN" altLang="en-US" dirty="0" smtClean="0"/>
              <a:t>注：堆分为大顶堆和小顶堆。</a:t>
            </a:r>
            <a:endParaRPr lang="zh-CN" altLang="en-US" dirty="0"/>
          </a:p>
        </p:txBody>
      </p:sp>
    </p:spTree>
    <p:extLst>
      <p:ext uri="{BB962C8B-B14F-4D97-AF65-F5344CB8AC3E}">
        <p14:creationId xmlns:p14="http://schemas.microsoft.com/office/powerpoint/2010/main" val="429190276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00108"/>
            <a:ext cx="8030696" cy="4208541"/>
          </a:xfrm>
        </p:spPr>
        <p:txBody>
          <a:bodyPr/>
          <a:lstStyle/>
          <a:p>
            <a:r>
              <a:rPr lang="zh-CN" altLang="en-US" dirty="0" smtClean="0">
                <a:solidFill>
                  <a:srgbClr val="FF0000"/>
                </a:solidFill>
              </a:rPr>
              <a:t>有两种不同的堆：大顶堆</a:t>
            </a:r>
            <a:r>
              <a:rPr lang="en-US" dirty="0" smtClean="0">
                <a:solidFill>
                  <a:srgbClr val="FF0000"/>
                </a:solidFill>
              </a:rPr>
              <a:t>(Max-Heap)</a:t>
            </a:r>
            <a:r>
              <a:rPr lang="zh-CN" altLang="en-US" dirty="0" smtClean="0">
                <a:solidFill>
                  <a:srgbClr val="FF0000"/>
                </a:solidFill>
              </a:rPr>
              <a:t>和小顶堆</a:t>
            </a:r>
            <a:r>
              <a:rPr lang="en-US" dirty="0" smtClean="0">
                <a:solidFill>
                  <a:srgbClr val="FF0000"/>
                </a:solidFill>
              </a:rPr>
              <a:t>(Min-Heap)</a:t>
            </a:r>
            <a:r>
              <a:rPr lang="zh-CN" altLang="en-US" dirty="0" smtClean="0"/>
              <a:t>。</a:t>
            </a:r>
            <a:endParaRPr lang="en-US" altLang="zh-CN" dirty="0" smtClean="0"/>
          </a:p>
          <a:p>
            <a:pPr>
              <a:buFont typeface="Arial" pitchFamily="34" charset="0"/>
              <a:buChar char="•"/>
            </a:pPr>
            <a:r>
              <a:rPr lang="zh-CN" altLang="en-US" dirty="0" smtClean="0">
                <a:solidFill>
                  <a:srgbClr val="FF0000"/>
                </a:solidFill>
              </a:rPr>
              <a:t>大顶堆</a:t>
            </a:r>
            <a:r>
              <a:rPr lang="zh-CN" altLang="en-US" b="0" dirty="0" smtClean="0"/>
              <a:t>中的每一个非终结点</a:t>
            </a:r>
            <a:r>
              <a:rPr lang="en-US" b="0" dirty="0" smtClean="0"/>
              <a:t>A</a:t>
            </a:r>
            <a:r>
              <a:rPr lang="zh-CN" altLang="en-US" b="0" dirty="0" smtClean="0"/>
              <a:t>的关键值都大于或等于其任意一个子结点的关键值：</a:t>
            </a:r>
            <a:endParaRPr lang="en-US" altLang="zh-CN" b="0" dirty="0" smtClean="0"/>
          </a:p>
          <a:p>
            <a:pPr>
              <a:buFont typeface="Arial" pitchFamily="34" charset="0"/>
              <a:buChar char="•"/>
            </a:pPr>
            <a:endParaRPr lang="en-US" altLang="zh-CN" b="0" dirty="0" smtClean="0"/>
          </a:p>
          <a:p>
            <a:pPr>
              <a:buFont typeface="Arial" pitchFamily="34" charset="0"/>
              <a:buChar char="•"/>
            </a:pPr>
            <a:endParaRPr lang="en-US" altLang="zh-CN" b="0" dirty="0" smtClean="0"/>
          </a:p>
          <a:p>
            <a:pPr>
              <a:buFont typeface="Arial" pitchFamily="34" charset="0"/>
              <a:buChar char="•"/>
            </a:pPr>
            <a:r>
              <a:rPr lang="zh-CN" altLang="en-US" dirty="0" smtClean="0">
                <a:solidFill>
                  <a:srgbClr val="FF0000"/>
                </a:solidFill>
              </a:rPr>
              <a:t>小顶堆</a:t>
            </a:r>
            <a:r>
              <a:rPr lang="zh-CN" altLang="en-US" b="0" dirty="0" smtClean="0"/>
              <a:t>中的每一个非终结点</a:t>
            </a:r>
            <a:r>
              <a:rPr lang="en-US" b="0" dirty="0" smtClean="0"/>
              <a:t>A</a:t>
            </a:r>
            <a:r>
              <a:rPr lang="zh-CN" altLang="en-US" b="0" dirty="0" smtClean="0"/>
              <a:t>的关键值都小于或等于其任意一个子结点的关键值：</a:t>
            </a:r>
          </a:p>
          <a:p>
            <a:endParaRPr lang="zh-CN" altLang="en-US" dirty="0" smtClean="0"/>
          </a:p>
          <a:p>
            <a:endParaRPr lang="zh-CN" altLang="en-US" dirty="0"/>
          </a:p>
        </p:txBody>
      </p:sp>
      <p:pic>
        <p:nvPicPr>
          <p:cNvPr id="173058" name="Picture 2"/>
          <p:cNvPicPr>
            <a:picLocks noChangeAspect="1" noChangeArrowheads="1"/>
          </p:cNvPicPr>
          <p:nvPr/>
        </p:nvPicPr>
        <p:blipFill>
          <a:blip r:embed="rId2" cstate="print"/>
          <a:srcRect/>
          <a:stretch>
            <a:fillRect/>
          </a:stretch>
        </p:blipFill>
        <p:spPr bwMode="auto">
          <a:xfrm>
            <a:off x="3143239" y="2571744"/>
            <a:ext cx="3483793" cy="785818"/>
          </a:xfrm>
          <a:prstGeom prst="rect">
            <a:avLst/>
          </a:prstGeom>
          <a:noFill/>
          <a:ln w="9525">
            <a:noFill/>
            <a:miter lim="800000"/>
            <a:headEnd/>
            <a:tailEnd/>
          </a:ln>
          <a:effectLst/>
        </p:spPr>
      </p:pic>
      <p:pic>
        <p:nvPicPr>
          <p:cNvPr id="173059" name="Picture 3"/>
          <p:cNvPicPr>
            <a:picLocks noChangeAspect="1" noChangeArrowheads="1"/>
          </p:cNvPicPr>
          <p:nvPr/>
        </p:nvPicPr>
        <p:blipFill>
          <a:blip r:embed="rId3" cstate="print"/>
          <a:srcRect/>
          <a:stretch>
            <a:fillRect/>
          </a:stretch>
        </p:blipFill>
        <p:spPr bwMode="auto">
          <a:xfrm>
            <a:off x="3000363" y="4643446"/>
            <a:ext cx="3143273" cy="696010"/>
          </a:xfrm>
          <a:prstGeom prst="rect">
            <a:avLst/>
          </a:prstGeom>
          <a:noFill/>
          <a:ln w="9525">
            <a:noFill/>
            <a:miter lim="800000"/>
            <a:headEnd/>
            <a:tailEnd/>
          </a:ln>
          <a:effec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620688"/>
            <a:ext cx="7992888" cy="1944216"/>
          </a:xfrm>
        </p:spPr>
        <p:txBody>
          <a:bodyPr>
            <a:normAutofit fontScale="92500" lnSpcReduction="20000"/>
          </a:bodyPr>
          <a:lstStyle/>
          <a:p>
            <a:r>
              <a:rPr lang="en-US" altLang="zh-CN" b="0" dirty="0" smtClean="0"/>
              <a:t>	</a:t>
            </a:r>
            <a:r>
              <a:rPr lang="zh-CN" altLang="zh-CN" dirty="0" smtClean="0">
                <a:solidFill>
                  <a:srgbClr val="0000FF"/>
                </a:solidFill>
              </a:rPr>
              <a:t>堆</a:t>
            </a:r>
            <a:r>
              <a:rPr lang="zh-CN" altLang="zh-CN" dirty="0">
                <a:solidFill>
                  <a:srgbClr val="0000FF"/>
                </a:solidFill>
              </a:rPr>
              <a:t>是一棵完全二叉树</a:t>
            </a:r>
            <a:r>
              <a:rPr lang="zh-CN" altLang="zh-CN" dirty="0" smtClean="0">
                <a:solidFill>
                  <a:srgbClr val="0000FF"/>
                </a:solidFill>
              </a:rPr>
              <a:t>，所以</a:t>
            </a:r>
            <a:r>
              <a:rPr lang="zh-CN" altLang="zh-CN" dirty="0">
                <a:solidFill>
                  <a:srgbClr val="0000FF"/>
                </a:solidFill>
              </a:rPr>
              <a:t>可以直接用一个数组来表示</a:t>
            </a:r>
            <a:r>
              <a:rPr lang="zh-CN" altLang="zh-CN" b="0" dirty="0"/>
              <a:t>，不需要使用指针。如图</a:t>
            </a:r>
            <a:r>
              <a:rPr lang="en-US" altLang="zh-CN" b="0" dirty="0"/>
              <a:t>5-45(b)</a:t>
            </a:r>
            <a:r>
              <a:rPr lang="zh-CN" altLang="zh-CN" b="0" dirty="0"/>
              <a:t>为大顶堆</a:t>
            </a:r>
            <a:r>
              <a:rPr lang="en-US" altLang="zh-CN" b="0" dirty="0"/>
              <a:t>5-45(a)</a:t>
            </a:r>
            <a:r>
              <a:rPr lang="zh-CN" altLang="zh-CN" b="0" dirty="0"/>
              <a:t>的数组实现</a:t>
            </a:r>
            <a:r>
              <a:rPr lang="zh-CN" altLang="zh-CN" b="0" dirty="0" smtClean="0"/>
              <a:t>。</a:t>
            </a:r>
            <a:endParaRPr lang="en-US" altLang="zh-CN" b="0" dirty="0" smtClean="0"/>
          </a:p>
          <a:p>
            <a:r>
              <a:rPr lang="en-US" altLang="zh-CN" b="0" dirty="0"/>
              <a:t>	</a:t>
            </a:r>
            <a:r>
              <a:rPr lang="en-US" altLang="zh-CN" b="0" dirty="0" smtClean="0"/>
              <a:t>	</a:t>
            </a:r>
            <a:r>
              <a:rPr lang="zh-CN" altLang="en-US" b="0" dirty="0" smtClean="0"/>
              <a:t>堆中元素满足完全二叉树的性质</a:t>
            </a:r>
            <a:r>
              <a:rPr lang="en-US" altLang="zh-CN" b="0" dirty="0" smtClean="0"/>
              <a:t>5</a:t>
            </a:r>
            <a:r>
              <a:rPr lang="zh-CN" altLang="en-US" b="0" dirty="0" smtClean="0"/>
              <a:t>。</a:t>
            </a:r>
            <a:r>
              <a:rPr lang="zh-CN" altLang="zh-CN" b="0" dirty="0" smtClean="0"/>
              <a:t>如果</a:t>
            </a:r>
            <a:r>
              <a:rPr lang="zh-CN" altLang="zh-CN" b="0" dirty="0"/>
              <a:t>一个结点在数组中的位置为</a:t>
            </a:r>
            <a:r>
              <a:rPr lang="en-US" altLang="zh-CN" b="0" dirty="0"/>
              <a:t>k</a:t>
            </a:r>
            <a:r>
              <a:rPr lang="zh-CN" altLang="zh-CN" b="0" dirty="0"/>
              <a:t>，则其左孩子的位置为</a:t>
            </a:r>
            <a:r>
              <a:rPr lang="en-US" altLang="zh-CN" b="0" dirty="0"/>
              <a:t>2k+1</a:t>
            </a:r>
            <a:r>
              <a:rPr lang="zh-CN" altLang="zh-CN" b="0" dirty="0"/>
              <a:t>，其右孩子的位置为</a:t>
            </a:r>
            <a:r>
              <a:rPr lang="en-US" altLang="zh-CN" b="0" dirty="0"/>
              <a:t>2k+2</a:t>
            </a:r>
            <a:r>
              <a:rPr lang="zh-CN" altLang="zh-CN" b="0" dirty="0"/>
              <a:t>，而其双亲结点的位置</a:t>
            </a:r>
            <a:r>
              <a:rPr lang="zh-CN" altLang="zh-CN" b="0" dirty="0" smtClean="0"/>
              <a:t>为</a:t>
            </a:r>
            <a:r>
              <a:rPr lang="zh-CN" altLang="en-US" b="0" dirty="0" smtClean="0">
                <a:latin typeface="Cambria Math"/>
              </a:rPr>
              <a:t>⌊</a:t>
            </a:r>
            <a:r>
              <a:rPr lang="en-US" altLang="zh-CN" b="0" dirty="0" smtClean="0"/>
              <a:t>(</a:t>
            </a:r>
            <a:r>
              <a:rPr lang="en-US" altLang="zh-CN" b="0" dirty="0"/>
              <a:t>k-1)/</a:t>
            </a:r>
            <a:r>
              <a:rPr lang="en-US" altLang="zh-CN" b="0" dirty="0" smtClean="0"/>
              <a:t>2</a:t>
            </a:r>
            <a:r>
              <a:rPr lang="zh-CN" altLang="en-US" b="0" dirty="0">
                <a:latin typeface="Cambria Math"/>
              </a:rPr>
              <a:t>⌋</a:t>
            </a:r>
            <a:r>
              <a:rPr lang="zh-CN" altLang="zh-CN" b="0" dirty="0" smtClean="0"/>
              <a:t>。</a:t>
            </a:r>
            <a:endParaRPr lang="zh-CN" altLang="zh-CN" b="0" dirty="0"/>
          </a:p>
          <a:p>
            <a:endParaRPr lang="zh-CN" altLang="en-US" b="0" dirty="0"/>
          </a:p>
        </p:txBody>
      </p:sp>
      <p:pic>
        <p:nvPicPr>
          <p:cNvPr id="450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2586564"/>
            <a:ext cx="5399726" cy="3722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447591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632848" cy="5472608"/>
          </a:xfrm>
        </p:spPr>
        <p:txBody>
          <a:bodyPr>
            <a:normAutofit fontScale="85000" lnSpcReduction="20000"/>
          </a:bodyPr>
          <a:lstStyle/>
          <a:p>
            <a:r>
              <a:rPr lang="zh-CN" altLang="zh-CN" dirty="0" smtClean="0"/>
              <a:t>算法</a:t>
            </a:r>
            <a:r>
              <a:rPr lang="en-US" altLang="zh-CN" dirty="0"/>
              <a:t>5.23</a:t>
            </a:r>
            <a:r>
              <a:rPr lang="zh-CN" altLang="zh-CN" dirty="0"/>
              <a:t>：</a:t>
            </a:r>
            <a:r>
              <a:rPr lang="zh-CN" altLang="zh-CN" dirty="0">
                <a:solidFill>
                  <a:srgbClr val="0000FF"/>
                </a:solidFill>
              </a:rPr>
              <a:t>大顶堆的类</a:t>
            </a:r>
            <a:r>
              <a:rPr lang="zh-CN" altLang="zh-CN" dirty="0"/>
              <a:t>定义</a:t>
            </a:r>
          </a:p>
          <a:p>
            <a:r>
              <a:rPr lang="en-US" altLang="zh-CN" b="0" dirty="0"/>
              <a:t>template &lt;class T&gt;</a:t>
            </a:r>
            <a:endParaRPr lang="zh-CN" altLang="zh-CN" b="0" dirty="0"/>
          </a:p>
          <a:p>
            <a:r>
              <a:rPr lang="en-US" altLang="zh-CN" b="0" dirty="0"/>
              <a:t>class </a:t>
            </a:r>
            <a:r>
              <a:rPr lang="en-US" altLang="zh-CN" b="0" dirty="0" err="1"/>
              <a:t>MaxHeap</a:t>
            </a:r>
            <a:r>
              <a:rPr lang="en-US" altLang="zh-CN" b="0" dirty="0"/>
              <a:t>{</a:t>
            </a:r>
            <a:endParaRPr lang="zh-CN" altLang="zh-CN" b="0" dirty="0"/>
          </a:p>
          <a:p>
            <a:r>
              <a:rPr lang="en-US" altLang="zh-CN" b="0" dirty="0"/>
              <a:t>private:</a:t>
            </a:r>
            <a:endParaRPr lang="zh-CN" altLang="zh-CN" b="0" dirty="0"/>
          </a:p>
          <a:p>
            <a:r>
              <a:rPr lang="en-US" altLang="zh-CN" b="0" dirty="0"/>
              <a:t>	T* Heap</a:t>
            </a:r>
            <a:r>
              <a:rPr lang="en-US" altLang="zh-CN" b="0" dirty="0" smtClean="0"/>
              <a:t>;	//</a:t>
            </a:r>
            <a:r>
              <a:rPr lang="zh-CN" altLang="en-US" b="0" dirty="0" smtClean="0"/>
              <a:t>堆的顺序存储区</a:t>
            </a:r>
            <a:endParaRPr lang="zh-CN" altLang="zh-CN" b="0" dirty="0"/>
          </a:p>
          <a:p>
            <a:r>
              <a:rPr lang="en-US" altLang="zh-CN" b="0" dirty="0"/>
              <a:t>	</a:t>
            </a:r>
            <a:r>
              <a:rPr lang="en-US" altLang="zh-CN" b="0" dirty="0" err="1"/>
              <a:t>int</a:t>
            </a:r>
            <a:r>
              <a:rPr lang="en-US" altLang="zh-CN" b="0" dirty="0"/>
              <a:t> n;		</a:t>
            </a:r>
            <a:r>
              <a:rPr lang="en-US" altLang="zh-CN" b="0" dirty="0" smtClean="0"/>
              <a:t>//</a:t>
            </a:r>
            <a:r>
              <a:rPr lang="zh-CN" altLang="zh-CN" b="0" dirty="0"/>
              <a:t>堆中元素的数目</a:t>
            </a:r>
          </a:p>
          <a:p>
            <a:r>
              <a:rPr lang="en-US" altLang="zh-CN" b="0" dirty="0"/>
              <a:t>	</a:t>
            </a:r>
            <a:r>
              <a:rPr lang="en-US" altLang="zh-CN" b="0" dirty="0" err="1"/>
              <a:t>int</a:t>
            </a:r>
            <a:r>
              <a:rPr lang="en-US" altLang="zh-CN" b="0" dirty="0"/>
              <a:t> </a:t>
            </a:r>
            <a:r>
              <a:rPr lang="en-US" altLang="zh-CN" b="0" dirty="0" err="1"/>
              <a:t>maxsize</a:t>
            </a:r>
            <a:r>
              <a:rPr lang="en-US" altLang="zh-CN" b="0" dirty="0"/>
              <a:t>;	//</a:t>
            </a:r>
            <a:r>
              <a:rPr lang="zh-CN" altLang="zh-CN" b="0" dirty="0"/>
              <a:t>堆能包含的最大元素数目</a:t>
            </a:r>
          </a:p>
          <a:p>
            <a:r>
              <a:rPr lang="en-US" altLang="zh-CN" b="0" dirty="0"/>
              <a:t>public:</a:t>
            </a:r>
            <a:endParaRPr lang="zh-CN" altLang="zh-CN" b="0" dirty="0"/>
          </a:p>
          <a:p>
            <a:r>
              <a:rPr lang="en-US" altLang="zh-CN" b="0" dirty="0"/>
              <a:t>	</a:t>
            </a:r>
            <a:r>
              <a:rPr lang="en-US" altLang="zh-CN" b="0" dirty="0" err="1"/>
              <a:t>MaxHeap</a:t>
            </a:r>
            <a:r>
              <a:rPr lang="en-US" altLang="zh-CN" b="0" dirty="0"/>
              <a:t>(T </a:t>
            </a:r>
            <a:r>
              <a:rPr lang="en-US" altLang="zh-CN" b="0" dirty="0" smtClean="0"/>
              <a:t>* &amp;</a:t>
            </a:r>
            <a:r>
              <a:rPr lang="en-US" altLang="zh-CN" b="0" dirty="0"/>
              <a:t>h, </a:t>
            </a:r>
            <a:r>
              <a:rPr lang="en-US" altLang="zh-CN" b="0" dirty="0" err="1"/>
              <a:t>int</a:t>
            </a:r>
            <a:r>
              <a:rPr lang="en-US" altLang="zh-CN" b="0" dirty="0"/>
              <a:t> </a:t>
            </a:r>
            <a:r>
              <a:rPr lang="en-US" altLang="zh-CN" b="0" dirty="0" err="1"/>
              <a:t>num</a:t>
            </a:r>
            <a:r>
              <a:rPr lang="en-US" altLang="zh-CN" b="0" dirty="0"/>
              <a:t>, </a:t>
            </a:r>
            <a:r>
              <a:rPr lang="en-US" altLang="zh-CN" b="0" dirty="0" err="1"/>
              <a:t>int</a:t>
            </a:r>
            <a:r>
              <a:rPr lang="en-US" altLang="zh-CN" b="0" dirty="0"/>
              <a:t> max){</a:t>
            </a:r>
            <a:endParaRPr lang="zh-CN" altLang="zh-CN" b="0" dirty="0"/>
          </a:p>
          <a:p>
            <a:r>
              <a:rPr lang="en-US" altLang="zh-CN" b="0" dirty="0"/>
              <a:t>		Heap = h; n = </a:t>
            </a:r>
            <a:r>
              <a:rPr lang="en-US" altLang="zh-CN" b="0" dirty="0" err="1"/>
              <a:t>num</a:t>
            </a:r>
            <a:r>
              <a:rPr lang="en-US" altLang="zh-CN" b="0" dirty="0"/>
              <a:t>; </a:t>
            </a:r>
            <a:r>
              <a:rPr lang="en-US" altLang="zh-CN" b="0" dirty="0" err="1"/>
              <a:t>maxsize</a:t>
            </a:r>
            <a:r>
              <a:rPr lang="en-US" altLang="zh-CN" b="0" dirty="0"/>
              <a:t> = max; </a:t>
            </a:r>
            <a:endParaRPr lang="en-US" altLang="zh-CN" b="0" dirty="0" smtClean="0"/>
          </a:p>
          <a:p>
            <a:r>
              <a:rPr lang="en-US" altLang="zh-CN" b="0" dirty="0"/>
              <a:t>	</a:t>
            </a:r>
            <a:r>
              <a:rPr lang="en-US" altLang="zh-CN" b="0" dirty="0" smtClean="0"/>
              <a:t>	</a:t>
            </a:r>
            <a:r>
              <a:rPr lang="en-US" altLang="zh-CN" b="0" dirty="0" err="1" smtClean="0"/>
              <a:t>BuildHeap</a:t>
            </a:r>
            <a:r>
              <a:rPr lang="en-US" altLang="zh-CN" b="0" dirty="0"/>
              <a:t>();</a:t>
            </a:r>
            <a:endParaRPr lang="zh-CN" altLang="zh-CN" b="0" dirty="0"/>
          </a:p>
          <a:p>
            <a:r>
              <a:rPr lang="en-US" altLang="zh-CN" b="0" dirty="0"/>
              <a:t>	}</a:t>
            </a:r>
            <a:endParaRPr lang="zh-CN" altLang="zh-CN" b="0" dirty="0"/>
          </a:p>
          <a:p>
            <a:r>
              <a:rPr lang="en-US" altLang="zh-CN" b="0" dirty="0"/>
              <a:t>	~</a:t>
            </a:r>
            <a:r>
              <a:rPr lang="en-US" altLang="zh-CN" b="0" dirty="0" err="1"/>
              <a:t>MaxHeap</a:t>
            </a:r>
            <a:r>
              <a:rPr lang="en-US" altLang="zh-CN" b="0" dirty="0" smtClean="0"/>
              <a:t>(){};</a:t>
            </a:r>
            <a:endParaRPr lang="zh-CN" altLang="zh-CN" b="0" dirty="0"/>
          </a:p>
        </p:txBody>
      </p:sp>
    </p:spTree>
    <p:extLst>
      <p:ext uri="{BB962C8B-B14F-4D97-AF65-F5344CB8AC3E}">
        <p14:creationId xmlns:p14="http://schemas.microsoft.com/office/powerpoint/2010/main" val="958226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980728"/>
            <a:ext cx="8136904" cy="2756225"/>
          </a:xfrm>
        </p:spPr>
        <p:txBody>
          <a:bodyPr>
            <a:normAutofit fontScale="85000" lnSpcReduction="10000"/>
          </a:bodyPr>
          <a:lstStyle/>
          <a:p>
            <a:pPr>
              <a:spcAft>
                <a:spcPts val="600"/>
              </a:spcAft>
              <a:buFont typeface="Wingdings" panose="05000000000000000000" pitchFamily="2" charset="2"/>
              <a:buChar char="u"/>
            </a:pPr>
            <a:r>
              <a:rPr lang="zh-CN" altLang="zh-CN" b="0" dirty="0"/>
              <a:t>满二叉树和完全二叉树是二叉树的两种特殊情形</a:t>
            </a:r>
            <a:r>
              <a:rPr lang="zh-CN" altLang="zh-CN" b="0" dirty="0" smtClean="0"/>
              <a:t>。</a:t>
            </a:r>
            <a:endParaRPr lang="en-US" altLang="zh-CN" b="0" dirty="0" smtClean="0"/>
          </a:p>
          <a:p>
            <a:pPr>
              <a:spcAft>
                <a:spcPts val="600"/>
              </a:spcAft>
              <a:buFont typeface="Wingdings" panose="05000000000000000000" pitchFamily="2" charset="2"/>
              <a:buChar char="u"/>
            </a:pPr>
            <a:r>
              <a:rPr lang="zh-CN" altLang="zh-CN" dirty="0" smtClean="0">
                <a:solidFill>
                  <a:srgbClr val="0000FF"/>
                </a:solidFill>
              </a:rPr>
              <a:t>一棵</a:t>
            </a:r>
            <a:r>
              <a:rPr lang="zh-CN" altLang="en-US" dirty="0" smtClean="0">
                <a:solidFill>
                  <a:srgbClr val="0000FF"/>
                </a:solidFill>
              </a:rPr>
              <a:t>高度</a:t>
            </a:r>
            <a:r>
              <a:rPr lang="zh-CN" altLang="zh-CN" dirty="0" smtClean="0">
                <a:solidFill>
                  <a:srgbClr val="0000FF"/>
                </a:solidFill>
              </a:rPr>
              <a:t>为</a:t>
            </a:r>
            <a:r>
              <a:rPr lang="en-US" altLang="zh-CN" dirty="0">
                <a:solidFill>
                  <a:srgbClr val="0000FF"/>
                </a:solidFill>
              </a:rPr>
              <a:t>k</a:t>
            </a:r>
            <a:r>
              <a:rPr lang="zh-CN" altLang="zh-CN" dirty="0">
                <a:solidFill>
                  <a:srgbClr val="0000FF"/>
                </a:solidFill>
              </a:rPr>
              <a:t>且有</a:t>
            </a:r>
            <a:r>
              <a:rPr lang="en-US" altLang="zh-CN" dirty="0">
                <a:solidFill>
                  <a:srgbClr val="0000FF"/>
                </a:solidFill>
              </a:rPr>
              <a:t>2</a:t>
            </a:r>
            <a:r>
              <a:rPr lang="en-US" altLang="zh-CN" baseline="30000" dirty="0">
                <a:solidFill>
                  <a:srgbClr val="0000FF"/>
                </a:solidFill>
              </a:rPr>
              <a:t>k</a:t>
            </a:r>
            <a:r>
              <a:rPr lang="en-US" altLang="zh-CN" dirty="0">
                <a:solidFill>
                  <a:srgbClr val="0000FF"/>
                </a:solidFill>
              </a:rPr>
              <a:t>-1</a:t>
            </a:r>
            <a:r>
              <a:rPr lang="zh-CN" altLang="zh-CN" dirty="0">
                <a:solidFill>
                  <a:srgbClr val="0000FF"/>
                </a:solidFill>
              </a:rPr>
              <a:t>个结点的二叉树称为</a:t>
            </a:r>
            <a:r>
              <a:rPr lang="zh-CN" altLang="zh-CN" dirty="0">
                <a:solidFill>
                  <a:srgbClr val="FF0000"/>
                </a:solidFill>
              </a:rPr>
              <a:t>满</a:t>
            </a:r>
            <a:r>
              <a:rPr lang="zh-CN" altLang="zh-CN" dirty="0" smtClean="0">
                <a:solidFill>
                  <a:srgbClr val="FF0000"/>
                </a:solidFill>
              </a:rPr>
              <a:t>二叉树</a:t>
            </a:r>
            <a:r>
              <a:rPr lang="zh-CN" altLang="zh-CN" b="0" dirty="0" smtClean="0"/>
              <a:t>。</a:t>
            </a:r>
            <a:endParaRPr lang="en-US" altLang="zh-CN" b="0" dirty="0" smtClean="0"/>
          </a:p>
          <a:p>
            <a:pPr lvl="3">
              <a:lnSpc>
                <a:spcPct val="170000"/>
              </a:lnSpc>
              <a:buFont typeface="Arial" pitchFamily="34" charset="0"/>
              <a:buChar char="•"/>
            </a:pPr>
            <a:r>
              <a:rPr lang="zh-CN" altLang="zh-CN" b="0" dirty="0" smtClean="0"/>
              <a:t>满</a:t>
            </a:r>
            <a:r>
              <a:rPr lang="zh-CN" altLang="zh-CN" b="0" dirty="0"/>
              <a:t>二叉树中每一层上的结点数都达到最大</a:t>
            </a:r>
            <a:r>
              <a:rPr lang="zh-CN" altLang="zh-CN" b="0" dirty="0" smtClean="0"/>
              <a:t>值</a:t>
            </a:r>
            <a:r>
              <a:rPr lang="zh-CN" altLang="en-US" b="0" dirty="0" smtClean="0"/>
              <a:t>；</a:t>
            </a:r>
            <a:endParaRPr lang="en-US" altLang="zh-CN" b="0" dirty="0" smtClean="0"/>
          </a:p>
          <a:p>
            <a:pPr lvl="3">
              <a:lnSpc>
                <a:spcPct val="170000"/>
              </a:lnSpc>
              <a:buFont typeface="Arial" pitchFamily="34" charset="0"/>
              <a:buChar char="•"/>
            </a:pPr>
            <a:r>
              <a:rPr lang="zh-CN" altLang="zh-CN" b="0" dirty="0" smtClean="0"/>
              <a:t>满</a:t>
            </a:r>
            <a:r>
              <a:rPr lang="zh-CN" altLang="zh-CN" b="0" dirty="0"/>
              <a:t>二叉树中不存在度数为</a:t>
            </a:r>
            <a:r>
              <a:rPr lang="en-US" altLang="zh-CN" b="0" dirty="0"/>
              <a:t>1</a:t>
            </a:r>
            <a:r>
              <a:rPr lang="zh-CN" altLang="zh-CN" b="0" dirty="0"/>
              <a:t>的</a:t>
            </a:r>
            <a:r>
              <a:rPr lang="zh-CN" altLang="zh-CN" b="0" dirty="0" smtClean="0"/>
              <a:t>结点</a:t>
            </a:r>
            <a:r>
              <a:rPr lang="zh-CN" altLang="en-US" b="0" dirty="0" smtClean="0"/>
              <a:t>；</a:t>
            </a:r>
            <a:endParaRPr lang="en-US" altLang="zh-CN" b="0" dirty="0" smtClean="0"/>
          </a:p>
          <a:p>
            <a:pPr lvl="3">
              <a:lnSpc>
                <a:spcPct val="170000"/>
              </a:lnSpc>
              <a:buFont typeface="Arial" pitchFamily="34" charset="0"/>
              <a:buChar char="•"/>
            </a:pPr>
            <a:r>
              <a:rPr lang="zh-CN" altLang="zh-CN" b="0" dirty="0" smtClean="0"/>
              <a:t>每个</a:t>
            </a:r>
            <a:r>
              <a:rPr lang="zh-CN" altLang="zh-CN" b="0" dirty="0"/>
              <a:t>分支结点均有两棵高度相同的子树，</a:t>
            </a:r>
            <a:r>
              <a:rPr lang="zh-CN" altLang="zh-CN" b="0" dirty="0" smtClean="0"/>
              <a:t>且</a:t>
            </a:r>
            <a:r>
              <a:rPr lang="zh-CN" altLang="en-US" b="0" dirty="0" smtClean="0"/>
              <a:t>叶子</a:t>
            </a:r>
            <a:r>
              <a:rPr lang="zh-CN" altLang="zh-CN" b="0" dirty="0" smtClean="0"/>
              <a:t>都</a:t>
            </a:r>
            <a:r>
              <a:rPr lang="zh-CN" altLang="zh-CN" b="0" dirty="0"/>
              <a:t>在最下一层上。</a:t>
            </a:r>
            <a:endParaRPr lang="zh-CN" altLang="en-US" b="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3736954"/>
            <a:ext cx="3960440" cy="2528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21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1000"/>
                                        <p:tgtEl>
                                          <p:spTgt spid="4098"/>
                                        </p:tgtEl>
                                      </p:cBhvr>
                                    </p:animEffect>
                                    <p:anim calcmode="lin" valueType="num">
                                      <p:cBhvr>
                                        <p:cTn id="11" dur="1000" fill="hold"/>
                                        <p:tgtEl>
                                          <p:spTgt spid="4098"/>
                                        </p:tgtEl>
                                        <p:attrNameLst>
                                          <p:attrName>ppt_x</p:attrName>
                                        </p:attrNameLst>
                                      </p:cBhvr>
                                      <p:tavLst>
                                        <p:tav tm="0">
                                          <p:val>
                                            <p:strVal val="#ppt_x"/>
                                          </p:val>
                                        </p:tav>
                                        <p:tav tm="100000">
                                          <p:val>
                                            <p:strVal val="#ppt_x"/>
                                          </p:val>
                                        </p:tav>
                                      </p:tavLst>
                                    </p:anim>
                                    <p:anim calcmode="lin" valueType="num">
                                      <p:cBhvr>
                                        <p:cTn id="12"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5040560"/>
          </a:xfrm>
        </p:spPr>
        <p:txBody>
          <a:bodyPr>
            <a:normAutofit fontScale="85000" lnSpcReduction="10000"/>
          </a:bodyPr>
          <a:lstStyle/>
          <a:p>
            <a:r>
              <a:rPr lang="en-US" altLang="zh-CN" b="0" dirty="0"/>
              <a:t>	</a:t>
            </a:r>
            <a:r>
              <a:rPr lang="en-US" altLang="zh-CN" b="0" dirty="0" err="1"/>
              <a:t>int</a:t>
            </a:r>
            <a:r>
              <a:rPr lang="en-US" altLang="zh-CN" b="0" dirty="0"/>
              <a:t> </a:t>
            </a:r>
            <a:r>
              <a:rPr lang="en-US" altLang="zh-CN" b="0" dirty="0" err="1"/>
              <a:t>heapsize</a:t>
            </a:r>
            <a:r>
              <a:rPr lang="en-US" altLang="zh-CN" b="0" dirty="0" smtClean="0"/>
              <a:t>();			//</a:t>
            </a:r>
            <a:r>
              <a:rPr lang="zh-CN" altLang="en-US" b="0" dirty="0" smtClean="0"/>
              <a:t>返回堆中元素个数</a:t>
            </a:r>
            <a:endParaRPr lang="zh-CN" altLang="zh-CN" b="0" dirty="0"/>
          </a:p>
          <a:p>
            <a:r>
              <a:rPr lang="en-US" altLang="zh-CN" b="0" dirty="0"/>
              <a:t>	bool </a:t>
            </a:r>
            <a:r>
              <a:rPr lang="en-US" altLang="zh-CN" b="0" dirty="0" err="1"/>
              <a:t>isLeaf</a:t>
            </a:r>
            <a:r>
              <a:rPr lang="en-US" altLang="zh-CN" b="0" dirty="0"/>
              <a:t>(</a:t>
            </a:r>
            <a:r>
              <a:rPr lang="en-US" altLang="zh-CN" b="0" dirty="0" err="1"/>
              <a:t>int</a:t>
            </a:r>
            <a:r>
              <a:rPr lang="en-US" altLang="zh-CN" b="0" dirty="0"/>
              <a:t> </a:t>
            </a:r>
            <a:r>
              <a:rPr lang="en-US" altLang="zh-CN" b="0" dirty="0" err="1"/>
              <a:t>pos</a:t>
            </a:r>
            <a:r>
              <a:rPr lang="en-US" altLang="zh-CN" b="0" dirty="0"/>
              <a:t>);		//</a:t>
            </a:r>
            <a:r>
              <a:rPr lang="zh-CN" altLang="zh-CN" b="0" dirty="0"/>
              <a:t>如果是叶子结点，返回</a:t>
            </a:r>
            <a:r>
              <a:rPr lang="en-US" altLang="zh-CN" b="0" dirty="0"/>
              <a:t>TRUE</a:t>
            </a:r>
            <a:endParaRPr lang="zh-CN" altLang="zh-CN" b="0" dirty="0"/>
          </a:p>
          <a:p>
            <a:r>
              <a:rPr lang="en-US" altLang="zh-CN" b="0" dirty="0"/>
              <a:t>	</a:t>
            </a:r>
            <a:r>
              <a:rPr lang="en-US" altLang="zh-CN" b="0" dirty="0" err="1"/>
              <a:t>int</a:t>
            </a:r>
            <a:r>
              <a:rPr lang="en-US" altLang="zh-CN" b="0" dirty="0"/>
              <a:t> </a:t>
            </a:r>
            <a:r>
              <a:rPr lang="en-US" altLang="zh-CN" b="0" dirty="0" err="1"/>
              <a:t>leftchild</a:t>
            </a:r>
            <a:r>
              <a:rPr lang="en-US" altLang="zh-CN" b="0" dirty="0"/>
              <a:t>(</a:t>
            </a:r>
            <a:r>
              <a:rPr lang="en-US" altLang="zh-CN" b="0" dirty="0" err="1"/>
              <a:t>int</a:t>
            </a:r>
            <a:r>
              <a:rPr lang="en-US" altLang="zh-CN" b="0" dirty="0"/>
              <a:t> </a:t>
            </a:r>
            <a:r>
              <a:rPr lang="en-US" altLang="zh-CN" b="0" dirty="0" err="1"/>
              <a:t>pos</a:t>
            </a:r>
            <a:r>
              <a:rPr lang="en-US" altLang="zh-CN" b="0" dirty="0"/>
              <a:t>);		//</a:t>
            </a:r>
            <a:r>
              <a:rPr lang="zh-CN" altLang="zh-CN" b="0" dirty="0"/>
              <a:t>返回左孩子位置</a:t>
            </a:r>
          </a:p>
          <a:p>
            <a:r>
              <a:rPr lang="en-US" altLang="zh-CN" b="0" dirty="0"/>
              <a:t>	</a:t>
            </a:r>
            <a:r>
              <a:rPr lang="en-US" altLang="zh-CN" b="0" dirty="0" err="1"/>
              <a:t>int</a:t>
            </a:r>
            <a:r>
              <a:rPr lang="en-US" altLang="zh-CN" b="0" dirty="0"/>
              <a:t> </a:t>
            </a:r>
            <a:r>
              <a:rPr lang="en-US" altLang="zh-CN" b="0" dirty="0" err="1"/>
              <a:t>rightchild</a:t>
            </a:r>
            <a:r>
              <a:rPr lang="en-US" altLang="zh-CN" b="0" dirty="0"/>
              <a:t>(</a:t>
            </a:r>
            <a:r>
              <a:rPr lang="en-US" altLang="zh-CN" b="0" dirty="0" err="1"/>
              <a:t>int</a:t>
            </a:r>
            <a:r>
              <a:rPr lang="en-US" altLang="zh-CN" b="0" dirty="0"/>
              <a:t> </a:t>
            </a:r>
            <a:r>
              <a:rPr lang="en-US" altLang="zh-CN" b="0" dirty="0" err="1"/>
              <a:t>pos</a:t>
            </a:r>
            <a:r>
              <a:rPr lang="en-US" altLang="zh-CN" b="0" dirty="0"/>
              <a:t>);		//</a:t>
            </a:r>
            <a:r>
              <a:rPr lang="zh-CN" altLang="zh-CN" b="0" dirty="0"/>
              <a:t>返回右孩子位置</a:t>
            </a:r>
          </a:p>
          <a:p>
            <a:r>
              <a:rPr lang="en-US" altLang="zh-CN" b="0" dirty="0"/>
              <a:t>	</a:t>
            </a:r>
            <a:r>
              <a:rPr lang="en-US" altLang="zh-CN" b="0" dirty="0" err="1"/>
              <a:t>int</a:t>
            </a:r>
            <a:r>
              <a:rPr lang="en-US" altLang="zh-CN" b="0" dirty="0"/>
              <a:t> parent(</a:t>
            </a:r>
            <a:r>
              <a:rPr lang="en-US" altLang="zh-CN" b="0" dirty="0" err="1"/>
              <a:t>int</a:t>
            </a:r>
            <a:r>
              <a:rPr lang="en-US" altLang="zh-CN" b="0" dirty="0"/>
              <a:t> </a:t>
            </a:r>
            <a:r>
              <a:rPr lang="en-US" altLang="zh-CN" b="0" dirty="0" err="1"/>
              <a:t>pos</a:t>
            </a:r>
            <a:r>
              <a:rPr lang="en-US" altLang="zh-CN" b="0" dirty="0"/>
              <a:t>);		//</a:t>
            </a:r>
            <a:r>
              <a:rPr lang="zh-CN" altLang="zh-CN" b="0" dirty="0"/>
              <a:t>返回双亲结点位置</a:t>
            </a:r>
          </a:p>
          <a:p>
            <a:r>
              <a:rPr lang="en-US" altLang="zh-CN" b="0" dirty="0"/>
              <a:t>	void </a:t>
            </a:r>
            <a:r>
              <a:rPr lang="en-US" altLang="zh-CN" b="0" dirty="0" err="1"/>
              <a:t>BuildHeap</a:t>
            </a:r>
            <a:r>
              <a:rPr lang="en-US" altLang="zh-CN" b="0" dirty="0"/>
              <a:t>();		//</a:t>
            </a:r>
            <a:r>
              <a:rPr lang="zh-CN" altLang="zh-CN" b="0" dirty="0">
                <a:solidFill>
                  <a:srgbClr val="FF0000"/>
                </a:solidFill>
              </a:rPr>
              <a:t>建堆</a:t>
            </a:r>
          </a:p>
          <a:p>
            <a:r>
              <a:rPr lang="en-US" altLang="zh-CN" b="0" dirty="0"/>
              <a:t>	void </a:t>
            </a:r>
            <a:r>
              <a:rPr lang="en-US" altLang="zh-CN" b="0" dirty="0" err="1"/>
              <a:t>SiftDown</a:t>
            </a:r>
            <a:r>
              <a:rPr lang="en-US" altLang="zh-CN" b="0" dirty="0"/>
              <a:t>(</a:t>
            </a:r>
            <a:r>
              <a:rPr lang="en-US" altLang="zh-CN" b="0" dirty="0" err="1"/>
              <a:t>int</a:t>
            </a:r>
            <a:r>
              <a:rPr lang="en-US" altLang="zh-CN" b="0" dirty="0"/>
              <a:t> </a:t>
            </a:r>
            <a:r>
              <a:rPr lang="en-US" altLang="zh-CN" b="0" dirty="0" err="1"/>
              <a:t>pos</a:t>
            </a:r>
            <a:r>
              <a:rPr lang="en-US" altLang="zh-CN" b="0" dirty="0"/>
              <a:t>);	//</a:t>
            </a:r>
            <a:r>
              <a:rPr lang="zh-CN" altLang="zh-CN" b="0" dirty="0">
                <a:solidFill>
                  <a:srgbClr val="FF0000"/>
                </a:solidFill>
              </a:rPr>
              <a:t>筛选法调整</a:t>
            </a:r>
          </a:p>
          <a:p>
            <a:r>
              <a:rPr lang="en-US" altLang="zh-CN" b="0" dirty="0"/>
              <a:t>	bool Insert(</a:t>
            </a:r>
            <a:r>
              <a:rPr lang="en-US" altLang="zh-CN" b="0" dirty="0" err="1"/>
              <a:t>const</a:t>
            </a:r>
            <a:r>
              <a:rPr lang="en-US" altLang="zh-CN" b="0" dirty="0"/>
              <a:t> T&amp; </a:t>
            </a:r>
            <a:r>
              <a:rPr lang="en-US" altLang="zh-CN" b="0" dirty="0" err="1"/>
              <a:t>newKey</a:t>
            </a:r>
            <a:r>
              <a:rPr lang="en-US" altLang="zh-CN" b="0" dirty="0"/>
              <a:t>);	//</a:t>
            </a:r>
            <a:r>
              <a:rPr lang="zh-CN" altLang="zh-CN" b="0" dirty="0">
                <a:solidFill>
                  <a:srgbClr val="FF0000"/>
                </a:solidFill>
              </a:rPr>
              <a:t>向堆中插入一个新元素</a:t>
            </a:r>
          </a:p>
          <a:p>
            <a:r>
              <a:rPr lang="en-US" altLang="zh-CN" b="0" dirty="0"/>
              <a:t>	T&amp; </a:t>
            </a:r>
            <a:r>
              <a:rPr lang="en-US" altLang="zh-CN" b="0" dirty="0" err="1"/>
              <a:t>RemoveMax</a:t>
            </a:r>
            <a:r>
              <a:rPr lang="en-US" altLang="zh-CN" b="0" dirty="0"/>
              <a:t>();		</a:t>
            </a:r>
            <a:r>
              <a:rPr lang="en-US" altLang="zh-CN" b="0" dirty="0" smtClean="0"/>
              <a:t>//</a:t>
            </a:r>
            <a:r>
              <a:rPr lang="zh-CN" altLang="zh-CN" b="0" dirty="0">
                <a:solidFill>
                  <a:srgbClr val="FF0000"/>
                </a:solidFill>
              </a:rPr>
              <a:t>删除关键值最大的元素</a:t>
            </a:r>
          </a:p>
          <a:p>
            <a:r>
              <a:rPr lang="en-US" altLang="zh-CN" b="0" dirty="0"/>
              <a:t>	bool Remove(</a:t>
            </a:r>
            <a:r>
              <a:rPr lang="en-US" altLang="zh-CN" b="0" dirty="0" err="1"/>
              <a:t>int</a:t>
            </a:r>
            <a:r>
              <a:rPr lang="en-US" altLang="zh-CN" b="0" dirty="0"/>
              <a:t> </a:t>
            </a:r>
            <a:r>
              <a:rPr lang="en-US" altLang="zh-CN" b="0" dirty="0" err="1"/>
              <a:t>pos</a:t>
            </a:r>
            <a:r>
              <a:rPr lang="en-US" altLang="zh-CN" b="0" dirty="0"/>
              <a:t>, T&amp; node);	//</a:t>
            </a:r>
            <a:r>
              <a:rPr lang="zh-CN" altLang="zh-CN" b="0" dirty="0"/>
              <a:t>删除给定下标的元素</a:t>
            </a:r>
          </a:p>
          <a:p>
            <a:r>
              <a:rPr lang="en-US" altLang="zh-CN" b="0" dirty="0"/>
              <a:t>};</a:t>
            </a:r>
            <a:endParaRPr lang="zh-CN" altLang="zh-CN" b="0" dirty="0"/>
          </a:p>
          <a:p>
            <a:endParaRPr lang="zh-CN" altLang="en-US" b="0" dirty="0"/>
          </a:p>
        </p:txBody>
      </p:sp>
    </p:spTree>
    <p:extLst>
      <p:ext uri="{BB962C8B-B14F-4D97-AF65-F5344CB8AC3E}">
        <p14:creationId xmlns:p14="http://schemas.microsoft.com/office/powerpoint/2010/main" val="13294878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5.7.2 </a:t>
            </a:r>
            <a:r>
              <a:rPr lang="zh-CN" altLang="zh-CN" b="1" dirty="0"/>
              <a:t>堆的插入和堆顶</a:t>
            </a:r>
            <a:r>
              <a:rPr lang="zh-CN" altLang="zh-CN" b="1" dirty="0" smtClean="0"/>
              <a:t>删除</a:t>
            </a:r>
            <a:endParaRPr lang="zh-CN" altLang="en-US" dirty="0"/>
          </a:p>
        </p:txBody>
      </p:sp>
      <p:sp>
        <p:nvSpPr>
          <p:cNvPr id="3" name="内容占位符 2"/>
          <p:cNvSpPr>
            <a:spLocks noGrp="1"/>
          </p:cNvSpPr>
          <p:nvPr>
            <p:ph idx="1"/>
          </p:nvPr>
        </p:nvSpPr>
        <p:spPr/>
        <p:txBody>
          <a:bodyPr/>
          <a:lstStyle/>
          <a:p>
            <a:r>
              <a:rPr lang="en-US" altLang="zh-CN" b="0" dirty="0" smtClean="0"/>
              <a:t>	</a:t>
            </a:r>
            <a:r>
              <a:rPr lang="zh-CN" altLang="zh-CN" b="0" dirty="0" smtClean="0"/>
              <a:t>在</a:t>
            </a:r>
            <a:r>
              <a:rPr lang="zh-CN" altLang="zh-CN" b="0" dirty="0"/>
              <a:t>有</a:t>
            </a:r>
            <a:r>
              <a:rPr lang="en-US" altLang="zh-CN" b="0" dirty="0"/>
              <a:t>n</a:t>
            </a:r>
            <a:r>
              <a:rPr lang="zh-CN" altLang="zh-CN" b="0" dirty="0"/>
              <a:t>个元素的堆中</a:t>
            </a:r>
            <a:r>
              <a:rPr lang="zh-CN" altLang="zh-CN" dirty="0">
                <a:solidFill>
                  <a:srgbClr val="FF0000"/>
                </a:solidFill>
              </a:rPr>
              <a:t>插入一个新元素需要两步</a:t>
            </a:r>
            <a:r>
              <a:rPr lang="zh-CN" altLang="zh-CN" b="0" dirty="0"/>
              <a:t>：</a:t>
            </a:r>
          </a:p>
          <a:p>
            <a:r>
              <a:rPr lang="en-US" altLang="zh-CN" b="0" dirty="0"/>
              <a:t>	(1) </a:t>
            </a:r>
            <a:r>
              <a:rPr lang="zh-CN" altLang="zh-CN" b="0" dirty="0"/>
              <a:t>将该元素插入到数组的末尾位置</a:t>
            </a:r>
            <a:r>
              <a:rPr lang="en-US" altLang="zh-CN" b="0" dirty="0"/>
              <a:t>n</a:t>
            </a:r>
            <a:r>
              <a:rPr lang="zh-CN" altLang="zh-CN" b="0" dirty="0"/>
              <a:t>处；</a:t>
            </a:r>
          </a:p>
          <a:p>
            <a:r>
              <a:rPr lang="en-US" altLang="zh-CN" b="0" dirty="0"/>
              <a:t>	(2) </a:t>
            </a:r>
            <a:r>
              <a:rPr lang="zh-CN" altLang="zh-CN" b="0" dirty="0"/>
              <a:t>插入之后该元素很可能不在正确的位置，需要与其双亲结点进行比较，并将该元素移动到正确的位置。</a:t>
            </a:r>
          </a:p>
          <a:p>
            <a:endParaRPr lang="zh-CN" altLang="en-US" dirty="0"/>
          </a:p>
        </p:txBody>
      </p:sp>
    </p:spTree>
    <p:extLst>
      <p:ext uri="{BB962C8B-B14F-4D97-AF65-F5344CB8AC3E}">
        <p14:creationId xmlns:p14="http://schemas.microsoft.com/office/powerpoint/2010/main" val="301587129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4968552"/>
          </a:xfrm>
        </p:spPr>
        <p:txBody>
          <a:bodyPr>
            <a:normAutofit/>
          </a:bodyPr>
          <a:lstStyle/>
          <a:p>
            <a:pPr>
              <a:lnSpc>
                <a:spcPct val="160000"/>
              </a:lnSpc>
              <a:buFont typeface="Arial" panose="020B0604020202020204" pitchFamily="34" charset="0"/>
              <a:buChar char="•"/>
            </a:pPr>
            <a:r>
              <a:rPr lang="zh-CN" altLang="zh-CN" b="0" dirty="0" smtClean="0"/>
              <a:t>对于</a:t>
            </a:r>
            <a:r>
              <a:rPr lang="zh-CN" altLang="zh-CN" b="0" dirty="0"/>
              <a:t>一个大顶堆，如果该元素的关键值小于或等于其双亲结点的关键值，说明此时该元素已经位于正确的位置，插入成功；如果该元素的关键值大于其双亲结点的关键值，则交换两个元素的位置，持续上述过程直到该元素位于正确位置</a:t>
            </a:r>
            <a:r>
              <a:rPr lang="zh-CN" altLang="zh-CN" b="0" dirty="0" smtClean="0"/>
              <a:t>。</a:t>
            </a:r>
            <a:endParaRPr lang="en-US" altLang="zh-CN" b="0" dirty="0" smtClean="0"/>
          </a:p>
          <a:p>
            <a:pPr>
              <a:lnSpc>
                <a:spcPct val="160000"/>
              </a:lnSpc>
              <a:buFont typeface="Arial" panose="020B0604020202020204" pitchFamily="34" charset="0"/>
              <a:buChar char="•"/>
            </a:pPr>
            <a:r>
              <a:rPr lang="zh-CN" altLang="zh-CN" b="0" dirty="0" smtClean="0"/>
              <a:t>如</a:t>
            </a:r>
            <a:r>
              <a:rPr lang="zh-CN" altLang="zh-CN" b="0" dirty="0"/>
              <a:t>图</a:t>
            </a:r>
            <a:r>
              <a:rPr lang="en-US" altLang="zh-CN" b="0" dirty="0"/>
              <a:t>5-46</a:t>
            </a:r>
            <a:r>
              <a:rPr lang="zh-CN" altLang="zh-CN" b="0" dirty="0"/>
              <a:t>所示，在</a:t>
            </a:r>
            <a:r>
              <a:rPr lang="en-US" altLang="zh-CN" b="0" dirty="0"/>
              <a:t>5-46(a)</a:t>
            </a:r>
            <a:r>
              <a:rPr lang="zh-CN" altLang="zh-CN" b="0" dirty="0"/>
              <a:t>中的大顶堆中插入关键值为</a:t>
            </a:r>
            <a:r>
              <a:rPr lang="en-US" altLang="zh-CN" b="0" dirty="0"/>
              <a:t>12</a:t>
            </a:r>
            <a:r>
              <a:rPr lang="zh-CN" altLang="zh-CN" b="0" dirty="0"/>
              <a:t>的</a:t>
            </a:r>
            <a:r>
              <a:rPr lang="zh-CN" altLang="zh-CN" b="0" dirty="0" smtClean="0"/>
              <a:t>元素</a:t>
            </a:r>
            <a:endParaRPr lang="zh-CN" altLang="en-US" b="0" dirty="0"/>
          </a:p>
        </p:txBody>
      </p:sp>
    </p:spTree>
    <p:extLst>
      <p:ext uri="{BB962C8B-B14F-4D97-AF65-F5344CB8AC3E}">
        <p14:creationId xmlns:p14="http://schemas.microsoft.com/office/powerpoint/2010/main" val="209829518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412776"/>
            <a:ext cx="8758791"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570065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8136904" cy="5256584"/>
          </a:xfrm>
        </p:spPr>
        <p:txBody>
          <a:bodyPr>
            <a:normAutofit fontScale="92500" lnSpcReduction="10000"/>
          </a:bodyPr>
          <a:lstStyle/>
          <a:p>
            <a:pPr>
              <a:spcBef>
                <a:spcPts val="0"/>
              </a:spcBef>
            </a:pPr>
            <a:r>
              <a:rPr lang="zh-CN" altLang="zh-CN" dirty="0"/>
              <a:t>向大顶堆中插入一个新元素的算法如下：</a:t>
            </a:r>
          </a:p>
          <a:p>
            <a:pPr>
              <a:spcBef>
                <a:spcPts val="0"/>
              </a:spcBef>
            </a:pPr>
            <a:r>
              <a:rPr lang="zh-CN" altLang="zh-CN" dirty="0" smtClean="0"/>
              <a:t>算法</a:t>
            </a:r>
            <a:r>
              <a:rPr lang="en-US" altLang="zh-CN" dirty="0"/>
              <a:t>5.24</a:t>
            </a:r>
            <a:r>
              <a:rPr lang="zh-CN" altLang="zh-CN" dirty="0"/>
              <a:t>：向大顶堆中插入一个新元素</a:t>
            </a:r>
          </a:p>
          <a:p>
            <a:pPr>
              <a:spcBef>
                <a:spcPts val="0"/>
              </a:spcBef>
            </a:pPr>
            <a:r>
              <a:rPr lang="en-US" altLang="zh-CN" b="0" dirty="0"/>
              <a:t>template&lt;class T&gt;</a:t>
            </a:r>
            <a:endParaRPr lang="zh-CN" altLang="zh-CN" b="0" dirty="0"/>
          </a:p>
          <a:p>
            <a:pPr>
              <a:spcBef>
                <a:spcPts val="0"/>
              </a:spcBef>
            </a:pPr>
            <a:r>
              <a:rPr lang="en-US" altLang="zh-CN" b="0" dirty="0"/>
              <a:t>bool </a:t>
            </a:r>
            <a:r>
              <a:rPr lang="en-US" altLang="zh-CN" b="0" dirty="0" err="1"/>
              <a:t>MaxHeap</a:t>
            </a:r>
            <a:r>
              <a:rPr lang="en-US" altLang="zh-CN" b="0" dirty="0"/>
              <a:t>&lt;T&gt;::Insert(</a:t>
            </a:r>
            <a:r>
              <a:rPr lang="en-US" altLang="zh-CN" b="0" dirty="0" err="1"/>
              <a:t>const</a:t>
            </a:r>
            <a:r>
              <a:rPr lang="en-US" altLang="zh-CN" b="0" dirty="0"/>
              <a:t> T&amp; </a:t>
            </a:r>
            <a:r>
              <a:rPr lang="en-US" altLang="zh-CN" b="0" dirty="0" err="1"/>
              <a:t>newKey</a:t>
            </a:r>
            <a:r>
              <a:rPr lang="en-US" altLang="zh-CN" b="0" dirty="0"/>
              <a:t>){</a:t>
            </a:r>
            <a:endParaRPr lang="zh-CN" altLang="zh-CN" b="0" dirty="0"/>
          </a:p>
          <a:p>
            <a:pPr>
              <a:spcBef>
                <a:spcPts val="0"/>
              </a:spcBef>
            </a:pPr>
            <a:r>
              <a:rPr lang="en-US" altLang="zh-CN" b="0" dirty="0"/>
              <a:t>	if (n == </a:t>
            </a:r>
            <a:r>
              <a:rPr lang="en-US" altLang="zh-CN" b="0" dirty="0" err="1"/>
              <a:t>maxsize</a:t>
            </a:r>
            <a:r>
              <a:rPr lang="en-US" altLang="zh-CN" b="0" dirty="0"/>
              <a:t>) return false;	</a:t>
            </a:r>
            <a:r>
              <a:rPr lang="en-US" altLang="zh-CN" b="0" dirty="0" smtClean="0"/>
              <a:t>//</a:t>
            </a:r>
            <a:r>
              <a:rPr lang="zh-CN" altLang="zh-CN" b="0" dirty="0"/>
              <a:t>堆已满</a:t>
            </a:r>
          </a:p>
          <a:p>
            <a:pPr>
              <a:spcBef>
                <a:spcPts val="0"/>
              </a:spcBef>
            </a:pPr>
            <a:r>
              <a:rPr lang="en-US" altLang="zh-CN" b="0" dirty="0"/>
              <a:t>	</a:t>
            </a:r>
            <a:r>
              <a:rPr lang="en-US" altLang="zh-CN" b="0" dirty="0" err="1"/>
              <a:t>int</a:t>
            </a:r>
            <a:r>
              <a:rPr lang="en-US" altLang="zh-CN" b="0" dirty="0"/>
              <a:t> </a:t>
            </a:r>
            <a:r>
              <a:rPr lang="en-US" altLang="zh-CN" b="0" dirty="0" err="1"/>
              <a:t>curr</a:t>
            </a:r>
            <a:r>
              <a:rPr lang="en-US" altLang="zh-CN" b="0" dirty="0"/>
              <a:t> = n++, p = parent(</a:t>
            </a:r>
            <a:r>
              <a:rPr lang="en-US" altLang="zh-CN" b="0" dirty="0" err="1"/>
              <a:t>curr</a:t>
            </a:r>
            <a:r>
              <a:rPr lang="en-US" altLang="zh-CN" b="0" dirty="0"/>
              <a:t>);</a:t>
            </a:r>
            <a:endParaRPr lang="zh-CN" altLang="zh-CN" b="0" dirty="0"/>
          </a:p>
          <a:p>
            <a:pPr>
              <a:spcBef>
                <a:spcPts val="0"/>
              </a:spcBef>
            </a:pPr>
            <a:r>
              <a:rPr lang="en-US" altLang="zh-CN" b="0" dirty="0"/>
              <a:t>	Heap[</a:t>
            </a:r>
            <a:r>
              <a:rPr lang="en-US" altLang="zh-CN" b="0" dirty="0" err="1"/>
              <a:t>curr</a:t>
            </a:r>
            <a:r>
              <a:rPr lang="en-US" altLang="zh-CN" b="0" dirty="0"/>
              <a:t>] = </a:t>
            </a:r>
            <a:r>
              <a:rPr lang="en-US" altLang="zh-CN" b="0" dirty="0" err="1"/>
              <a:t>newKey</a:t>
            </a:r>
            <a:r>
              <a:rPr lang="en-US" altLang="zh-CN" b="0" dirty="0"/>
              <a:t>;</a:t>
            </a:r>
            <a:endParaRPr lang="zh-CN" altLang="zh-CN" b="0" dirty="0"/>
          </a:p>
          <a:p>
            <a:pPr>
              <a:spcBef>
                <a:spcPts val="0"/>
              </a:spcBef>
            </a:pPr>
            <a:r>
              <a:rPr lang="en-US" altLang="zh-CN" b="0" dirty="0"/>
              <a:t>	while </a:t>
            </a:r>
            <a:r>
              <a:rPr lang="en-US" altLang="zh-CN" b="0" dirty="0" smtClean="0"/>
              <a:t>(</a:t>
            </a:r>
            <a:r>
              <a:rPr lang="en-US" altLang="zh-CN" b="0" dirty="0" err="1" smtClean="0"/>
              <a:t>curr</a:t>
            </a:r>
            <a:r>
              <a:rPr lang="en-US" altLang="zh-CN" b="0" dirty="0" smtClean="0"/>
              <a:t> </a:t>
            </a:r>
            <a:r>
              <a:rPr lang="en-US" altLang="zh-CN" b="0" dirty="0"/>
              <a:t>!= 0 &amp;&amp; (Heap[p] &lt; </a:t>
            </a:r>
            <a:r>
              <a:rPr lang="en-US" altLang="zh-CN" b="0" dirty="0" err="1"/>
              <a:t>newKey</a:t>
            </a:r>
            <a:r>
              <a:rPr lang="en-US" altLang="zh-CN" b="0" dirty="0"/>
              <a:t>)){</a:t>
            </a:r>
            <a:endParaRPr lang="zh-CN" altLang="zh-CN" b="0" dirty="0"/>
          </a:p>
          <a:p>
            <a:pPr>
              <a:spcBef>
                <a:spcPts val="0"/>
              </a:spcBef>
            </a:pPr>
            <a:r>
              <a:rPr lang="en-US" altLang="zh-CN" b="0" dirty="0"/>
              <a:t>		swap(Heap[p], Heap[</a:t>
            </a:r>
            <a:r>
              <a:rPr lang="en-US" altLang="zh-CN" b="0" dirty="0" err="1"/>
              <a:t>curr</a:t>
            </a:r>
            <a:r>
              <a:rPr lang="en-US" altLang="zh-CN" b="0" dirty="0" smtClean="0"/>
              <a:t>]);  	//</a:t>
            </a:r>
            <a:r>
              <a:rPr lang="en-US" altLang="zh-CN" b="0" dirty="0" err="1"/>
              <a:t>curr</a:t>
            </a:r>
            <a:r>
              <a:rPr lang="zh-CN" altLang="zh-CN" b="0" dirty="0"/>
              <a:t>与其双亲结点交换</a:t>
            </a:r>
          </a:p>
          <a:p>
            <a:pPr>
              <a:spcBef>
                <a:spcPts val="0"/>
              </a:spcBef>
            </a:pPr>
            <a:r>
              <a:rPr lang="en-US" altLang="zh-CN" b="0" dirty="0"/>
              <a:t>		</a:t>
            </a:r>
            <a:r>
              <a:rPr lang="en-US" altLang="zh-CN" b="0" dirty="0" err="1"/>
              <a:t>curr</a:t>
            </a:r>
            <a:r>
              <a:rPr lang="en-US" altLang="zh-CN" b="0" dirty="0"/>
              <a:t> = p;</a:t>
            </a:r>
            <a:endParaRPr lang="zh-CN" altLang="zh-CN" b="0" dirty="0"/>
          </a:p>
          <a:p>
            <a:pPr>
              <a:spcBef>
                <a:spcPts val="0"/>
              </a:spcBef>
            </a:pPr>
            <a:r>
              <a:rPr lang="en-US" altLang="zh-CN" b="0" dirty="0"/>
              <a:t>		p = parent(</a:t>
            </a:r>
            <a:r>
              <a:rPr lang="en-US" altLang="zh-CN" b="0" dirty="0" err="1"/>
              <a:t>curr</a:t>
            </a:r>
            <a:r>
              <a:rPr lang="en-US" altLang="zh-CN" b="0" dirty="0"/>
              <a:t>);</a:t>
            </a:r>
            <a:endParaRPr lang="zh-CN" altLang="zh-CN" b="0" dirty="0"/>
          </a:p>
          <a:p>
            <a:pPr>
              <a:spcBef>
                <a:spcPts val="0"/>
              </a:spcBef>
            </a:pPr>
            <a:r>
              <a:rPr lang="en-US" altLang="zh-CN" b="0" dirty="0"/>
              <a:t>	}</a:t>
            </a:r>
            <a:endParaRPr lang="zh-CN" altLang="zh-CN" b="0" dirty="0"/>
          </a:p>
          <a:p>
            <a:pPr>
              <a:spcBef>
                <a:spcPts val="0"/>
              </a:spcBef>
            </a:pPr>
            <a:r>
              <a:rPr lang="en-US" altLang="zh-CN" b="0" dirty="0"/>
              <a:t>	return true;</a:t>
            </a:r>
            <a:endParaRPr lang="zh-CN" altLang="zh-CN" b="0" dirty="0"/>
          </a:p>
          <a:p>
            <a:pPr>
              <a:spcBef>
                <a:spcPts val="0"/>
              </a:spcBef>
            </a:pPr>
            <a:r>
              <a:rPr lang="en-US" altLang="zh-CN" b="0" dirty="0"/>
              <a:t>}</a:t>
            </a:r>
            <a:endParaRPr lang="zh-CN" altLang="zh-CN" b="0" dirty="0"/>
          </a:p>
          <a:p>
            <a:pPr>
              <a:spcBef>
                <a:spcPts val="0"/>
              </a:spcBef>
            </a:pPr>
            <a:endParaRPr lang="zh-CN" altLang="en-US" dirty="0"/>
          </a:p>
        </p:txBody>
      </p:sp>
    </p:spTree>
    <p:extLst>
      <p:ext uri="{BB962C8B-B14F-4D97-AF65-F5344CB8AC3E}">
        <p14:creationId xmlns:p14="http://schemas.microsoft.com/office/powerpoint/2010/main" val="19955932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520940" cy="4608512"/>
          </a:xfrm>
        </p:spPr>
        <p:txBody>
          <a:bodyPr>
            <a:normAutofit/>
          </a:bodyPr>
          <a:lstStyle/>
          <a:p>
            <a:pPr>
              <a:buFont typeface="Arial" panose="020B0604020202020204" pitchFamily="34" charset="0"/>
              <a:buChar char="•"/>
            </a:pPr>
            <a:r>
              <a:rPr lang="zh-CN" altLang="zh-CN" b="0" dirty="0" smtClean="0"/>
              <a:t>实现</a:t>
            </a:r>
            <a:r>
              <a:rPr lang="zh-CN" altLang="zh-CN" b="0" dirty="0"/>
              <a:t>向堆中插入一个新元素的操作之后，就可以按照把元素一个接一个插入堆中的方法来建堆</a:t>
            </a:r>
            <a:r>
              <a:rPr lang="zh-CN" altLang="zh-CN" b="0" dirty="0" smtClean="0"/>
              <a:t>。</a:t>
            </a:r>
            <a:endParaRPr lang="en-US" altLang="zh-CN" b="0" dirty="0" smtClean="0"/>
          </a:p>
          <a:p>
            <a:pPr>
              <a:buFont typeface="Arial" panose="020B0604020202020204" pitchFamily="34" charset="0"/>
              <a:buChar char="•"/>
            </a:pPr>
            <a:r>
              <a:rPr lang="zh-CN" altLang="zh-CN" b="0" dirty="0" smtClean="0"/>
              <a:t>但是</a:t>
            </a:r>
            <a:r>
              <a:rPr lang="zh-CN" altLang="zh-CN" b="0" dirty="0"/>
              <a:t>最坏情况下，插入一个新元素的值可能要从树的最底层一直交换到顶端，这种插入的时间代价为</a:t>
            </a:r>
            <a:r>
              <a:rPr lang="en-US" altLang="zh-CN" b="0" dirty="0"/>
              <a:t>O(</a:t>
            </a:r>
            <a:r>
              <a:rPr lang="en-US" altLang="zh-CN" b="0" dirty="0" err="1"/>
              <a:t>logn</a:t>
            </a:r>
            <a:r>
              <a:rPr lang="en-US" altLang="zh-CN" b="0" dirty="0" smtClean="0"/>
              <a:t>)</a:t>
            </a:r>
            <a:r>
              <a:rPr lang="zh-CN" altLang="en-US" b="0" dirty="0" smtClean="0"/>
              <a:t>。</a:t>
            </a:r>
            <a:r>
              <a:rPr lang="zh-CN" altLang="zh-CN" b="0" dirty="0" smtClean="0"/>
              <a:t>插入</a:t>
            </a:r>
            <a:r>
              <a:rPr lang="en-US" altLang="zh-CN" b="0" dirty="0"/>
              <a:t>n</a:t>
            </a:r>
            <a:r>
              <a:rPr lang="zh-CN" altLang="zh-CN" b="0" dirty="0"/>
              <a:t>个元素的时间代价就为</a:t>
            </a:r>
            <a:r>
              <a:rPr lang="en-US" altLang="zh-CN" b="0" dirty="0"/>
              <a:t>O(</a:t>
            </a:r>
            <a:r>
              <a:rPr lang="en-US" altLang="zh-CN" b="0" dirty="0" err="1"/>
              <a:t>nlogn</a:t>
            </a:r>
            <a:r>
              <a:rPr lang="en-US" altLang="zh-CN" b="0" dirty="0"/>
              <a:t>)</a:t>
            </a:r>
            <a:r>
              <a:rPr lang="zh-CN" altLang="zh-CN" b="0" dirty="0" smtClean="0"/>
              <a:t>。</a:t>
            </a:r>
            <a:endParaRPr lang="en-US" altLang="zh-CN" b="0" dirty="0" smtClean="0"/>
          </a:p>
          <a:p>
            <a:pPr>
              <a:buFont typeface="Arial" panose="020B0604020202020204" pitchFamily="34" charset="0"/>
              <a:buChar char="•"/>
            </a:pPr>
            <a:r>
              <a:rPr lang="zh-CN" altLang="zh-CN" b="0" dirty="0" smtClean="0"/>
              <a:t>如果</a:t>
            </a:r>
            <a:r>
              <a:rPr lang="zh-CN" altLang="zh-CN" b="0" dirty="0"/>
              <a:t>在建堆时全部</a:t>
            </a:r>
            <a:r>
              <a:rPr lang="en-US" altLang="zh-CN" b="0" dirty="0"/>
              <a:t>n</a:t>
            </a:r>
            <a:r>
              <a:rPr lang="zh-CN" altLang="zh-CN" b="0" dirty="0"/>
              <a:t>个关键值都已知，可以使用筛选法</a:t>
            </a:r>
            <a:r>
              <a:rPr lang="en-US" altLang="zh-CN" b="0" dirty="0"/>
              <a:t>(Sifting)</a:t>
            </a:r>
            <a:r>
              <a:rPr lang="zh-CN" altLang="zh-CN" b="0" dirty="0"/>
              <a:t>更高效的建堆。</a:t>
            </a:r>
            <a:endParaRPr lang="zh-CN" altLang="en-US" b="0" dirty="0"/>
          </a:p>
        </p:txBody>
      </p:sp>
    </p:spTree>
    <p:extLst>
      <p:ext uri="{BB962C8B-B14F-4D97-AF65-F5344CB8AC3E}">
        <p14:creationId xmlns:p14="http://schemas.microsoft.com/office/powerpoint/2010/main" val="392349126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1"/>
            <a:ext cx="8208912" cy="2376264"/>
          </a:xfrm>
        </p:spPr>
        <p:txBody>
          <a:bodyPr/>
          <a:lstStyle/>
          <a:p>
            <a:pPr>
              <a:lnSpc>
                <a:spcPct val="100000"/>
              </a:lnSpc>
              <a:spcBef>
                <a:spcPts val="0"/>
              </a:spcBef>
            </a:pPr>
            <a:r>
              <a:rPr lang="en-US" altLang="zh-CN" b="0" dirty="0" smtClean="0"/>
              <a:t>	</a:t>
            </a:r>
            <a:r>
              <a:rPr lang="zh-CN" altLang="zh-CN" b="0" dirty="0" smtClean="0"/>
              <a:t>对于</a:t>
            </a:r>
            <a:r>
              <a:rPr lang="zh-CN" altLang="zh-CN" b="0" dirty="0"/>
              <a:t>一个给定的结点</a:t>
            </a:r>
            <a:r>
              <a:rPr lang="en-US" altLang="zh-CN" b="0" dirty="0"/>
              <a:t>R</a:t>
            </a:r>
            <a:r>
              <a:rPr lang="zh-CN" altLang="zh-CN" b="0" dirty="0"/>
              <a:t>，如果它的左子树和右子树都已经是堆，则可以通过将结点</a:t>
            </a:r>
            <a:r>
              <a:rPr lang="en-US" altLang="zh-CN" b="0" dirty="0"/>
              <a:t>R</a:t>
            </a:r>
            <a:r>
              <a:rPr lang="zh-CN" altLang="zh-CN" b="0" dirty="0"/>
              <a:t>中的关键值向下筛选的方法</a:t>
            </a:r>
            <a:r>
              <a:rPr lang="zh-CN" altLang="zh-CN" b="0" dirty="0" smtClean="0"/>
              <a:t>将</a:t>
            </a:r>
            <a:r>
              <a:rPr lang="zh-CN" altLang="en-US" b="0" dirty="0" smtClean="0"/>
              <a:t>以</a:t>
            </a:r>
            <a:r>
              <a:rPr lang="en-US" altLang="zh-CN" b="0" dirty="0" smtClean="0"/>
              <a:t>R</a:t>
            </a:r>
            <a:r>
              <a:rPr lang="zh-CN" altLang="en-US" b="0" dirty="0" smtClean="0"/>
              <a:t>为</a:t>
            </a:r>
            <a:r>
              <a:rPr lang="zh-CN" altLang="zh-CN" b="0" dirty="0" smtClean="0"/>
              <a:t>根的</a:t>
            </a:r>
            <a:r>
              <a:rPr lang="zh-CN" altLang="zh-CN" b="0" dirty="0"/>
              <a:t>树调整为堆</a:t>
            </a:r>
            <a:r>
              <a:rPr lang="zh-CN" altLang="zh-CN" b="0" dirty="0" smtClean="0"/>
              <a:t>。</a:t>
            </a:r>
            <a:endParaRPr lang="en-US" altLang="zh-CN" b="0" dirty="0" smtClean="0"/>
          </a:p>
          <a:p>
            <a:pPr>
              <a:lnSpc>
                <a:spcPct val="100000"/>
              </a:lnSpc>
              <a:spcBef>
                <a:spcPts val="0"/>
              </a:spcBef>
            </a:pPr>
            <a:r>
              <a:rPr lang="en-US" altLang="zh-CN" b="0" dirty="0"/>
              <a:t>	</a:t>
            </a:r>
            <a:r>
              <a:rPr lang="en-US" altLang="zh-CN" b="0" dirty="0" smtClean="0"/>
              <a:t>	</a:t>
            </a:r>
            <a:r>
              <a:rPr lang="zh-CN" altLang="zh-CN" b="0" dirty="0" smtClean="0"/>
              <a:t>如</a:t>
            </a:r>
            <a:r>
              <a:rPr lang="zh-CN" altLang="zh-CN" b="0" dirty="0"/>
              <a:t>图</a:t>
            </a:r>
            <a:r>
              <a:rPr lang="en-US" altLang="zh-CN" b="0" dirty="0"/>
              <a:t>5-47</a:t>
            </a:r>
            <a:r>
              <a:rPr lang="zh-CN" altLang="zh-CN" b="0" dirty="0"/>
              <a:t>所示，对于结点</a:t>
            </a:r>
            <a:r>
              <a:rPr lang="en-US" altLang="zh-CN" b="0" dirty="0"/>
              <a:t>3</a:t>
            </a:r>
            <a:r>
              <a:rPr lang="zh-CN" altLang="zh-CN" b="0" dirty="0"/>
              <a:t>，其左右子树均已成大顶堆，只需将结点</a:t>
            </a:r>
            <a:r>
              <a:rPr lang="en-US" altLang="zh-CN" b="0" dirty="0"/>
              <a:t>3</a:t>
            </a:r>
            <a:r>
              <a:rPr lang="zh-CN" altLang="zh-CN" b="0" dirty="0"/>
              <a:t>通过</a:t>
            </a:r>
            <a:r>
              <a:rPr lang="en-US" altLang="zh-CN" b="0" dirty="0"/>
              <a:t>3</a:t>
            </a:r>
            <a:r>
              <a:rPr lang="zh-CN" altLang="zh-CN" b="0" dirty="0"/>
              <a:t>次向下筛选，即可将初始根结点为</a:t>
            </a:r>
            <a:r>
              <a:rPr lang="en-US" altLang="zh-CN" b="0" dirty="0"/>
              <a:t>3</a:t>
            </a:r>
            <a:r>
              <a:rPr lang="zh-CN" altLang="zh-CN" b="0" dirty="0"/>
              <a:t>的树调整为大顶堆。</a:t>
            </a:r>
          </a:p>
          <a:p>
            <a:pPr>
              <a:lnSpc>
                <a:spcPct val="100000"/>
              </a:lnSpc>
              <a:spcBef>
                <a:spcPts val="0"/>
              </a:spcBef>
            </a:pPr>
            <a:endParaRPr lang="zh-CN" altLang="en-US" dirty="0"/>
          </a:p>
        </p:txBody>
      </p:sp>
      <p:pic>
        <p:nvPicPr>
          <p:cNvPr id="471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1666" y="3212976"/>
            <a:ext cx="5400600" cy="3074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164812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rgbClr val="FF0000"/>
                </a:solidFill>
              </a:rPr>
              <a:t>筛选法建堆的步骤：</a:t>
            </a:r>
          </a:p>
          <a:p>
            <a:r>
              <a:rPr lang="en-US" altLang="zh-CN" b="0" dirty="0"/>
              <a:t>	(1) </a:t>
            </a:r>
            <a:r>
              <a:rPr lang="zh-CN" altLang="zh-CN" b="0" dirty="0"/>
              <a:t>将所有</a:t>
            </a:r>
            <a:r>
              <a:rPr lang="en-US" altLang="zh-CN" b="0" dirty="0"/>
              <a:t>n</a:t>
            </a:r>
            <a:r>
              <a:rPr lang="zh-CN" altLang="zh-CN" b="0" dirty="0"/>
              <a:t>个已知的关键值保存到数组中，此时</a:t>
            </a:r>
            <a:r>
              <a:rPr lang="zh-CN" altLang="zh-CN" b="0" dirty="0" smtClean="0"/>
              <a:t>形成</a:t>
            </a:r>
            <a:r>
              <a:rPr lang="zh-CN" altLang="en-US" b="0" dirty="0" smtClean="0"/>
              <a:t>也许</a:t>
            </a:r>
            <a:r>
              <a:rPr lang="zh-CN" altLang="zh-CN" b="0" dirty="0" smtClean="0"/>
              <a:t>不</a:t>
            </a:r>
            <a:r>
              <a:rPr lang="zh-CN" altLang="zh-CN" b="0" dirty="0"/>
              <a:t>满足堆特性的完全二叉树；</a:t>
            </a:r>
          </a:p>
          <a:p>
            <a:r>
              <a:rPr lang="en-US" altLang="zh-CN" b="0" dirty="0"/>
              <a:t>	(2) </a:t>
            </a:r>
            <a:r>
              <a:rPr lang="zh-CN" altLang="zh-CN" b="0" dirty="0">
                <a:solidFill>
                  <a:srgbClr val="FF0000"/>
                </a:solidFill>
              </a:rPr>
              <a:t>从最后一个内部结点</a:t>
            </a:r>
            <a:r>
              <a:rPr lang="zh-CN" altLang="zh-CN" b="0" dirty="0"/>
              <a:t>（该结点位于完全二叉树的倒数第二层，在数组中的位置</a:t>
            </a:r>
            <a:r>
              <a:rPr lang="zh-CN" altLang="zh-CN" b="0" dirty="0" smtClean="0"/>
              <a:t>为</a:t>
            </a:r>
            <a:r>
              <a:rPr lang="zh-CN" altLang="en-US" b="0" dirty="0" smtClean="0">
                <a:latin typeface="Cambria Math"/>
              </a:rPr>
              <a:t>⌊</a:t>
            </a:r>
            <a:r>
              <a:rPr lang="en-US" altLang="zh-CN" b="0" dirty="0" smtClean="0"/>
              <a:t>n/2</a:t>
            </a:r>
            <a:r>
              <a:rPr lang="zh-CN" altLang="en-US" b="0" dirty="0">
                <a:latin typeface="Cambria Math"/>
              </a:rPr>
              <a:t>⌋</a:t>
            </a:r>
            <a:r>
              <a:rPr lang="en-US" altLang="zh-CN" b="0" dirty="0" smtClean="0"/>
              <a:t>-1</a:t>
            </a:r>
            <a:r>
              <a:rPr lang="zh-CN" altLang="zh-CN" b="0" dirty="0"/>
              <a:t>）</a:t>
            </a:r>
            <a:r>
              <a:rPr lang="zh-CN" altLang="zh-CN" b="0" dirty="0">
                <a:solidFill>
                  <a:srgbClr val="FF0000"/>
                </a:solidFill>
              </a:rPr>
              <a:t>开始，用筛选法从右至左从下到上依次调整每个内部节点，直到到达根结点，整棵完全二叉树就成为一个堆</a:t>
            </a:r>
            <a:r>
              <a:rPr lang="zh-CN" altLang="zh-CN" b="0" dirty="0"/>
              <a:t>。</a:t>
            </a:r>
            <a:endParaRPr lang="zh-CN" altLang="en-US" b="0"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8001024" y="571480"/>
            <a:ext cx="420337" cy="421574"/>
          </a:xfrm>
          <a:prstGeom prst="rect">
            <a:avLst/>
          </a:prstGeom>
        </p:spPr>
      </p:pic>
    </p:spTree>
    <p:extLst>
      <p:ext uri="{BB962C8B-B14F-4D97-AF65-F5344CB8AC3E}">
        <p14:creationId xmlns:p14="http://schemas.microsoft.com/office/powerpoint/2010/main" val="67318141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3579849"/>
          </a:xfrm>
        </p:spPr>
        <p:txBody>
          <a:bodyPr/>
          <a:lstStyle/>
          <a:p>
            <a:r>
              <a:rPr lang="en-US" altLang="zh-CN" b="0" dirty="0" smtClean="0"/>
              <a:t>	</a:t>
            </a:r>
            <a:r>
              <a:rPr lang="zh-CN" altLang="zh-CN" b="0" dirty="0" smtClean="0"/>
              <a:t>为</a:t>
            </a:r>
            <a:r>
              <a:rPr lang="zh-CN" altLang="zh-CN" b="0" dirty="0"/>
              <a:t>给定一组关键值</a:t>
            </a:r>
            <a:r>
              <a:rPr lang="en-US" altLang="zh-CN" b="0" dirty="0"/>
              <a:t>{14, 16, 21, 18, 30, 35}</a:t>
            </a:r>
            <a:r>
              <a:rPr lang="zh-CN" altLang="zh-CN" b="0" dirty="0"/>
              <a:t>建大顶堆的过程如图</a:t>
            </a:r>
            <a:r>
              <a:rPr lang="en-US" altLang="zh-CN" b="0" dirty="0"/>
              <a:t>5-48</a:t>
            </a:r>
            <a:r>
              <a:rPr lang="zh-CN" altLang="zh-CN" b="0" dirty="0"/>
              <a:t>所示。</a:t>
            </a:r>
          </a:p>
          <a:p>
            <a:endParaRPr lang="zh-CN" altLang="en-US" b="0" dirty="0"/>
          </a:p>
        </p:txBody>
      </p:sp>
      <p:pic>
        <p:nvPicPr>
          <p:cNvPr id="481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988840"/>
            <a:ext cx="7047130"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551338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520940" cy="3579849"/>
          </a:xfrm>
        </p:spPr>
        <p:txBody>
          <a:bodyPr>
            <a:normAutofit fontScale="92500" lnSpcReduction="20000"/>
          </a:bodyPr>
          <a:lstStyle/>
          <a:p>
            <a:r>
              <a:rPr lang="zh-CN" altLang="zh-CN" dirty="0"/>
              <a:t>筛选法建堆的算法实现如下：</a:t>
            </a:r>
          </a:p>
          <a:p>
            <a:r>
              <a:rPr lang="zh-CN" altLang="zh-CN" dirty="0" smtClean="0"/>
              <a:t>算法</a:t>
            </a:r>
            <a:r>
              <a:rPr lang="en-US" altLang="zh-CN" dirty="0"/>
              <a:t>5.25</a:t>
            </a:r>
            <a:r>
              <a:rPr lang="zh-CN" altLang="zh-CN" dirty="0"/>
              <a:t>：筛选法建堆</a:t>
            </a:r>
          </a:p>
          <a:p>
            <a:r>
              <a:rPr lang="en-US" altLang="zh-CN" b="0" dirty="0"/>
              <a:t>template&lt;class T&gt;</a:t>
            </a:r>
            <a:endParaRPr lang="zh-CN" altLang="zh-CN" b="0" dirty="0"/>
          </a:p>
          <a:p>
            <a:r>
              <a:rPr lang="en-US" altLang="zh-CN" b="0" dirty="0"/>
              <a:t>void </a:t>
            </a:r>
            <a:r>
              <a:rPr lang="en-US" altLang="zh-CN" b="0" dirty="0" err="1"/>
              <a:t>MaxHeap</a:t>
            </a:r>
            <a:r>
              <a:rPr lang="en-US" altLang="zh-CN" b="0" dirty="0"/>
              <a:t>&lt;T&gt;::</a:t>
            </a:r>
            <a:r>
              <a:rPr lang="en-US" altLang="zh-CN" b="0" dirty="0" err="1"/>
              <a:t>BuildHeap</a:t>
            </a:r>
            <a:r>
              <a:rPr lang="en-US" altLang="zh-CN" b="0" dirty="0"/>
              <a:t>(){</a:t>
            </a:r>
            <a:endParaRPr lang="zh-CN" altLang="zh-CN" b="0" dirty="0"/>
          </a:p>
          <a:p>
            <a:r>
              <a:rPr lang="en-US" altLang="zh-CN" b="0" dirty="0"/>
              <a:t>	for (</a:t>
            </a:r>
            <a:r>
              <a:rPr lang="en-US" altLang="zh-CN" b="0" dirty="0" err="1"/>
              <a:t>int</a:t>
            </a:r>
            <a:r>
              <a:rPr lang="en-US" altLang="zh-CN" b="0" dirty="0"/>
              <a:t> </a:t>
            </a:r>
            <a:r>
              <a:rPr lang="en-US" altLang="zh-CN" b="0" dirty="0" err="1"/>
              <a:t>i</a:t>
            </a:r>
            <a:r>
              <a:rPr lang="en-US" altLang="zh-CN" b="0" dirty="0"/>
              <a:t> = n/2-1; </a:t>
            </a:r>
            <a:r>
              <a:rPr lang="en-US" altLang="zh-CN" b="0" dirty="0" err="1"/>
              <a:t>i</a:t>
            </a:r>
            <a:r>
              <a:rPr lang="en-US" altLang="zh-CN" b="0" dirty="0"/>
              <a:t> &gt;= 0; </a:t>
            </a:r>
            <a:r>
              <a:rPr lang="en-US" altLang="zh-CN" b="0" dirty="0" err="1"/>
              <a:t>i</a:t>
            </a:r>
            <a:r>
              <a:rPr lang="en-US" altLang="zh-CN" b="0" dirty="0"/>
              <a:t>--)</a:t>
            </a:r>
            <a:endParaRPr lang="zh-CN" altLang="zh-CN" b="0" dirty="0"/>
          </a:p>
          <a:p>
            <a:r>
              <a:rPr lang="en-US" altLang="zh-CN" b="0" dirty="0"/>
              <a:t>		</a:t>
            </a:r>
            <a:r>
              <a:rPr lang="en-US" altLang="zh-CN" b="0" dirty="0" err="1"/>
              <a:t>SiftDown</a:t>
            </a:r>
            <a:r>
              <a:rPr lang="en-US" altLang="zh-CN" b="0" dirty="0"/>
              <a:t>(</a:t>
            </a:r>
            <a:r>
              <a:rPr lang="en-US" altLang="zh-CN" b="0" dirty="0" err="1"/>
              <a:t>i</a:t>
            </a:r>
            <a:r>
              <a:rPr lang="en-US" altLang="zh-CN" b="0" dirty="0"/>
              <a:t>);</a:t>
            </a:r>
            <a:endParaRPr lang="zh-CN" altLang="zh-CN" b="0" dirty="0"/>
          </a:p>
          <a:p>
            <a:r>
              <a:rPr lang="en-US" altLang="zh-CN" b="0" dirty="0"/>
              <a:t>}</a:t>
            </a:r>
            <a:endParaRPr lang="zh-CN" altLang="zh-CN" b="0" dirty="0"/>
          </a:p>
          <a:p>
            <a:r>
              <a:rPr lang="en-US" altLang="zh-CN" b="0" dirty="0"/>
              <a:t> </a:t>
            </a:r>
            <a:endParaRPr lang="zh-CN" altLang="zh-CN" b="0" dirty="0"/>
          </a:p>
          <a:p>
            <a:endParaRPr lang="zh-CN" altLang="en-US" dirty="0"/>
          </a:p>
        </p:txBody>
      </p:sp>
    </p:spTree>
    <p:extLst>
      <p:ext uri="{BB962C8B-B14F-4D97-AF65-F5344CB8AC3E}">
        <p14:creationId xmlns:p14="http://schemas.microsoft.com/office/powerpoint/2010/main" val="3533356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3429000"/>
            <a:ext cx="4369668" cy="2789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95536" y="1196752"/>
            <a:ext cx="8352928" cy="1692771"/>
          </a:xfrm>
          <a:prstGeom prst="rect">
            <a:avLst/>
          </a:prstGeom>
        </p:spPr>
        <p:txBody>
          <a:bodyPr wrap="square">
            <a:spAutoFit/>
          </a:bodyPr>
          <a:lstStyle/>
          <a:p>
            <a:pPr marL="179388" indent="-179388">
              <a:lnSpc>
                <a:spcPct val="150000"/>
              </a:lnSpc>
              <a:spcBef>
                <a:spcPts val="600"/>
              </a:spcBef>
              <a:buFont typeface="Arial" pitchFamily="34" charset="0"/>
              <a:buChar char="•"/>
            </a:pP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按照从左到</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右、</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从上到下</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的</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顺序进行编号，称该编号序列为二叉树的层序编号</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endParaRPr>
          </a:p>
          <a:p>
            <a:pPr marL="179388" indent="-179388">
              <a:lnSpc>
                <a:spcPct val="150000"/>
              </a:lnSpc>
              <a:spcBef>
                <a:spcPts val="600"/>
              </a:spcBef>
              <a:buFont typeface="Arial" pitchFamily="34" charset="0"/>
              <a:buChar char="•"/>
            </a:pP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对</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高度</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为</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k</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的满二叉树的结点层序编号是从</a:t>
            </a:r>
            <a:r>
              <a:rPr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到</a:t>
            </a:r>
            <a:r>
              <a:rPr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- 2</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进行连续编号。</a:t>
            </a: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0767398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184576"/>
          </a:xfrm>
        </p:spPr>
        <p:txBody>
          <a:bodyPr>
            <a:noAutofit/>
          </a:bodyPr>
          <a:lstStyle/>
          <a:p>
            <a:pPr>
              <a:spcBef>
                <a:spcPts val="0"/>
              </a:spcBef>
            </a:pPr>
            <a:r>
              <a:rPr lang="zh-CN" altLang="zh-CN" sz="2000" dirty="0"/>
              <a:t>算法</a:t>
            </a:r>
            <a:r>
              <a:rPr lang="en-US" altLang="zh-CN" sz="2000" dirty="0"/>
              <a:t>5.26</a:t>
            </a:r>
            <a:r>
              <a:rPr lang="zh-CN" altLang="zh-CN" sz="2000" dirty="0"/>
              <a:t>：筛选法调整</a:t>
            </a:r>
          </a:p>
          <a:p>
            <a:pPr>
              <a:spcBef>
                <a:spcPts val="0"/>
              </a:spcBef>
            </a:pPr>
            <a:r>
              <a:rPr lang="en-US" altLang="zh-CN" sz="2000" b="0" dirty="0"/>
              <a:t>template&lt;class T&gt;</a:t>
            </a:r>
            <a:endParaRPr lang="zh-CN" altLang="zh-CN" sz="2000" b="0" dirty="0"/>
          </a:p>
          <a:p>
            <a:pPr>
              <a:spcBef>
                <a:spcPts val="0"/>
              </a:spcBef>
            </a:pPr>
            <a:r>
              <a:rPr lang="en-US" altLang="zh-CN" sz="2000" b="0" dirty="0"/>
              <a:t>void </a:t>
            </a:r>
            <a:r>
              <a:rPr lang="en-US" altLang="zh-CN" sz="2000" b="0" dirty="0" err="1"/>
              <a:t>MaxHeap</a:t>
            </a:r>
            <a:r>
              <a:rPr lang="en-US" altLang="zh-CN" sz="2000" b="0" dirty="0"/>
              <a:t>&lt;T&gt;::</a:t>
            </a:r>
            <a:r>
              <a:rPr lang="en-US" altLang="zh-CN" sz="2000" b="0" dirty="0" err="1"/>
              <a:t>SiftDown</a:t>
            </a:r>
            <a:r>
              <a:rPr lang="en-US" altLang="zh-CN" sz="2000" b="0" dirty="0"/>
              <a:t>(</a:t>
            </a:r>
            <a:r>
              <a:rPr lang="en-US" altLang="zh-CN" sz="2000" b="0" dirty="0" err="1"/>
              <a:t>int</a:t>
            </a:r>
            <a:r>
              <a:rPr lang="en-US" altLang="zh-CN" sz="2000" b="0" dirty="0"/>
              <a:t> </a:t>
            </a:r>
            <a:r>
              <a:rPr lang="en-US" altLang="zh-CN" sz="2000" b="0" dirty="0" err="1"/>
              <a:t>pos</a:t>
            </a:r>
            <a:r>
              <a:rPr lang="en-US" altLang="zh-CN" sz="2000" b="0" dirty="0"/>
              <a:t>){</a:t>
            </a:r>
            <a:endParaRPr lang="zh-CN" altLang="zh-CN" sz="2000" b="0" dirty="0"/>
          </a:p>
          <a:p>
            <a:pPr>
              <a:spcBef>
                <a:spcPts val="0"/>
              </a:spcBef>
            </a:pPr>
            <a:r>
              <a:rPr lang="en-US" altLang="zh-CN" sz="2000" b="0" dirty="0"/>
              <a:t>	if (</a:t>
            </a:r>
            <a:r>
              <a:rPr lang="en-US" altLang="zh-CN" sz="2000" b="0" dirty="0" err="1"/>
              <a:t>pos</a:t>
            </a:r>
            <a:r>
              <a:rPr lang="en-US" altLang="zh-CN" sz="2000" b="0" dirty="0"/>
              <a:t> &lt; 0 || </a:t>
            </a:r>
            <a:r>
              <a:rPr lang="en-US" altLang="zh-CN" sz="2000" b="0" dirty="0" err="1"/>
              <a:t>pos</a:t>
            </a:r>
            <a:r>
              <a:rPr lang="en-US" altLang="zh-CN" sz="2000" b="0" dirty="0"/>
              <a:t> </a:t>
            </a:r>
            <a:r>
              <a:rPr lang="en-US" altLang="zh-CN" sz="2000" b="0" dirty="0" smtClean="0"/>
              <a:t>&gt;= </a:t>
            </a:r>
            <a:r>
              <a:rPr lang="en-US" altLang="zh-CN" sz="2000" b="0" dirty="0"/>
              <a:t>n) </a:t>
            </a:r>
            <a:r>
              <a:rPr lang="en-US" altLang="zh-CN" sz="2000" b="0" dirty="0" err="1"/>
              <a:t>cout</a:t>
            </a:r>
            <a:r>
              <a:rPr lang="en-US" altLang="zh-CN" sz="2000" b="0" dirty="0"/>
              <a:t> &lt;&lt; "Heap is null or full!" &lt;&lt; </a:t>
            </a:r>
            <a:r>
              <a:rPr lang="en-US" altLang="zh-CN" sz="2000" b="0" dirty="0" err="1"/>
              <a:t>endl</a:t>
            </a:r>
            <a:r>
              <a:rPr lang="en-US" altLang="zh-CN" sz="2000" b="0" dirty="0"/>
              <a:t>;</a:t>
            </a:r>
            <a:endParaRPr lang="zh-CN" altLang="zh-CN" sz="2000" b="0" dirty="0"/>
          </a:p>
          <a:p>
            <a:pPr>
              <a:spcBef>
                <a:spcPts val="0"/>
              </a:spcBef>
            </a:pPr>
            <a:r>
              <a:rPr lang="en-US" altLang="zh-CN" sz="2000" b="0" dirty="0"/>
              <a:t>	T temp = Heap[</a:t>
            </a:r>
            <a:r>
              <a:rPr lang="en-US" altLang="zh-CN" sz="2000" b="0" dirty="0" err="1"/>
              <a:t>pos</a:t>
            </a:r>
            <a:r>
              <a:rPr lang="en-US" altLang="zh-CN" sz="2000" b="0" dirty="0"/>
              <a:t>];</a:t>
            </a:r>
            <a:endParaRPr lang="zh-CN" altLang="zh-CN" sz="2000" b="0" dirty="0"/>
          </a:p>
          <a:p>
            <a:pPr>
              <a:spcBef>
                <a:spcPts val="0"/>
              </a:spcBef>
            </a:pPr>
            <a:r>
              <a:rPr lang="en-US" altLang="zh-CN" sz="2000" b="0" dirty="0"/>
              <a:t>	while (!</a:t>
            </a:r>
            <a:r>
              <a:rPr lang="en-US" altLang="zh-CN" sz="2000" b="0" dirty="0" err="1"/>
              <a:t>isLeaf</a:t>
            </a:r>
            <a:r>
              <a:rPr lang="en-US" altLang="zh-CN" sz="2000" b="0" dirty="0"/>
              <a:t>(</a:t>
            </a:r>
            <a:r>
              <a:rPr lang="en-US" altLang="zh-CN" sz="2000" b="0" dirty="0" err="1"/>
              <a:t>pos</a:t>
            </a:r>
            <a:r>
              <a:rPr lang="en-US" altLang="zh-CN" sz="2000" b="0" dirty="0"/>
              <a:t>)){</a:t>
            </a:r>
            <a:endParaRPr lang="zh-CN" altLang="zh-CN" sz="2000" b="0" dirty="0"/>
          </a:p>
          <a:p>
            <a:pPr>
              <a:spcBef>
                <a:spcPts val="0"/>
              </a:spcBef>
            </a:pPr>
            <a:r>
              <a:rPr lang="en-US" altLang="zh-CN" sz="2000" b="0" dirty="0"/>
              <a:t>		</a:t>
            </a:r>
            <a:r>
              <a:rPr lang="en-US" altLang="zh-CN" sz="2000" b="0" dirty="0" err="1"/>
              <a:t>int</a:t>
            </a:r>
            <a:r>
              <a:rPr lang="en-US" altLang="zh-CN" sz="2000" b="0" dirty="0"/>
              <a:t> </a:t>
            </a:r>
            <a:r>
              <a:rPr lang="en-US" altLang="zh-CN" sz="2000" b="0" dirty="0" err="1"/>
              <a:t>lc</a:t>
            </a:r>
            <a:r>
              <a:rPr lang="en-US" altLang="zh-CN" sz="2000" b="0" dirty="0"/>
              <a:t> = </a:t>
            </a:r>
            <a:r>
              <a:rPr lang="en-US" altLang="zh-CN" sz="2000" b="0" dirty="0" err="1"/>
              <a:t>leftchild</a:t>
            </a:r>
            <a:r>
              <a:rPr lang="en-US" altLang="zh-CN" sz="2000" b="0" dirty="0"/>
              <a:t>(</a:t>
            </a:r>
            <a:r>
              <a:rPr lang="en-US" altLang="zh-CN" sz="2000" b="0" dirty="0" err="1"/>
              <a:t>pos</a:t>
            </a:r>
            <a:r>
              <a:rPr lang="en-US" altLang="zh-CN" sz="2000" b="0" dirty="0"/>
              <a:t>);</a:t>
            </a:r>
            <a:endParaRPr lang="zh-CN" altLang="zh-CN" sz="2000" b="0" dirty="0"/>
          </a:p>
          <a:p>
            <a:pPr>
              <a:spcBef>
                <a:spcPts val="0"/>
              </a:spcBef>
            </a:pPr>
            <a:r>
              <a:rPr lang="en-US" altLang="zh-CN" sz="2000" b="0" dirty="0"/>
              <a:t>		if ((</a:t>
            </a:r>
            <a:r>
              <a:rPr lang="en-US" altLang="zh-CN" sz="2000" b="0" dirty="0" err="1"/>
              <a:t>lc</a:t>
            </a:r>
            <a:r>
              <a:rPr lang="en-US" altLang="zh-CN" sz="2000" b="0" dirty="0"/>
              <a:t> &lt; n-1) &amp;&amp; Heap[</a:t>
            </a:r>
            <a:r>
              <a:rPr lang="en-US" altLang="zh-CN" sz="2000" b="0" dirty="0" err="1"/>
              <a:t>lc</a:t>
            </a:r>
            <a:r>
              <a:rPr lang="en-US" altLang="zh-CN" sz="2000" b="0" dirty="0"/>
              <a:t>] &lt; Heap[lc+1])  </a:t>
            </a:r>
            <a:r>
              <a:rPr lang="en-US" altLang="zh-CN" sz="2000" b="0" dirty="0" err="1"/>
              <a:t>lc</a:t>
            </a:r>
            <a:r>
              <a:rPr lang="en-US" altLang="zh-CN" sz="2000" b="0" dirty="0"/>
              <a:t>++;</a:t>
            </a:r>
            <a:endParaRPr lang="zh-CN" altLang="zh-CN" sz="2000" b="0" dirty="0"/>
          </a:p>
          <a:p>
            <a:pPr>
              <a:spcBef>
                <a:spcPts val="0"/>
              </a:spcBef>
            </a:pPr>
            <a:r>
              <a:rPr lang="en-US" altLang="zh-CN" sz="2000" b="0" dirty="0"/>
              <a:t>		if (temp &gt;= Heap[</a:t>
            </a:r>
            <a:r>
              <a:rPr lang="en-US" altLang="zh-CN" sz="2000" b="0" dirty="0" err="1"/>
              <a:t>lc</a:t>
            </a:r>
            <a:r>
              <a:rPr lang="en-US" altLang="zh-CN" sz="2000" b="0" dirty="0"/>
              <a:t>]) break;</a:t>
            </a:r>
            <a:endParaRPr lang="zh-CN" altLang="zh-CN" sz="2000" b="0" dirty="0"/>
          </a:p>
          <a:p>
            <a:pPr>
              <a:spcBef>
                <a:spcPts val="0"/>
              </a:spcBef>
            </a:pPr>
            <a:r>
              <a:rPr lang="en-US" altLang="zh-CN" sz="2000" b="0" dirty="0"/>
              <a:t>		Heap[</a:t>
            </a:r>
            <a:r>
              <a:rPr lang="en-US" altLang="zh-CN" sz="2000" b="0" dirty="0" err="1"/>
              <a:t>pos</a:t>
            </a:r>
            <a:r>
              <a:rPr lang="en-US" altLang="zh-CN" sz="2000" b="0" dirty="0"/>
              <a:t>] = Heap[</a:t>
            </a:r>
            <a:r>
              <a:rPr lang="en-US" altLang="zh-CN" sz="2000" b="0" dirty="0" err="1"/>
              <a:t>lc</a:t>
            </a:r>
            <a:r>
              <a:rPr lang="en-US" altLang="zh-CN" sz="2000" b="0" dirty="0"/>
              <a:t>];</a:t>
            </a:r>
            <a:endParaRPr lang="zh-CN" altLang="zh-CN" sz="2000" b="0" dirty="0"/>
          </a:p>
          <a:p>
            <a:pPr>
              <a:spcBef>
                <a:spcPts val="0"/>
              </a:spcBef>
            </a:pPr>
            <a:r>
              <a:rPr lang="en-US" altLang="zh-CN" sz="2000" b="0" dirty="0"/>
              <a:t>		</a:t>
            </a:r>
            <a:r>
              <a:rPr lang="en-US" altLang="zh-CN" sz="2000" b="0" dirty="0" err="1"/>
              <a:t>pos</a:t>
            </a:r>
            <a:r>
              <a:rPr lang="en-US" altLang="zh-CN" sz="2000" b="0" dirty="0"/>
              <a:t> = </a:t>
            </a:r>
            <a:r>
              <a:rPr lang="en-US" altLang="zh-CN" sz="2000" b="0" dirty="0" err="1"/>
              <a:t>lc</a:t>
            </a:r>
            <a:r>
              <a:rPr lang="en-US" altLang="zh-CN" sz="2000" b="0" dirty="0"/>
              <a:t>;</a:t>
            </a:r>
            <a:endParaRPr lang="zh-CN" altLang="zh-CN" sz="2000" b="0" dirty="0"/>
          </a:p>
          <a:p>
            <a:pPr>
              <a:spcBef>
                <a:spcPts val="0"/>
              </a:spcBef>
            </a:pPr>
            <a:r>
              <a:rPr lang="en-US" altLang="zh-CN" sz="2000" b="0" dirty="0"/>
              <a:t>	}</a:t>
            </a:r>
            <a:endParaRPr lang="zh-CN" altLang="zh-CN" sz="2000" b="0" dirty="0"/>
          </a:p>
          <a:p>
            <a:pPr>
              <a:spcBef>
                <a:spcPts val="0"/>
              </a:spcBef>
            </a:pPr>
            <a:r>
              <a:rPr lang="en-US" altLang="zh-CN" sz="2000" b="0" dirty="0"/>
              <a:t>	Heap[</a:t>
            </a:r>
            <a:r>
              <a:rPr lang="en-US" altLang="zh-CN" sz="2000" b="0" dirty="0" err="1"/>
              <a:t>pos</a:t>
            </a:r>
            <a:r>
              <a:rPr lang="en-US" altLang="zh-CN" sz="2000" b="0" dirty="0"/>
              <a:t>] = temp;</a:t>
            </a:r>
            <a:endParaRPr lang="zh-CN" altLang="zh-CN" sz="2000" b="0" dirty="0"/>
          </a:p>
          <a:p>
            <a:pPr>
              <a:spcBef>
                <a:spcPts val="0"/>
              </a:spcBef>
            </a:pPr>
            <a:r>
              <a:rPr lang="en-US" altLang="zh-CN" sz="2000" b="0" dirty="0" smtClean="0"/>
              <a:t>}</a:t>
            </a:r>
            <a:endParaRPr lang="zh-CN" altLang="zh-CN" sz="2000" b="0" dirty="0"/>
          </a:p>
        </p:txBody>
      </p:sp>
    </p:spTree>
    <p:extLst>
      <p:ext uri="{BB962C8B-B14F-4D97-AF65-F5344CB8AC3E}">
        <p14:creationId xmlns:p14="http://schemas.microsoft.com/office/powerpoint/2010/main" val="253158802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1538" y="1071546"/>
            <a:ext cx="7520940" cy="3579849"/>
          </a:xfrm>
        </p:spPr>
        <p:txBody>
          <a:bodyPr/>
          <a:lstStyle/>
          <a:p>
            <a:r>
              <a:rPr lang="en-US" altLang="zh-CN" b="0" dirty="0" smtClean="0"/>
              <a:t>	</a:t>
            </a:r>
            <a:r>
              <a:rPr lang="zh-CN" altLang="en-US" b="0" dirty="0" smtClean="0"/>
              <a:t>具有</a:t>
            </a:r>
            <a:r>
              <a:rPr lang="en-US" b="0" dirty="0" smtClean="0"/>
              <a:t>n</a:t>
            </a:r>
            <a:r>
              <a:rPr lang="zh-CN" altLang="en-US" b="0" dirty="0" smtClean="0"/>
              <a:t>个结点的完全二叉树的深度为，筛选法调整堆的算法</a:t>
            </a:r>
            <a:r>
              <a:rPr lang="en-US" b="0" dirty="0" err="1" smtClean="0"/>
              <a:t>SiftDown</a:t>
            </a:r>
            <a:r>
              <a:rPr lang="zh-CN" altLang="en-US" b="0" dirty="0" smtClean="0"/>
              <a:t>的最大代价是结点向下移至树的最底层（即叶子结点层）的层数，因此最坏情况下代价为</a:t>
            </a:r>
            <a:r>
              <a:rPr lang="en-US" b="0" dirty="0" smtClean="0"/>
              <a:t>O(</a:t>
            </a:r>
            <a:r>
              <a:rPr lang="en-US" b="0" dirty="0" err="1" smtClean="0"/>
              <a:t>logn</a:t>
            </a:r>
            <a:r>
              <a:rPr lang="en-US" b="0" dirty="0" smtClean="0"/>
              <a:t>)</a:t>
            </a:r>
            <a:r>
              <a:rPr lang="zh-CN" altLang="en-US" b="0" dirty="0" smtClean="0"/>
              <a:t>，其中有</a:t>
            </a:r>
            <a:r>
              <a:rPr lang="en-US" b="0" dirty="0" smtClean="0"/>
              <a:t>2log(n)</a:t>
            </a:r>
            <a:r>
              <a:rPr lang="zh-CN" altLang="en-US" b="0" dirty="0" smtClean="0"/>
              <a:t>次比较和</a:t>
            </a:r>
            <a:r>
              <a:rPr lang="en-US" b="0" dirty="0" smtClean="0"/>
              <a:t>log(n)</a:t>
            </a:r>
            <a:r>
              <a:rPr lang="zh-CN" altLang="en-US" b="0" dirty="0" smtClean="0"/>
              <a:t>次移动。</a:t>
            </a:r>
            <a:endParaRPr lang="zh-CN" altLang="en-US" b="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662" y="3286124"/>
            <a:ext cx="7072362" cy="2865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628800"/>
            <a:ext cx="7920880" cy="3579849"/>
          </a:xfrm>
        </p:spPr>
        <p:txBody>
          <a:bodyPr/>
          <a:lstStyle/>
          <a:p>
            <a:pPr>
              <a:buFont typeface="Arial" panose="020B0604020202020204" pitchFamily="34" charset="0"/>
              <a:buChar char="•"/>
            </a:pPr>
            <a:r>
              <a:rPr lang="zh-CN" altLang="zh-CN" b="0" dirty="0"/>
              <a:t>堆还有一个基本操作</a:t>
            </a:r>
            <a:r>
              <a:rPr lang="en-US" altLang="zh-CN" b="0" dirty="0"/>
              <a:t>——</a:t>
            </a:r>
            <a:r>
              <a:rPr lang="zh-CN" altLang="zh-CN" b="0" dirty="0"/>
              <a:t>删除堆的根结点，即删除堆中最大（或最小）的关键值结点</a:t>
            </a:r>
            <a:r>
              <a:rPr lang="zh-CN" altLang="zh-CN" b="0" dirty="0" smtClean="0"/>
              <a:t>。</a:t>
            </a:r>
            <a:endParaRPr lang="en-US" altLang="zh-CN" b="0" dirty="0" smtClean="0"/>
          </a:p>
          <a:p>
            <a:pPr>
              <a:buFont typeface="Arial" panose="020B0604020202020204" pitchFamily="34" charset="0"/>
              <a:buChar char="•"/>
            </a:pPr>
            <a:r>
              <a:rPr lang="zh-CN" altLang="zh-CN" b="0" dirty="0" smtClean="0"/>
              <a:t>删除</a:t>
            </a:r>
            <a:r>
              <a:rPr lang="zh-CN" altLang="zh-CN" b="0" dirty="0"/>
              <a:t>结点后堆的特性可以通过筛选法调整算法</a:t>
            </a:r>
            <a:r>
              <a:rPr lang="en-US" altLang="zh-CN" b="0" dirty="0" err="1"/>
              <a:t>SiftDown</a:t>
            </a:r>
            <a:r>
              <a:rPr lang="zh-CN" altLang="zh-CN" b="0" dirty="0"/>
              <a:t>来保持</a:t>
            </a:r>
            <a:r>
              <a:rPr lang="zh-CN" altLang="zh-CN" b="0" dirty="0" smtClean="0"/>
              <a:t>。</a:t>
            </a:r>
            <a:r>
              <a:rPr lang="en-US" altLang="zh-CN" b="0" dirty="0" smtClean="0"/>
              <a:t>(</a:t>
            </a:r>
            <a:r>
              <a:rPr lang="zh-CN" altLang="en-US" dirty="0" smtClean="0">
                <a:solidFill>
                  <a:srgbClr val="0000FF"/>
                </a:solidFill>
              </a:rPr>
              <a:t>用最后一个元素替代对顶元素</a:t>
            </a:r>
            <a:r>
              <a:rPr lang="en-US" altLang="zh-CN" b="0" dirty="0" smtClean="0"/>
              <a:t>)</a:t>
            </a:r>
          </a:p>
          <a:p>
            <a:pPr>
              <a:buFont typeface="Arial" panose="020B0604020202020204" pitchFamily="34" charset="0"/>
              <a:buChar char="•"/>
            </a:pPr>
            <a:r>
              <a:rPr lang="zh-CN" altLang="zh-CN" b="0" dirty="0" smtClean="0"/>
              <a:t>如</a:t>
            </a:r>
            <a:r>
              <a:rPr lang="zh-CN" altLang="zh-CN" b="0" dirty="0"/>
              <a:t>图</a:t>
            </a:r>
            <a:r>
              <a:rPr lang="en-US" altLang="zh-CN" b="0" dirty="0"/>
              <a:t>5-50</a:t>
            </a:r>
            <a:r>
              <a:rPr lang="zh-CN" altLang="zh-CN" b="0" dirty="0"/>
              <a:t>所示为删除大顶堆中的最大关键值</a:t>
            </a:r>
            <a:r>
              <a:rPr lang="en-US" altLang="zh-CN" b="0" dirty="0"/>
              <a:t>38</a:t>
            </a:r>
            <a:r>
              <a:rPr lang="zh-CN" altLang="zh-CN" b="0" dirty="0"/>
              <a:t>的过程。</a:t>
            </a:r>
          </a:p>
          <a:p>
            <a:endParaRPr lang="zh-CN" altLang="en-US" dirty="0"/>
          </a:p>
        </p:txBody>
      </p:sp>
    </p:spTree>
    <p:extLst>
      <p:ext uri="{BB962C8B-B14F-4D97-AF65-F5344CB8AC3E}">
        <p14:creationId xmlns:p14="http://schemas.microsoft.com/office/powerpoint/2010/main" val="9963079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39454" y="1052736"/>
            <a:ext cx="7661783" cy="4968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38466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00108"/>
            <a:ext cx="8064896" cy="5357850"/>
          </a:xfrm>
        </p:spPr>
        <p:txBody>
          <a:bodyPr>
            <a:normAutofit fontScale="85000" lnSpcReduction="20000"/>
          </a:bodyPr>
          <a:lstStyle/>
          <a:p>
            <a:r>
              <a:rPr lang="en-US" altLang="zh-CN" dirty="0" smtClean="0"/>
              <a:t>	</a:t>
            </a:r>
            <a:r>
              <a:rPr lang="zh-CN" altLang="en-US" dirty="0" smtClean="0"/>
              <a:t>删除大顶堆中最大关键值元素的算法实现如下：</a:t>
            </a:r>
          </a:p>
          <a:p>
            <a:r>
              <a:rPr lang="en-US" dirty="0" smtClean="0"/>
              <a:t>	</a:t>
            </a:r>
            <a:r>
              <a:rPr lang="zh-CN" altLang="en-US" dirty="0" smtClean="0"/>
              <a:t>算法</a:t>
            </a:r>
            <a:r>
              <a:rPr lang="en-US" dirty="0" smtClean="0"/>
              <a:t>5.27 </a:t>
            </a:r>
            <a:r>
              <a:rPr lang="zh-CN" altLang="en-US" dirty="0" smtClean="0"/>
              <a:t>删除大顶堆中最大关键值元素的算法</a:t>
            </a:r>
          </a:p>
          <a:p>
            <a:pPr lvl="3">
              <a:buNone/>
            </a:pPr>
            <a:r>
              <a:rPr lang="en-US" dirty="0" smtClean="0"/>
              <a:t>template&lt;class T&gt;</a:t>
            </a:r>
            <a:endParaRPr lang="zh-CN" altLang="en-US" dirty="0" smtClean="0"/>
          </a:p>
          <a:p>
            <a:pPr lvl="3">
              <a:buNone/>
            </a:pPr>
            <a:r>
              <a:rPr lang="en-US" dirty="0" smtClean="0"/>
              <a:t>T&amp; </a:t>
            </a:r>
            <a:r>
              <a:rPr lang="en-US" dirty="0" err="1" smtClean="0"/>
              <a:t>MaxHeap</a:t>
            </a:r>
            <a:r>
              <a:rPr lang="en-US" dirty="0" smtClean="0"/>
              <a:t>&lt;T&gt;::</a:t>
            </a:r>
            <a:r>
              <a:rPr lang="en-US" dirty="0" err="1" smtClean="0"/>
              <a:t>RemoveMax</a:t>
            </a:r>
            <a:r>
              <a:rPr lang="en-US" dirty="0" smtClean="0"/>
              <a:t>(){</a:t>
            </a:r>
            <a:endParaRPr lang="zh-CN" altLang="en-US" dirty="0" smtClean="0"/>
          </a:p>
          <a:p>
            <a:pPr lvl="3">
              <a:buNone/>
            </a:pPr>
            <a:r>
              <a:rPr lang="en-US" dirty="0" smtClean="0"/>
              <a:t>		if (n == 0)	</a:t>
            </a:r>
            <a:r>
              <a:rPr lang="en-US" dirty="0" err="1" smtClean="0"/>
              <a:t>cout</a:t>
            </a:r>
            <a:r>
              <a:rPr lang="en-US" dirty="0" smtClean="0"/>
              <a:t> &lt;&lt; "Removing from empty Heap!" &lt;&lt; </a:t>
            </a:r>
            <a:r>
              <a:rPr lang="en-US" dirty="0" err="1" smtClean="0"/>
              <a:t>endl</a:t>
            </a:r>
            <a:r>
              <a:rPr lang="en-US" dirty="0" smtClean="0"/>
              <a:t>;</a:t>
            </a:r>
            <a:endParaRPr lang="zh-CN" altLang="en-US" dirty="0" smtClean="0"/>
          </a:p>
          <a:p>
            <a:pPr lvl="3">
              <a:buNone/>
            </a:pPr>
            <a:r>
              <a:rPr lang="en-US" dirty="0" smtClean="0"/>
              <a:t>		T temp = Heap[0];</a:t>
            </a:r>
            <a:endParaRPr lang="zh-CN" altLang="en-US" dirty="0" smtClean="0"/>
          </a:p>
          <a:p>
            <a:pPr lvl="3">
              <a:buNone/>
            </a:pPr>
            <a:r>
              <a:rPr lang="en-US" dirty="0" smtClean="0"/>
              <a:t>		if (--n != 0){</a:t>
            </a:r>
            <a:endParaRPr lang="zh-CN" altLang="en-US" dirty="0" smtClean="0"/>
          </a:p>
          <a:p>
            <a:pPr lvl="3">
              <a:buNone/>
            </a:pPr>
            <a:r>
              <a:rPr lang="en-US" dirty="0" smtClean="0"/>
              <a:t>			Heap[0] = Heap[n];</a:t>
            </a:r>
            <a:endParaRPr lang="zh-CN" altLang="en-US" dirty="0" smtClean="0"/>
          </a:p>
          <a:p>
            <a:pPr lvl="3">
              <a:buNone/>
            </a:pPr>
            <a:r>
              <a:rPr lang="en-US" dirty="0" smtClean="0"/>
              <a:t>			</a:t>
            </a:r>
            <a:r>
              <a:rPr lang="en-US" dirty="0" err="1" smtClean="0"/>
              <a:t>SiftDown</a:t>
            </a:r>
            <a:r>
              <a:rPr lang="en-US" dirty="0" smtClean="0"/>
              <a:t>(0);</a:t>
            </a:r>
            <a:endParaRPr lang="zh-CN" altLang="en-US" dirty="0" smtClean="0"/>
          </a:p>
          <a:p>
            <a:pPr lvl="3">
              <a:buNone/>
            </a:pPr>
            <a:r>
              <a:rPr lang="en-US" dirty="0" smtClean="0"/>
              <a:t>		}</a:t>
            </a:r>
            <a:endParaRPr lang="zh-CN" altLang="en-US" dirty="0" smtClean="0"/>
          </a:p>
          <a:p>
            <a:pPr lvl="3">
              <a:buNone/>
            </a:pPr>
            <a:r>
              <a:rPr lang="en-US" dirty="0" smtClean="0"/>
              <a:t>		return temp;</a:t>
            </a:r>
            <a:endParaRPr lang="zh-CN" altLang="en-US" dirty="0" smtClean="0"/>
          </a:p>
          <a:p>
            <a:pPr lvl="3">
              <a:buNone/>
            </a:pPr>
            <a:r>
              <a:rPr lang="en-US" dirty="0" smtClean="0"/>
              <a:t>}</a:t>
            </a:r>
          </a:p>
          <a:p>
            <a:pPr lvl="3">
              <a:buNone/>
            </a:pPr>
            <a:endParaRPr lang="en-US" dirty="0" smtClean="0"/>
          </a:p>
          <a:p>
            <a:pPr lvl="3">
              <a:buNone/>
            </a:pPr>
            <a:r>
              <a:rPr lang="zh-CN" altLang="en-US" dirty="0" smtClean="0"/>
              <a:t>注意：在一个有</a:t>
            </a:r>
            <a:r>
              <a:rPr lang="en-US" dirty="0" smtClean="0"/>
              <a:t>n</a:t>
            </a:r>
            <a:r>
              <a:rPr lang="zh-CN" altLang="en-US" dirty="0" smtClean="0"/>
              <a:t>个结点的堆中，删除根结点后需要向下调整层，故删除最大关键值元素的操作的代价为</a:t>
            </a:r>
            <a:r>
              <a:rPr lang="en-US" dirty="0" smtClean="0"/>
              <a:t>O(</a:t>
            </a:r>
            <a:r>
              <a:rPr lang="en-US" dirty="0" err="1" smtClean="0"/>
              <a:t>logn</a:t>
            </a:r>
            <a:r>
              <a:rPr lang="en-US" dirty="0" smtClean="0"/>
              <a:t>)</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5.8 </a:t>
            </a:r>
            <a:r>
              <a:rPr lang="zh-CN" altLang="zh-CN" b="1" dirty="0"/>
              <a:t>树与森林</a:t>
            </a:r>
            <a:endParaRPr lang="zh-CN" altLang="en-US" dirty="0"/>
          </a:p>
        </p:txBody>
      </p:sp>
      <p:sp>
        <p:nvSpPr>
          <p:cNvPr id="3" name="内容占位符 2"/>
          <p:cNvSpPr>
            <a:spLocks noGrp="1"/>
          </p:cNvSpPr>
          <p:nvPr>
            <p:ph idx="1"/>
          </p:nvPr>
        </p:nvSpPr>
        <p:spPr/>
        <p:txBody>
          <a:bodyPr/>
          <a:lstStyle/>
          <a:p>
            <a:r>
              <a:rPr lang="en-US" altLang="zh-CN" dirty="0"/>
              <a:t>5.8.1 </a:t>
            </a:r>
            <a:r>
              <a:rPr lang="zh-CN" altLang="zh-CN" dirty="0">
                <a:solidFill>
                  <a:srgbClr val="FF0000"/>
                </a:solidFill>
              </a:rPr>
              <a:t>树的</a:t>
            </a:r>
            <a:r>
              <a:rPr lang="zh-CN" altLang="zh-CN" dirty="0" smtClean="0">
                <a:solidFill>
                  <a:srgbClr val="FF0000"/>
                </a:solidFill>
              </a:rPr>
              <a:t>存储结构</a:t>
            </a:r>
            <a:endParaRPr lang="en-US" altLang="zh-CN" dirty="0" smtClean="0">
              <a:solidFill>
                <a:srgbClr val="FF0000"/>
              </a:solidFill>
            </a:endParaRPr>
          </a:p>
          <a:p>
            <a:r>
              <a:rPr lang="en-US" altLang="zh-CN" dirty="0"/>
              <a:t>1</a:t>
            </a:r>
            <a:r>
              <a:rPr lang="zh-CN" altLang="zh-CN" dirty="0"/>
              <a:t>．</a:t>
            </a:r>
            <a:r>
              <a:rPr lang="zh-CN" altLang="zh-CN" dirty="0">
                <a:solidFill>
                  <a:srgbClr val="FF0000"/>
                </a:solidFill>
              </a:rPr>
              <a:t>双亲表示法</a:t>
            </a:r>
          </a:p>
          <a:p>
            <a:r>
              <a:rPr lang="en-US" altLang="zh-CN" dirty="0"/>
              <a:t>	</a:t>
            </a:r>
            <a:r>
              <a:rPr lang="zh-CN" altLang="zh-CN" b="0" dirty="0"/>
              <a:t>在树中，除了根结点没有双亲结点外，其余的结点都有唯一的一个双亲结点</a:t>
            </a:r>
            <a:r>
              <a:rPr lang="zh-CN" altLang="zh-CN" b="0" dirty="0" smtClean="0"/>
              <a:t>。在</a:t>
            </a:r>
            <a:r>
              <a:rPr lang="zh-CN" altLang="zh-CN" b="0" dirty="0"/>
              <a:t>每个结点中附设一个指向其双亲结点的指针来唯一地表示一棵树，其结点结构图如图</a:t>
            </a:r>
            <a:r>
              <a:rPr lang="en-US" altLang="zh-CN" b="0" dirty="0"/>
              <a:t>5-51</a:t>
            </a:r>
            <a:r>
              <a:rPr lang="zh-CN" altLang="zh-CN" b="0" dirty="0"/>
              <a:t>所示。</a:t>
            </a:r>
          </a:p>
          <a:p>
            <a:endParaRPr lang="zh-CN" altLang="en-US" dirty="0"/>
          </a:p>
        </p:txBody>
      </p:sp>
      <p:pic>
        <p:nvPicPr>
          <p:cNvPr id="512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1042" y="4581128"/>
            <a:ext cx="450532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673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202"/>
                                        </p:tgtEl>
                                        <p:attrNameLst>
                                          <p:attrName>style.visibility</p:attrName>
                                        </p:attrNameLst>
                                      </p:cBhvr>
                                      <p:to>
                                        <p:strVal val="visible"/>
                                      </p:to>
                                    </p:set>
                                    <p:animEffect transition="in" filter="fade">
                                      <p:cBhvr>
                                        <p:cTn id="13" dur="500"/>
                                        <p:tgtEl>
                                          <p:spTgt spid="5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4299929"/>
          </a:xfrm>
        </p:spPr>
        <p:txBody>
          <a:bodyPr/>
          <a:lstStyle/>
          <a:p>
            <a:r>
              <a:rPr lang="en-US" altLang="zh-CN" b="0" dirty="0" smtClean="0"/>
              <a:t>	</a:t>
            </a:r>
            <a:r>
              <a:rPr lang="zh-CN" altLang="zh-CN" b="0" dirty="0" smtClean="0"/>
              <a:t>如</a:t>
            </a:r>
            <a:r>
              <a:rPr lang="zh-CN" altLang="zh-CN" b="0" dirty="0"/>
              <a:t>图</a:t>
            </a:r>
            <a:r>
              <a:rPr lang="en-US" altLang="zh-CN" b="0" dirty="0"/>
              <a:t>5-52(a)</a:t>
            </a:r>
            <a:r>
              <a:rPr lang="zh-CN" altLang="zh-CN" b="0" dirty="0"/>
              <a:t>所示树</a:t>
            </a:r>
            <a:r>
              <a:rPr lang="en-US" altLang="zh-CN" b="0" dirty="0"/>
              <a:t>T</a:t>
            </a:r>
            <a:r>
              <a:rPr lang="en-US" altLang="zh-CN" b="0" baseline="-25000" dirty="0"/>
              <a:t>9</a:t>
            </a:r>
            <a:r>
              <a:rPr lang="zh-CN" altLang="zh-CN" b="0" dirty="0"/>
              <a:t>的存储结构如图</a:t>
            </a:r>
            <a:r>
              <a:rPr lang="en-US" altLang="zh-CN" b="0" dirty="0"/>
              <a:t>5-52(b)</a:t>
            </a:r>
            <a:r>
              <a:rPr lang="zh-CN" altLang="zh-CN" b="0" dirty="0"/>
              <a:t>所示。为简明起见，将父指针表示为双亲结点在数组中位置的下标，注意根结点</a:t>
            </a:r>
            <a:r>
              <a:rPr lang="en-US" altLang="zh-CN" b="0" dirty="0"/>
              <a:t>A</a:t>
            </a:r>
            <a:r>
              <a:rPr lang="zh-CN" altLang="zh-CN" b="0" dirty="0"/>
              <a:t>无双亲，设其</a:t>
            </a:r>
            <a:r>
              <a:rPr lang="en-US" altLang="zh-CN" b="0" dirty="0"/>
              <a:t>parent</a:t>
            </a:r>
            <a:r>
              <a:rPr lang="zh-CN" altLang="zh-CN" b="0" dirty="0"/>
              <a:t>的值为</a:t>
            </a:r>
            <a:r>
              <a:rPr lang="en-US" altLang="zh-CN" b="0" dirty="0"/>
              <a:t>-1</a:t>
            </a:r>
            <a:r>
              <a:rPr lang="zh-CN" altLang="zh-CN" b="0" dirty="0"/>
              <a:t>。</a:t>
            </a:r>
            <a:endParaRPr lang="zh-CN" altLang="en-US" b="0" dirty="0"/>
          </a:p>
        </p:txBody>
      </p:sp>
      <p:pic>
        <p:nvPicPr>
          <p:cNvPr id="522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2276872"/>
            <a:ext cx="5881348"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043541" y="5661248"/>
            <a:ext cx="7416824" cy="646331"/>
          </a:xfrm>
          <a:prstGeom prst="rect">
            <a:avLst/>
          </a:prstGeom>
        </p:spPr>
        <p:txBody>
          <a:bodyPr wrap="square">
            <a:spAutoFit/>
          </a:bodyPr>
          <a:lstStyle/>
          <a:p>
            <a:r>
              <a:rPr lang="zh-CN" altLang="zh-CN" dirty="0"/>
              <a:t>双亲表示法是实现树的最简单方法，使用这种方法在寻找树中某一结点的双亲时只需要</a:t>
            </a:r>
            <a:r>
              <a:rPr lang="en-US" altLang="zh-CN" dirty="0"/>
              <a:t>O(1)</a:t>
            </a:r>
            <a:r>
              <a:rPr lang="zh-CN" altLang="zh-CN" dirty="0"/>
              <a:t>时间</a:t>
            </a:r>
            <a:endParaRPr lang="zh-CN" altLang="en-US" dirty="0"/>
          </a:p>
        </p:txBody>
      </p:sp>
    </p:spTree>
    <p:extLst>
      <p:ext uri="{BB962C8B-B14F-4D97-AF65-F5344CB8AC3E}">
        <p14:creationId xmlns:p14="http://schemas.microsoft.com/office/powerpoint/2010/main" val="130384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80728"/>
            <a:ext cx="7520940" cy="3579849"/>
          </a:xfrm>
        </p:spPr>
        <p:txBody>
          <a:bodyPr/>
          <a:lstStyle/>
          <a:p>
            <a:r>
              <a:rPr lang="en-US" altLang="zh-CN" dirty="0"/>
              <a:t>2. </a:t>
            </a:r>
            <a:r>
              <a:rPr lang="zh-CN" altLang="zh-CN" dirty="0">
                <a:solidFill>
                  <a:srgbClr val="FF0000"/>
                </a:solidFill>
              </a:rPr>
              <a:t>孩子表示法</a:t>
            </a:r>
          </a:p>
          <a:p>
            <a:r>
              <a:rPr lang="en-US" altLang="zh-CN" b="0" dirty="0"/>
              <a:t>	</a:t>
            </a:r>
            <a:r>
              <a:rPr lang="zh-CN" altLang="zh-CN" b="0" dirty="0"/>
              <a:t>树中的每个结点可能有多个孩子，所以可以对树中的每个结点用一个包含结点本身数据的数据域和多个指向该结点孩子的指针域来表示一棵树，各指针域反映了树中结点与结点之间的关系。其结点结构图如图</a:t>
            </a:r>
            <a:r>
              <a:rPr lang="en-US" altLang="zh-CN" b="0" dirty="0"/>
              <a:t>5-53</a:t>
            </a:r>
            <a:r>
              <a:rPr lang="zh-CN" altLang="zh-CN" b="0" dirty="0"/>
              <a:t>所示，其中</a:t>
            </a:r>
            <a:r>
              <a:rPr lang="en-US" altLang="zh-CN" b="0" dirty="0"/>
              <a:t>n</a:t>
            </a:r>
            <a:r>
              <a:rPr lang="zh-CN" altLang="zh-CN" b="0" dirty="0"/>
              <a:t>为树的度。</a:t>
            </a:r>
          </a:p>
          <a:p>
            <a:endParaRPr lang="zh-CN" altLang="en-US" dirty="0"/>
          </a:p>
        </p:txBody>
      </p:sp>
      <p:pic>
        <p:nvPicPr>
          <p:cNvPr id="532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4053871"/>
            <a:ext cx="7178948" cy="1423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88816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3579849"/>
          </a:xfrm>
        </p:spPr>
        <p:txBody>
          <a:bodyPr/>
          <a:lstStyle/>
          <a:p>
            <a:r>
              <a:rPr lang="zh-CN" altLang="zh-CN" b="0" dirty="0"/>
              <a:t>图</a:t>
            </a:r>
            <a:r>
              <a:rPr lang="en-US" altLang="zh-CN" b="0" dirty="0"/>
              <a:t>5-54</a:t>
            </a:r>
            <a:r>
              <a:rPr lang="zh-CN" altLang="zh-CN" b="0" dirty="0"/>
              <a:t>为图</a:t>
            </a:r>
            <a:r>
              <a:rPr lang="en-US" altLang="zh-CN" b="0" dirty="0"/>
              <a:t>5-52(a)</a:t>
            </a:r>
            <a:r>
              <a:rPr lang="zh-CN" altLang="zh-CN" b="0" dirty="0"/>
              <a:t>所示的树的孩子表示法的结构图</a:t>
            </a:r>
            <a:r>
              <a:rPr lang="zh-CN" altLang="zh-CN" b="0" dirty="0" smtClean="0"/>
              <a:t>。</a:t>
            </a:r>
            <a:endParaRPr lang="zh-CN" altLang="en-US" b="0" dirty="0"/>
          </a:p>
        </p:txBody>
      </p:sp>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1485" y="1844824"/>
            <a:ext cx="6525011"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204864"/>
            <a:ext cx="2456414"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75718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80728"/>
            <a:ext cx="8064896" cy="3579849"/>
          </a:xfrm>
        </p:spPr>
        <p:txBody>
          <a:bodyPr/>
          <a:lstStyle/>
          <a:p>
            <a:r>
              <a:rPr lang="en-US" altLang="zh-CN" b="0" dirty="0" smtClean="0"/>
              <a:t>	</a:t>
            </a:r>
            <a:r>
              <a:rPr lang="zh-CN" altLang="zh-CN" b="0" dirty="0" smtClean="0"/>
              <a:t>比较</a:t>
            </a:r>
            <a:r>
              <a:rPr lang="zh-CN" altLang="zh-CN" b="0" dirty="0"/>
              <a:t>好的方法是将每个结点的孩子结点按照从左到右的顺序以单链表的形式存储起来，每个结点包含一个结点数据域以及一个指向子结点链表的指针。图</a:t>
            </a:r>
            <a:r>
              <a:rPr lang="en-US" altLang="zh-CN" b="0" dirty="0"/>
              <a:t>5-55</a:t>
            </a:r>
            <a:r>
              <a:rPr lang="zh-CN" altLang="zh-CN" b="0" dirty="0"/>
              <a:t>为图</a:t>
            </a:r>
            <a:r>
              <a:rPr lang="en-US" altLang="zh-CN" b="0" dirty="0"/>
              <a:t>5-52(a)</a:t>
            </a:r>
            <a:r>
              <a:rPr lang="zh-CN" altLang="zh-CN" b="0" dirty="0"/>
              <a:t>所示的树的孩子表示法的链表存储结构。</a:t>
            </a:r>
            <a:endParaRPr lang="zh-CN" altLang="en-US" b="0" dirty="0"/>
          </a:p>
        </p:txBody>
      </p:sp>
      <p:pic>
        <p:nvPicPr>
          <p:cNvPr id="552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2996952"/>
            <a:ext cx="4464496" cy="3285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140968"/>
            <a:ext cx="2456414"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793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568952" cy="4392488"/>
          </a:xfrm>
        </p:spPr>
        <p:txBody>
          <a:bodyPr>
            <a:normAutofit/>
          </a:bodyPr>
          <a:lstStyle/>
          <a:p>
            <a:pPr>
              <a:buFont typeface="Wingdings" panose="05000000000000000000" pitchFamily="2" charset="2"/>
              <a:buChar char="u"/>
            </a:pPr>
            <a:r>
              <a:rPr lang="zh-CN" altLang="zh-CN" sz="2200" dirty="0" smtClean="0">
                <a:solidFill>
                  <a:srgbClr val="0000FF"/>
                </a:solidFill>
              </a:rPr>
              <a:t>一</a:t>
            </a:r>
            <a:r>
              <a:rPr lang="zh-CN" altLang="zh-CN" sz="2200" dirty="0">
                <a:solidFill>
                  <a:srgbClr val="0000FF"/>
                </a:solidFill>
              </a:rPr>
              <a:t>棵二叉树每个结点的层序编号与对应位置的满二叉树层序编号完全一致，则称其为</a:t>
            </a:r>
            <a:r>
              <a:rPr lang="zh-CN" altLang="zh-CN" sz="2200" dirty="0">
                <a:solidFill>
                  <a:srgbClr val="FF0000"/>
                </a:solidFill>
              </a:rPr>
              <a:t>完全</a:t>
            </a:r>
            <a:r>
              <a:rPr lang="zh-CN" altLang="zh-CN" sz="2200" dirty="0" smtClean="0">
                <a:solidFill>
                  <a:srgbClr val="FF0000"/>
                </a:solidFill>
              </a:rPr>
              <a:t>二叉树</a:t>
            </a:r>
            <a:r>
              <a:rPr lang="zh-CN" altLang="zh-CN" sz="2200" b="0" dirty="0" smtClean="0"/>
              <a:t>。</a:t>
            </a:r>
            <a:endParaRPr lang="en-US" altLang="zh-CN" sz="2200" b="0" dirty="0" smtClean="0"/>
          </a:p>
          <a:p>
            <a:pPr marL="631825" indent="-273050">
              <a:lnSpc>
                <a:spcPct val="150000"/>
              </a:lnSpc>
              <a:buClr>
                <a:srgbClr val="FF0000"/>
              </a:buClr>
              <a:buFont typeface="Arial" panose="020B0604020202020204" pitchFamily="34" charset="0"/>
              <a:buChar char="•"/>
            </a:pPr>
            <a:r>
              <a:rPr lang="zh-CN" altLang="zh-CN" sz="2200" b="0" dirty="0"/>
              <a:t>假设从满二叉树中连续删除</a:t>
            </a:r>
            <a:r>
              <a:rPr lang="en-US" altLang="zh-CN" sz="2200" b="0" dirty="0"/>
              <a:t>m</a:t>
            </a:r>
            <a:r>
              <a:rPr lang="zh-CN" altLang="zh-CN" sz="2200" b="0" dirty="0"/>
              <a:t>个元素，其层序编号</a:t>
            </a:r>
            <a:r>
              <a:rPr lang="zh-CN" altLang="zh-CN" sz="2200" b="0" dirty="0" smtClean="0"/>
              <a:t>为</a:t>
            </a:r>
            <a:r>
              <a:rPr lang="en-US" altLang="zh-CN" sz="2200" b="0" dirty="0" smtClean="0"/>
              <a:t>2</a:t>
            </a:r>
            <a:r>
              <a:rPr lang="en-US" altLang="zh-CN" sz="2200" b="0" baseline="30000" dirty="0" smtClean="0"/>
              <a:t>k</a:t>
            </a:r>
            <a:r>
              <a:rPr lang="en-US" altLang="zh-CN" sz="2200" b="0" dirty="0" smtClean="0"/>
              <a:t> </a:t>
            </a:r>
            <a:r>
              <a:rPr lang="en-US" altLang="zh-CN" sz="2200" b="0" dirty="0"/>
              <a:t>-1-i (1 ≤ </a:t>
            </a:r>
            <a:r>
              <a:rPr lang="en-US" altLang="zh-CN" sz="2200" b="0" dirty="0" err="1"/>
              <a:t>i</a:t>
            </a:r>
            <a:r>
              <a:rPr lang="en-US" altLang="zh-CN" sz="2200" b="0" dirty="0"/>
              <a:t> ≤ m)</a:t>
            </a:r>
            <a:r>
              <a:rPr lang="zh-CN" altLang="zh-CN" sz="2200" b="0" dirty="0"/>
              <a:t>，所得到二叉树也被称为完全</a:t>
            </a:r>
            <a:r>
              <a:rPr lang="zh-CN" altLang="zh-CN" sz="2200" b="0" dirty="0" smtClean="0"/>
              <a:t>二叉树。</a:t>
            </a:r>
            <a:endParaRPr lang="en-US" altLang="zh-CN" sz="2200" b="0" dirty="0" smtClean="0"/>
          </a:p>
          <a:p>
            <a:pPr marL="536575" indent="-177800">
              <a:lnSpc>
                <a:spcPct val="150000"/>
              </a:lnSpc>
              <a:buClr>
                <a:srgbClr val="FF0000"/>
              </a:buClr>
              <a:buFont typeface="Arial" panose="020B0604020202020204" pitchFamily="34" charset="0"/>
              <a:buChar char="•"/>
            </a:pPr>
            <a:r>
              <a:rPr lang="zh-CN" altLang="zh-CN" sz="2200" b="0" dirty="0" smtClean="0"/>
              <a:t>在</a:t>
            </a:r>
            <a:r>
              <a:rPr lang="zh-CN" altLang="zh-CN" sz="2200" b="0" dirty="0"/>
              <a:t>一棵完全二叉树中至多只有最下面两层上的结点的度数可以小于</a:t>
            </a:r>
            <a:r>
              <a:rPr lang="en-US" altLang="zh-CN" sz="2200" b="0" dirty="0"/>
              <a:t>2</a:t>
            </a:r>
            <a:r>
              <a:rPr lang="zh-CN" altLang="zh-CN" sz="2200" b="0" dirty="0"/>
              <a:t>，并且最下一层的结点都集中在该层最左边的若干位置上。</a:t>
            </a:r>
            <a:endParaRPr lang="zh-CN" altLang="en-US" sz="2200" b="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492" y="4077072"/>
            <a:ext cx="3195692" cy="2188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34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9510" y="836712"/>
            <a:ext cx="7776864" cy="3579849"/>
          </a:xfrm>
        </p:spPr>
        <p:txBody>
          <a:bodyPr/>
          <a:lstStyle/>
          <a:p>
            <a:r>
              <a:rPr lang="en-US" altLang="zh-CN" b="0" dirty="0" smtClean="0"/>
              <a:t>	</a:t>
            </a:r>
            <a:r>
              <a:rPr lang="zh-CN" altLang="zh-CN" b="0" dirty="0" smtClean="0"/>
              <a:t>与</a:t>
            </a:r>
            <a:r>
              <a:rPr lang="zh-CN" altLang="zh-CN" b="0" dirty="0"/>
              <a:t>双亲表示法相反，孩子表示法在实现涉及孩子结点及其子孙的操作中较为方便，但不便于实现与双亲有关的运算。我们可以将双亲表示法和孩子表示法结合起来，形成双亲孩子表示法。图</a:t>
            </a:r>
            <a:r>
              <a:rPr lang="en-US" altLang="zh-CN" b="0" dirty="0"/>
              <a:t>5-56</a:t>
            </a:r>
            <a:r>
              <a:rPr lang="zh-CN" altLang="zh-CN" b="0" dirty="0"/>
              <a:t>为图</a:t>
            </a:r>
            <a:r>
              <a:rPr lang="en-US" altLang="zh-CN" b="0" dirty="0"/>
              <a:t>5-52(a)</a:t>
            </a:r>
            <a:r>
              <a:rPr lang="zh-CN" altLang="zh-CN" b="0" dirty="0"/>
              <a:t>所示的树的双亲孩子表示法的链表存储结构。</a:t>
            </a:r>
          </a:p>
          <a:p>
            <a:endParaRPr lang="zh-CN" altLang="en-US" dirty="0"/>
          </a:p>
        </p:txBody>
      </p:sp>
      <p:pic>
        <p:nvPicPr>
          <p:cNvPr id="563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2084" y="3212976"/>
            <a:ext cx="3872284" cy="3100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08" y="3645024"/>
            <a:ext cx="2456414"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885859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4155913"/>
          </a:xfrm>
        </p:spPr>
        <p:txBody>
          <a:bodyPr/>
          <a:lstStyle/>
          <a:p>
            <a:r>
              <a:rPr lang="en-US" altLang="zh-CN" dirty="0"/>
              <a:t>3. </a:t>
            </a:r>
            <a:r>
              <a:rPr lang="zh-CN" altLang="zh-CN" dirty="0">
                <a:solidFill>
                  <a:srgbClr val="FF0000"/>
                </a:solidFill>
              </a:rPr>
              <a:t>左孩子</a:t>
            </a:r>
            <a:r>
              <a:rPr lang="en-US" altLang="zh-CN" dirty="0">
                <a:solidFill>
                  <a:srgbClr val="FF0000"/>
                </a:solidFill>
              </a:rPr>
              <a:t>/</a:t>
            </a:r>
            <a:r>
              <a:rPr lang="zh-CN" altLang="zh-CN" dirty="0">
                <a:solidFill>
                  <a:srgbClr val="FF0000"/>
                </a:solidFill>
              </a:rPr>
              <a:t>右兄弟表示法</a:t>
            </a:r>
          </a:p>
          <a:p>
            <a:r>
              <a:rPr lang="en-US" altLang="zh-CN" dirty="0" smtClean="0"/>
              <a:t>	</a:t>
            </a:r>
            <a:r>
              <a:rPr lang="zh-CN" altLang="zh-CN" b="0" dirty="0" smtClean="0"/>
              <a:t>将</a:t>
            </a:r>
            <a:r>
              <a:rPr lang="zh-CN" altLang="zh-CN" b="0" dirty="0"/>
              <a:t>每个结点用一个包含该结点的数据域、一个指向该结点最左孩子结点的指针域和右兄弟结点的指针域来表示，其结点结构图如图</a:t>
            </a:r>
            <a:r>
              <a:rPr lang="en-US" altLang="zh-CN" b="0" dirty="0"/>
              <a:t>5-57</a:t>
            </a:r>
            <a:r>
              <a:rPr lang="zh-CN" altLang="zh-CN" b="0" dirty="0"/>
              <a:t>所示。</a:t>
            </a:r>
          </a:p>
          <a:p>
            <a:endParaRPr lang="zh-CN" altLang="en-US" dirty="0"/>
          </a:p>
        </p:txBody>
      </p:sp>
      <p:pic>
        <p:nvPicPr>
          <p:cNvPr id="573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0712" y="3429000"/>
            <a:ext cx="5362575"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25644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1052736"/>
            <a:ext cx="7520940" cy="3579849"/>
          </a:xfrm>
        </p:spPr>
        <p:txBody>
          <a:bodyPr/>
          <a:lstStyle/>
          <a:p>
            <a:r>
              <a:rPr lang="en-US" altLang="zh-CN" b="0" dirty="0" smtClean="0"/>
              <a:t>	</a:t>
            </a:r>
            <a:r>
              <a:rPr lang="zh-CN" altLang="zh-CN" b="0" dirty="0" smtClean="0"/>
              <a:t>图</a:t>
            </a:r>
            <a:r>
              <a:rPr lang="en-US" altLang="zh-CN" b="0" dirty="0"/>
              <a:t>5-58</a:t>
            </a:r>
            <a:r>
              <a:rPr lang="zh-CN" altLang="zh-CN" b="0" dirty="0"/>
              <a:t>为图</a:t>
            </a:r>
            <a:r>
              <a:rPr lang="en-US" altLang="zh-CN" b="0" dirty="0"/>
              <a:t>5-52(a)</a:t>
            </a:r>
            <a:r>
              <a:rPr lang="zh-CN" altLang="zh-CN" b="0" dirty="0"/>
              <a:t>所示的树的左孩子</a:t>
            </a:r>
            <a:r>
              <a:rPr lang="en-US" altLang="zh-CN" b="0" dirty="0"/>
              <a:t>/</a:t>
            </a:r>
            <a:r>
              <a:rPr lang="zh-CN" altLang="zh-CN" b="0" dirty="0"/>
              <a:t>右兄弟表示法的链表存储结构。</a:t>
            </a:r>
            <a:endParaRPr lang="zh-CN" altLang="en-US" b="0" dirty="0"/>
          </a:p>
        </p:txBody>
      </p:sp>
      <p:pic>
        <p:nvPicPr>
          <p:cNvPr id="583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8666" y="2125138"/>
            <a:ext cx="4985742" cy="3841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780928"/>
            <a:ext cx="2456414"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681328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5.8.2 </a:t>
            </a:r>
            <a:r>
              <a:rPr lang="zh-CN" altLang="zh-CN" b="1" dirty="0"/>
              <a:t>树、森林与二叉树的</a:t>
            </a:r>
            <a:r>
              <a:rPr lang="zh-CN" altLang="zh-CN" b="1" dirty="0" smtClean="0"/>
              <a:t>转换</a:t>
            </a:r>
            <a:endParaRPr lang="zh-CN" altLang="en-US" dirty="0"/>
          </a:p>
        </p:txBody>
      </p:sp>
      <p:sp>
        <p:nvSpPr>
          <p:cNvPr id="3" name="内容占位符 2"/>
          <p:cNvSpPr>
            <a:spLocks noGrp="1"/>
          </p:cNvSpPr>
          <p:nvPr>
            <p:ph idx="1"/>
          </p:nvPr>
        </p:nvSpPr>
        <p:spPr/>
        <p:txBody>
          <a:bodyPr/>
          <a:lstStyle/>
          <a:p>
            <a:r>
              <a:rPr lang="en-US" altLang="zh-CN" dirty="0"/>
              <a:t>1. </a:t>
            </a:r>
            <a:r>
              <a:rPr lang="zh-CN" altLang="zh-CN" dirty="0">
                <a:solidFill>
                  <a:srgbClr val="FF0000"/>
                </a:solidFill>
              </a:rPr>
              <a:t>树转换为二叉树</a:t>
            </a:r>
          </a:p>
          <a:p>
            <a:r>
              <a:rPr lang="zh-CN" altLang="zh-CN" b="0" dirty="0"/>
              <a:t>转换方法如下：</a:t>
            </a:r>
          </a:p>
          <a:p>
            <a:r>
              <a:rPr lang="en-US" altLang="zh-CN" b="0" dirty="0"/>
              <a:t>	1</a:t>
            </a:r>
            <a:r>
              <a:rPr lang="zh-CN" altLang="zh-CN" b="0" dirty="0"/>
              <a:t>）在所有兄弟结点之间加一条线；</a:t>
            </a:r>
          </a:p>
          <a:p>
            <a:r>
              <a:rPr lang="en-US" altLang="zh-CN" b="0" dirty="0"/>
              <a:t>	2</a:t>
            </a:r>
            <a:r>
              <a:rPr lang="zh-CN" altLang="zh-CN" b="0" dirty="0"/>
              <a:t>）对树中的每个结点，只保留它与最左边孩子的连线，删除该结点与其他孩子的连线；</a:t>
            </a:r>
          </a:p>
          <a:p>
            <a:r>
              <a:rPr lang="en-US" altLang="zh-CN" b="0" dirty="0"/>
              <a:t>	3</a:t>
            </a:r>
            <a:r>
              <a:rPr lang="zh-CN" altLang="zh-CN" b="0" dirty="0"/>
              <a:t>）以树根为轴心，对结点进行旋转处理即可得到相应的二叉树。</a:t>
            </a:r>
          </a:p>
          <a:p>
            <a:endParaRPr lang="zh-CN" altLang="en-US" dirty="0"/>
          </a:p>
        </p:txBody>
      </p:sp>
    </p:spTree>
    <p:extLst>
      <p:ext uri="{BB962C8B-B14F-4D97-AF65-F5344CB8AC3E}">
        <p14:creationId xmlns:p14="http://schemas.microsoft.com/office/powerpoint/2010/main" val="216728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124744"/>
            <a:ext cx="7920880" cy="3579849"/>
          </a:xfrm>
        </p:spPr>
        <p:txBody>
          <a:bodyPr/>
          <a:lstStyle/>
          <a:p>
            <a:r>
              <a:rPr lang="zh-CN" altLang="zh-CN" b="0" dirty="0"/>
              <a:t>如图</a:t>
            </a:r>
            <a:r>
              <a:rPr lang="en-US" altLang="zh-CN" b="0" dirty="0"/>
              <a:t>5-59</a:t>
            </a:r>
            <a:r>
              <a:rPr lang="zh-CN" altLang="zh-CN" b="0" dirty="0"/>
              <a:t>所示为将图</a:t>
            </a:r>
            <a:r>
              <a:rPr lang="en-US" altLang="zh-CN" b="0" dirty="0"/>
              <a:t>5-59(a)</a:t>
            </a:r>
            <a:r>
              <a:rPr lang="zh-CN" altLang="zh-CN" b="0" dirty="0"/>
              <a:t>的一般树转换为二叉树的过程。</a:t>
            </a:r>
            <a:endParaRPr lang="zh-CN" altLang="en-US" b="0" dirty="0"/>
          </a:p>
        </p:txBody>
      </p:sp>
      <p:pic>
        <p:nvPicPr>
          <p:cNvPr id="593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204864"/>
            <a:ext cx="7586811" cy="3500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213425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520940" cy="4011897"/>
          </a:xfrm>
        </p:spPr>
        <p:txBody>
          <a:bodyPr/>
          <a:lstStyle/>
          <a:p>
            <a:r>
              <a:rPr lang="en-US" altLang="zh-CN" dirty="0"/>
              <a:t>2</a:t>
            </a:r>
            <a:r>
              <a:rPr lang="zh-CN" altLang="zh-CN" dirty="0"/>
              <a:t>． </a:t>
            </a:r>
            <a:r>
              <a:rPr lang="zh-CN" altLang="zh-CN" dirty="0">
                <a:solidFill>
                  <a:srgbClr val="FF0000"/>
                </a:solidFill>
              </a:rPr>
              <a:t>森林转换为二叉树</a:t>
            </a:r>
          </a:p>
          <a:p>
            <a:r>
              <a:rPr lang="zh-CN" altLang="zh-CN" b="0" dirty="0"/>
              <a:t>转换方法如下：</a:t>
            </a:r>
          </a:p>
          <a:p>
            <a:r>
              <a:rPr lang="en-US" altLang="zh-CN" b="0" dirty="0"/>
              <a:t>	1</a:t>
            </a:r>
            <a:r>
              <a:rPr lang="zh-CN" altLang="zh-CN" b="0" dirty="0"/>
              <a:t>）将森林中的每棵树转换为二叉树；</a:t>
            </a:r>
          </a:p>
          <a:p>
            <a:r>
              <a:rPr lang="en-US" altLang="zh-CN" b="0" dirty="0"/>
              <a:t>	2</a:t>
            </a:r>
            <a:r>
              <a:rPr lang="zh-CN" altLang="zh-CN" b="0" dirty="0"/>
              <a:t>）从第一棵二叉树开始，依次将森林中的后一棵二叉树的根结点作为前一棵二叉树根结点的右孩子连接在一起；</a:t>
            </a:r>
          </a:p>
          <a:p>
            <a:r>
              <a:rPr lang="en-US" altLang="zh-CN" b="0" dirty="0"/>
              <a:t>	3</a:t>
            </a:r>
            <a:r>
              <a:rPr lang="zh-CN" altLang="zh-CN" b="0" dirty="0"/>
              <a:t>）以第一棵二叉树的树根为轴心，对结点进行旋转处理即可得到相应的二叉树。</a:t>
            </a:r>
          </a:p>
          <a:p>
            <a:endParaRPr lang="zh-CN" altLang="en-US" dirty="0"/>
          </a:p>
        </p:txBody>
      </p:sp>
    </p:spTree>
    <p:extLst>
      <p:ext uri="{BB962C8B-B14F-4D97-AF65-F5344CB8AC3E}">
        <p14:creationId xmlns:p14="http://schemas.microsoft.com/office/powerpoint/2010/main" val="160508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3579849"/>
          </a:xfrm>
        </p:spPr>
        <p:txBody>
          <a:bodyPr/>
          <a:lstStyle/>
          <a:p>
            <a:r>
              <a:rPr lang="zh-CN" altLang="zh-CN" b="0" dirty="0"/>
              <a:t>如图</a:t>
            </a:r>
            <a:r>
              <a:rPr lang="en-US" altLang="zh-CN" b="0" dirty="0"/>
              <a:t>5-60</a:t>
            </a:r>
            <a:r>
              <a:rPr lang="zh-CN" altLang="zh-CN" b="0" dirty="0"/>
              <a:t>所示为将图</a:t>
            </a:r>
            <a:r>
              <a:rPr lang="en-US" altLang="zh-CN" b="0" dirty="0"/>
              <a:t>5-60(a)</a:t>
            </a:r>
            <a:r>
              <a:rPr lang="zh-CN" altLang="zh-CN" b="0" dirty="0"/>
              <a:t>的森林转换为二叉树的过程。</a:t>
            </a:r>
            <a:endParaRPr lang="zh-CN" altLang="en-US" b="0" dirty="0"/>
          </a:p>
        </p:txBody>
      </p:sp>
      <p:pic>
        <p:nvPicPr>
          <p:cNvPr id="3379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1857375"/>
            <a:ext cx="672465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59368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24744"/>
            <a:ext cx="7520940" cy="4752528"/>
          </a:xfrm>
        </p:spPr>
        <p:txBody>
          <a:bodyPr>
            <a:normAutofit fontScale="92500"/>
          </a:bodyPr>
          <a:lstStyle/>
          <a:p>
            <a:r>
              <a:rPr lang="en-US" altLang="zh-CN" dirty="0"/>
              <a:t>3. </a:t>
            </a:r>
            <a:r>
              <a:rPr lang="zh-CN" altLang="zh-CN" dirty="0">
                <a:solidFill>
                  <a:srgbClr val="FF0000"/>
                </a:solidFill>
              </a:rPr>
              <a:t>二叉树转换为树或森林</a:t>
            </a:r>
          </a:p>
          <a:p>
            <a:r>
              <a:rPr lang="zh-CN" altLang="zh-CN" b="0" dirty="0"/>
              <a:t>转换步骤如下：</a:t>
            </a:r>
          </a:p>
          <a:p>
            <a:r>
              <a:rPr lang="en-US" altLang="zh-CN" b="0" dirty="0"/>
              <a:t>	(1) </a:t>
            </a:r>
            <a:r>
              <a:rPr lang="zh-CN" altLang="zh-CN" b="0" dirty="0"/>
              <a:t>若二叉树的树根结点存在右子树，先将其与右子树的连线删除，得到分离的二叉树；</a:t>
            </a:r>
          </a:p>
          <a:p>
            <a:r>
              <a:rPr lang="en-US" altLang="zh-CN" b="0" dirty="0"/>
              <a:t>	(2) </a:t>
            </a:r>
            <a:r>
              <a:rPr lang="zh-CN" altLang="zh-CN" b="0" dirty="0"/>
              <a:t>将分离后的二叉树按照以下步骤转换为树：若某结点的左孩子存在，将左孩子的右孩子，右孩子的右孩子</a:t>
            </a:r>
            <a:r>
              <a:rPr lang="en-US" altLang="zh-CN" b="0" dirty="0"/>
              <a:t>……</a:t>
            </a:r>
            <a:r>
              <a:rPr lang="zh-CN" altLang="zh-CN" b="0" dirty="0"/>
              <a:t>都作为该结点的孩子结点用线连接起来，然后删除掉原二叉树中所有结点与其右孩子的连线即可；</a:t>
            </a:r>
          </a:p>
          <a:p>
            <a:r>
              <a:rPr lang="en-US" altLang="zh-CN" b="0" dirty="0"/>
              <a:t>	(3) </a:t>
            </a:r>
            <a:r>
              <a:rPr lang="zh-CN" altLang="zh-CN" b="0" dirty="0"/>
              <a:t>整理</a:t>
            </a:r>
            <a:r>
              <a:rPr lang="en-US" altLang="zh-CN" b="0" dirty="0"/>
              <a:t>(2)</a:t>
            </a:r>
            <a:r>
              <a:rPr lang="zh-CN" altLang="zh-CN" b="0" dirty="0"/>
              <a:t>得到的树即可得到二叉树转换后的树或森林。</a:t>
            </a:r>
          </a:p>
          <a:p>
            <a:endParaRPr lang="zh-CN" altLang="en-US" dirty="0"/>
          </a:p>
        </p:txBody>
      </p:sp>
    </p:spTree>
    <p:extLst>
      <p:ext uri="{BB962C8B-B14F-4D97-AF65-F5344CB8AC3E}">
        <p14:creationId xmlns:p14="http://schemas.microsoft.com/office/powerpoint/2010/main" val="294812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3579849"/>
          </a:xfrm>
        </p:spPr>
        <p:txBody>
          <a:bodyPr/>
          <a:lstStyle/>
          <a:p>
            <a:r>
              <a:rPr lang="zh-CN" altLang="zh-CN" dirty="0"/>
              <a:t>如图</a:t>
            </a:r>
            <a:r>
              <a:rPr lang="en-US" altLang="zh-CN" dirty="0"/>
              <a:t>5-61</a:t>
            </a:r>
            <a:r>
              <a:rPr lang="zh-CN" altLang="zh-CN" dirty="0"/>
              <a:t>为二叉树转换为森林的过程。</a:t>
            </a:r>
            <a:endParaRPr lang="zh-CN" altLang="en-US" dirty="0"/>
          </a:p>
        </p:txBody>
      </p:sp>
      <p:pic>
        <p:nvPicPr>
          <p:cNvPr id="338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1739999"/>
            <a:ext cx="8277225"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1865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5.8.3 </a:t>
            </a:r>
            <a:r>
              <a:rPr lang="zh-CN" altLang="zh-CN" b="1" dirty="0" smtClean="0"/>
              <a:t>树</a:t>
            </a:r>
            <a:r>
              <a:rPr lang="zh-CN" altLang="zh-CN" b="1" dirty="0"/>
              <a:t>与森林的</a:t>
            </a:r>
            <a:r>
              <a:rPr lang="zh-CN" altLang="zh-CN" b="1" dirty="0" smtClean="0"/>
              <a:t>遍历</a:t>
            </a:r>
            <a:endParaRPr lang="zh-CN" altLang="en-US" dirty="0"/>
          </a:p>
        </p:txBody>
      </p:sp>
      <p:sp>
        <p:nvSpPr>
          <p:cNvPr id="3" name="内容占位符 2"/>
          <p:cNvSpPr>
            <a:spLocks noGrp="1"/>
          </p:cNvSpPr>
          <p:nvPr>
            <p:ph idx="1"/>
          </p:nvPr>
        </p:nvSpPr>
        <p:spPr/>
        <p:txBody>
          <a:bodyPr/>
          <a:lstStyle/>
          <a:p>
            <a:r>
              <a:rPr lang="en-US" altLang="zh-CN" b="0" dirty="0" smtClean="0"/>
              <a:t>	</a:t>
            </a:r>
            <a:r>
              <a:rPr lang="zh-CN" altLang="zh-CN" b="0" dirty="0" smtClean="0">
                <a:solidFill>
                  <a:srgbClr val="FF0000"/>
                </a:solidFill>
              </a:rPr>
              <a:t>树</a:t>
            </a:r>
            <a:r>
              <a:rPr lang="zh-CN" altLang="zh-CN" b="0" dirty="0">
                <a:solidFill>
                  <a:srgbClr val="FF0000"/>
                </a:solidFill>
              </a:rPr>
              <a:t>有两种遍历方法：先根遍历和后根遍历</a:t>
            </a:r>
            <a:r>
              <a:rPr lang="zh-CN" altLang="zh-CN" b="0" dirty="0"/>
              <a:t>。设树</a:t>
            </a:r>
            <a:r>
              <a:rPr lang="en-US" altLang="zh-CN" b="0" dirty="0"/>
              <a:t>T</a:t>
            </a:r>
            <a:r>
              <a:rPr lang="zh-CN" altLang="zh-CN" b="0" dirty="0"/>
              <a:t>如图</a:t>
            </a:r>
            <a:r>
              <a:rPr lang="en-US" altLang="zh-CN" b="0" dirty="0"/>
              <a:t>5-62</a:t>
            </a:r>
            <a:r>
              <a:rPr lang="zh-CN" altLang="zh-CN" b="0" dirty="0"/>
              <a:t>所示，结点</a:t>
            </a:r>
            <a:r>
              <a:rPr lang="en-US" altLang="zh-CN" b="0" dirty="0"/>
              <a:t>R</a:t>
            </a:r>
            <a:r>
              <a:rPr lang="zh-CN" altLang="zh-CN" b="0" dirty="0"/>
              <a:t>是根，根的子树从左到右依次为</a:t>
            </a:r>
            <a:r>
              <a:rPr lang="en-US" altLang="zh-CN" b="0" dirty="0"/>
              <a:t>T</a:t>
            </a:r>
            <a:r>
              <a:rPr lang="en-US" altLang="zh-CN" b="0" baseline="-25000" dirty="0"/>
              <a:t>1</a:t>
            </a:r>
            <a:r>
              <a:rPr lang="en-US" altLang="zh-CN" b="0" dirty="0"/>
              <a:t>, T</a:t>
            </a:r>
            <a:r>
              <a:rPr lang="en-US" altLang="zh-CN" b="0" baseline="-25000" dirty="0"/>
              <a:t>2</a:t>
            </a:r>
            <a:r>
              <a:rPr lang="en-US" altLang="zh-CN" b="0" dirty="0"/>
              <a:t>, …, </a:t>
            </a:r>
            <a:r>
              <a:rPr lang="en-US" altLang="zh-CN" b="0" dirty="0" err="1"/>
              <a:t>T</a:t>
            </a:r>
            <a:r>
              <a:rPr lang="en-US" altLang="zh-CN" b="0" baseline="-25000" dirty="0" err="1"/>
              <a:t>k</a:t>
            </a:r>
            <a:r>
              <a:rPr lang="zh-CN" altLang="zh-CN" b="0" dirty="0"/>
              <a:t>。树的两种遍历方法的定义如下：</a:t>
            </a:r>
            <a:endParaRPr lang="zh-CN" altLang="en-US" b="0" dirty="0"/>
          </a:p>
        </p:txBody>
      </p:sp>
      <p:pic>
        <p:nvPicPr>
          <p:cNvPr id="624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4137" y="3429000"/>
            <a:ext cx="3895725"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8001024" y="357166"/>
            <a:ext cx="521277" cy="522515"/>
          </a:xfrm>
          <a:prstGeom prst="rect">
            <a:avLst/>
          </a:prstGeom>
        </p:spPr>
      </p:pic>
    </p:spTree>
    <p:extLst>
      <p:ext uri="{BB962C8B-B14F-4D97-AF65-F5344CB8AC3E}">
        <p14:creationId xmlns:p14="http://schemas.microsoft.com/office/powerpoint/2010/main" val="916660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352928" cy="3024335"/>
          </a:xfrm>
        </p:spPr>
        <p:txBody>
          <a:bodyPr>
            <a:normAutofit fontScale="92500"/>
          </a:bodyPr>
          <a:lstStyle/>
          <a:p>
            <a:r>
              <a:rPr lang="en-US" altLang="zh-CN" dirty="0">
                <a:sym typeface="Webdings"/>
              </a:rPr>
              <a:t></a:t>
            </a:r>
            <a:r>
              <a:rPr lang="zh-CN" altLang="zh-CN" dirty="0">
                <a:solidFill>
                  <a:srgbClr val="0000FF"/>
                </a:solidFill>
              </a:rPr>
              <a:t>结论</a:t>
            </a:r>
            <a:r>
              <a:rPr lang="zh-CN" altLang="zh-CN" dirty="0" smtClean="0">
                <a:solidFill>
                  <a:srgbClr val="0000FF"/>
                </a:solidFill>
              </a:rPr>
              <a:t>：</a:t>
            </a:r>
            <a:endParaRPr lang="en-US" altLang="zh-CN" dirty="0" smtClean="0">
              <a:solidFill>
                <a:srgbClr val="0000FF"/>
              </a:solidFill>
            </a:endParaRPr>
          </a:p>
          <a:p>
            <a:pPr>
              <a:buSzPct val="100000"/>
              <a:buFont typeface="Arial" panose="020B0604020202020204" pitchFamily="34" charset="0"/>
              <a:buChar char="•"/>
            </a:pPr>
            <a:r>
              <a:rPr lang="zh-CN" altLang="zh-CN" b="0" dirty="0" smtClean="0"/>
              <a:t>满</a:t>
            </a:r>
            <a:r>
              <a:rPr lang="zh-CN" altLang="zh-CN" b="0" dirty="0"/>
              <a:t>二叉树是完全二叉树，但完全二叉树不一定是满二叉树</a:t>
            </a:r>
            <a:r>
              <a:rPr lang="zh-CN" altLang="zh-CN" b="0" dirty="0" smtClean="0"/>
              <a:t>。</a:t>
            </a:r>
            <a:r>
              <a:rPr lang="zh-CN" altLang="en-US" b="0" dirty="0" smtClean="0"/>
              <a:t>换句话说，满二叉树是完全二叉树的特殊情况。</a:t>
            </a:r>
            <a:endParaRPr lang="en-US" altLang="zh-CN" b="0" dirty="0" smtClean="0"/>
          </a:p>
          <a:p>
            <a:pPr>
              <a:buFont typeface="Arial" panose="020B0604020202020204" pitchFamily="34" charset="0"/>
              <a:buChar char="•"/>
            </a:pPr>
            <a:r>
              <a:rPr lang="zh-CN" altLang="zh-CN" b="0" dirty="0" smtClean="0"/>
              <a:t>在</a:t>
            </a:r>
            <a:r>
              <a:rPr lang="zh-CN" altLang="zh-CN" b="0" dirty="0"/>
              <a:t>完全二叉树的最下一层上，从最右边开始连续删去若干结点后得到的二叉树仍然是一棵完全二叉树</a:t>
            </a:r>
            <a:r>
              <a:rPr lang="zh-CN" altLang="zh-CN" b="0" dirty="0" smtClean="0"/>
              <a:t>。</a:t>
            </a:r>
            <a:endParaRPr lang="en-US" altLang="zh-CN" b="0" dirty="0" smtClean="0"/>
          </a:p>
          <a:p>
            <a:pPr>
              <a:buFont typeface="Arial" panose="020B0604020202020204" pitchFamily="34" charset="0"/>
              <a:buChar char="•"/>
            </a:pPr>
            <a:r>
              <a:rPr lang="zh-CN" altLang="zh-CN" b="0" dirty="0" smtClean="0"/>
              <a:t>在</a:t>
            </a:r>
            <a:r>
              <a:rPr lang="zh-CN" altLang="zh-CN" b="0" dirty="0"/>
              <a:t>完全二叉树中，若某个结点没有左孩子，则它一定没有右孩子</a:t>
            </a:r>
            <a:r>
              <a:rPr lang="zh-CN" altLang="zh-CN" b="0" dirty="0" smtClean="0"/>
              <a:t>。</a:t>
            </a:r>
            <a:endParaRPr lang="zh-CN" altLang="zh-CN" b="0" dirty="0"/>
          </a:p>
          <a:p>
            <a:endParaRPr lang="zh-CN" altLang="zh-CN" dirty="0"/>
          </a:p>
          <a:p>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3042" y="3902036"/>
            <a:ext cx="6500858" cy="2332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299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fade">
                                      <p:cBhvr>
                                        <p:cTn id="17" dur="1000"/>
                                        <p:tgtEl>
                                          <p:spTgt spid="6147"/>
                                        </p:tgtEl>
                                      </p:cBhvr>
                                    </p:animEffect>
                                    <p:anim calcmode="lin" valueType="num">
                                      <p:cBhvr>
                                        <p:cTn id="18" dur="1000" fill="hold"/>
                                        <p:tgtEl>
                                          <p:spTgt spid="6147"/>
                                        </p:tgtEl>
                                        <p:attrNameLst>
                                          <p:attrName>ppt_x</p:attrName>
                                        </p:attrNameLst>
                                      </p:cBhvr>
                                      <p:tavLst>
                                        <p:tav tm="0">
                                          <p:val>
                                            <p:strVal val="#ppt_x"/>
                                          </p:val>
                                        </p:tav>
                                        <p:tav tm="100000">
                                          <p:val>
                                            <p:strVal val="#ppt_x"/>
                                          </p:val>
                                        </p:tav>
                                      </p:tavLst>
                                    </p:anim>
                                    <p:anim calcmode="lin" valueType="num">
                                      <p:cBhvr>
                                        <p:cTn id="19" dur="1000" fill="hold"/>
                                        <p:tgtEl>
                                          <p:spTgt spid="6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68760"/>
            <a:ext cx="7776864" cy="4608512"/>
          </a:xfrm>
        </p:spPr>
        <p:txBody>
          <a:bodyPr>
            <a:normAutofit/>
          </a:bodyPr>
          <a:lstStyle/>
          <a:p>
            <a:r>
              <a:rPr lang="en-US" altLang="zh-CN" b="0" dirty="0"/>
              <a:t>(1) </a:t>
            </a:r>
            <a:r>
              <a:rPr lang="zh-CN" altLang="zh-CN" b="0" dirty="0">
                <a:solidFill>
                  <a:srgbClr val="FF0000"/>
                </a:solidFill>
              </a:rPr>
              <a:t>先根（序）遍历树</a:t>
            </a:r>
          </a:p>
          <a:p>
            <a:r>
              <a:rPr lang="en-US" altLang="zh-CN" b="0" dirty="0"/>
              <a:t>		</a:t>
            </a:r>
            <a:r>
              <a:rPr lang="zh-CN" altLang="zh-CN" b="0" dirty="0"/>
              <a:t>若树</a:t>
            </a:r>
            <a:r>
              <a:rPr lang="en-US" altLang="zh-CN" b="0" dirty="0"/>
              <a:t>T</a:t>
            </a:r>
            <a:r>
              <a:rPr lang="zh-CN" altLang="zh-CN" b="0" dirty="0"/>
              <a:t>非空，则：</a:t>
            </a:r>
          </a:p>
          <a:p>
            <a:r>
              <a:rPr lang="en-US" altLang="zh-CN" b="0" dirty="0"/>
              <a:t>		</a:t>
            </a:r>
            <a:r>
              <a:rPr lang="zh-CN" altLang="zh-CN" b="0" dirty="0"/>
              <a:t>①访问根结点</a:t>
            </a:r>
            <a:r>
              <a:rPr lang="en-US" altLang="zh-CN" b="0" dirty="0"/>
              <a:t>R</a:t>
            </a:r>
            <a:r>
              <a:rPr lang="zh-CN" altLang="zh-CN" b="0" dirty="0"/>
              <a:t>；</a:t>
            </a:r>
          </a:p>
          <a:p>
            <a:r>
              <a:rPr lang="zh-CN" altLang="zh-CN" b="0" dirty="0"/>
              <a:t>　</a:t>
            </a:r>
            <a:r>
              <a:rPr lang="en-US" altLang="zh-CN" b="0" dirty="0"/>
              <a:t>		</a:t>
            </a:r>
            <a:r>
              <a:rPr lang="zh-CN" altLang="zh-CN" b="0" dirty="0"/>
              <a:t>②依次先根遍历根</a:t>
            </a:r>
            <a:r>
              <a:rPr lang="en-US" altLang="zh-CN" b="0" dirty="0"/>
              <a:t>R</a:t>
            </a:r>
            <a:r>
              <a:rPr lang="zh-CN" altLang="zh-CN" b="0" dirty="0"/>
              <a:t>的各子树</a:t>
            </a:r>
            <a:r>
              <a:rPr lang="en-US" altLang="zh-CN" b="0" dirty="0"/>
              <a:t>T</a:t>
            </a:r>
            <a:r>
              <a:rPr lang="en-US" altLang="zh-CN" b="0" baseline="-25000" dirty="0"/>
              <a:t>1</a:t>
            </a:r>
            <a:r>
              <a:rPr lang="en-US" altLang="zh-CN" b="0" dirty="0"/>
              <a:t>, T</a:t>
            </a:r>
            <a:r>
              <a:rPr lang="en-US" altLang="zh-CN" b="0" baseline="-25000" dirty="0"/>
              <a:t>2</a:t>
            </a:r>
            <a:r>
              <a:rPr lang="en-US" altLang="zh-CN" b="0" dirty="0"/>
              <a:t>, …, </a:t>
            </a:r>
            <a:r>
              <a:rPr lang="en-US" altLang="zh-CN" b="0" dirty="0" err="1"/>
              <a:t>T</a:t>
            </a:r>
            <a:r>
              <a:rPr lang="en-US" altLang="zh-CN" b="0" baseline="-25000" dirty="0" err="1"/>
              <a:t>k</a:t>
            </a:r>
            <a:r>
              <a:rPr lang="zh-CN" altLang="zh-CN" b="0" dirty="0"/>
              <a:t>。</a:t>
            </a:r>
          </a:p>
          <a:p>
            <a:r>
              <a:rPr lang="en-US" altLang="zh-CN" b="0" dirty="0" smtClean="0"/>
              <a:t>(</a:t>
            </a:r>
            <a:r>
              <a:rPr lang="en-US" altLang="zh-CN" b="0" dirty="0"/>
              <a:t>2</a:t>
            </a:r>
            <a:r>
              <a:rPr lang="en-US" altLang="zh-CN" b="0" dirty="0">
                <a:solidFill>
                  <a:srgbClr val="FF0000"/>
                </a:solidFill>
              </a:rPr>
              <a:t>) </a:t>
            </a:r>
            <a:r>
              <a:rPr lang="zh-CN" altLang="zh-CN" b="0" dirty="0">
                <a:solidFill>
                  <a:srgbClr val="FF0000"/>
                </a:solidFill>
              </a:rPr>
              <a:t>后根（序）遍历树</a:t>
            </a:r>
          </a:p>
          <a:p>
            <a:r>
              <a:rPr lang="en-US" altLang="zh-CN" b="0" dirty="0"/>
              <a:t>		</a:t>
            </a:r>
            <a:r>
              <a:rPr lang="zh-CN" altLang="zh-CN" b="0" dirty="0"/>
              <a:t>若树</a:t>
            </a:r>
            <a:r>
              <a:rPr lang="en-US" altLang="zh-CN" b="0" dirty="0"/>
              <a:t>T</a:t>
            </a:r>
            <a:r>
              <a:rPr lang="zh-CN" altLang="zh-CN" b="0" dirty="0"/>
              <a:t>非空，则：</a:t>
            </a:r>
          </a:p>
          <a:p>
            <a:r>
              <a:rPr lang="zh-CN" altLang="zh-CN" b="0" dirty="0"/>
              <a:t>　</a:t>
            </a:r>
            <a:r>
              <a:rPr lang="en-US" altLang="zh-CN" b="0" dirty="0"/>
              <a:t>		</a:t>
            </a:r>
            <a:r>
              <a:rPr lang="zh-CN" altLang="zh-CN" b="0" dirty="0"/>
              <a:t>①依次后根遍历根</a:t>
            </a:r>
            <a:r>
              <a:rPr lang="en-US" altLang="zh-CN" b="0" dirty="0"/>
              <a:t>T</a:t>
            </a:r>
            <a:r>
              <a:rPr lang="zh-CN" altLang="zh-CN" b="0" dirty="0"/>
              <a:t>的各子树</a:t>
            </a:r>
            <a:r>
              <a:rPr lang="en-US" altLang="zh-CN" b="0" dirty="0"/>
              <a:t>T</a:t>
            </a:r>
            <a:r>
              <a:rPr lang="en-US" altLang="zh-CN" b="0" baseline="-25000" dirty="0"/>
              <a:t>1</a:t>
            </a:r>
            <a:r>
              <a:rPr lang="en-US" altLang="zh-CN" b="0" dirty="0"/>
              <a:t>, T</a:t>
            </a:r>
            <a:r>
              <a:rPr lang="en-US" altLang="zh-CN" b="0" baseline="-25000" dirty="0"/>
              <a:t>2</a:t>
            </a:r>
            <a:r>
              <a:rPr lang="en-US" altLang="zh-CN" b="0" dirty="0"/>
              <a:t>, …, </a:t>
            </a:r>
            <a:r>
              <a:rPr lang="en-US" altLang="zh-CN" b="0" dirty="0" err="1"/>
              <a:t>T</a:t>
            </a:r>
            <a:r>
              <a:rPr lang="en-US" altLang="zh-CN" b="0" baseline="-25000" dirty="0" err="1"/>
              <a:t>k</a:t>
            </a:r>
            <a:r>
              <a:rPr lang="zh-CN" altLang="zh-CN" b="0" dirty="0"/>
              <a:t>；</a:t>
            </a:r>
          </a:p>
          <a:p>
            <a:r>
              <a:rPr lang="zh-CN" altLang="zh-CN" b="0" dirty="0"/>
              <a:t>　</a:t>
            </a:r>
            <a:r>
              <a:rPr lang="en-US" altLang="zh-CN" b="0" dirty="0"/>
              <a:t>		</a:t>
            </a:r>
            <a:r>
              <a:rPr lang="zh-CN" altLang="zh-CN" b="0" dirty="0"/>
              <a:t>②访问根结点</a:t>
            </a:r>
            <a:r>
              <a:rPr lang="en-US" altLang="zh-CN" b="0" dirty="0"/>
              <a:t>R</a:t>
            </a:r>
            <a:r>
              <a:rPr lang="zh-CN" altLang="zh-CN" b="0" dirty="0"/>
              <a:t>。</a:t>
            </a:r>
          </a:p>
          <a:p>
            <a:endParaRPr lang="zh-CN" altLang="en-US" dirty="0"/>
          </a:p>
        </p:txBody>
      </p:sp>
    </p:spTree>
    <p:extLst>
      <p:ext uri="{BB962C8B-B14F-4D97-AF65-F5344CB8AC3E}">
        <p14:creationId xmlns:p14="http://schemas.microsoft.com/office/powerpoint/2010/main" val="203551762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5572" y="916149"/>
            <a:ext cx="7804899" cy="1792771"/>
          </a:xfrm>
        </p:spPr>
        <p:txBody>
          <a:bodyPr/>
          <a:lstStyle/>
          <a:p>
            <a:r>
              <a:rPr lang="zh-CN" altLang="zh-CN" b="0" dirty="0"/>
              <a:t>对图</a:t>
            </a:r>
            <a:r>
              <a:rPr lang="en-US" altLang="zh-CN" b="0" dirty="0"/>
              <a:t>5-59(a)</a:t>
            </a:r>
            <a:r>
              <a:rPr lang="zh-CN" altLang="zh-CN" b="0" dirty="0"/>
              <a:t>所示的树进行先根遍历和后根遍历</a:t>
            </a:r>
            <a:r>
              <a:rPr lang="zh-CN" altLang="zh-CN" b="0" dirty="0" smtClean="0"/>
              <a:t>，</a:t>
            </a:r>
            <a:endParaRPr lang="en-US" altLang="zh-CN" b="0" dirty="0" smtClean="0"/>
          </a:p>
          <a:p>
            <a:r>
              <a:rPr lang="zh-CN" altLang="zh-CN" b="0" dirty="0" smtClean="0"/>
              <a:t>先</a:t>
            </a:r>
            <a:r>
              <a:rPr lang="zh-CN" altLang="zh-CN" b="0" dirty="0"/>
              <a:t>根遍历</a:t>
            </a:r>
            <a:r>
              <a:rPr lang="zh-CN" altLang="zh-CN" b="0" dirty="0" smtClean="0"/>
              <a:t>序列</a:t>
            </a:r>
            <a:r>
              <a:rPr lang="zh-CN" altLang="en-US" b="0" dirty="0" smtClean="0"/>
              <a:t>：</a:t>
            </a:r>
            <a:r>
              <a:rPr lang="en-US" altLang="zh-CN" b="0" dirty="0" smtClean="0"/>
              <a:t>ABEFGHICD</a:t>
            </a:r>
          </a:p>
          <a:p>
            <a:r>
              <a:rPr lang="zh-CN" altLang="zh-CN" b="0" dirty="0" smtClean="0"/>
              <a:t>后根</a:t>
            </a:r>
            <a:r>
              <a:rPr lang="zh-CN" altLang="zh-CN" b="0" dirty="0"/>
              <a:t>遍历</a:t>
            </a:r>
            <a:r>
              <a:rPr lang="zh-CN" altLang="zh-CN" b="0" dirty="0" smtClean="0"/>
              <a:t>序列：</a:t>
            </a:r>
            <a:r>
              <a:rPr lang="en-US" altLang="zh-CN" b="0" dirty="0" smtClean="0"/>
              <a:t>EGHIFBCDA</a:t>
            </a:r>
          </a:p>
          <a:p>
            <a:endParaRPr lang="zh-CN" altLang="en-US" dirty="0"/>
          </a:p>
        </p:txBody>
      </p:sp>
      <p:pic>
        <p:nvPicPr>
          <p:cNvPr id="634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2564904"/>
            <a:ext cx="3312368" cy="3627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211067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313028" cy="3579849"/>
          </a:xfrm>
        </p:spPr>
        <p:txBody>
          <a:bodyPr/>
          <a:lstStyle/>
          <a:p>
            <a:r>
              <a:rPr lang="zh-CN" altLang="zh-CN" b="0" dirty="0"/>
              <a:t>对图</a:t>
            </a:r>
            <a:r>
              <a:rPr lang="en-US" altLang="zh-CN" b="0" dirty="0"/>
              <a:t>5-59(a)</a:t>
            </a:r>
            <a:r>
              <a:rPr lang="zh-CN" altLang="zh-CN" b="0" dirty="0"/>
              <a:t>所示的树转换后对应的二叉树如图</a:t>
            </a:r>
            <a:r>
              <a:rPr lang="en-US" altLang="zh-CN" b="0" dirty="0"/>
              <a:t>5-59(c)</a:t>
            </a:r>
            <a:r>
              <a:rPr lang="zh-CN" altLang="zh-CN" b="0" dirty="0" smtClean="0"/>
              <a:t>进行</a:t>
            </a:r>
            <a:r>
              <a:rPr lang="zh-CN" altLang="en-US" b="0" dirty="0" smtClean="0"/>
              <a:t>，</a:t>
            </a:r>
            <a:endParaRPr lang="en-US" altLang="zh-CN" b="0" dirty="0" smtClean="0"/>
          </a:p>
          <a:p>
            <a:r>
              <a:rPr lang="zh-CN" altLang="zh-CN" b="0" dirty="0" smtClean="0"/>
              <a:t>先</a:t>
            </a:r>
            <a:r>
              <a:rPr lang="zh-CN" altLang="zh-CN" b="0" dirty="0"/>
              <a:t>序</a:t>
            </a:r>
            <a:r>
              <a:rPr lang="zh-CN" altLang="zh-CN" b="0" dirty="0" smtClean="0"/>
              <a:t>遍历</a:t>
            </a:r>
            <a:r>
              <a:rPr lang="zh-CN" altLang="en-US" b="0" dirty="0" smtClean="0"/>
              <a:t>：</a:t>
            </a:r>
            <a:r>
              <a:rPr lang="en-US" altLang="zh-CN" b="0" dirty="0" smtClean="0"/>
              <a:t>ABEFGHICD</a:t>
            </a:r>
          </a:p>
          <a:p>
            <a:r>
              <a:rPr lang="zh-CN" altLang="zh-CN" b="0" dirty="0" smtClean="0"/>
              <a:t>中</a:t>
            </a:r>
            <a:r>
              <a:rPr lang="zh-CN" altLang="zh-CN" b="0" dirty="0"/>
              <a:t>序</a:t>
            </a:r>
            <a:r>
              <a:rPr lang="zh-CN" altLang="zh-CN" b="0" dirty="0" smtClean="0"/>
              <a:t>遍历</a:t>
            </a:r>
            <a:r>
              <a:rPr lang="zh-CN" altLang="en-US" b="0" dirty="0" smtClean="0"/>
              <a:t>：</a:t>
            </a:r>
            <a:r>
              <a:rPr lang="en-US" altLang="zh-CN" b="0" dirty="0" smtClean="0"/>
              <a:t>EGHIFBCDA</a:t>
            </a:r>
          </a:p>
          <a:p>
            <a:r>
              <a:rPr lang="zh-CN" altLang="zh-CN" b="0" dirty="0" smtClean="0">
                <a:solidFill>
                  <a:schemeClr val="tx2">
                    <a:lumMod val="60000"/>
                    <a:lumOff val="40000"/>
                  </a:schemeClr>
                </a:solidFill>
              </a:rPr>
              <a:t>后序遍历</a:t>
            </a:r>
            <a:r>
              <a:rPr lang="zh-CN" altLang="en-US" b="0" dirty="0" smtClean="0">
                <a:solidFill>
                  <a:schemeClr val="tx2">
                    <a:lumMod val="60000"/>
                    <a:lumOff val="40000"/>
                  </a:schemeClr>
                </a:solidFill>
              </a:rPr>
              <a:t>：</a:t>
            </a:r>
            <a:r>
              <a:rPr lang="en-US" altLang="zh-CN" b="0" dirty="0" smtClean="0">
                <a:solidFill>
                  <a:schemeClr val="tx2">
                    <a:lumMod val="60000"/>
                    <a:lumOff val="40000"/>
                  </a:schemeClr>
                </a:solidFill>
              </a:rPr>
              <a:t>IHGFEDCBA</a:t>
            </a:r>
            <a:endParaRPr lang="zh-CN" altLang="zh-CN" b="0" dirty="0">
              <a:solidFill>
                <a:schemeClr val="tx2">
                  <a:lumMod val="60000"/>
                  <a:lumOff val="40000"/>
                </a:schemeClr>
              </a:solidFill>
            </a:endParaRPr>
          </a:p>
          <a:p>
            <a:endParaRPr lang="zh-CN" altLang="en-US" dirty="0"/>
          </a:p>
        </p:txBody>
      </p:sp>
      <p:pic>
        <p:nvPicPr>
          <p:cNvPr id="645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772816"/>
            <a:ext cx="2808312" cy="4470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79512" y="4964975"/>
            <a:ext cx="6336704" cy="1200329"/>
          </a:xfrm>
          <a:prstGeom prst="rect">
            <a:avLst/>
          </a:prstGeom>
          <a:ln w="12700">
            <a:solidFill>
              <a:schemeClr val="tx1"/>
            </a:solidFill>
          </a:ln>
        </p:spPr>
        <p:txBody>
          <a:bodyPr wrap="square">
            <a:spAutoFit/>
          </a:bodyPr>
          <a:lstStyle/>
          <a:p>
            <a:r>
              <a:rPr lang="zh-CN" altLang="zh-CN" sz="2400" dirty="0" smtClean="0">
                <a:latin typeface="Times New Roman" pitchFamily="18" charset="0"/>
                <a:ea typeface="楷体" pitchFamily="49" charset="-122"/>
                <a:cs typeface="Times New Roman" pitchFamily="18" charset="0"/>
              </a:rPr>
              <a:t>对图</a:t>
            </a:r>
            <a:r>
              <a:rPr lang="en-US" altLang="zh-CN" sz="2400" dirty="0" smtClean="0">
                <a:latin typeface="Times New Roman" pitchFamily="18" charset="0"/>
                <a:ea typeface="楷体" pitchFamily="49" charset="-122"/>
                <a:cs typeface="Times New Roman" pitchFamily="18" charset="0"/>
              </a:rPr>
              <a:t>5-59(a)</a:t>
            </a:r>
            <a:r>
              <a:rPr lang="zh-CN" altLang="zh-CN" sz="2400" dirty="0" smtClean="0">
                <a:latin typeface="Times New Roman" pitchFamily="18" charset="0"/>
                <a:ea typeface="楷体" pitchFamily="49" charset="-122"/>
                <a:cs typeface="Times New Roman" pitchFamily="18" charset="0"/>
              </a:rPr>
              <a:t>所示的树进行先根遍历和后根遍历</a:t>
            </a:r>
            <a:r>
              <a:rPr lang="zh-CN" altLang="en-US" sz="2400" dirty="0" smtClean="0">
                <a:latin typeface="Times New Roman" pitchFamily="18" charset="0"/>
                <a:ea typeface="楷体" pitchFamily="49" charset="-122"/>
                <a:cs typeface="Times New Roman" pitchFamily="18" charset="0"/>
              </a:rPr>
              <a:t>：</a:t>
            </a:r>
            <a:endParaRPr lang="en-US" altLang="zh-CN" sz="2400" dirty="0" smtClean="0">
              <a:latin typeface="Times New Roman" pitchFamily="18" charset="0"/>
              <a:ea typeface="楷体" pitchFamily="49" charset="-122"/>
              <a:cs typeface="Times New Roman" pitchFamily="18" charset="0"/>
            </a:endParaRPr>
          </a:p>
          <a:p>
            <a:r>
              <a:rPr lang="zh-CN" altLang="zh-CN" sz="2400" dirty="0" smtClean="0">
                <a:latin typeface="Times New Roman" pitchFamily="18" charset="0"/>
                <a:ea typeface="楷体" pitchFamily="49" charset="-122"/>
                <a:cs typeface="Times New Roman" pitchFamily="18" charset="0"/>
              </a:rPr>
              <a:t>先根遍历序列</a:t>
            </a:r>
            <a:r>
              <a:rPr lang="zh-CN" altLang="en-US" sz="2400" dirty="0" smtClean="0">
                <a:latin typeface="Times New Roman" pitchFamily="18" charset="0"/>
                <a:ea typeface="楷体" pitchFamily="49" charset="-122"/>
                <a:cs typeface="Times New Roman" pitchFamily="18" charset="0"/>
              </a:rPr>
              <a:t>：</a:t>
            </a:r>
            <a:r>
              <a:rPr lang="en-US" altLang="zh-CN" sz="2400" dirty="0" smtClean="0">
                <a:latin typeface="Times New Roman" pitchFamily="18" charset="0"/>
                <a:ea typeface="楷体" pitchFamily="49" charset="-122"/>
                <a:cs typeface="Times New Roman" pitchFamily="18" charset="0"/>
              </a:rPr>
              <a:t>ABEFGHICD</a:t>
            </a:r>
          </a:p>
          <a:p>
            <a:r>
              <a:rPr lang="zh-CN" altLang="zh-CN" sz="2400" dirty="0" smtClean="0">
                <a:latin typeface="Times New Roman" pitchFamily="18" charset="0"/>
                <a:ea typeface="楷体" pitchFamily="49" charset="-122"/>
                <a:cs typeface="Times New Roman" pitchFamily="18" charset="0"/>
              </a:rPr>
              <a:t>后根遍历序列：</a:t>
            </a:r>
            <a:r>
              <a:rPr lang="en-US" altLang="zh-CN" sz="2400" dirty="0" smtClean="0">
                <a:latin typeface="Times New Roman" pitchFamily="18" charset="0"/>
                <a:ea typeface="楷体" pitchFamily="49" charset="-122"/>
                <a:cs typeface="Times New Roman" pitchFamily="18" charset="0"/>
              </a:rPr>
              <a:t>EGHIFBCDA</a:t>
            </a:r>
          </a:p>
        </p:txBody>
      </p:sp>
    </p:spTree>
    <p:extLst>
      <p:ext uri="{BB962C8B-B14F-4D97-AF65-F5344CB8AC3E}">
        <p14:creationId xmlns:p14="http://schemas.microsoft.com/office/powerpoint/2010/main" val="107934770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520940" cy="5400600"/>
          </a:xfrm>
        </p:spPr>
        <p:txBody>
          <a:bodyPr>
            <a:normAutofit fontScale="92500"/>
          </a:bodyPr>
          <a:lstStyle/>
          <a:p>
            <a:r>
              <a:rPr lang="zh-CN" altLang="zh-CN" b="0" dirty="0">
                <a:solidFill>
                  <a:srgbClr val="FF0000"/>
                </a:solidFill>
              </a:rPr>
              <a:t>森林的遍历定义如下</a:t>
            </a:r>
            <a:r>
              <a:rPr lang="zh-CN" altLang="zh-CN" b="0" dirty="0"/>
              <a:t>：</a:t>
            </a:r>
          </a:p>
          <a:p>
            <a:r>
              <a:rPr lang="en-US" altLang="zh-CN" b="0" dirty="0"/>
              <a:t>	(1) </a:t>
            </a:r>
            <a:r>
              <a:rPr lang="zh-CN" altLang="zh-CN" b="0" dirty="0">
                <a:solidFill>
                  <a:srgbClr val="FF0000"/>
                </a:solidFill>
              </a:rPr>
              <a:t>先根（序）遍历森林</a:t>
            </a:r>
          </a:p>
          <a:p>
            <a:r>
              <a:rPr lang="en-US" altLang="zh-CN" b="0" dirty="0"/>
              <a:t>		</a:t>
            </a:r>
            <a:r>
              <a:rPr lang="zh-CN" altLang="zh-CN" b="0" dirty="0"/>
              <a:t>若森林非空，则：</a:t>
            </a:r>
          </a:p>
          <a:p>
            <a:r>
              <a:rPr lang="en-US" altLang="zh-CN" b="0" dirty="0"/>
              <a:t>		</a:t>
            </a:r>
            <a:r>
              <a:rPr lang="zh-CN" altLang="zh-CN" b="0" dirty="0"/>
              <a:t>①访问森林中第一棵树的根结点；</a:t>
            </a:r>
          </a:p>
          <a:p>
            <a:r>
              <a:rPr lang="zh-CN" altLang="zh-CN" b="0" dirty="0"/>
              <a:t>　</a:t>
            </a:r>
            <a:r>
              <a:rPr lang="en-US" altLang="zh-CN" b="0" dirty="0"/>
              <a:t>		</a:t>
            </a:r>
            <a:r>
              <a:rPr lang="zh-CN" altLang="zh-CN" b="0" dirty="0"/>
              <a:t>②先根遍历第一棵树中的子树森林；</a:t>
            </a:r>
          </a:p>
          <a:p>
            <a:r>
              <a:rPr lang="en-US" altLang="zh-CN" b="0" dirty="0"/>
              <a:t>		</a:t>
            </a:r>
            <a:r>
              <a:rPr lang="zh-CN" altLang="zh-CN" b="0" dirty="0"/>
              <a:t>③先根遍历除去第一棵树之后剩余的树构成的森林。</a:t>
            </a:r>
          </a:p>
          <a:p>
            <a:r>
              <a:rPr lang="en-US" altLang="zh-CN" b="0" dirty="0"/>
              <a:t>	(2) </a:t>
            </a:r>
            <a:r>
              <a:rPr lang="zh-CN" altLang="zh-CN" b="0" dirty="0">
                <a:solidFill>
                  <a:srgbClr val="FF0000"/>
                </a:solidFill>
              </a:rPr>
              <a:t>中根（序）遍历森林</a:t>
            </a:r>
          </a:p>
          <a:p>
            <a:r>
              <a:rPr lang="en-US" altLang="zh-CN" b="0" dirty="0"/>
              <a:t>		</a:t>
            </a:r>
            <a:r>
              <a:rPr lang="zh-CN" altLang="zh-CN" b="0" dirty="0"/>
              <a:t>①中根遍历森林中第一棵树的根结点的子树森林；</a:t>
            </a:r>
          </a:p>
          <a:p>
            <a:r>
              <a:rPr lang="zh-CN" altLang="zh-CN" b="0" dirty="0"/>
              <a:t>　</a:t>
            </a:r>
            <a:r>
              <a:rPr lang="en-US" altLang="zh-CN" b="0" dirty="0"/>
              <a:t>		</a:t>
            </a:r>
            <a:r>
              <a:rPr lang="zh-CN" altLang="zh-CN" b="0" dirty="0"/>
              <a:t>②访问森林中第一棵树的根结点；</a:t>
            </a:r>
          </a:p>
          <a:p>
            <a:r>
              <a:rPr lang="en-US" altLang="zh-CN" b="0" dirty="0"/>
              <a:t>		</a:t>
            </a:r>
            <a:r>
              <a:rPr lang="zh-CN" altLang="zh-CN" b="0" dirty="0"/>
              <a:t>③中根遍历除去第一棵树之后剩余的树构成的森林。</a:t>
            </a:r>
          </a:p>
          <a:p>
            <a:endParaRPr lang="zh-CN" altLang="en-US" b="0"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8143900" y="428604"/>
            <a:ext cx="429260" cy="427512"/>
          </a:xfrm>
          <a:prstGeom prst="rect">
            <a:avLst/>
          </a:prstGeom>
        </p:spPr>
      </p:pic>
    </p:spTree>
    <p:extLst>
      <p:ext uri="{BB962C8B-B14F-4D97-AF65-F5344CB8AC3E}">
        <p14:creationId xmlns:p14="http://schemas.microsoft.com/office/powerpoint/2010/main" val="341159247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ChangeArrowheads="1"/>
          </p:cNvSpPr>
          <p:nvPr/>
        </p:nvSpPr>
        <p:spPr bwMode="auto">
          <a:xfrm>
            <a:off x="1000100" y="3571876"/>
            <a:ext cx="7143800" cy="24222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lnSpc>
                <a:spcPct val="130000"/>
              </a:lnSpc>
              <a:spcBef>
                <a:spcPts val="600"/>
              </a:spcBef>
              <a:spcAft>
                <a:spcPct val="0"/>
              </a:spcAft>
            </a:pPr>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森林</a:t>
            </a:r>
            <a:r>
              <a:rPr lang="zh-CN" altLang="en-US" sz="2200" b="1"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先根遍历</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ABCDEFGIJ</a:t>
            </a:r>
          </a:p>
          <a:p>
            <a:pPr lvl="0" fontAlgn="base">
              <a:lnSpc>
                <a:spcPct val="130000"/>
              </a:lnSpc>
              <a:spcBef>
                <a:spcPts val="600"/>
              </a:spcBef>
              <a:spcAft>
                <a:spcPct val="0"/>
              </a:spcAft>
            </a:pP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中根遍历</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BCDAFEHJIG</a:t>
            </a:r>
          </a:p>
          <a:p>
            <a:pPr lvl="0" fontAlgn="base">
              <a:lnSpc>
                <a:spcPct val="130000"/>
              </a:lnSpc>
              <a:spcBef>
                <a:spcPts val="600"/>
              </a:spcBef>
              <a:spcAft>
                <a:spcPct val="0"/>
              </a:spcAft>
            </a:pPr>
            <a:r>
              <a:rPr lang="zh-CN" altLang="en-US" sz="2200" b="1" dirty="0" smtClean="0">
                <a:latin typeface="Times New Roman" panose="02020603050405020304" pitchFamily="18" charset="0"/>
                <a:ea typeface="楷体" panose="02010609060101010101" pitchFamily="49" charset="-122"/>
                <a:cs typeface="Times New Roman" panose="02020603050405020304" pitchFamily="18" charset="0"/>
              </a:rPr>
              <a:t>森林转换后对应的二叉树：</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先序遍历：</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ABCDEFGHIJ</a:t>
            </a:r>
          </a:p>
          <a:p>
            <a:pPr lvl="0" fontAlgn="base">
              <a:lnSpc>
                <a:spcPct val="130000"/>
              </a:lnSpc>
              <a:spcBef>
                <a:spcPts val="600"/>
              </a:spcBef>
              <a:spcAft>
                <a:spcPct val="0"/>
              </a:spcAft>
            </a:pP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中序遍历：</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BCDAFEHJIG</a:t>
            </a:r>
          </a:p>
          <a:p>
            <a:pPr lvl="0" fontAlgn="base">
              <a:spcBef>
                <a:spcPct val="0"/>
              </a:spcBef>
              <a:spcAft>
                <a:spcPct val="0"/>
              </a:spcAft>
            </a:pPr>
            <a:endPar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339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764704"/>
            <a:ext cx="66675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23528" y="1268760"/>
            <a:ext cx="8496944" cy="4248472"/>
          </a:xfrm>
        </p:spPr>
        <p:txBody>
          <a:bodyPr>
            <a:normAutofit/>
          </a:bodyPr>
          <a:lstStyle/>
          <a:p>
            <a:r>
              <a:rPr lang="zh-CN" altLang="en-US" dirty="0" smtClean="0">
                <a:solidFill>
                  <a:srgbClr val="FF0000"/>
                </a:solidFill>
              </a:rPr>
              <a:t>性质</a:t>
            </a:r>
            <a:r>
              <a:rPr lang="en-US" dirty="0" smtClean="0">
                <a:solidFill>
                  <a:srgbClr val="FF0000"/>
                </a:solidFill>
              </a:rPr>
              <a:t>4</a:t>
            </a:r>
            <a:r>
              <a:rPr lang="zh-CN" altLang="en-US" dirty="0" smtClean="0">
                <a:solidFill>
                  <a:srgbClr val="FF0000"/>
                </a:solidFill>
              </a:rPr>
              <a:t>：具有</a:t>
            </a:r>
            <a:r>
              <a:rPr lang="en-US" dirty="0" smtClean="0">
                <a:solidFill>
                  <a:srgbClr val="FF0000"/>
                </a:solidFill>
              </a:rPr>
              <a:t>n</a:t>
            </a:r>
            <a:r>
              <a:rPr lang="zh-CN" altLang="en-US" dirty="0" smtClean="0">
                <a:solidFill>
                  <a:srgbClr val="FF0000"/>
                </a:solidFill>
              </a:rPr>
              <a:t>个结点的完全二叉树的高度</a:t>
            </a:r>
            <a:r>
              <a:rPr lang="en-US" altLang="zh-CN" dirty="0" smtClean="0">
                <a:solidFill>
                  <a:srgbClr val="FF0000"/>
                </a:solidFill>
              </a:rPr>
              <a:t>k=</a:t>
            </a:r>
            <a:r>
              <a:rPr lang="zh-CN" altLang="en-US" dirty="0" smtClean="0">
                <a:solidFill>
                  <a:srgbClr val="FF0000"/>
                </a:solidFill>
              </a:rPr>
              <a:t> </a:t>
            </a:r>
            <a:r>
              <a:rPr lang="zh-CN" altLang="en-US" dirty="0" smtClean="0">
                <a:solidFill>
                  <a:srgbClr val="FF0000"/>
                </a:solidFill>
                <a:latin typeface="Lucida Sans Unicode"/>
                <a:cs typeface="Lucida Sans Unicode"/>
              </a:rPr>
              <a:t>⌊</a:t>
            </a:r>
            <a:r>
              <a:rPr lang="en-US" altLang="zh-CN" dirty="0" smtClean="0">
                <a:solidFill>
                  <a:srgbClr val="FF0000"/>
                </a:solidFill>
              </a:rPr>
              <a:t>log</a:t>
            </a:r>
            <a:r>
              <a:rPr lang="zh-CN" altLang="en-US" dirty="0" smtClean="0">
                <a:solidFill>
                  <a:srgbClr val="FF0000"/>
                </a:solidFill>
              </a:rPr>
              <a:t> </a:t>
            </a:r>
            <a:r>
              <a:rPr lang="en-US" altLang="zh-CN" baseline="-25000" dirty="0" smtClean="0">
                <a:solidFill>
                  <a:srgbClr val="FF0000"/>
                </a:solidFill>
              </a:rPr>
              <a:t>2</a:t>
            </a:r>
            <a:r>
              <a:rPr lang="en-US" altLang="zh-CN" dirty="0" smtClean="0">
                <a:solidFill>
                  <a:srgbClr val="FF0000"/>
                </a:solidFill>
              </a:rPr>
              <a:t>n</a:t>
            </a:r>
            <a:r>
              <a:rPr lang="en-US" altLang="zh-CN" dirty="0" smtClean="0">
                <a:solidFill>
                  <a:srgbClr val="FF0000"/>
                </a:solidFill>
                <a:latin typeface="Lucida Sans Unicode"/>
                <a:cs typeface="Lucida Sans Unicode"/>
              </a:rPr>
              <a:t>⌋+1</a:t>
            </a:r>
            <a:r>
              <a:rPr lang="zh-CN" altLang="en-US" dirty="0" smtClean="0">
                <a:solidFill>
                  <a:srgbClr val="FF0000"/>
                </a:solidFill>
              </a:rPr>
              <a:t>。</a:t>
            </a:r>
            <a:endParaRPr lang="en-US" altLang="zh-CN" dirty="0" smtClean="0">
              <a:solidFill>
                <a:srgbClr val="FF0000"/>
              </a:solidFill>
            </a:endParaRPr>
          </a:p>
          <a:p>
            <a:endParaRPr lang="en-US" altLang="zh-CN" dirty="0" smtClean="0">
              <a:solidFill>
                <a:srgbClr val="FF0000"/>
              </a:solidFill>
            </a:endParaRPr>
          </a:p>
          <a:p>
            <a:pPr marL="68580" indent="0"/>
            <a:r>
              <a:rPr lang="zh-CN" altLang="en-US" dirty="0">
                <a:solidFill>
                  <a:srgbClr val="0000FF"/>
                </a:solidFill>
              </a:rPr>
              <a:t>证明</a:t>
            </a:r>
            <a:r>
              <a:rPr lang="zh-CN" altLang="en-US" dirty="0" smtClean="0">
                <a:solidFill>
                  <a:srgbClr val="0000FF"/>
                </a:solidFill>
              </a:rPr>
              <a:t>：</a:t>
            </a:r>
            <a:r>
              <a:rPr lang="en-US" altLang="zh-CN" b="0" dirty="0" smtClean="0">
                <a:ea typeface="宋体" pitchFamily="2" charset="-122"/>
              </a:rPr>
              <a:t>2</a:t>
            </a:r>
            <a:r>
              <a:rPr lang="en-US" altLang="zh-CN" b="0" baseline="30000" dirty="0" smtClean="0">
                <a:ea typeface="宋体" pitchFamily="2" charset="-122"/>
              </a:rPr>
              <a:t>k-1</a:t>
            </a:r>
            <a:r>
              <a:rPr lang="en-US" altLang="zh-CN" b="0" dirty="0" smtClean="0">
                <a:ea typeface="宋体" pitchFamily="2" charset="-122"/>
              </a:rPr>
              <a:t>-1 &lt; n </a:t>
            </a:r>
            <a:r>
              <a:rPr lang="en-US" altLang="zh-CN" b="0" dirty="0" smtClean="0">
                <a:ea typeface="Cambria Math"/>
              </a:rPr>
              <a:t>≤ </a:t>
            </a:r>
            <a:r>
              <a:rPr lang="en-US" altLang="zh-CN" b="0" dirty="0" smtClean="0">
                <a:ea typeface="宋体" pitchFamily="2" charset="-122"/>
              </a:rPr>
              <a:t>2</a:t>
            </a:r>
            <a:r>
              <a:rPr lang="en-US" altLang="zh-CN" b="0" baseline="30000" dirty="0" smtClean="0">
                <a:ea typeface="宋体" pitchFamily="2" charset="-122"/>
              </a:rPr>
              <a:t>k </a:t>
            </a:r>
            <a:r>
              <a:rPr lang="en-US" altLang="zh-CN" b="0" dirty="0" smtClean="0">
                <a:ea typeface="宋体" pitchFamily="2" charset="-122"/>
              </a:rPr>
              <a:t>- 1   ⇒   2</a:t>
            </a:r>
            <a:r>
              <a:rPr lang="en-US" altLang="zh-CN" b="0" baseline="30000" dirty="0" smtClean="0">
                <a:ea typeface="宋体" pitchFamily="2" charset="-122"/>
              </a:rPr>
              <a:t>k-1 </a:t>
            </a:r>
            <a:r>
              <a:rPr lang="en-US" altLang="zh-CN" b="0" dirty="0" smtClean="0">
                <a:ea typeface="宋体" pitchFamily="2" charset="-122"/>
              </a:rPr>
              <a:t>≤ n &lt; </a:t>
            </a:r>
            <a:r>
              <a:rPr lang="en-US" altLang="zh-CN" b="0" dirty="0">
                <a:ea typeface="宋体" pitchFamily="2" charset="-122"/>
              </a:rPr>
              <a:t>2</a:t>
            </a:r>
            <a:r>
              <a:rPr lang="en-US" altLang="zh-CN" b="0" baseline="30000" dirty="0">
                <a:ea typeface="宋体" pitchFamily="2" charset="-122"/>
              </a:rPr>
              <a:t>k</a:t>
            </a:r>
            <a:endParaRPr lang="en-US" altLang="zh-CN" b="0" dirty="0">
              <a:ea typeface="宋体" pitchFamily="2" charset="-122"/>
            </a:endParaRPr>
          </a:p>
          <a:p>
            <a:pPr marL="68580" indent="0"/>
            <a:r>
              <a:rPr lang="en-US" altLang="zh-CN" b="0" dirty="0">
                <a:ea typeface="宋体" pitchFamily="2" charset="-122"/>
              </a:rPr>
              <a:t>		      </a:t>
            </a:r>
            <a:r>
              <a:rPr lang="en-US" altLang="zh-CN" b="0" dirty="0" smtClean="0">
                <a:ea typeface="宋体" pitchFamily="2" charset="-122"/>
              </a:rPr>
              <a:t>        </a:t>
            </a:r>
            <a:r>
              <a:rPr lang="en-US" altLang="zh-CN" b="0" dirty="0" smtClean="0">
                <a:ea typeface="Cambria Math"/>
              </a:rPr>
              <a:t>⇒    k - 1</a:t>
            </a:r>
            <a:r>
              <a:rPr lang="en-US" altLang="zh-CN" b="0" dirty="0" smtClean="0">
                <a:ea typeface="宋体" pitchFamily="2" charset="-122"/>
              </a:rPr>
              <a:t> ≤ </a:t>
            </a:r>
            <a:r>
              <a:rPr lang="en-US" altLang="zh-CN" b="0" dirty="0" err="1" smtClean="0">
                <a:ea typeface="宋体" pitchFamily="2" charset="-122"/>
              </a:rPr>
              <a:t>logn</a:t>
            </a:r>
            <a:r>
              <a:rPr lang="en-US" altLang="zh-CN" b="0" dirty="0" smtClean="0">
                <a:ea typeface="宋体" pitchFamily="2" charset="-122"/>
              </a:rPr>
              <a:t> &lt;</a:t>
            </a:r>
            <a:r>
              <a:rPr lang="en-US" altLang="zh-CN" b="0" dirty="0">
                <a:ea typeface="宋体" pitchFamily="2" charset="-122"/>
              </a:rPr>
              <a:t>k</a:t>
            </a:r>
          </a:p>
          <a:p>
            <a:pPr marL="68580" indent="0"/>
            <a:r>
              <a:rPr lang="en-US" altLang="zh-CN" b="0" dirty="0">
                <a:ea typeface="宋体" pitchFamily="2" charset="-122"/>
              </a:rPr>
              <a:t>		       </a:t>
            </a:r>
            <a:r>
              <a:rPr lang="en-US" altLang="zh-CN" b="0" dirty="0" smtClean="0">
                <a:ea typeface="宋体" pitchFamily="2" charset="-122"/>
              </a:rPr>
              <a:t>       </a:t>
            </a:r>
            <a:r>
              <a:rPr lang="en-US" altLang="zh-CN" b="0" dirty="0" smtClean="0">
                <a:ea typeface="Cambria Math"/>
              </a:rPr>
              <a:t>⇒    </a:t>
            </a:r>
            <a:r>
              <a:rPr lang="en-US" altLang="zh-CN" b="0" dirty="0">
                <a:ea typeface="Cambria Math"/>
              </a:rPr>
              <a:t>k</a:t>
            </a:r>
            <a:r>
              <a:rPr lang="en-US" altLang="zh-CN" b="0" dirty="0">
                <a:ea typeface="宋体" pitchFamily="2" charset="-122"/>
              </a:rPr>
              <a:t> ≤ </a:t>
            </a:r>
            <a:r>
              <a:rPr lang="en-US" altLang="zh-CN" b="0" dirty="0" err="1">
                <a:ea typeface="Cambria Math"/>
              </a:rPr>
              <a:t>logn</a:t>
            </a:r>
            <a:r>
              <a:rPr lang="en-US" altLang="zh-CN" b="0" dirty="0">
                <a:ea typeface="宋体" pitchFamily="2" charset="-122"/>
              </a:rPr>
              <a:t> </a:t>
            </a:r>
            <a:r>
              <a:rPr lang="en-US" altLang="zh-CN" b="0" dirty="0" smtClean="0">
                <a:ea typeface="宋体" pitchFamily="2" charset="-122"/>
              </a:rPr>
              <a:t>+ 1 &lt; k + 1</a:t>
            </a:r>
            <a:endParaRPr lang="en-US" altLang="zh-CN" b="0" dirty="0">
              <a:ea typeface="宋体" pitchFamily="2" charset="-122"/>
            </a:endParaRPr>
          </a:p>
          <a:p>
            <a:pPr marL="68580" indent="0"/>
            <a:r>
              <a:rPr lang="en-US" altLang="zh-CN" b="0" dirty="0">
                <a:ea typeface="宋体" pitchFamily="2" charset="-122"/>
              </a:rPr>
              <a:t>		     </a:t>
            </a:r>
            <a:r>
              <a:rPr lang="en-US" altLang="zh-CN" b="0" dirty="0" smtClean="0">
                <a:ea typeface="宋体" pitchFamily="2" charset="-122"/>
              </a:rPr>
              <a:t>         </a:t>
            </a:r>
            <a:r>
              <a:rPr lang="en-US" altLang="zh-CN" b="0" dirty="0">
                <a:ea typeface="Cambria Math"/>
              </a:rPr>
              <a:t>⇒    </a:t>
            </a:r>
            <a:r>
              <a:rPr lang="en-US" altLang="zh-CN" b="0" dirty="0" smtClean="0">
                <a:ea typeface="Cambria Math"/>
              </a:rPr>
              <a:t>k =</a:t>
            </a:r>
            <a:r>
              <a:rPr lang="en-US" altLang="zh-CN" b="0" dirty="0" smtClean="0">
                <a:solidFill>
                  <a:srgbClr val="FF0000"/>
                </a:solidFill>
                <a:ea typeface="Cambria Math"/>
              </a:rPr>
              <a:t> </a:t>
            </a:r>
            <a:r>
              <a:rPr lang="en-US" altLang="zh-CN" b="0" dirty="0">
                <a:ea typeface="Cambria Math"/>
              </a:rPr>
              <a:t>⎿</a:t>
            </a:r>
            <a:r>
              <a:rPr lang="en-US" altLang="zh-CN" b="0" dirty="0" err="1">
                <a:ea typeface="Cambria Math"/>
              </a:rPr>
              <a:t>logn</a:t>
            </a:r>
            <a:r>
              <a:rPr lang="en-US" altLang="zh-CN" b="0" dirty="0">
                <a:ea typeface="Cambria Math"/>
              </a:rPr>
              <a:t>⏌ +1</a:t>
            </a:r>
            <a:endParaRPr lang="en-US" altLang="zh-CN" b="0" dirty="0">
              <a:ea typeface="宋体" pitchFamily="2" charset="-122"/>
            </a:endParaRPr>
          </a:p>
          <a:p>
            <a:endParaRPr lang="zh-CN" altLang="en-US" b="0" dirty="0"/>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3" name="Rectangle 11"/>
          <p:cNvSpPr>
            <a:spLocks noChangeArrowheads="1"/>
          </p:cNvSpPr>
          <p:nvPr/>
        </p:nvSpPr>
        <p:spPr bwMode="auto">
          <a:xfrm>
            <a:off x="0" y="6175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65488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51520" y="980728"/>
            <a:ext cx="8568952" cy="5162916"/>
          </a:xfrm>
        </p:spPr>
        <p:txBody>
          <a:bodyPr>
            <a:normAutofit lnSpcReduction="10000"/>
          </a:bodyPr>
          <a:lstStyle/>
          <a:p>
            <a:pPr>
              <a:lnSpc>
                <a:spcPct val="150000"/>
              </a:lnSpc>
            </a:pPr>
            <a:r>
              <a:rPr lang="zh-CN" altLang="en-US" b="0" dirty="0" smtClean="0">
                <a:solidFill>
                  <a:srgbClr val="FF0000"/>
                </a:solidFill>
              </a:rPr>
              <a:t>性质</a:t>
            </a:r>
            <a:r>
              <a:rPr lang="en-US" b="0" dirty="0" smtClean="0">
                <a:solidFill>
                  <a:srgbClr val="FF0000"/>
                </a:solidFill>
              </a:rPr>
              <a:t>5</a:t>
            </a:r>
            <a:r>
              <a:rPr lang="zh-CN" altLang="en-US" b="0" dirty="0" smtClean="0">
                <a:solidFill>
                  <a:srgbClr val="FF0000"/>
                </a:solidFill>
              </a:rPr>
              <a:t>*：</a:t>
            </a:r>
            <a:r>
              <a:rPr lang="zh-CN" altLang="en-US" sz="2200" b="0" dirty="0" smtClean="0"/>
              <a:t>如果对一棵有</a:t>
            </a:r>
            <a:r>
              <a:rPr lang="en-US" sz="2200" b="0" dirty="0" smtClean="0"/>
              <a:t>n</a:t>
            </a:r>
            <a:r>
              <a:rPr lang="zh-CN" altLang="en-US" sz="2200" b="0" dirty="0" smtClean="0"/>
              <a:t>个结点的完全二叉树（其</a:t>
            </a:r>
            <a:r>
              <a:rPr lang="zh-CN" altLang="en-US" sz="2200" b="0" dirty="0"/>
              <a:t>高度</a:t>
            </a:r>
            <a:r>
              <a:rPr lang="zh-CN" altLang="en-US" sz="2200" b="0" dirty="0" smtClean="0"/>
              <a:t>为</a:t>
            </a:r>
            <a:r>
              <a:rPr lang="en-US" altLang="zh-CN" sz="2200" b="0" dirty="0" smtClean="0"/>
              <a:t>h</a:t>
            </a:r>
            <a:r>
              <a:rPr lang="zh-CN" altLang="en-US" sz="2200" b="0" dirty="0" smtClean="0"/>
              <a:t>）的结点按层序编号（从第</a:t>
            </a:r>
            <a:r>
              <a:rPr lang="en-US" sz="2200" b="0" dirty="0" smtClean="0"/>
              <a:t>1</a:t>
            </a:r>
            <a:r>
              <a:rPr lang="zh-CN" altLang="en-US" sz="2200" b="0" dirty="0" smtClean="0"/>
              <a:t>层到第</a:t>
            </a:r>
            <a:r>
              <a:rPr lang="en-US" altLang="zh-CN" sz="2200" b="0" dirty="0" smtClean="0"/>
              <a:t>h</a:t>
            </a:r>
            <a:r>
              <a:rPr lang="zh-CN" altLang="en-US" sz="2200" b="0" dirty="0" smtClean="0"/>
              <a:t>层，每层从左到右），则对任一结点</a:t>
            </a:r>
            <a:r>
              <a:rPr lang="en-US" altLang="zh-CN" sz="2200" b="0" dirty="0" err="1" smtClean="0"/>
              <a:t>i</a:t>
            </a:r>
            <a:r>
              <a:rPr lang="en-US" sz="2200" b="0" dirty="0" smtClean="0"/>
              <a:t> (0 ≤ </a:t>
            </a:r>
            <a:r>
              <a:rPr lang="en-US" sz="2200" b="0" dirty="0" err="1" smtClean="0"/>
              <a:t>i</a:t>
            </a:r>
            <a:r>
              <a:rPr lang="en-US" sz="2200" b="0" dirty="0" smtClean="0"/>
              <a:t> ≤ n-1)</a:t>
            </a:r>
            <a:r>
              <a:rPr lang="zh-CN" altLang="en-US" sz="2200" b="0" dirty="0" smtClean="0"/>
              <a:t>，有：</a:t>
            </a:r>
          </a:p>
          <a:p>
            <a:pPr>
              <a:lnSpc>
                <a:spcPct val="150000"/>
              </a:lnSpc>
            </a:pPr>
            <a:r>
              <a:rPr lang="en-US" sz="2200" b="0" dirty="0" smtClean="0"/>
              <a:t>	(1) </a:t>
            </a:r>
            <a:r>
              <a:rPr lang="zh-CN" altLang="en-US" sz="2200" b="0" dirty="0" smtClean="0"/>
              <a:t>如果</a:t>
            </a:r>
            <a:r>
              <a:rPr lang="en-US" sz="2200" b="0" dirty="0" err="1" smtClean="0"/>
              <a:t>i</a:t>
            </a:r>
            <a:r>
              <a:rPr lang="en-US" sz="2200" b="0" dirty="0" smtClean="0"/>
              <a:t> = 0</a:t>
            </a:r>
            <a:r>
              <a:rPr lang="zh-CN" altLang="en-US" sz="2200" b="0" dirty="0" smtClean="0"/>
              <a:t>，则结点</a:t>
            </a:r>
            <a:r>
              <a:rPr lang="en-US" sz="2200" b="0" dirty="0" err="1" smtClean="0"/>
              <a:t>i</a:t>
            </a:r>
            <a:r>
              <a:rPr lang="zh-CN" altLang="en-US" sz="2200" b="0" dirty="0" smtClean="0"/>
              <a:t>是二叉树的根，无双亲结点；</a:t>
            </a:r>
            <a:endParaRPr lang="en-US" altLang="zh-CN" sz="2200" b="0" dirty="0" smtClean="0"/>
          </a:p>
          <a:p>
            <a:pPr>
              <a:lnSpc>
                <a:spcPct val="150000"/>
              </a:lnSpc>
            </a:pPr>
            <a:r>
              <a:rPr lang="en-US" altLang="zh-CN" sz="2200" b="0" dirty="0" smtClean="0"/>
              <a:t>          </a:t>
            </a:r>
            <a:r>
              <a:rPr lang="zh-CN" altLang="en-US" sz="2200" b="0" dirty="0" smtClean="0"/>
              <a:t>如果</a:t>
            </a:r>
            <a:r>
              <a:rPr lang="en-US" sz="2200" b="0" dirty="0" err="1" smtClean="0"/>
              <a:t>i</a:t>
            </a:r>
            <a:r>
              <a:rPr lang="en-US" sz="2200" b="0" dirty="0" smtClean="0"/>
              <a:t> &gt; 0</a:t>
            </a:r>
            <a:r>
              <a:rPr lang="zh-CN" altLang="en-US" sz="2200" b="0" dirty="0" smtClean="0"/>
              <a:t>，则其双亲</a:t>
            </a:r>
            <a:r>
              <a:rPr lang="en-US" sz="2200" b="0" dirty="0" smtClean="0"/>
              <a:t>PARENT(</a:t>
            </a:r>
            <a:r>
              <a:rPr lang="en-US" sz="2200" b="0" dirty="0" err="1" smtClean="0"/>
              <a:t>i</a:t>
            </a:r>
            <a:r>
              <a:rPr lang="en-US" sz="2200" b="0" dirty="0" smtClean="0"/>
              <a:t>)</a:t>
            </a:r>
            <a:r>
              <a:rPr lang="zh-CN" altLang="en-US" sz="2200" b="0" dirty="0" smtClean="0"/>
              <a:t>是结点</a:t>
            </a:r>
            <a:r>
              <a:rPr lang="zh-CN" altLang="en-US" sz="2200" b="0" dirty="0" smtClean="0">
                <a:latin typeface="Lucida Sans Unicode"/>
                <a:cs typeface="Lucida Sans Unicode"/>
              </a:rPr>
              <a:t>⌊</a:t>
            </a:r>
            <a:r>
              <a:rPr lang="en-US" altLang="zh-CN" sz="2200" b="0" dirty="0" smtClean="0"/>
              <a:t>(i-1)/2</a:t>
            </a:r>
            <a:r>
              <a:rPr lang="en-US" altLang="zh-CN" sz="2200" b="0" dirty="0" smtClean="0">
                <a:latin typeface="Lucida Sans Unicode"/>
                <a:cs typeface="Lucida Sans Unicode"/>
              </a:rPr>
              <a:t>⌋</a:t>
            </a:r>
            <a:r>
              <a:rPr lang="zh-CN" altLang="en-US" sz="2200" b="0" baseline="-25000" dirty="0" smtClean="0"/>
              <a:t>下取整</a:t>
            </a:r>
            <a:r>
              <a:rPr lang="zh-CN" altLang="en-US" sz="2200" b="0" dirty="0" smtClean="0"/>
              <a:t> 。</a:t>
            </a:r>
          </a:p>
          <a:p>
            <a:pPr>
              <a:lnSpc>
                <a:spcPct val="150000"/>
              </a:lnSpc>
            </a:pPr>
            <a:r>
              <a:rPr lang="en-US" sz="2200" b="0" dirty="0" smtClean="0"/>
              <a:t>	(2) </a:t>
            </a:r>
            <a:r>
              <a:rPr lang="zh-CN" altLang="en-US" sz="2200" b="0" dirty="0" smtClean="0"/>
              <a:t>如果</a:t>
            </a:r>
            <a:r>
              <a:rPr lang="en-US" sz="2200" b="0" dirty="0" smtClean="0"/>
              <a:t>2i+1 ≥ n</a:t>
            </a:r>
            <a:r>
              <a:rPr lang="zh-CN" altLang="en-US" sz="2200" b="0" dirty="0" smtClean="0"/>
              <a:t>，则结点</a:t>
            </a:r>
            <a:r>
              <a:rPr lang="en-US" sz="2200" b="0" dirty="0" err="1" smtClean="0"/>
              <a:t>i</a:t>
            </a:r>
            <a:r>
              <a:rPr lang="zh-CN" altLang="en-US" sz="2200" b="0" dirty="0" smtClean="0"/>
              <a:t>无左孩子（结点</a:t>
            </a:r>
            <a:r>
              <a:rPr lang="en-US" sz="2200" b="0" dirty="0" err="1" smtClean="0"/>
              <a:t>i</a:t>
            </a:r>
            <a:r>
              <a:rPr lang="zh-CN" altLang="en-US" sz="2200" b="0" dirty="0" smtClean="0"/>
              <a:t>为叶子结点）；</a:t>
            </a:r>
            <a:endParaRPr lang="en-US" altLang="zh-CN" sz="2200" b="0" dirty="0" smtClean="0"/>
          </a:p>
          <a:p>
            <a:pPr>
              <a:lnSpc>
                <a:spcPct val="150000"/>
              </a:lnSpc>
            </a:pPr>
            <a:r>
              <a:rPr lang="en-US" altLang="zh-CN" sz="2200" b="0" dirty="0" smtClean="0"/>
              <a:t>           </a:t>
            </a:r>
            <a:r>
              <a:rPr lang="zh-CN" altLang="en-US" sz="2200" b="0" dirty="0" smtClean="0"/>
              <a:t>否则，其左孩子</a:t>
            </a:r>
            <a:r>
              <a:rPr lang="en-US" sz="2200" b="0" dirty="0" smtClean="0"/>
              <a:t>LCHILD(</a:t>
            </a:r>
            <a:r>
              <a:rPr lang="en-US" sz="2200" b="0" dirty="0" err="1" smtClean="0"/>
              <a:t>i</a:t>
            </a:r>
            <a:r>
              <a:rPr lang="en-US" sz="2200" b="0" dirty="0" smtClean="0"/>
              <a:t>)</a:t>
            </a:r>
            <a:r>
              <a:rPr lang="zh-CN" altLang="en-US" sz="2200" b="0" dirty="0" smtClean="0"/>
              <a:t>是结点</a:t>
            </a:r>
            <a:r>
              <a:rPr lang="en-US" sz="2200" b="0" dirty="0" smtClean="0"/>
              <a:t>2i+1</a:t>
            </a:r>
            <a:r>
              <a:rPr lang="zh-CN" altLang="en-US" sz="2200" b="0" dirty="0" smtClean="0"/>
              <a:t>。</a:t>
            </a:r>
          </a:p>
          <a:p>
            <a:pPr>
              <a:lnSpc>
                <a:spcPct val="150000"/>
              </a:lnSpc>
            </a:pPr>
            <a:r>
              <a:rPr lang="en-US" sz="2200" b="0" dirty="0" smtClean="0"/>
              <a:t>	(3) </a:t>
            </a:r>
            <a:r>
              <a:rPr lang="zh-CN" altLang="en-US" sz="2200" b="0" dirty="0" smtClean="0"/>
              <a:t>如果</a:t>
            </a:r>
            <a:r>
              <a:rPr lang="en-US" sz="2200" b="0" dirty="0" smtClean="0"/>
              <a:t>2i + 2 ≥ n</a:t>
            </a:r>
            <a:r>
              <a:rPr lang="zh-CN" altLang="en-US" sz="2200" b="0" dirty="0" smtClean="0"/>
              <a:t>，则结点</a:t>
            </a:r>
            <a:r>
              <a:rPr lang="en-US" sz="2200" b="0" dirty="0" err="1" smtClean="0"/>
              <a:t>i</a:t>
            </a:r>
            <a:r>
              <a:rPr lang="zh-CN" altLang="en-US" sz="2200" b="0" dirty="0" smtClean="0"/>
              <a:t>无右孩子</a:t>
            </a:r>
            <a:endParaRPr lang="en-US" altLang="zh-CN" sz="2200" b="0" dirty="0" smtClean="0"/>
          </a:p>
          <a:p>
            <a:pPr>
              <a:lnSpc>
                <a:spcPct val="150000"/>
              </a:lnSpc>
            </a:pPr>
            <a:r>
              <a:rPr lang="en-US" altLang="zh-CN" sz="2200" b="0" dirty="0" smtClean="0"/>
              <a:t>	      </a:t>
            </a:r>
            <a:r>
              <a:rPr lang="zh-CN" altLang="en-US" sz="2200" b="0" dirty="0" smtClean="0"/>
              <a:t>否则其右孩子</a:t>
            </a:r>
            <a:r>
              <a:rPr lang="en-US" sz="2200" b="0" dirty="0" smtClean="0"/>
              <a:t>RCHILD(</a:t>
            </a:r>
            <a:r>
              <a:rPr lang="en-US" sz="2200" b="0" dirty="0" err="1" smtClean="0"/>
              <a:t>i</a:t>
            </a:r>
            <a:r>
              <a:rPr lang="en-US" sz="2200" b="0" dirty="0" smtClean="0"/>
              <a:t>)</a:t>
            </a:r>
            <a:r>
              <a:rPr lang="zh-CN" altLang="en-US" sz="2200" b="0" dirty="0" smtClean="0"/>
              <a:t>是结点</a:t>
            </a:r>
            <a:r>
              <a:rPr lang="en-US" sz="2200" b="0" dirty="0" smtClean="0"/>
              <a:t>2i+2</a:t>
            </a:r>
            <a:r>
              <a:rPr lang="zh-CN" altLang="en-US" sz="2200" b="0" dirty="0" smtClean="0"/>
              <a:t>。</a:t>
            </a:r>
          </a:p>
          <a:p>
            <a:endParaRPr lang="zh-CN" altLang="en-US" b="0" dirty="0"/>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3" name="Rectangle 11"/>
          <p:cNvSpPr>
            <a:spLocks noChangeArrowheads="1"/>
          </p:cNvSpPr>
          <p:nvPr/>
        </p:nvSpPr>
        <p:spPr bwMode="auto">
          <a:xfrm>
            <a:off x="0" y="6175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2" name="Group 12"/>
          <p:cNvGrpSpPr>
            <a:grpSpLocks/>
          </p:cNvGrpSpPr>
          <p:nvPr/>
        </p:nvGrpSpPr>
        <p:grpSpPr bwMode="auto">
          <a:xfrm>
            <a:off x="7020272" y="4553167"/>
            <a:ext cx="1872208" cy="1590477"/>
            <a:chOff x="2984" y="1679"/>
            <a:chExt cx="1996" cy="1599"/>
          </a:xfrm>
        </p:grpSpPr>
        <p:sp>
          <p:nvSpPr>
            <p:cNvPr id="18445" name="Oval 13"/>
            <p:cNvSpPr>
              <a:spLocks noChangeArrowheads="1"/>
            </p:cNvSpPr>
            <p:nvPr/>
          </p:nvSpPr>
          <p:spPr bwMode="auto">
            <a:xfrm>
              <a:off x="3620" y="1679"/>
              <a:ext cx="899" cy="5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latin typeface="Times New Roman" pitchFamily="18" charset="0"/>
                <a:cs typeface="Times New Roman" pitchFamily="18" charset="0"/>
              </a:endParaRPr>
            </a:p>
          </p:txBody>
        </p:sp>
        <p:sp>
          <p:nvSpPr>
            <p:cNvPr id="18446" name="Text Box 14"/>
            <p:cNvSpPr txBox="1">
              <a:spLocks noChangeArrowheads="1"/>
            </p:cNvSpPr>
            <p:nvPr/>
          </p:nvSpPr>
          <p:spPr bwMode="auto">
            <a:xfrm>
              <a:off x="3599" y="1772"/>
              <a:ext cx="1151" cy="4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just" fontAlgn="base">
                <a:spcBef>
                  <a:spcPct val="0"/>
                </a:spcBef>
                <a:spcAft>
                  <a:spcPct val="0"/>
                </a:spcAft>
              </a:pPr>
              <a:r>
                <a:rPr lang="zh-CN" altLang="en-US" sz="1600" dirty="0">
                  <a:latin typeface="Lucida Sans Unicode"/>
                  <a:cs typeface="Lucida Sans Unicode"/>
                </a:rPr>
                <a: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(i-1)/2</a:t>
              </a:r>
              <a:r>
                <a:rPr lang="en-US" altLang="zh-CN" sz="1600" dirty="0" smtClean="0">
                  <a:latin typeface="Lucida Sans Unicode"/>
                  <a:cs typeface="Lucida Sans Unicode"/>
                </a:rPr>
                <a:t>⌋</a:t>
              </a:r>
              <a:endParaRPr kumimoji="0" lang="zh-CN"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18447" name="Oval 15"/>
            <p:cNvSpPr>
              <a:spLocks noChangeArrowheads="1"/>
            </p:cNvSpPr>
            <p:nvPr/>
          </p:nvSpPr>
          <p:spPr bwMode="auto">
            <a:xfrm>
              <a:off x="2984" y="2833"/>
              <a:ext cx="668" cy="4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latin typeface="Times New Roman" pitchFamily="18" charset="0"/>
                <a:cs typeface="Times New Roman" pitchFamily="18" charset="0"/>
              </a:endParaRPr>
            </a:p>
          </p:txBody>
        </p:sp>
        <p:sp>
          <p:nvSpPr>
            <p:cNvPr id="18448" name="Text Box 16"/>
            <p:cNvSpPr txBox="1">
              <a:spLocks noChangeArrowheads="1"/>
            </p:cNvSpPr>
            <p:nvPr/>
          </p:nvSpPr>
          <p:spPr bwMode="auto">
            <a:xfrm>
              <a:off x="2996" y="2833"/>
              <a:ext cx="712" cy="4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2i+1</a:t>
              </a:r>
              <a:endParaRPr kumimoji="0" lang="zh-CN"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p:txBody>
        </p:sp>
        <p:sp>
          <p:nvSpPr>
            <p:cNvPr id="18449" name="Oval 17"/>
            <p:cNvSpPr>
              <a:spLocks noChangeArrowheads="1"/>
            </p:cNvSpPr>
            <p:nvPr/>
          </p:nvSpPr>
          <p:spPr bwMode="auto">
            <a:xfrm>
              <a:off x="4294" y="2825"/>
              <a:ext cx="686" cy="4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latin typeface="Times New Roman" pitchFamily="18" charset="0"/>
                <a:cs typeface="Times New Roman" pitchFamily="18" charset="0"/>
              </a:endParaRPr>
            </a:p>
          </p:txBody>
        </p:sp>
        <p:sp>
          <p:nvSpPr>
            <p:cNvPr id="18450" name="Text Box 18"/>
            <p:cNvSpPr txBox="1">
              <a:spLocks noChangeArrowheads="1"/>
            </p:cNvSpPr>
            <p:nvPr/>
          </p:nvSpPr>
          <p:spPr bwMode="auto">
            <a:xfrm>
              <a:off x="4294" y="2825"/>
              <a:ext cx="686" cy="4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2i+2</a:t>
              </a:r>
              <a:endParaRPr kumimoji="0" lang="zh-CN"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p:txBody>
        </p:sp>
        <p:sp>
          <p:nvSpPr>
            <p:cNvPr id="18451" name="Oval 19"/>
            <p:cNvSpPr>
              <a:spLocks noChangeArrowheads="1"/>
            </p:cNvSpPr>
            <p:nvPr/>
          </p:nvSpPr>
          <p:spPr bwMode="auto">
            <a:xfrm>
              <a:off x="3819" y="2395"/>
              <a:ext cx="398" cy="4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latin typeface="Times New Roman" pitchFamily="18" charset="0"/>
                <a:cs typeface="Times New Roman" pitchFamily="18" charset="0"/>
              </a:endParaRPr>
            </a:p>
          </p:txBody>
        </p:sp>
        <p:sp>
          <p:nvSpPr>
            <p:cNvPr id="18452" name="Text Box 20"/>
            <p:cNvSpPr txBox="1">
              <a:spLocks noChangeArrowheads="1"/>
            </p:cNvSpPr>
            <p:nvPr/>
          </p:nvSpPr>
          <p:spPr bwMode="auto">
            <a:xfrm>
              <a:off x="3959" y="2451"/>
              <a:ext cx="199" cy="3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a:t>
              </a:r>
              <a:endParaRPr kumimoji="0" lang="zh-CN"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p:txBody>
        </p:sp>
        <p:cxnSp>
          <p:nvCxnSpPr>
            <p:cNvPr id="18453" name="AutoShape 21"/>
            <p:cNvCxnSpPr>
              <a:cxnSpLocks noChangeShapeType="1"/>
            </p:cNvCxnSpPr>
            <p:nvPr/>
          </p:nvCxnSpPr>
          <p:spPr bwMode="auto">
            <a:xfrm>
              <a:off x="4018" y="2220"/>
              <a:ext cx="0" cy="175"/>
            </a:xfrm>
            <a:prstGeom prst="straightConnector1">
              <a:avLst/>
            </a:prstGeom>
            <a:noFill/>
            <a:ln w="9525">
              <a:solidFill>
                <a:srgbClr val="000000"/>
              </a:solidFill>
              <a:round/>
              <a:headEnd/>
              <a:tailEnd/>
            </a:ln>
          </p:spPr>
        </p:cxnSp>
        <p:cxnSp>
          <p:nvCxnSpPr>
            <p:cNvPr id="18454" name="AutoShape 22"/>
            <p:cNvCxnSpPr>
              <a:cxnSpLocks noChangeShapeType="1"/>
            </p:cNvCxnSpPr>
            <p:nvPr/>
          </p:nvCxnSpPr>
          <p:spPr bwMode="auto">
            <a:xfrm flipV="1">
              <a:off x="3580" y="2705"/>
              <a:ext cx="239" cy="231"/>
            </a:xfrm>
            <a:prstGeom prst="straightConnector1">
              <a:avLst/>
            </a:prstGeom>
            <a:noFill/>
            <a:ln w="9525">
              <a:solidFill>
                <a:srgbClr val="000000"/>
              </a:solidFill>
              <a:round/>
              <a:headEnd/>
              <a:tailEnd/>
            </a:ln>
          </p:spPr>
        </p:cxnSp>
        <p:cxnSp>
          <p:nvCxnSpPr>
            <p:cNvPr id="18455" name="AutoShape 23"/>
            <p:cNvCxnSpPr>
              <a:cxnSpLocks noChangeShapeType="1"/>
            </p:cNvCxnSpPr>
            <p:nvPr/>
          </p:nvCxnSpPr>
          <p:spPr bwMode="auto">
            <a:xfrm flipH="1" flipV="1">
              <a:off x="4217" y="2705"/>
              <a:ext cx="239" cy="135"/>
            </a:xfrm>
            <a:prstGeom prst="straightConnector1">
              <a:avLst/>
            </a:prstGeom>
            <a:noFill/>
            <a:ln w="9525">
              <a:solidFill>
                <a:srgbClr val="000000"/>
              </a:solidFill>
              <a:round/>
              <a:headEnd/>
              <a:tailEnd/>
            </a:ln>
          </p:spPr>
        </p:cxnSp>
      </p:grpSp>
    </p:spTree>
    <p:extLst>
      <p:ext uri="{BB962C8B-B14F-4D97-AF65-F5344CB8AC3E}">
        <p14:creationId xmlns:p14="http://schemas.microsoft.com/office/powerpoint/2010/main" val="128807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971600" y="836712"/>
            <a:ext cx="6552728"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indent="0" eaLnBrk="1" hangingPunct="1">
              <a:spcBef>
                <a:spcPts val="600"/>
              </a:spcBef>
            </a:pPr>
            <a:r>
              <a:rPr lang="en-US" altLang="zh-CN" sz="2000" dirty="0" smtClean="0">
                <a:solidFill>
                  <a:srgbClr val="FF0000"/>
                </a:solidFill>
                <a:ea typeface="宋体" pitchFamily="2" charset="-122"/>
              </a:rPr>
              <a:t>LCHILD(</a:t>
            </a:r>
            <a:r>
              <a:rPr lang="en-US" altLang="zh-CN" sz="2000" dirty="0" err="1" smtClean="0">
                <a:solidFill>
                  <a:srgbClr val="FF0000"/>
                </a:solidFill>
                <a:ea typeface="宋体" pitchFamily="2" charset="-122"/>
              </a:rPr>
              <a:t>i</a:t>
            </a:r>
            <a:r>
              <a:rPr lang="en-US" altLang="zh-CN" sz="2000" dirty="0">
                <a:solidFill>
                  <a:srgbClr val="FF0000"/>
                </a:solidFill>
                <a:ea typeface="宋体" pitchFamily="2" charset="-122"/>
              </a:rPr>
              <a:t>)   = 2i+1  </a:t>
            </a:r>
            <a:r>
              <a:rPr lang="zh-CN" altLang="en-US" sz="2000" dirty="0">
                <a:solidFill>
                  <a:srgbClr val="FF0000"/>
                </a:solidFill>
                <a:ea typeface="宋体" pitchFamily="2" charset="-122"/>
              </a:rPr>
              <a:t>如果</a:t>
            </a:r>
            <a:r>
              <a:rPr lang="en-US" altLang="zh-CN" sz="2000" dirty="0" smtClean="0">
                <a:solidFill>
                  <a:srgbClr val="FF0000"/>
                </a:solidFill>
                <a:ea typeface="宋体" pitchFamily="2" charset="-122"/>
              </a:rPr>
              <a:t> </a:t>
            </a:r>
            <a:r>
              <a:rPr lang="en-US" altLang="zh-CN" sz="2000" dirty="0">
                <a:solidFill>
                  <a:srgbClr val="FF0000"/>
                </a:solidFill>
                <a:ea typeface="宋体" pitchFamily="2" charset="-122"/>
              </a:rPr>
              <a:t>2i+1&lt;n</a:t>
            </a:r>
            <a:endParaRPr lang="en-US" altLang="zh-CN" sz="2000" baseline="30000" dirty="0">
              <a:solidFill>
                <a:srgbClr val="FF0000"/>
              </a:solidFill>
              <a:ea typeface="宋体" pitchFamily="2" charset="-122"/>
            </a:endParaRPr>
          </a:p>
          <a:p>
            <a:pPr marL="0" indent="0" eaLnBrk="1" hangingPunct="1">
              <a:lnSpc>
                <a:spcPct val="120000"/>
              </a:lnSpc>
              <a:spcBef>
                <a:spcPts val="600"/>
              </a:spcBef>
            </a:pPr>
            <a:r>
              <a:rPr lang="en-US" altLang="zh-CN" sz="2000" dirty="0" smtClean="0">
                <a:solidFill>
                  <a:srgbClr val="FF0000"/>
                </a:solidFill>
                <a:ea typeface="宋体" pitchFamily="2" charset="-122"/>
              </a:rPr>
              <a:t>RCHILD(</a:t>
            </a:r>
            <a:r>
              <a:rPr lang="en-US" altLang="zh-CN" sz="2000" dirty="0" err="1" smtClean="0">
                <a:solidFill>
                  <a:srgbClr val="FF0000"/>
                </a:solidFill>
                <a:ea typeface="宋体" pitchFamily="2" charset="-122"/>
              </a:rPr>
              <a:t>i</a:t>
            </a:r>
            <a:r>
              <a:rPr lang="en-US" altLang="zh-CN" sz="2000" dirty="0">
                <a:solidFill>
                  <a:srgbClr val="FF0000"/>
                </a:solidFill>
                <a:ea typeface="宋体" pitchFamily="2" charset="-122"/>
              </a:rPr>
              <a:t>) </a:t>
            </a:r>
            <a:r>
              <a:rPr lang="en-US" altLang="zh-CN" sz="2000" dirty="0" smtClean="0">
                <a:solidFill>
                  <a:srgbClr val="FF0000"/>
                </a:solidFill>
                <a:ea typeface="宋体" pitchFamily="2" charset="-122"/>
              </a:rPr>
              <a:t>  = </a:t>
            </a:r>
            <a:r>
              <a:rPr lang="en-US" altLang="zh-CN" sz="2000" dirty="0">
                <a:solidFill>
                  <a:srgbClr val="FF0000"/>
                </a:solidFill>
                <a:ea typeface="宋体" pitchFamily="2" charset="-122"/>
              </a:rPr>
              <a:t>2i+2  </a:t>
            </a:r>
            <a:r>
              <a:rPr lang="zh-CN" altLang="en-US" sz="2000" dirty="0" smtClean="0">
                <a:solidFill>
                  <a:srgbClr val="FF0000"/>
                </a:solidFill>
                <a:ea typeface="宋体" pitchFamily="2" charset="-122"/>
              </a:rPr>
              <a:t>如果</a:t>
            </a:r>
            <a:r>
              <a:rPr lang="en-US" altLang="zh-CN" sz="2000" dirty="0" smtClean="0">
                <a:solidFill>
                  <a:srgbClr val="FF0000"/>
                </a:solidFill>
                <a:ea typeface="宋体" pitchFamily="2" charset="-122"/>
              </a:rPr>
              <a:t> 2i+2&lt;n</a:t>
            </a:r>
          </a:p>
        </p:txBody>
      </p:sp>
      <p:sp>
        <p:nvSpPr>
          <p:cNvPr id="5" name="TextBox 1"/>
          <p:cNvSpPr txBox="1"/>
          <p:nvPr/>
        </p:nvSpPr>
        <p:spPr>
          <a:xfrm flipH="1">
            <a:off x="395536" y="2060848"/>
            <a:ext cx="8496944" cy="3939540"/>
          </a:xfrm>
          <a:prstGeom prst="rect">
            <a:avLst/>
          </a:prstGeom>
          <a:noFill/>
        </p:spPr>
        <p:txBody>
          <a:bodyPr wrap="square" rtlCol="0">
            <a:spAutoFit/>
          </a:bodyPr>
          <a:lstStyle/>
          <a:p>
            <a:r>
              <a:rPr lang="zh-CN" altLang="en-US" sz="2400" dirty="0">
                <a:solidFill>
                  <a:srgbClr val="0000FF"/>
                </a:solidFill>
                <a:latin typeface="Times New Roman" panose="02020603050405020304" pitchFamily="18" charset="0"/>
                <a:cs typeface="Times New Roman" panose="02020603050405020304" pitchFamily="18" charset="0"/>
              </a:rPr>
              <a:t>证明</a:t>
            </a:r>
            <a:r>
              <a:rPr lang="en-US" altLang="zh-CN" sz="2400" dirty="0" smtClean="0">
                <a:solidFill>
                  <a:srgbClr val="0000FF"/>
                </a:solidFill>
                <a:latin typeface="Times New Roman" panose="02020603050405020304" pitchFamily="18" charset="0"/>
                <a:cs typeface="Times New Roman" panose="02020603050405020304" pitchFamily="18" charset="0"/>
              </a:rPr>
              <a:t>: </a:t>
            </a:r>
          </a:p>
          <a:p>
            <a:pPr defTabSz="811213">
              <a:lnSpc>
                <a:spcPct val="150000"/>
              </a:lnSpc>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是</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层的第一个结点，则</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之前有</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2</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L-1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个结点，</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的</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编号是</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L-1</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-1. </a:t>
            </a:r>
          </a:p>
          <a:p>
            <a:pPr defTabSz="811213">
              <a:lnSpc>
                <a:spcPct val="150000"/>
              </a:lnSpc>
              <a:spcAft>
                <a:spcPts val="600"/>
              </a:spcAft>
              <a:tabLst>
                <a:tab pos="811213" algn="l"/>
              </a:tabLst>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的左孩子和</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右</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孩子分别是第</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L+1</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层的第一个和第二个结</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点，其编号为</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L</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-1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L</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 </a:t>
            </a:r>
          </a:p>
          <a:p>
            <a:pPr defTabSz="811213">
              <a:lnSpc>
                <a:spcPct val="150000"/>
              </a:lnSpc>
              <a:spcAft>
                <a:spcPts val="600"/>
              </a:spcAft>
              <a:tabLst>
                <a:tab pos="811213" algn="l"/>
              </a:tabLst>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L</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-1=2*</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L-1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-1)  +1=2i+1.</a:t>
            </a:r>
          </a:p>
          <a:p>
            <a:pPr>
              <a:lnSpc>
                <a:spcPct val="150000"/>
              </a:lnSpc>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2</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L</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L-1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+2=2i+2.</a:t>
            </a:r>
          </a:p>
        </p:txBody>
      </p:sp>
    </p:spTree>
    <p:extLst>
      <p:ext uri="{BB962C8B-B14F-4D97-AF65-F5344CB8AC3E}">
        <p14:creationId xmlns:p14="http://schemas.microsoft.com/office/powerpoint/2010/main" val="273318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36712"/>
            <a:ext cx="7520940" cy="548640"/>
          </a:xfrm>
        </p:spPr>
        <p:txBody>
          <a:bodyPr/>
          <a:lstStyle/>
          <a:p>
            <a:r>
              <a:rPr lang="en-US" altLang="zh-CN" b="1" dirty="0"/>
              <a:t>5.1</a:t>
            </a:r>
            <a:r>
              <a:rPr lang="zh-CN" altLang="zh-CN" b="1" dirty="0"/>
              <a:t>树的定义与基本术语</a:t>
            </a:r>
            <a:endParaRPr lang="zh-CN" altLang="en-US" dirty="0"/>
          </a:p>
        </p:txBody>
      </p:sp>
      <p:sp>
        <p:nvSpPr>
          <p:cNvPr id="3" name="内容占位符 2"/>
          <p:cNvSpPr>
            <a:spLocks noGrp="1"/>
          </p:cNvSpPr>
          <p:nvPr>
            <p:ph idx="1"/>
          </p:nvPr>
        </p:nvSpPr>
        <p:spPr>
          <a:xfrm>
            <a:off x="267574" y="1556792"/>
            <a:ext cx="8640960" cy="4824536"/>
          </a:xfrm>
        </p:spPr>
        <p:txBody>
          <a:bodyPr>
            <a:normAutofit fontScale="92500" lnSpcReduction="10000"/>
          </a:bodyPr>
          <a:lstStyle/>
          <a:p>
            <a:r>
              <a:rPr lang="en-US" altLang="zh-CN" sz="2600" dirty="0" smtClean="0"/>
              <a:t>5.1.1 </a:t>
            </a:r>
            <a:r>
              <a:rPr lang="zh-CN" altLang="zh-CN" sz="2600" dirty="0" smtClean="0">
                <a:solidFill>
                  <a:srgbClr val="FF0000"/>
                </a:solidFill>
              </a:rPr>
              <a:t>树</a:t>
            </a:r>
            <a:r>
              <a:rPr lang="zh-CN" altLang="zh-CN" sz="2600" dirty="0">
                <a:solidFill>
                  <a:srgbClr val="FF0000"/>
                </a:solidFill>
              </a:rPr>
              <a:t>的</a:t>
            </a:r>
            <a:r>
              <a:rPr lang="zh-CN" altLang="zh-CN" sz="2600" dirty="0" smtClean="0">
                <a:solidFill>
                  <a:srgbClr val="FF0000"/>
                </a:solidFill>
              </a:rPr>
              <a:t>定义</a:t>
            </a:r>
            <a:endParaRPr lang="en-US" altLang="zh-CN" sz="2600" dirty="0" smtClean="0">
              <a:solidFill>
                <a:srgbClr val="FF0000"/>
              </a:solidFill>
            </a:endParaRPr>
          </a:p>
          <a:p>
            <a:r>
              <a:rPr lang="zh-CN" altLang="zh-CN" dirty="0" smtClean="0">
                <a:solidFill>
                  <a:srgbClr val="FF0000"/>
                </a:solidFill>
              </a:rPr>
              <a:t>树</a:t>
            </a:r>
            <a:r>
              <a:rPr lang="en-US" altLang="zh-CN" dirty="0">
                <a:solidFill>
                  <a:srgbClr val="FF0000"/>
                </a:solidFill>
              </a:rPr>
              <a:t>T</a:t>
            </a:r>
            <a:r>
              <a:rPr lang="zh-CN" altLang="zh-CN" b="0" dirty="0"/>
              <a:t>是包含</a:t>
            </a:r>
            <a:r>
              <a:rPr lang="en-US" altLang="zh-CN" b="0" dirty="0"/>
              <a:t>n (n ≥ 0)</a:t>
            </a:r>
            <a:r>
              <a:rPr lang="zh-CN" altLang="zh-CN" b="0" dirty="0"/>
              <a:t>个结点的有限集合。</a:t>
            </a:r>
          </a:p>
          <a:p>
            <a:r>
              <a:rPr lang="en-US" altLang="zh-CN" b="0" dirty="0"/>
              <a:t>	</a:t>
            </a:r>
            <a:r>
              <a:rPr lang="zh-CN" altLang="zh-CN" b="0" dirty="0"/>
              <a:t>当</a:t>
            </a:r>
            <a:r>
              <a:rPr lang="en-US" altLang="zh-CN" b="0" dirty="0"/>
              <a:t>n = 0</a:t>
            </a:r>
            <a:r>
              <a:rPr lang="zh-CN" altLang="zh-CN" b="0" dirty="0"/>
              <a:t>时，树</a:t>
            </a:r>
            <a:r>
              <a:rPr lang="en-US" altLang="zh-CN" b="0" dirty="0"/>
              <a:t>T</a:t>
            </a:r>
            <a:r>
              <a:rPr lang="zh-CN" altLang="zh-CN" b="0" dirty="0"/>
              <a:t>为空树。</a:t>
            </a:r>
          </a:p>
          <a:p>
            <a:r>
              <a:rPr lang="en-US" altLang="zh-CN" b="0" dirty="0"/>
              <a:t>	</a:t>
            </a:r>
            <a:r>
              <a:rPr lang="zh-CN" altLang="zh-CN" b="0" dirty="0"/>
              <a:t>当</a:t>
            </a:r>
            <a:r>
              <a:rPr lang="en-US" altLang="zh-CN" b="0" dirty="0"/>
              <a:t>n &gt; 0</a:t>
            </a:r>
            <a:r>
              <a:rPr lang="zh-CN" altLang="zh-CN" b="0" dirty="0"/>
              <a:t>时，树</a:t>
            </a:r>
            <a:r>
              <a:rPr lang="en-US" altLang="zh-CN" b="0" dirty="0"/>
              <a:t>T</a:t>
            </a:r>
            <a:r>
              <a:rPr lang="zh-CN" altLang="zh-CN" b="0" dirty="0"/>
              <a:t>为非空树</a:t>
            </a:r>
            <a:r>
              <a:rPr lang="zh-CN" altLang="zh-CN" b="0" dirty="0" smtClean="0"/>
              <a:t>。</a:t>
            </a:r>
            <a:endParaRPr lang="en-US" altLang="zh-CN" b="0" dirty="0" smtClean="0"/>
          </a:p>
          <a:p>
            <a:r>
              <a:rPr lang="zh-CN" altLang="zh-CN" b="0" dirty="0" smtClean="0"/>
              <a:t>在</a:t>
            </a:r>
            <a:r>
              <a:rPr lang="zh-CN" altLang="zh-CN" b="0" dirty="0"/>
              <a:t>任意一棵非空树，都有：</a:t>
            </a:r>
          </a:p>
          <a:p>
            <a:pPr lvl="2"/>
            <a:r>
              <a:rPr lang="en-US" altLang="zh-CN" b="0" dirty="0"/>
              <a:t>(1) </a:t>
            </a:r>
            <a:r>
              <a:rPr lang="zh-CN" altLang="zh-CN" b="0" dirty="0"/>
              <a:t>有且仅有一个特定的结点</a:t>
            </a:r>
            <a:r>
              <a:rPr lang="en-US" altLang="zh-CN" b="0" dirty="0"/>
              <a:t>R</a:t>
            </a:r>
            <a:r>
              <a:rPr lang="zh-CN" altLang="zh-CN" b="0" dirty="0"/>
              <a:t>称为树</a:t>
            </a:r>
            <a:r>
              <a:rPr lang="en-US" altLang="zh-CN" b="0" dirty="0"/>
              <a:t>T</a:t>
            </a:r>
            <a:r>
              <a:rPr lang="zh-CN" altLang="zh-CN" b="0" dirty="0"/>
              <a:t>的根结点；</a:t>
            </a:r>
          </a:p>
          <a:p>
            <a:pPr lvl="2"/>
            <a:r>
              <a:rPr lang="en-US" altLang="zh-CN" b="0" dirty="0"/>
              <a:t>(2) </a:t>
            </a:r>
            <a:r>
              <a:rPr lang="zh-CN" altLang="zh-CN" b="0" dirty="0"/>
              <a:t>除根之外的其余结点可被分成</a:t>
            </a:r>
            <a:r>
              <a:rPr lang="en-US" altLang="zh-CN" b="0" dirty="0"/>
              <a:t>m</a:t>
            </a:r>
            <a:r>
              <a:rPr lang="zh-CN" altLang="zh-CN" b="0" dirty="0"/>
              <a:t>个</a:t>
            </a:r>
            <a:r>
              <a:rPr lang="en-US" altLang="zh-CN" b="0" dirty="0"/>
              <a:t>(m ≥ 0)</a:t>
            </a:r>
            <a:r>
              <a:rPr lang="zh-CN" altLang="zh-CN" b="0" dirty="0"/>
              <a:t>互不相交的有限集合</a:t>
            </a:r>
            <a:r>
              <a:rPr lang="en-US" altLang="zh-CN" b="0" dirty="0"/>
              <a:t>T</a:t>
            </a:r>
            <a:r>
              <a:rPr lang="en-US" altLang="zh-CN" b="0" baseline="-25000" dirty="0"/>
              <a:t>1</a:t>
            </a:r>
            <a:r>
              <a:rPr lang="zh-CN" altLang="zh-CN" b="0" dirty="0"/>
              <a:t>，</a:t>
            </a:r>
            <a:r>
              <a:rPr lang="en-US" altLang="zh-CN" b="0" dirty="0"/>
              <a:t>T</a:t>
            </a:r>
            <a:r>
              <a:rPr lang="en-US" altLang="zh-CN" b="0" baseline="-25000" dirty="0"/>
              <a:t>2</a:t>
            </a:r>
            <a:r>
              <a:rPr lang="zh-CN" altLang="zh-CN" b="0" dirty="0"/>
              <a:t>，</a:t>
            </a:r>
            <a:r>
              <a:rPr lang="en-US" altLang="zh-CN" b="0" dirty="0"/>
              <a:t>…</a:t>
            </a:r>
            <a:r>
              <a:rPr lang="zh-CN" altLang="zh-CN" b="0" dirty="0"/>
              <a:t>，</a:t>
            </a:r>
            <a:r>
              <a:rPr lang="en-US" altLang="zh-CN" b="0" dirty="0"/>
              <a:t>T</a:t>
            </a:r>
            <a:r>
              <a:rPr lang="en-US" altLang="zh-CN" b="0" baseline="-25000" dirty="0"/>
              <a:t>m</a:t>
            </a:r>
            <a:r>
              <a:rPr lang="zh-CN" altLang="zh-CN" b="0" dirty="0"/>
              <a:t>，其中每一个子集合本身也是一棵树，称为树</a:t>
            </a:r>
            <a:r>
              <a:rPr lang="en-US" altLang="zh-CN" b="0" dirty="0"/>
              <a:t>T</a:t>
            </a:r>
            <a:r>
              <a:rPr lang="zh-CN" altLang="zh-CN" b="0" dirty="0"/>
              <a:t>的子树，并且每个子树都有其对应的根结点分别为</a:t>
            </a:r>
            <a:r>
              <a:rPr lang="en-US" altLang="zh-CN" b="0" dirty="0"/>
              <a:t>R</a:t>
            </a:r>
            <a:r>
              <a:rPr lang="en-US" altLang="zh-CN" b="0" baseline="-25000" dirty="0"/>
              <a:t>1</a:t>
            </a:r>
            <a:r>
              <a:rPr lang="zh-CN" altLang="zh-CN" b="0" dirty="0"/>
              <a:t>，</a:t>
            </a:r>
            <a:r>
              <a:rPr lang="en-US" altLang="zh-CN" b="0" dirty="0"/>
              <a:t>R</a:t>
            </a:r>
            <a:r>
              <a:rPr lang="en-US" altLang="zh-CN" b="0" baseline="-25000" dirty="0"/>
              <a:t>2</a:t>
            </a:r>
            <a:r>
              <a:rPr lang="zh-CN" altLang="zh-CN" b="0" dirty="0"/>
              <a:t>，</a:t>
            </a:r>
            <a:r>
              <a:rPr lang="en-US" altLang="zh-CN" b="0" dirty="0"/>
              <a:t>…</a:t>
            </a:r>
            <a:r>
              <a:rPr lang="zh-CN" altLang="zh-CN" b="0" dirty="0"/>
              <a:t>，</a:t>
            </a:r>
            <a:r>
              <a:rPr lang="en-US" altLang="zh-CN" b="0" dirty="0"/>
              <a:t>R</a:t>
            </a:r>
            <a:r>
              <a:rPr lang="en-US" altLang="zh-CN" b="0" baseline="-25000" dirty="0"/>
              <a:t>m</a:t>
            </a:r>
            <a:r>
              <a:rPr lang="zh-CN" altLang="zh-CN" b="0" dirty="0"/>
              <a:t>，称为树根</a:t>
            </a:r>
            <a:r>
              <a:rPr lang="en-US" altLang="zh-CN" b="0" dirty="0"/>
              <a:t>R</a:t>
            </a:r>
            <a:r>
              <a:rPr lang="zh-CN" altLang="zh-CN" b="0" dirty="0"/>
              <a:t>的孩子</a:t>
            </a:r>
            <a:r>
              <a:rPr lang="zh-CN" altLang="zh-CN" b="0" dirty="0" smtClean="0"/>
              <a:t>。</a:t>
            </a:r>
            <a:endParaRPr lang="en-US" altLang="zh-CN" b="0" dirty="0" smtClean="0"/>
          </a:p>
          <a:p>
            <a:pPr>
              <a:buFont typeface="Wingdings" panose="05000000000000000000" pitchFamily="2" charset="2"/>
              <a:buChar char="p"/>
            </a:pPr>
            <a:r>
              <a:rPr lang="zh-CN" altLang="zh-CN" dirty="0" smtClean="0"/>
              <a:t>树</a:t>
            </a:r>
            <a:r>
              <a:rPr lang="zh-CN" altLang="zh-CN" dirty="0"/>
              <a:t>的定义是一个</a:t>
            </a:r>
            <a:r>
              <a:rPr lang="zh-CN" altLang="zh-CN" dirty="0">
                <a:solidFill>
                  <a:srgbClr val="FF0000"/>
                </a:solidFill>
              </a:rPr>
              <a:t>递归</a:t>
            </a:r>
            <a:r>
              <a:rPr lang="zh-CN" altLang="zh-CN" dirty="0" smtClean="0">
                <a:solidFill>
                  <a:srgbClr val="FF0000"/>
                </a:solidFill>
              </a:rPr>
              <a:t>定义</a:t>
            </a:r>
            <a:r>
              <a:rPr lang="zh-CN" altLang="en-US" dirty="0" smtClean="0"/>
              <a:t>。</a:t>
            </a:r>
            <a:endParaRPr lang="zh-CN" altLang="zh-CN" b="0" dirty="0"/>
          </a:p>
          <a:p>
            <a:endParaRPr lang="zh-CN" altLang="en-US" dirty="0"/>
          </a:p>
        </p:txBody>
      </p:sp>
    </p:spTree>
    <p:extLst>
      <p:ext uri="{BB962C8B-B14F-4D97-AF65-F5344CB8AC3E}">
        <p14:creationId xmlns:p14="http://schemas.microsoft.com/office/powerpoint/2010/main" val="53986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flipH="1">
            <a:off x="323528" y="1916832"/>
            <a:ext cx="8424936" cy="3508653"/>
          </a:xfrm>
          <a:prstGeom prst="rect">
            <a:avLst/>
          </a:prstGeom>
          <a:noFill/>
        </p:spPr>
        <p:txBody>
          <a:bodyPr wrap="square" rtlCol="0">
            <a:spAutoFit/>
          </a:bodyPr>
          <a:lstStyle/>
          <a:p>
            <a:r>
              <a:rPr lang="zh-CN" altLang="en-US" sz="2400" dirty="0" smtClean="0">
                <a:solidFill>
                  <a:srgbClr val="0000FF"/>
                </a:solidFill>
                <a:latin typeface="Times New Roman" panose="02020603050405020304" pitchFamily="18" charset="0"/>
                <a:cs typeface="Times New Roman" panose="02020603050405020304" pitchFamily="18" charset="0"/>
              </a:rPr>
              <a:t>证明（续）</a:t>
            </a:r>
            <a:r>
              <a:rPr lang="en-US" altLang="zh-CN" sz="2400" dirty="0" smtClean="0">
                <a:solidFill>
                  <a:srgbClr val="0000FF"/>
                </a:solidFill>
                <a:latin typeface="Times New Roman" panose="02020603050405020304" pitchFamily="18" charset="0"/>
                <a:cs typeface="Times New Roman" panose="02020603050405020304" pitchFamily="18" charset="0"/>
              </a:rPr>
              <a:t>:</a:t>
            </a:r>
          </a:p>
          <a:p>
            <a:pPr>
              <a:lnSpc>
                <a:spcPct val="150000"/>
              </a:lnSpc>
            </a:pP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不是</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L</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层的第一个结点</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假设在</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L</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层的第一个结点</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f</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之间有</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k</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个结点，则</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f+k</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。此时，在</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的左孩子和</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L+1</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层的第一个结点之间有</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2k</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个结点，</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的左孩子为</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lc</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=2f+1+2k=2(</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f+k</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)+1=2i+1</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；在</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的右孩子和第</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L+1</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层的第一个结点之间有</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2k+1</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个结点，</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的右孩子为</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rc</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=2f+1+2k+1=2(</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f+k</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)+2=2i+2</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p>
          <a:p>
            <a:pPr>
              <a:lnSpc>
                <a:spcPct val="150000"/>
              </a:lnSpc>
            </a:pP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根据</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，结论得证。</a:t>
            </a: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3"/>
          <p:cNvSpPr txBox="1">
            <a:spLocks noChangeArrowheads="1"/>
          </p:cNvSpPr>
          <p:nvPr/>
        </p:nvSpPr>
        <p:spPr bwMode="auto">
          <a:xfrm>
            <a:off x="1061666" y="836712"/>
            <a:ext cx="6552728"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indent="0" eaLnBrk="1" hangingPunct="1">
              <a:spcBef>
                <a:spcPts val="600"/>
              </a:spcBef>
            </a:pPr>
            <a:r>
              <a:rPr lang="en-US" altLang="zh-CN" sz="2000" dirty="0" smtClean="0">
                <a:solidFill>
                  <a:srgbClr val="FF0000"/>
                </a:solidFill>
                <a:ea typeface="宋体" pitchFamily="2" charset="-122"/>
              </a:rPr>
              <a:t>LCHILD(</a:t>
            </a:r>
            <a:r>
              <a:rPr lang="en-US" altLang="zh-CN" sz="2000" dirty="0" err="1" smtClean="0">
                <a:solidFill>
                  <a:srgbClr val="FF0000"/>
                </a:solidFill>
                <a:ea typeface="宋体" pitchFamily="2" charset="-122"/>
              </a:rPr>
              <a:t>i</a:t>
            </a:r>
            <a:r>
              <a:rPr lang="en-US" altLang="zh-CN" sz="2000" dirty="0">
                <a:solidFill>
                  <a:srgbClr val="FF0000"/>
                </a:solidFill>
                <a:ea typeface="宋体" pitchFamily="2" charset="-122"/>
              </a:rPr>
              <a:t>)   = 2i+1  </a:t>
            </a:r>
            <a:r>
              <a:rPr lang="zh-CN" altLang="en-US" sz="2000" dirty="0">
                <a:solidFill>
                  <a:srgbClr val="FF0000"/>
                </a:solidFill>
                <a:ea typeface="宋体" pitchFamily="2" charset="-122"/>
              </a:rPr>
              <a:t>如果</a:t>
            </a:r>
            <a:r>
              <a:rPr lang="en-US" altLang="zh-CN" sz="2000" dirty="0" smtClean="0">
                <a:solidFill>
                  <a:srgbClr val="FF0000"/>
                </a:solidFill>
                <a:ea typeface="宋体" pitchFamily="2" charset="-122"/>
              </a:rPr>
              <a:t> </a:t>
            </a:r>
            <a:r>
              <a:rPr lang="en-US" altLang="zh-CN" sz="2000" dirty="0">
                <a:solidFill>
                  <a:srgbClr val="FF0000"/>
                </a:solidFill>
                <a:ea typeface="宋体" pitchFamily="2" charset="-122"/>
              </a:rPr>
              <a:t>2i+1&lt;n</a:t>
            </a:r>
            <a:endParaRPr lang="en-US" altLang="zh-CN" sz="2000" baseline="30000" dirty="0">
              <a:solidFill>
                <a:srgbClr val="FF0000"/>
              </a:solidFill>
              <a:ea typeface="宋体" pitchFamily="2" charset="-122"/>
            </a:endParaRPr>
          </a:p>
          <a:p>
            <a:pPr marL="0" indent="0" eaLnBrk="1" hangingPunct="1">
              <a:lnSpc>
                <a:spcPct val="120000"/>
              </a:lnSpc>
              <a:spcBef>
                <a:spcPts val="600"/>
              </a:spcBef>
            </a:pPr>
            <a:r>
              <a:rPr lang="en-US" altLang="zh-CN" sz="2000" dirty="0" smtClean="0">
                <a:solidFill>
                  <a:srgbClr val="FF0000"/>
                </a:solidFill>
                <a:ea typeface="宋体" pitchFamily="2" charset="-122"/>
              </a:rPr>
              <a:t>RCHILD(</a:t>
            </a:r>
            <a:r>
              <a:rPr lang="en-US" altLang="zh-CN" sz="2000" dirty="0" err="1" smtClean="0">
                <a:solidFill>
                  <a:srgbClr val="FF0000"/>
                </a:solidFill>
                <a:ea typeface="宋体" pitchFamily="2" charset="-122"/>
              </a:rPr>
              <a:t>i</a:t>
            </a:r>
            <a:r>
              <a:rPr lang="en-US" altLang="zh-CN" sz="2000" dirty="0">
                <a:solidFill>
                  <a:srgbClr val="FF0000"/>
                </a:solidFill>
                <a:ea typeface="宋体" pitchFamily="2" charset="-122"/>
              </a:rPr>
              <a:t>) </a:t>
            </a:r>
            <a:r>
              <a:rPr lang="en-US" altLang="zh-CN" sz="2000" dirty="0" smtClean="0">
                <a:solidFill>
                  <a:srgbClr val="FF0000"/>
                </a:solidFill>
                <a:ea typeface="宋体" pitchFamily="2" charset="-122"/>
              </a:rPr>
              <a:t>  = </a:t>
            </a:r>
            <a:r>
              <a:rPr lang="en-US" altLang="zh-CN" sz="2000" dirty="0">
                <a:solidFill>
                  <a:srgbClr val="FF0000"/>
                </a:solidFill>
                <a:ea typeface="宋体" pitchFamily="2" charset="-122"/>
              </a:rPr>
              <a:t>2i+2  </a:t>
            </a:r>
            <a:r>
              <a:rPr lang="zh-CN" altLang="en-US" sz="2000" dirty="0" smtClean="0">
                <a:solidFill>
                  <a:srgbClr val="FF0000"/>
                </a:solidFill>
                <a:ea typeface="宋体" pitchFamily="2" charset="-122"/>
              </a:rPr>
              <a:t>如果</a:t>
            </a:r>
            <a:r>
              <a:rPr lang="en-US" altLang="zh-CN" sz="2000" dirty="0" smtClean="0">
                <a:solidFill>
                  <a:srgbClr val="FF0000"/>
                </a:solidFill>
                <a:ea typeface="宋体" pitchFamily="2" charset="-122"/>
              </a:rPr>
              <a:t> 2i+2&lt;n</a:t>
            </a:r>
          </a:p>
        </p:txBody>
      </p:sp>
    </p:spTree>
    <p:extLst>
      <p:ext uri="{BB962C8B-B14F-4D97-AF65-F5344CB8AC3E}">
        <p14:creationId xmlns:p14="http://schemas.microsoft.com/office/powerpoint/2010/main" val="117628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flipH="1">
            <a:off x="381437" y="1856483"/>
            <a:ext cx="8424936" cy="4832092"/>
          </a:xfrm>
          <a:prstGeom prst="rect">
            <a:avLst/>
          </a:prstGeom>
          <a:noFill/>
        </p:spPr>
        <p:txBody>
          <a:bodyPr wrap="square" rtlCol="0">
            <a:spAutoFit/>
          </a:bodyPr>
          <a:lstStyle/>
          <a:p>
            <a:r>
              <a:rPr lang="zh-CN" altLang="en-US" sz="2400" dirty="0" smtClean="0">
                <a:solidFill>
                  <a:srgbClr val="0000FF"/>
                </a:solidFill>
                <a:latin typeface="Times New Roman" panose="02020603050405020304" pitchFamily="18" charset="0"/>
                <a:cs typeface="Times New Roman" panose="02020603050405020304" pitchFamily="18" charset="0"/>
              </a:rPr>
              <a:t>证明</a:t>
            </a:r>
            <a:r>
              <a:rPr lang="en-US" altLang="zh-CN" sz="2400" dirty="0" smtClean="0">
                <a:solidFill>
                  <a:srgbClr val="0000FF"/>
                </a:solidFill>
                <a:latin typeface="Times New Roman" panose="02020603050405020304" pitchFamily="18" charset="0"/>
                <a:cs typeface="Times New Roman" panose="02020603050405020304" pitchFamily="18" charset="0"/>
              </a:rPr>
              <a:t>:</a:t>
            </a:r>
          </a:p>
          <a:p>
            <a:endParaRPr lang="en-US" altLang="zh-CN" sz="2400" dirty="0" smtClean="0">
              <a:solidFill>
                <a:srgbClr val="0000FF"/>
              </a:solidFill>
              <a:latin typeface="Times New Roman" panose="02020603050405020304" pitchFamily="18" charset="0"/>
              <a:cs typeface="Times New Roman" panose="02020603050405020304" pitchFamily="18" charset="0"/>
            </a:endParaRPr>
          </a:p>
          <a:p>
            <a:pPr>
              <a:spcBef>
                <a:spcPts val="600"/>
              </a:spcBef>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根据</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LCHILD(</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2i+1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得</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=(2i+1-1</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LCHILD(</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)-1)/2</a:t>
            </a:r>
          </a:p>
          <a:p>
            <a:pPr>
              <a:spcBef>
                <a:spcPts val="600"/>
              </a:spcBef>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因此对左孩子其父结点满足</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上式</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ts val="600"/>
              </a:spcBef>
            </a:pPr>
            <a:endParaRPr lang="en-US" altLang="zh-CN"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600"/>
              </a:spcBef>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根据</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RCHILD(</a:t>
            </a: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 2i+2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得</a:t>
            </a:r>
            <a:r>
              <a:rPr lang="en-US" altLang="zh-CN" sz="2400" dirty="0" err="1"/>
              <a:t>i</a:t>
            </a:r>
            <a:r>
              <a:rPr lang="en-US" altLang="zh-CN" sz="2400" dirty="0"/>
              <a:t>=</a:t>
            </a:r>
            <a:r>
              <a:rPr lang="zh-CN" altLang="en-US" sz="2400" dirty="0">
                <a:solidFill>
                  <a:srgbClr val="7030A0"/>
                </a:solidFill>
                <a:latin typeface="Cambria Math"/>
                <a:ea typeface="宋体" pitchFamily="2" charset="-122"/>
              </a:rPr>
              <a:t> </a:t>
            </a:r>
            <a:r>
              <a:rPr lang="zh-CN" altLang="en-US" sz="2400" dirty="0">
                <a:latin typeface="Cambria Math"/>
                <a:ea typeface="宋体" pitchFamily="2" charset="-122"/>
              </a:rPr>
              <a:t>⎿</a:t>
            </a:r>
            <a:r>
              <a:rPr lang="zh-CN" altLang="en-US" sz="2400" dirty="0">
                <a:solidFill>
                  <a:srgbClr val="7030A0"/>
                </a:solidFill>
                <a:ea typeface="宋体" pitchFamily="2" charset="-122"/>
              </a:rPr>
              <a:t> </a:t>
            </a:r>
            <a:r>
              <a:rPr lang="en-US" altLang="zh-CN" sz="2400" dirty="0"/>
              <a:t>(2i+2-1)/2</a:t>
            </a:r>
            <a:r>
              <a:rPr lang="zh-CN" altLang="en-US" sz="2400" dirty="0">
                <a:solidFill>
                  <a:srgbClr val="7030A0"/>
                </a:solidFill>
                <a:latin typeface="Cambria Math"/>
                <a:ea typeface="宋体" pitchFamily="2" charset="-122"/>
              </a:rPr>
              <a:t> </a:t>
            </a:r>
            <a:r>
              <a:rPr lang="zh-CN" altLang="en-US" sz="2400" dirty="0" smtClean="0">
                <a:latin typeface="Cambria Math"/>
                <a:ea typeface="宋体" pitchFamily="2" charset="-122"/>
              </a:rPr>
              <a:t>⏌</a:t>
            </a:r>
            <a:r>
              <a:rPr lang="en-US" altLang="zh-CN" sz="2400" dirty="0" smtClean="0">
                <a:latin typeface="Cambria Math"/>
                <a:ea typeface="宋体" pitchFamily="2" charset="-122"/>
              </a:rPr>
              <a:t>=</a:t>
            </a:r>
            <a:r>
              <a:rPr lang="zh-CN" altLang="en-US" sz="2400" dirty="0" smtClean="0">
                <a:latin typeface="Cambria Math"/>
                <a:ea typeface="宋体" pitchFamily="2" charset="-122"/>
              </a:rPr>
              <a:t>⎿</a:t>
            </a:r>
            <a:r>
              <a:rPr lang="zh-CN" altLang="en-US" sz="2400" dirty="0" smtClean="0">
                <a:solidFill>
                  <a:srgbClr val="7030A0"/>
                </a:solidFill>
                <a:ea typeface="宋体" pitchFamily="2" charset="-122"/>
              </a:rPr>
              <a:t> </a:t>
            </a:r>
            <a:r>
              <a:rPr lang="en-US" altLang="zh-CN" sz="2400" dirty="0" smtClean="0"/>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RCHILD(</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t>-</a:t>
            </a:r>
            <a:r>
              <a:rPr lang="en-US" altLang="zh-CN" sz="2400" dirty="0"/>
              <a:t>1)/2</a:t>
            </a:r>
            <a:r>
              <a:rPr lang="zh-CN" altLang="en-US" sz="2400" dirty="0">
                <a:solidFill>
                  <a:srgbClr val="7030A0"/>
                </a:solidFill>
                <a:latin typeface="Cambria Math"/>
                <a:ea typeface="宋体" pitchFamily="2" charset="-122"/>
              </a:rPr>
              <a:t> </a:t>
            </a:r>
            <a:r>
              <a:rPr lang="zh-CN" altLang="en-US" sz="2400" dirty="0" smtClean="0">
                <a:latin typeface="Cambria Math"/>
                <a:ea typeface="宋体" pitchFamily="2" charset="-122"/>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因此</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对右孩子其</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父结点满足上式</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ts val="600"/>
              </a:spcBef>
            </a:pPr>
            <a:endParaRPr lang="zh-CN" altLang="en-US" sz="2400" dirty="0"/>
          </a:p>
          <a:p>
            <a:pPr>
              <a:spcBef>
                <a:spcPts val="600"/>
              </a:spcBef>
            </a:pPr>
            <a:endParaRPr lang="zh-CN" altLang="en-US" sz="2400" dirty="0"/>
          </a:p>
          <a:p>
            <a:pPr>
              <a:spcBef>
                <a:spcPts val="600"/>
              </a:spcBef>
            </a:pP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3"/>
          <p:cNvSpPr txBox="1">
            <a:spLocks noChangeArrowheads="1"/>
          </p:cNvSpPr>
          <p:nvPr/>
        </p:nvSpPr>
        <p:spPr bwMode="auto">
          <a:xfrm>
            <a:off x="1043608" y="908720"/>
            <a:ext cx="6552728" cy="42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0" indent="0" eaLnBrk="1" hangingPunct="1">
              <a:lnSpc>
                <a:spcPct val="120000"/>
              </a:lnSpc>
              <a:spcBef>
                <a:spcPts val="600"/>
              </a:spcBef>
            </a:pPr>
            <a:r>
              <a:rPr lang="en-US" altLang="zh-CN" sz="2000" dirty="0" smtClean="0">
                <a:solidFill>
                  <a:srgbClr val="FF0000"/>
                </a:solidFill>
                <a:ea typeface="宋体" pitchFamily="2" charset="-122"/>
              </a:rPr>
              <a:t>PARENT (</a:t>
            </a:r>
            <a:r>
              <a:rPr lang="en-US" altLang="zh-CN" sz="2000" dirty="0" err="1">
                <a:solidFill>
                  <a:srgbClr val="FF0000"/>
                </a:solidFill>
                <a:ea typeface="宋体" pitchFamily="2" charset="-122"/>
              </a:rPr>
              <a:t>i</a:t>
            </a:r>
            <a:r>
              <a:rPr lang="en-US" altLang="zh-CN" sz="2000" dirty="0">
                <a:solidFill>
                  <a:srgbClr val="FF0000"/>
                </a:solidFill>
                <a:ea typeface="宋体" pitchFamily="2" charset="-122"/>
              </a:rPr>
              <a:t>)=</a:t>
            </a:r>
            <a:r>
              <a:rPr lang="zh-CN" altLang="en-US" sz="2000" dirty="0">
                <a:solidFill>
                  <a:srgbClr val="FF0000"/>
                </a:solidFill>
                <a:latin typeface="Cambria Math"/>
                <a:ea typeface="宋体" pitchFamily="2" charset="-122"/>
              </a:rPr>
              <a:t>⎿</a:t>
            </a:r>
            <a:r>
              <a:rPr lang="zh-CN" altLang="en-US" sz="2000" dirty="0">
                <a:solidFill>
                  <a:srgbClr val="FF0000"/>
                </a:solidFill>
                <a:ea typeface="宋体" pitchFamily="2" charset="-122"/>
              </a:rPr>
              <a:t> </a:t>
            </a:r>
            <a:r>
              <a:rPr lang="en-US" altLang="zh-CN" sz="2000" dirty="0">
                <a:solidFill>
                  <a:srgbClr val="FF0000"/>
                </a:solidFill>
                <a:ea typeface="宋体" pitchFamily="2" charset="-122"/>
              </a:rPr>
              <a:t>(i-1)/2</a:t>
            </a:r>
            <a:r>
              <a:rPr lang="zh-CN" altLang="en-US" sz="2000" dirty="0">
                <a:solidFill>
                  <a:srgbClr val="FF0000"/>
                </a:solidFill>
                <a:latin typeface="Cambria Math"/>
                <a:ea typeface="宋体" pitchFamily="2" charset="-122"/>
              </a:rPr>
              <a:t>⏌</a:t>
            </a:r>
            <a:r>
              <a:rPr lang="zh-CN" altLang="en-US" sz="2000" dirty="0">
                <a:solidFill>
                  <a:srgbClr val="FF0000"/>
                </a:solidFill>
                <a:ea typeface="宋体" pitchFamily="2" charset="-122"/>
              </a:rPr>
              <a:t>  </a:t>
            </a:r>
            <a:r>
              <a:rPr lang="zh-CN" altLang="en-US" sz="2000" dirty="0" smtClean="0">
                <a:solidFill>
                  <a:srgbClr val="FF0000"/>
                </a:solidFill>
                <a:ea typeface="宋体" pitchFamily="2" charset="-122"/>
              </a:rPr>
              <a:t>如果</a:t>
            </a:r>
            <a:r>
              <a:rPr lang="en-US" altLang="zh-CN" sz="2000" dirty="0" smtClean="0">
                <a:solidFill>
                  <a:srgbClr val="FF0000"/>
                </a:solidFill>
                <a:ea typeface="宋体" pitchFamily="2" charset="-122"/>
              </a:rPr>
              <a:t>  0&lt;</a:t>
            </a:r>
            <a:r>
              <a:rPr lang="en-US" altLang="zh-CN" sz="2000" dirty="0" err="1" smtClean="0">
                <a:solidFill>
                  <a:srgbClr val="FF0000"/>
                </a:solidFill>
                <a:ea typeface="宋体" pitchFamily="2" charset="-122"/>
              </a:rPr>
              <a:t>i</a:t>
            </a:r>
            <a:r>
              <a:rPr lang="en-US" altLang="zh-CN" sz="2000" dirty="0" smtClean="0">
                <a:solidFill>
                  <a:srgbClr val="FF0000"/>
                </a:solidFill>
                <a:ea typeface="宋体" pitchFamily="2" charset="-122"/>
              </a:rPr>
              <a:t>&lt;n</a:t>
            </a:r>
            <a:endParaRPr lang="en-US" altLang="zh-CN" sz="2000" dirty="0">
              <a:solidFill>
                <a:srgbClr val="FF0000"/>
              </a:solidFill>
              <a:ea typeface="宋体" pitchFamily="2" charset="-122"/>
            </a:endParaRPr>
          </a:p>
        </p:txBody>
      </p:sp>
    </p:spTree>
    <p:extLst>
      <p:ext uri="{BB962C8B-B14F-4D97-AF65-F5344CB8AC3E}">
        <p14:creationId xmlns:p14="http://schemas.microsoft.com/office/powerpoint/2010/main" val="334189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wipe(down)">
                                      <p:cBhvr>
                                        <p:cTn id="1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323850" y="1002820"/>
            <a:ext cx="84582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spcBef>
                <a:spcPct val="50000"/>
              </a:spcBef>
            </a:pPr>
            <a:r>
              <a:rPr kumimoji="1" lang="zh-CN" altLang="en-US" sz="2200" b="1" dirty="0" smtClean="0">
                <a:latin typeface="楷体" panose="02010609060101010101" pitchFamily="49" charset="-122"/>
                <a:ea typeface="楷体" panose="02010609060101010101" pitchFamily="49" charset="-122"/>
              </a:rPr>
              <a:t>高度</a:t>
            </a:r>
            <a:r>
              <a:rPr kumimoji="1" lang="zh-CN" altLang="en-US" sz="2200" b="1" dirty="0">
                <a:latin typeface="楷体" panose="02010609060101010101" pitchFamily="49" charset="-122"/>
                <a:ea typeface="楷体" panose="02010609060101010101" pitchFamily="49" charset="-122"/>
              </a:rPr>
              <a:t>为</a:t>
            </a:r>
            <a:r>
              <a:rPr kumimoji="1" lang="en-US" altLang="zh-CN" sz="2200" b="1" dirty="0" smtClean="0">
                <a:latin typeface="楷体" panose="02010609060101010101" pitchFamily="49" charset="-122"/>
                <a:ea typeface="楷体" panose="02010609060101010101" pitchFamily="49" charset="-122"/>
              </a:rPr>
              <a:t>k</a:t>
            </a:r>
            <a:r>
              <a:rPr kumimoji="1" lang="zh-CN" altLang="en-US" sz="2200" b="1" dirty="0" smtClean="0">
                <a:latin typeface="楷体" panose="02010609060101010101" pitchFamily="49" charset="-122"/>
                <a:ea typeface="楷体" panose="02010609060101010101" pitchFamily="49" charset="-122"/>
              </a:rPr>
              <a:t>的</a:t>
            </a:r>
            <a:r>
              <a:rPr kumimoji="1" lang="zh-CN" altLang="en-US" sz="2200" b="1" dirty="0">
                <a:latin typeface="楷体" panose="02010609060101010101" pitchFamily="49" charset="-122"/>
                <a:ea typeface="楷体" panose="02010609060101010101" pitchFamily="49" charset="-122"/>
              </a:rPr>
              <a:t>完全二叉树至少有多少个结点？至多有多少个结点</a:t>
            </a:r>
            <a:r>
              <a:rPr kumimoji="1" lang="zh-CN" altLang="en-US" sz="2200" b="1" dirty="0" smtClean="0">
                <a:latin typeface="楷体" panose="02010609060101010101" pitchFamily="49" charset="-122"/>
                <a:ea typeface="楷体" panose="02010609060101010101" pitchFamily="49" charset="-122"/>
              </a:rPr>
              <a:t>？</a:t>
            </a:r>
            <a:endParaRPr kumimoji="1" lang="zh-CN" altLang="en-US" sz="2200" b="1" dirty="0">
              <a:latin typeface="楷体" panose="02010609060101010101" pitchFamily="49" charset="-122"/>
              <a:ea typeface="楷体" panose="02010609060101010101" pitchFamily="49" charset="-122"/>
            </a:endParaRPr>
          </a:p>
        </p:txBody>
      </p:sp>
      <p:sp>
        <p:nvSpPr>
          <p:cNvPr id="122883" name="Text Box 3"/>
          <p:cNvSpPr txBox="1">
            <a:spLocks noChangeArrowheads="1"/>
          </p:cNvSpPr>
          <p:nvPr/>
        </p:nvSpPr>
        <p:spPr bwMode="auto">
          <a:xfrm>
            <a:off x="323850" y="1797804"/>
            <a:ext cx="8458200"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kumimoji="1" lang="en-US" altLang="zh-CN" sz="2200" b="1" dirty="0" smtClean="0">
                <a:solidFill>
                  <a:srgbClr val="0066FF"/>
                </a:solidFill>
                <a:latin typeface="楷体" panose="02010609060101010101" pitchFamily="49" charset="-122"/>
                <a:ea typeface="楷体" panose="02010609060101010101" pitchFamily="49" charset="-122"/>
              </a:rPr>
              <a:t>【</a:t>
            </a:r>
            <a:r>
              <a:rPr kumimoji="1" lang="zh-CN" altLang="en-US" sz="2200" b="1" dirty="0">
                <a:solidFill>
                  <a:srgbClr val="0066FF"/>
                </a:solidFill>
                <a:latin typeface="楷体" panose="02010609060101010101" pitchFamily="49" charset="-122"/>
                <a:ea typeface="楷体" panose="02010609060101010101" pitchFamily="49" charset="-122"/>
              </a:rPr>
              <a:t>分析</a:t>
            </a:r>
            <a:r>
              <a:rPr kumimoji="1" lang="en-US" altLang="zh-CN" sz="2200" b="1" dirty="0">
                <a:solidFill>
                  <a:srgbClr val="0066FF"/>
                </a:solidFill>
                <a:latin typeface="楷体" panose="02010609060101010101" pitchFamily="49" charset="-122"/>
                <a:ea typeface="楷体" panose="02010609060101010101" pitchFamily="49" charset="-122"/>
              </a:rPr>
              <a:t>】</a:t>
            </a:r>
          </a:p>
          <a:p>
            <a:pPr algn="just" eaLnBrk="1" hangingPunct="1">
              <a:lnSpc>
                <a:spcPct val="150000"/>
              </a:lnSpc>
            </a:pPr>
            <a:r>
              <a:rPr kumimoji="1" lang="zh-CN" altLang="en-US" sz="2200" dirty="0" smtClean="0">
                <a:latin typeface="楷体" panose="02010609060101010101" pitchFamily="49" charset="-122"/>
                <a:ea typeface="楷体" panose="02010609060101010101" pitchFamily="49" charset="-122"/>
              </a:rPr>
              <a:t>由</a:t>
            </a:r>
            <a:r>
              <a:rPr kumimoji="1" lang="zh-CN" altLang="en-US" sz="2200" dirty="0">
                <a:latin typeface="楷体" panose="02010609060101010101" pitchFamily="49" charset="-122"/>
                <a:ea typeface="楷体" panose="02010609060101010101" pitchFamily="49" charset="-122"/>
              </a:rPr>
              <a:t>完全二叉树的定义可知，对于</a:t>
            </a:r>
            <a:r>
              <a:rPr kumimoji="1" lang="en-US" altLang="zh-CN" sz="2200" dirty="0">
                <a:latin typeface="楷体" panose="02010609060101010101" pitchFamily="49" charset="-122"/>
                <a:ea typeface="楷体" panose="02010609060101010101" pitchFamily="49" charset="-122"/>
              </a:rPr>
              <a:t>k</a:t>
            </a:r>
            <a:r>
              <a:rPr kumimoji="1" lang="zh-CN" altLang="en-US" sz="2200" dirty="0">
                <a:latin typeface="楷体" panose="02010609060101010101" pitchFamily="49" charset="-122"/>
                <a:ea typeface="楷体" panose="02010609060101010101" pitchFamily="49" charset="-122"/>
              </a:rPr>
              <a:t>层的完全二叉树，其上的</a:t>
            </a:r>
            <a:r>
              <a:rPr kumimoji="1" lang="en-US" altLang="zh-CN" sz="2200" dirty="0">
                <a:latin typeface="楷体" panose="02010609060101010101" pitchFamily="49" charset="-122"/>
                <a:ea typeface="楷体" panose="02010609060101010101" pitchFamily="49" charset="-122"/>
              </a:rPr>
              <a:t>k-1</a:t>
            </a:r>
            <a:r>
              <a:rPr kumimoji="1" lang="zh-CN" altLang="en-US" sz="2200" dirty="0">
                <a:latin typeface="楷体" panose="02010609060101010101" pitchFamily="49" charset="-122"/>
                <a:ea typeface="楷体" panose="02010609060101010101" pitchFamily="49" charset="-122"/>
              </a:rPr>
              <a:t>层是一</a:t>
            </a:r>
            <a:r>
              <a:rPr kumimoji="1" lang="zh-CN" altLang="en-US" sz="2200" dirty="0" smtClean="0">
                <a:latin typeface="楷体" panose="02010609060101010101" pitchFamily="49" charset="-122"/>
                <a:ea typeface="楷体" panose="02010609060101010101" pitchFamily="49" charset="-122"/>
              </a:rPr>
              <a:t>棵高度</a:t>
            </a:r>
            <a:r>
              <a:rPr kumimoji="1" lang="zh-CN" altLang="en-US" sz="2200" dirty="0">
                <a:latin typeface="楷体" panose="02010609060101010101" pitchFamily="49" charset="-122"/>
                <a:ea typeface="楷体" panose="02010609060101010101" pitchFamily="49" charset="-122"/>
              </a:rPr>
              <a:t>为</a:t>
            </a:r>
            <a:r>
              <a:rPr kumimoji="1" lang="en-US" altLang="zh-CN" sz="2200" dirty="0">
                <a:latin typeface="楷体" panose="02010609060101010101" pitchFamily="49" charset="-122"/>
                <a:ea typeface="楷体" panose="02010609060101010101" pitchFamily="49" charset="-122"/>
              </a:rPr>
              <a:t>k-1</a:t>
            </a:r>
            <a:r>
              <a:rPr kumimoji="1" lang="zh-CN" altLang="en-US" sz="2200" dirty="0">
                <a:latin typeface="楷体" panose="02010609060101010101" pitchFamily="49" charset="-122"/>
                <a:ea typeface="楷体" panose="02010609060101010101" pitchFamily="49" charset="-122"/>
              </a:rPr>
              <a:t>的满二叉树。所以对于</a:t>
            </a:r>
            <a:r>
              <a:rPr kumimoji="1" lang="zh-CN" altLang="en-US" sz="2200" dirty="0" smtClean="0">
                <a:latin typeface="楷体" panose="02010609060101010101" pitchFamily="49" charset="-122"/>
                <a:ea typeface="楷体" panose="02010609060101010101" pitchFamily="49" charset="-122"/>
              </a:rPr>
              <a:t>所有高度</a:t>
            </a:r>
            <a:r>
              <a:rPr kumimoji="1" lang="zh-CN" altLang="en-US" sz="2200" dirty="0">
                <a:latin typeface="楷体" panose="02010609060101010101" pitchFamily="49" charset="-122"/>
                <a:ea typeface="楷体" panose="02010609060101010101" pitchFamily="49" charset="-122"/>
              </a:rPr>
              <a:t>为</a:t>
            </a:r>
            <a:r>
              <a:rPr kumimoji="1" lang="en-US" altLang="zh-CN" sz="2200" dirty="0">
                <a:latin typeface="楷体" panose="02010609060101010101" pitchFamily="49" charset="-122"/>
                <a:ea typeface="楷体" panose="02010609060101010101" pitchFamily="49" charset="-122"/>
              </a:rPr>
              <a:t>k</a:t>
            </a:r>
            <a:r>
              <a:rPr kumimoji="1" lang="zh-CN" altLang="en-US" sz="2200" dirty="0">
                <a:latin typeface="楷体" panose="02010609060101010101" pitchFamily="49" charset="-122"/>
                <a:ea typeface="楷体" panose="02010609060101010101" pitchFamily="49" charset="-122"/>
              </a:rPr>
              <a:t>的完全二叉树，它们之间的结点数目之差等于各树最后一层的结点数目之差。</a:t>
            </a:r>
          </a:p>
        </p:txBody>
      </p:sp>
      <p:sp>
        <p:nvSpPr>
          <p:cNvPr id="2055" name="Text Box 5"/>
          <p:cNvSpPr txBox="1">
            <a:spLocks noChangeArrowheads="1"/>
          </p:cNvSpPr>
          <p:nvPr/>
        </p:nvSpPr>
        <p:spPr bwMode="auto">
          <a:xfrm>
            <a:off x="321319" y="3953910"/>
            <a:ext cx="8610600" cy="1976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kumimoji="1" lang="en-US" altLang="zh-CN" sz="2200" b="1" dirty="0">
                <a:solidFill>
                  <a:srgbClr val="0066FF"/>
                </a:solidFill>
                <a:latin typeface="楷体" panose="02010609060101010101" pitchFamily="49" charset="-122"/>
                <a:ea typeface="楷体" panose="02010609060101010101" pitchFamily="49" charset="-122"/>
              </a:rPr>
              <a:t>【</a:t>
            </a:r>
            <a:r>
              <a:rPr kumimoji="1" lang="zh-CN" altLang="en-US" sz="2200" b="1" dirty="0">
                <a:solidFill>
                  <a:srgbClr val="0066FF"/>
                </a:solidFill>
                <a:latin typeface="楷体" panose="02010609060101010101" pitchFamily="49" charset="-122"/>
                <a:ea typeface="楷体" panose="02010609060101010101" pitchFamily="49" charset="-122"/>
              </a:rPr>
              <a:t>解答</a:t>
            </a:r>
            <a:r>
              <a:rPr kumimoji="1" lang="en-US" altLang="zh-CN" sz="2200" b="1" dirty="0">
                <a:solidFill>
                  <a:srgbClr val="0066FF"/>
                </a:solidFill>
                <a:latin typeface="楷体" panose="02010609060101010101" pitchFamily="49" charset="-122"/>
                <a:ea typeface="楷体" panose="02010609060101010101" pitchFamily="49" charset="-122"/>
              </a:rPr>
              <a:t>】</a:t>
            </a:r>
          </a:p>
          <a:p>
            <a:pPr algn="just" eaLnBrk="1" hangingPunct="1">
              <a:lnSpc>
                <a:spcPct val="150000"/>
              </a:lnSpc>
              <a:spcBef>
                <a:spcPct val="30000"/>
              </a:spcBef>
            </a:pPr>
            <a:r>
              <a:rPr kumimoji="1" lang="en-US" altLang="zh-CN" sz="2200" dirty="0">
                <a:latin typeface="楷体" panose="02010609060101010101" pitchFamily="49" charset="-122"/>
                <a:ea typeface="楷体" panose="02010609060101010101" pitchFamily="49" charset="-122"/>
              </a:rPr>
              <a:t>    </a:t>
            </a:r>
            <a:r>
              <a:rPr kumimoji="1" lang="zh-CN" altLang="en-US" sz="2200" dirty="0" smtClean="0">
                <a:latin typeface="楷体" panose="02010609060101010101" pitchFamily="49" charset="-122"/>
                <a:ea typeface="楷体" panose="02010609060101010101" pitchFamily="49" charset="-122"/>
              </a:rPr>
              <a:t>深度</a:t>
            </a:r>
            <a:r>
              <a:rPr kumimoji="1" lang="zh-CN" altLang="en-US" sz="2200" dirty="0">
                <a:latin typeface="楷体" panose="02010609060101010101" pitchFamily="49" charset="-122"/>
                <a:ea typeface="楷体" panose="02010609060101010101" pitchFamily="49" charset="-122"/>
              </a:rPr>
              <a:t>为</a:t>
            </a:r>
            <a:r>
              <a:rPr kumimoji="1" lang="en-US" altLang="zh-CN" sz="2200" dirty="0">
                <a:latin typeface="楷体" panose="02010609060101010101" pitchFamily="49" charset="-122"/>
                <a:ea typeface="楷体" panose="02010609060101010101" pitchFamily="49" charset="-122"/>
              </a:rPr>
              <a:t>k</a:t>
            </a:r>
            <a:r>
              <a:rPr kumimoji="1" lang="zh-CN" altLang="en-US" sz="2200" dirty="0">
                <a:latin typeface="楷体" panose="02010609060101010101" pitchFamily="49" charset="-122"/>
                <a:ea typeface="楷体" panose="02010609060101010101" pitchFamily="49" charset="-122"/>
              </a:rPr>
              <a:t>的完全二叉树，其最少的结点</a:t>
            </a:r>
            <a:r>
              <a:rPr kumimoji="1" lang="zh-CN" altLang="en-US" sz="2200" dirty="0" smtClean="0">
                <a:latin typeface="楷体" panose="02010609060101010101" pitchFamily="49" charset="-122"/>
                <a:ea typeface="楷体" panose="02010609060101010101" pitchFamily="49" charset="-122"/>
              </a:rPr>
              <a:t>数 </a:t>
            </a:r>
            <a:r>
              <a:rPr kumimoji="1" lang="en-US" altLang="zh-CN" sz="2200" dirty="0" smtClean="0">
                <a:latin typeface="楷体" panose="02010609060101010101" pitchFamily="49" charset="-122"/>
                <a:ea typeface="楷体" panose="02010609060101010101" pitchFamily="49" charset="-122"/>
              </a:rPr>
              <a:t>= </a:t>
            </a:r>
            <a:r>
              <a:rPr kumimoji="1" lang="zh-CN" altLang="en-US" sz="2200" dirty="0" smtClean="0">
                <a:latin typeface="楷体" panose="02010609060101010101" pitchFamily="49" charset="-122"/>
                <a:ea typeface="楷体" panose="02010609060101010101" pitchFamily="49" charset="-122"/>
              </a:rPr>
              <a:t>高度</a:t>
            </a:r>
            <a:r>
              <a:rPr kumimoji="1" lang="zh-CN" altLang="en-US" sz="2200" dirty="0">
                <a:latin typeface="楷体" panose="02010609060101010101" pitchFamily="49" charset="-122"/>
                <a:ea typeface="楷体" panose="02010609060101010101" pitchFamily="49" charset="-122"/>
              </a:rPr>
              <a:t>为</a:t>
            </a:r>
            <a:r>
              <a:rPr kumimoji="1" lang="en-US" altLang="zh-CN" sz="2200" dirty="0">
                <a:latin typeface="楷体" panose="02010609060101010101" pitchFamily="49" charset="-122"/>
                <a:ea typeface="楷体" panose="02010609060101010101" pitchFamily="49" charset="-122"/>
              </a:rPr>
              <a:t>k-1</a:t>
            </a:r>
            <a:r>
              <a:rPr kumimoji="1" lang="zh-CN" altLang="en-US" sz="2200" dirty="0">
                <a:latin typeface="楷体" panose="02010609060101010101" pitchFamily="49" charset="-122"/>
                <a:ea typeface="楷体" panose="02010609060101010101" pitchFamily="49" charset="-122"/>
              </a:rPr>
              <a:t>的满二叉树的结点数</a:t>
            </a:r>
            <a:r>
              <a:rPr kumimoji="1" lang="en-US" altLang="zh-CN" sz="2200" dirty="0">
                <a:latin typeface="楷体" panose="02010609060101010101" pitchFamily="49" charset="-122"/>
                <a:ea typeface="楷体" panose="02010609060101010101" pitchFamily="49" charset="-122"/>
              </a:rPr>
              <a:t>+1</a:t>
            </a:r>
            <a:r>
              <a:rPr kumimoji="1" lang="en-US" altLang="zh-CN" sz="2200" dirty="0" smtClean="0">
                <a:latin typeface="楷体" panose="02010609060101010101" pitchFamily="49" charset="-122"/>
                <a:ea typeface="楷体" panose="02010609060101010101" pitchFamily="49" charset="-122"/>
              </a:rPr>
              <a:t>=              </a:t>
            </a:r>
            <a:r>
              <a:rPr kumimoji="1" lang="zh-CN" altLang="en-US" sz="2200" dirty="0" smtClean="0">
                <a:latin typeface="楷体" panose="02010609060101010101" pitchFamily="49" charset="-122"/>
                <a:ea typeface="楷体" panose="02010609060101010101" pitchFamily="49" charset="-122"/>
              </a:rPr>
              <a:t>；</a:t>
            </a:r>
            <a:r>
              <a:rPr kumimoji="1" lang="zh-CN" altLang="en-US" sz="2200" dirty="0">
                <a:latin typeface="楷体" panose="02010609060101010101" pitchFamily="49" charset="-122"/>
                <a:ea typeface="楷体" panose="02010609060101010101" pitchFamily="49" charset="-122"/>
              </a:rPr>
              <a:t>其最多的结点</a:t>
            </a:r>
            <a:r>
              <a:rPr kumimoji="1" lang="zh-CN" altLang="en-US" sz="2200" dirty="0" smtClean="0">
                <a:latin typeface="楷体" panose="02010609060101010101" pitchFamily="49" charset="-122"/>
                <a:ea typeface="楷体" panose="02010609060101010101" pitchFamily="49" charset="-122"/>
              </a:rPr>
              <a:t>数 </a:t>
            </a:r>
            <a:r>
              <a:rPr kumimoji="1" lang="en-US" altLang="zh-CN" sz="2200" dirty="0" smtClean="0">
                <a:latin typeface="楷体" panose="02010609060101010101" pitchFamily="49" charset="-122"/>
                <a:ea typeface="楷体" panose="02010609060101010101" pitchFamily="49" charset="-122"/>
              </a:rPr>
              <a:t>= </a:t>
            </a:r>
            <a:r>
              <a:rPr kumimoji="1" lang="zh-CN" altLang="en-US" sz="2200" dirty="0" smtClean="0">
                <a:latin typeface="楷体" panose="02010609060101010101" pitchFamily="49" charset="-122"/>
                <a:ea typeface="楷体" panose="02010609060101010101" pitchFamily="49" charset="-122"/>
              </a:rPr>
              <a:t>高度</a:t>
            </a:r>
            <a:r>
              <a:rPr kumimoji="1" lang="zh-CN" altLang="en-US" sz="2200" dirty="0">
                <a:latin typeface="楷体" panose="02010609060101010101" pitchFamily="49" charset="-122"/>
                <a:ea typeface="楷体" panose="02010609060101010101" pitchFamily="49" charset="-122"/>
              </a:rPr>
              <a:t>为</a:t>
            </a:r>
            <a:r>
              <a:rPr kumimoji="1" lang="en-US" altLang="zh-CN" sz="2200" dirty="0">
                <a:latin typeface="楷体" panose="02010609060101010101" pitchFamily="49" charset="-122"/>
                <a:ea typeface="楷体" panose="02010609060101010101" pitchFamily="49" charset="-122"/>
              </a:rPr>
              <a:t>k</a:t>
            </a:r>
            <a:r>
              <a:rPr kumimoji="1" lang="zh-CN" altLang="en-US" sz="2200" dirty="0">
                <a:latin typeface="楷体" panose="02010609060101010101" pitchFamily="49" charset="-122"/>
                <a:ea typeface="楷体" panose="02010609060101010101" pitchFamily="49" charset="-122"/>
              </a:rPr>
              <a:t>的满二叉树的结点数</a:t>
            </a:r>
            <a:r>
              <a:rPr kumimoji="1" lang="en-US" altLang="zh-CN" sz="2200" dirty="0" smtClean="0">
                <a:latin typeface="楷体" panose="02010609060101010101" pitchFamily="49" charset="-122"/>
                <a:ea typeface="楷体" panose="02010609060101010101" pitchFamily="49" charset="-122"/>
              </a:rPr>
              <a:t>=       </a:t>
            </a:r>
            <a:r>
              <a:rPr kumimoji="1" lang="zh-CN" altLang="en-US" sz="2200" dirty="0" smtClean="0">
                <a:latin typeface="楷体" panose="02010609060101010101" pitchFamily="49" charset="-122"/>
                <a:ea typeface="楷体" panose="02010609060101010101" pitchFamily="49" charset="-122"/>
              </a:rPr>
              <a:t>。</a:t>
            </a:r>
            <a:endParaRPr kumimoji="1" lang="zh-CN" altLang="en-US" sz="2200" dirty="0">
              <a:latin typeface="楷体" panose="02010609060101010101" pitchFamily="49" charset="-122"/>
              <a:ea typeface="楷体" panose="02010609060101010101" pitchFamily="49" charset="-122"/>
            </a:endParaRPr>
          </a:p>
        </p:txBody>
      </p:sp>
      <p:graphicFrame>
        <p:nvGraphicFramePr>
          <p:cNvPr id="2050" name="Object 6"/>
          <p:cNvGraphicFramePr>
            <a:graphicFrameLocks noChangeAspect="1"/>
          </p:cNvGraphicFramePr>
          <p:nvPr>
            <p:extLst>
              <p:ext uri="{D42A27DB-BD31-4B8C-83A1-F6EECF244321}">
                <p14:modId xmlns:p14="http://schemas.microsoft.com/office/powerpoint/2010/main" val="2798106082"/>
              </p:ext>
            </p:extLst>
          </p:nvPr>
        </p:nvGraphicFramePr>
        <p:xfrm>
          <a:off x="2411760" y="4982730"/>
          <a:ext cx="1752600" cy="385762"/>
        </p:xfrm>
        <a:graphic>
          <a:graphicData uri="http://schemas.openxmlformats.org/presentationml/2006/ole">
            <mc:AlternateContent xmlns:mc="http://schemas.openxmlformats.org/markup-compatibility/2006">
              <mc:Choice xmlns:v="urn:schemas-microsoft-com:vml" Requires="v">
                <p:oleObj spid="_x0000_s338229" name="公式" r:id="rId3" imgW="1048320" imgH="190440" progId="Equation.3">
                  <p:embed/>
                </p:oleObj>
              </mc:Choice>
              <mc:Fallback>
                <p:oleObj name="公式" r:id="rId3" imgW="104832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4982730"/>
                        <a:ext cx="17526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7"/>
          <p:cNvGraphicFramePr>
            <a:graphicFrameLocks noChangeAspect="1"/>
          </p:cNvGraphicFramePr>
          <p:nvPr>
            <p:extLst>
              <p:ext uri="{D42A27DB-BD31-4B8C-83A1-F6EECF244321}">
                <p14:modId xmlns:p14="http://schemas.microsoft.com/office/powerpoint/2010/main" val="2494402781"/>
              </p:ext>
            </p:extLst>
          </p:nvPr>
        </p:nvGraphicFramePr>
        <p:xfrm>
          <a:off x="2317750" y="5494911"/>
          <a:ext cx="792163" cy="401637"/>
        </p:xfrm>
        <a:graphic>
          <a:graphicData uri="http://schemas.openxmlformats.org/presentationml/2006/ole">
            <mc:AlternateContent xmlns:mc="http://schemas.openxmlformats.org/markup-compatibility/2006">
              <mc:Choice xmlns:v="urn:schemas-microsoft-com:vml" Requires="v">
                <p:oleObj spid="_x0000_s338230" r:id="rId5" imgW="381600" imgH="190440" progId="">
                  <p:embed/>
                </p:oleObj>
              </mc:Choice>
              <mc:Fallback>
                <p:oleObj r:id="rId5" imgW="381600" imgH="1904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7750" y="5494911"/>
                        <a:ext cx="792163"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Rectangle 9"/>
          <p:cNvSpPr>
            <a:spLocks noChangeArrowheads="1"/>
          </p:cNvSpPr>
          <p:nvPr/>
        </p:nvSpPr>
        <p:spPr bwMode="gray">
          <a:xfrm>
            <a:off x="94010" y="158989"/>
            <a:ext cx="4635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z="2800" b="1" dirty="0" smtClean="0">
                <a:latin typeface="楷体" panose="02010609060101010101" pitchFamily="49" charset="-122"/>
                <a:ea typeface="楷体" panose="02010609060101010101" pitchFamily="49" charset="-122"/>
              </a:rPr>
              <a:t>思考题</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39419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dissolve">
                                      <p:cBhvr>
                                        <p:cTn id="7" dur="500"/>
                                        <p:tgtEl>
                                          <p:spTgt spid="122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22883"/>
                                        </p:tgtEl>
                                        <p:attrNameLst>
                                          <p:attrName>style.visibility</p:attrName>
                                        </p:attrNameLst>
                                      </p:cBhvr>
                                      <p:to>
                                        <p:strVal val="visible"/>
                                      </p:to>
                                    </p:set>
                                    <p:animEffect transition="in" filter="slide(fromTop)">
                                      <p:cBhvr>
                                        <p:cTn id="12" dur="500"/>
                                        <p:tgtEl>
                                          <p:spTgt spid="1228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55"/>
                                        </p:tgtEl>
                                        <p:attrNameLst>
                                          <p:attrName>style.visibility</p:attrName>
                                        </p:attrNameLst>
                                      </p:cBhvr>
                                      <p:to>
                                        <p:strVal val="visible"/>
                                      </p:to>
                                    </p:set>
                                    <p:animEffect transition="in" filter="fade">
                                      <p:cBhvr>
                                        <p:cTn id="17" dur="500"/>
                                        <p:tgtEl>
                                          <p:spTgt spid="2055"/>
                                        </p:tgtEl>
                                      </p:cBhvr>
                                    </p:animEffect>
                                  </p:childTnLst>
                                </p:cTn>
                              </p:par>
                              <p:par>
                                <p:cTn id="18" presetID="10" presetClass="entr" presetSubtype="0" fill="hold" nodeType="with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par>
                                <p:cTn id="21" presetID="10" presetClass="entr" presetSubtype="0" fill="hold" nodeType="withEffect">
                                  <p:stCondLst>
                                    <p:cond delay="0"/>
                                  </p:stCondLst>
                                  <p:childTnLst>
                                    <p:set>
                                      <p:cBhvr>
                                        <p:cTn id="22" dur="1" fill="hold">
                                          <p:stCondLst>
                                            <p:cond delay="0"/>
                                          </p:stCondLst>
                                        </p:cTn>
                                        <p:tgtEl>
                                          <p:spTgt spid="2051"/>
                                        </p:tgtEl>
                                        <p:attrNameLst>
                                          <p:attrName>style.visibility</p:attrName>
                                        </p:attrNameLst>
                                      </p:cBhvr>
                                      <p:to>
                                        <p:strVal val="visible"/>
                                      </p:to>
                                    </p:set>
                                    <p:animEffect transition="in" filter="fade">
                                      <p:cBhvr>
                                        <p:cTn id="23"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P spid="122883" grpId="0" autoUpdateAnimBg="0"/>
      <p:bldP spid="20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265163" y="851468"/>
            <a:ext cx="8610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lnSpc>
                <a:spcPct val="150000"/>
              </a:lnSpc>
              <a:spcBef>
                <a:spcPct val="50000"/>
              </a:spcBef>
            </a:pPr>
            <a:r>
              <a:rPr kumimoji="1" lang="zh-CN" altLang="en-US" sz="2200" b="1" dirty="0" smtClean="0">
                <a:latin typeface="楷体" panose="02010609060101010101" pitchFamily="49" charset="-122"/>
                <a:ea typeface="楷体" panose="02010609060101010101" pitchFamily="49" charset="-122"/>
              </a:rPr>
              <a:t>对于</a:t>
            </a:r>
            <a:r>
              <a:rPr kumimoji="1" lang="zh-CN" altLang="en-US" sz="2200" b="1" dirty="0">
                <a:latin typeface="楷体" panose="02010609060101010101" pitchFamily="49" charset="-122"/>
                <a:ea typeface="楷体" panose="02010609060101010101" pitchFamily="49" charset="-122"/>
              </a:rPr>
              <a:t>高</a:t>
            </a:r>
            <a:r>
              <a:rPr kumimoji="1" lang="zh-CN" altLang="en-US" sz="2200" b="1" dirty="0" smtClean="0">
                <a:latin typeface="楷体" panose="02010609060101010101" pitchFamily="49" charset="-122"/>
                <a:ea typeface="楷体" panose="02010609060101010101" pitchFamily="49" charset="-122"/>
              </a:rPr>
              <a:t>度</a:t>
            </a:r>
            <a:r>
              <a:rPr kumimoji="1" lang="zh-CN" altLang="en-US" sz="2200" b="1" dirty="0">
                <a:latin typeface="楷体" panose="02010609060101010101" pitchFamily="49" charset="-122"/>
                <a:ea typeface="楷体" panose="02010609060101010101" pitchFamily="49" charset="-122"/>
              </a:rPr>
              <a:t>为</a:t>
            </a:r>
            <a:r>
              <a:rPr kumimoji="1" lang="en-US" altLang="zh-CN" sz="2200" b="1" dirty="0">
                <a:latin typeface="楷体" panose="02010609060101010101" pitchFamily="49" charset="-122"/>
                <a:ea typeface="楷体" panose="02010609060101010101" pitchFamily="49" charset="-122"/>
              </a:rPr>
              <a:t>k</a:t>
            </a:r>
            <a:r>
              <a:rPr kumimoji="1" lang="zh-CN" altLang="en-US" sz="2200" b="1" dirty="0">
                <a:latin typeface="楷体" panose="02010609060101010101" pitchFamily="49" charset="-122"/>
                <a:ea typeface="楷体" panose="02010609060101010101" pitchFamily="49" charset="-122"/>
              </a:rPr>
              <a:t>，且只有度为</a:t>
            </a:r>
            <a:r>
              <a:rPr kumimoji="1" lang="en-US" altLang="zh-CN" sz="2200" b="1" dirty="0">
                <a:latin typeface="楷体" panose="02010609060101010101" pitchFamily="49" charset="-122"/>
                <a:ea typeface="楷体" panose="02010609060101010101" pitchFamily="49" charset="-122"/>
              </a:rPr>
              <a:t>0</a:t>
            </a:r>
            <a:r>
              <a:rPr kumimoji="1" lang="zh-CN" altLang="en-US" sz="2200" b="1" dirty="0">
                <a:latin typeface="楷体" panose="02010609060101010101" pitchFamily="49" charset="-122"/>
                <a:ea typeface="楷体" panose="02010609060101010101" pitchFamily="49" charset="-122"/>
              </a:rPr>
              <a:t>或</a:t>
            </a:r>
            <a:r>
              <a:rPr kumimoji="1" lang="en-US" altLang="zh-CN" sz="2200" b="1" dirty="0">
                <a:latin typeface="楷体" panose="02010609060101010101" pitchFamily="49" charset="-122"/>
                <a:ea typeface="楷体" panose="02010609060101010101" pitchFamily="49" charset="-122"/>
              </a:rPr>
              <a:t>2</a:t>
            </a:r>
            <a:r>
              <a:rPr kumimoji="1" lang="zh-CN" altLang="en-US" sz="2200" b="1" dirty="0">
                <a:latin typeface="楷体" panose="02010609060101010101" pitchFamily="49" charset="-122"/>
                <a:ea typeface="楷体" panose="02010609060101010101" pitchFamily="49" charset="-122"/>
              </a:rPr>
              <a:t>的结点的二叉树，结点</a:t>
            </a:r>
            <a:r>
              <a:rPr kumimoji="1" lang="zh-CN" altLang="en-US" sz="2200" b="1" dirty="0" smtClean="0">
                <a:latin typeface="楷体" panose="02010609060101010101" pitchFamily="49" charset="-122"/>
                <a:ea typeface="楷体" panose="02010609060101010101" pitchFamily="49" charset="-122"/>
              </a:rPr>
              <a:t>数至少</a:t>
            </a:r>
            <a:r>
              <a:rPr kumimoji="1" lang="zh-CN" altLang="en-US" sz="2200" b="1" dirty="0">
                <a:latin typeface="楷体" panose="02010609060101010101" pitchFamily="49" charset="-122"/>
                <a:ea typeface="楷体" panose="02010609060101010101" pitchFamily="49" charset="-122"/>
              </a:rPr>
              <a:t>有多少？至多有多少</a:t>
            </a:r>
            <a:r>
              <a:rPr kumimoji="1" lang="zh-CN" altLang="en-US" sz="2200" b="1" dirty="0" smtClean="0">
                <a:latin typeface="楷体" panose="02010609060101010101" pitchFamily="49" charset="-122"/>
                <a:ea typeface="楷体" panose="02010609060101010101" pitchFamily="49" charset="-122"/>
              </a:rPr>
              <a:t>？</a:t>
            </a:r>
            <a:endParaRPr kumimoji="1" lang="en-US" altLang="zh-CN" sz="2200" b="1" dirty="0">
              <a:latin typeface="楷体" panose="02010609060101010101" pitchFamily="49" charset="-122"/>
              <a:ea typeface="楷体" panose="02010609060101010101" pitchFamily="49" charset="-122"/>
            </a:endParaRPr>
          </a:p>
        </p:txBody>
      </p:sp>
      <p:sp>
        <p:nvSpPr>
          <p:cNvPr id="123907" name="Text Box 3"/>
          <p:cNvSpPr txBox="1">
            <a:spLocks noChangeArrowheads="1"/>
          </p:cNvSpPr>
          <p:nvPr/>
        </p:nvSpPr>
        <p:spPr bwMode="auto">
          <a:xfrm>
            <a:off x="113505" y="5157192"/>
            <a:ext cx="815181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spcBef>
                <a:spcPct val="50000"/>
              </a:spcBef>
            </a:pPr>
            <a:r>
              <a:rPr kumimoji="1" lang="en-US" altLang="zh-CN" sz="2200" b="1" dirty="0">
                <a:solidFill>
                  <a:srgbClr val="0066FF"/>
                </a:solidFill>
                <a:latin typeface="楷体" panose="02010609060101010101" pitchFamily="49" charset="-122"/>
                <a:ea typeface="楷体" panose="02010609060101010101" pitchFamily="49" charset="-122"/>
              </a:rPr>
              <a:t>【</a:t>
            </a:r>
            <a:r>
              <a:rPr kumimoji="1" lang="zh-CN" altLang="en-US" sz="2200" b="1" dirty="0">
                <a:solidFill>
                  <a:srgbClr val="0066FF"/>
                </a:solidFill>
                <a:latin typeface="楷体" panose="02010609060101010101" pitchFamily="49" charset="-122"/>
                <a:ea typeface="楷体" panose="02010609060101010101" pitchFamily="49" charset="-122"/>
              </a:rPr>
              <a:t>解答</a:t>
            </a:r>
            <a:r>
              <a:rPr kumimoji="1" lang="en-US" altLang="zh-CN" sz="2200" b="1" dirty="0">
                <a:solidFill>
                  <a:srgbClr val="0066FF"/>
                </a:solidFill>
                <a:latin typeface="楷体" panose="02010609060101010101" pitchFamily="49" charset="-122"/>
                <a:ea typeface="楷体" panose="02010609060101010101" pitchFamily="49" charset="-122"/>
              </a:rPr>
              <a:t>】</a:t>
            </a:r>
            <a:r>
              <a:rPr kumimoji="1" lang="en-US" altLang="zh-CN" sz="2200" dirty="0">
                <a:latin typeface="楷体" panose="02010609060101010101" pitchFamily="49" charset="-122"/>
                <a:ea typeface="楷体" panose="02010609060101010101" pitchFamily="49" charset="-122"/>
              </a:rPr>
              <a:t>   </a:t>
            </a:r>
            <a:r>
              <a:rPr kumimoji="1" lang="en-US" altLang="zh-CN" sz="2200" dirty="0" smtClean="0">
                <a:latin typeface="楷体" panose="02010609060101010101" pitchFamily="49" charset="-122"/>
                <a:ea typeface="楷体" panose="02010609060101010101" pitchFamily="49" charset="-122"/>
              </a:rPr>
              <a:t> </a:t>
            </a:r>
            <a:r>
              <a:rPr kumimoji="1" lang="zh-CN" altLang="en-US" sz="2200" dirty="0" smtClean="0">
                <a:latin typeface="楷体" panose="02010609060101010101" pitchFamily="49" charset="-122"/>
                <a:ea typeface="楷体" panose="02010609060101010101" pitchFamily="49" charset="-122"/>
              </a:rPr>
              <a:t>结点</a:t>
            </a:r>
            <a:r>
              <a:rPr kumimoji="1" lang="zh-CN" altLang="en-US" sz="2200" dirty="0">
                <a:latin typeface="楷体" panose="02010609060101010101" pitchFamily="49" charset="-122"/>
                <a:ea typeface="楷体" panose="02010609060101010101" pitchFamily="49" charset="-122"/>
              </a:rPr>
              <a:t>数至多有：</a:t>
            </a:r>
            <a:r>
              <a:rPr kumimoji="1" lang="en-US" altLang="zh-CN" sz="2200" dirty="0">
                <a:latin typeface="楷体" panose="02010609060101010101" pitchFamily="49" charset="-122"/>
                <a:ea typeface="楷体" panose="02010609060101010101" pitchFamily="49" charset="-122"/>
              </a:rPr>
              <a:t>2</a:t>
            </a:r>
            <a:r>
              <a:rPr kumimoji="1" lang="en-US" altLang="en-US" sz="2200" baseline="30000" dirty="0">
                <a:latin typeface="楷体" panose="02010609060101010101" pitchFamily="49" charset="-122"/>
                <a:ea typeface="楷体" panose="02010609060101010101" pitchFamily="49" charset="-122"/>
              </a:rPr>
              <a:t>k</a:t>
            </a:r>
            <a:r>
              <a:rPr kumimoji="1" lang="en-US" altLang="en-US" sz="2200" dirty="0">
                <a:latin typeface="楷体" panose="02010609060101010101" pitchFamily="49" charset="-122"/>
                <a:ea typeface="楷体" panose="02010609060101010101" pitchFamily="49" charset="-122"/>
              </a:rPr>
              <a:t>-1</a:t>
            </a:r>
            <a:endParaRPr kumimoji="1" lang="en-US" altLang="zh-CN" sz="2200" dirty="0">
              <a:latin typeface="楷体" panose="02010609060101010101" pitchFamily="49" charset="-122"/>
              <a:ea typeface="楷体" panose="02010609060101010101" pitchFamily="49" charset="-122"/>
            </a:endParaRPr>
          </a:p>
          <a:p>
            <a:pPr algn="just" eaLnBrk="1" hangingPunct="1">
              <a:lnSpc>
                <a:spcPct val="150000"/>
              </a:lnSpc>
            </a:pPr>
            <a:r>
              <a:rPr kumimoji="1" lang="en-US" altLang="zh-CN" sz="2200" dirty="0" smtClean="0">
                <a:latin typeface="楷体" panose="02010609060101010101" pitchFamily="49" charset="-122"/>
                <a:ea typeface="楷体" panose="02010609060101010101" pitchFamily="49" charset="-122"/>
              </a:rPr>
              <a:t>	     </a:t>
            </a:r>
            <a:r>
              <a:rPr kumimoji="1" lang="zh-CN" altLang="en-US" sz="2200" dirty="0" smtClean="0">
                <a:latin typeface="楷体" panose="02010609060101010101" pitchFamily="49" charset="-122"/>
                <a:ea typeface="楷体" panose="02010609060101010101" pitchFamily="49" charset="-122"/>
              </a:rPr>
              <a:t>结点</a:t>
            </a:r>
            <a:r>
              <a:rPr kumimoji="1" lang="zh-CN" altLang="en-US" sz="2200" dirty="0">
                <a:latin typeface="楷体" panose="02010609060101010101" pitchFamily="49" charset="-122"/>
                <a:ea typeface="楷体" panose="02010609060101010101" pitchFamily="49" charset="-122"/>
              </a:rPr>
              <a:t>数至少有：</a:t>
            </a:r>
            <a:r>
              <a:rPr kumimoji="1" lang="en-US" altLang="zh-CN" sz="2200" dirty="0">
                <a:latin typeface="楷体" panose="02010609060101010101" pitchFamily="49" charset="-122"/>
                <a:ea typeface="楷体" panose="02010609060101010101" pitchFamily="49" charset="-122"/>
              </a:rPr>
              <a:t>2k-1</a:t>
            </a:r>
          </a:p>
        </p:txBody>
      </p:sp>
      <p:sp>
        <p:nvSpPr>
          <p:cNvPr id="123908" name="Text Box 4"/>
          <p:cNvSpPr txBox="1">
            <a:spLocks noChangeArrowheads="1"/>
          </p:cNvSpPr>
          <p:nvPr/>
        </p:nvSpPr>
        <p:spPr bwMode="auto">
          <a:xfrm>
            <a:off x="113505" y="1913441"/>
            <a:ext cx="8762257" cy="297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kumimoji="1" lang="en-US" altLang="zh-CN" sz="2200" b="1" dirty="0">
                <a:solidFill>
                  <a:srgbClr val="0066FF"/>
                </a:solidFill>
                <a:latin typeface="楷体" panose="02010609060101010101" pitchFamily="49" charset="-122"/>
                <a:ea typeface="楷体" panose="02010609060101010101" pitchFamily="49" charset="-122"/>
              </a:rPr>
              <a:t>【</a:t>
            </a:r>
            <a:r>
              <a:rPr kumimoji="1" lang="zh-CN" altLang="en-US" sz="2200" b="1" dirty="0">
                <a:solidFill>
                  <a:srgbClr val="0066FF"/>
                </a:solidFill>
                <a:latin typeface="楷体" panose="02010609060101010101" pitchFamily="49" charset="-122"/>
                <a:ea typeface="楷体" panose="02010609060101010101" pitchFamily="49" charset="-122"/>
              </a:rPr>
              <a:t>分析</a:t>
            </a:r>
            <a:r>
              <a:rPr kumimoji="1" lang="en-US" altLang="zh-CN" sz="2200" b="1" dirty="0">
                <a:solidFill>
                  <a:srgbClr val="0066FF"/>
                </a:solidFill>
                <a:latin typeface="楷体" panose="02010609060101010101" pitchFamily="49" charset="-122"/>
                <a:ea typeface="楷体" panose="02010609060101010101" pitchFamily="49" charset="-122"/>
              </a:rPr>
              <a:t>】</a:t>
            </a:r>
          </a:p>
          <a:p>
            <a:pPr algn="just" eaLnBrk="1" hangingPunct="1">
              <a:lnSpc>
                <a:spcPct val="150000"/>
              </a:lnSpc>
            </a:pPr>
            <a:r>
              <a:rPr kumimoji="1" lang="zh-CN" altLang="en-US" sz="2200" dirty="0" smtClean="0">
                <a:latin typeface="楷体" panose="02010609060101010101" pitchFamily="49" charset="-122"/>
                <a:ea typeface="楷体" panose="02010609060101010101" pitchFamily="49" charset="-122"/>
              </a:rPr>
              <a:t>   我们</a:t>
            </a:r>
            <a:r>
              <a:rPr kumimoji="1" lang="zh-CN" altLang="en-US" sz="2200" dirty="0">
                <a:latin typeface="楷体" panose="02010609060101010101" pitchFamily="49" charset="-122"/>
                <a:ea typeface="楷体" panose="02010609060101010101" pitchFamily="49" charset="-122"/>
              </a:rPr>
              <a:t>知道满二叉树中只有度为</a:t>
            </a:r>
            <a:r>
              <a:rPr kumimoji="1" lang="en-US" altLang="zh-CN" sz="2200" dirty="0">
                <a:latin typeface="楷体" panose="02010609060101010101" pitchFamily="49" charset="-122"/>
                <a:ea typeface="楷体" panose="02010609060101010101" pitchFamily="49" charset="-122"/>
              </a:rPr>
              <a:t>0</a:t>
            </a:r>
            <a:r>
              <a:rPr kumimoji="1" lang="zh-CN" altLang="en-US" sz="2200" dirty="0">
                <a:latin typeface="楷体" panose="02010609060101010101" pitchFamily="49" charset="-122"/>
                <a:ea typeface="楷体" panose="02010609060101010101" pitchFamily="49" charset="-122"/>
              </a:rPr>
              <a:t>或</a:t>
            </a:r>
            <a:r>
              <a:rPr kumimoji="1" lang="en-US" altLang="zh-CN" sz="2200" dirty="0">
                <a:latin typeface="楷体" panose="02010609060101010101" pitchFamily="49" charset="-122"/>
                <a:ea typeface="楷体" panose="02010609060101010101" pitchFamily="49" charset="-122"/>
              </a:rPr>
              <a:t>2</a:t>
            </a:r>
            <a:r>
              <a:rPr kumimoji="1" lang="zh-CN" altLang="en-US" sz="2200" dirty="0">
                <a:latin typeface="楷体" panose="02010609060101010101" pitchFamily="49" charset="-122"/>
                <a:ea typeface="楷体" panose="02010609060101010101" pitchFamily="49" charset="-122"/>
              </a:rPr>
              <a:t>的结点，所以结点数至多为同等深度的满二叉树的结点数。</a:t>
            </a:r>
          </a:p>
          <a:p>
            <a:pPr algn="just" eaLnBrk="1" hangingPunct="1">
              <a:lnSpc>
                <a:spcPct val="150000"/>
              </a:lnSpc>
            </a:pPr>
            <a:r>
              <a:rPr kumimoji="1" lang="zh-CN" altLang="en-US" sz="2200" dirty="0" smtClean="0">
                <a:latin typeface="楷体" panose="02010609060101010101" pitchFamily="49" charset="-122"/>
                <a:ea typeface="楷体" panose="02010609060101010101" pitchFamily="49" charset="-122"/>
              </a:rPr>
              <a:t>   对于</a:t>
            </a:r>
            <a:r>
              <a:rPr kumimoji="1" lang="zh-CN" altLang="en-US" sz="2200" dirty="0">
                <a:latin typeface="楷体" panose="02010609060101010101" pitchFamily="49" charset="-122"/>
                <a:ea typeface="楷体" panose="02010609060101010101" pitchFamily="49" charset="-122"/>
              </a:rPr>
              <a:t>结点数至少为多少的问题，由于树中只存在度为</a:t>
            </a:r>
            <a:r>
              <a:rPr kumimoji="1" lang="en-US" altLang="zh-CN" sz="2200" dirty="0">
                <a:latin typeface="楷体" panose="02010609060101010101" pitchFamily="49" charset="-122"/>
                <a:ea typeface="楷体" panose="02010609060101010101" pitchFamily="49" charset="-122"/>
              </a:rPr>
              <a:t>0</a:t>
            </a:r>
            <a:r>
              <a:rPr kumimoji="1" lang="zh-CN" altLang="en-US" sz="2200" dirty="0">
                <a:latin typeface="楷体" panose="02010609060101010101" pitchFamily="49" charset="-122"/>
                <a:ea typeface="楷体" panose="02010609060101010101" pitchFamily="49" charset="-122"/>
              </a:rPr>
              <a:t>或</a:t>
            </a:r>
            <a:r>
              <a:rPr kumimoji="1" lang="en-US" altLang="zh-CN" sz="2200" dirty="0">
                <a:latin typeface="楷体" panose="02010609060101010101" pitchFamily="49" charset="-122"/>
                <a:ea typeface="楷体" panose="02010609060101010101" pitchFamily="49" charset="-122"/>
              </a:rPr>
              <a:t>2</a:t>
            </a:r>
            <a:r>
              <a:rPr kumimoji="1" lang="zh-CN" altLang="en-US" sz="2200" dirty="0">
                <a:latin typeface="楷体" panose="02010609060101010101" pitchFamily="49" charset="-122"/>
                <a:ea typeface="楷体" panose="02010609060101010101" pitchFamily="49" charset="-122"/>
              </a:rPr>
              <a:t>的结点，即对一个结点而言，要么它没有子结点，要么就有两个子结点，所以在这样的树中，除第一层（根所在的层）外，每一层至少有两个结点。</a:t>
            </a:r>
          </a:p>
        </p:txBody>
      </p:sp>
      <p:sp>
        <p:nvSpPr>
          <p:cNvPr id="22533" name="Rectangle 5"/>
          <p:cNvSpPr>
            <a:spLocks noChangeArrowheads="1"/>
          </p:cNvSpPr>
          <p:nvPr/>
        </p:nvSpPr>
        <p:spPr bwMode="gray">
          <a:xfrm>
            <a:off x="19493" y="212916"/>
            <a:ext cx="4635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z="2800" b="1" dirty="0" smtClean="0">
                <a:latin typeface="楷体" panose="02010609060101010101" pitchFamily="49" charset="-122"/>
                <a:ea typeface="楷体" panose="02010609060101010101" pitchFamily="49" charset="-122"/>
              </a:rPr>
              <a:t>思考题</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77277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barn(outVertical)">
                                      <p:cBhvr>
                                        <p:cTn id="7" dur="500"/>
                                        <p:tgtEl>
                                          <p:spTgt spid="123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3908"/>
                                        </p:tgtEl>
                                        <p:attrNameLst>
                                          <p:attrName>style.visibility</p:attrName>
                                        </p:attrNameLst>
                                      </p:cBhvr>
                                      <p:to>
                                        <p:strVal val="visible"/>
                                      </p:to>
                                    </p:set>
                                    <p:animEffect transition="in" filter="randombar(horizontal)">
                                      <p:cBhvr>
                                        <p:cTn id="12" dur="500"/>
                                        <p:tgtEl>
                                          <p:spTgt spid="1239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3907"/>
                                        </p:tgtEl>
                                        <p:attrNameLst>
                                          <p:attrName>style.visibility</p:attrName>
                                        </p:attrNameLst>
                                      </p:cBhvr>
                                      <p:to>
                                        <p:strVal val="visible"/>
                                      </p:to>
                                    </p:set>
                                    <p:animEffect transition="in" filter="box(out)">
                                      <p:cBhvr>
                                        <p:cTn id="17" dur="500"/>
                                        <p:tgtEl>
                                          <p:spTgt spid="12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P spid="123907" grpId="0" autoUpdateAnimBg="0"/>
      <p:bldP spid="12390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5.2.3 </a:t>
            </a:r>
            <a:r>
              <a:rPr lang="zh-CN" altLang="zh-CN" b="1" dirty="0"/>
              <a:t>二叉树的存储结构</a:t>
            </a:r>
            <a:endParaRPr lang="zh-CN" altLang="en-US" dirty="0"/>
          </a:p>
        </p:txBody>
      </p:sp>
      <p:sp>
        <p:nvSpPr>
          <p:cNvPr id="3" name="内容占位符 2"/>
          <p:cNvSpPr>
            <a:spLocks noGrp="1"/>
          </p:cNvSpPr>
          <p:nvPr>
            <p:ph idx="1"/>
          </p:nvPr>
        </p:nvSpPr>
        <p:spPr/>
        <p:txBody>
          <a:bodyPr/>
          <a:lstStyle/>
          <a:p>
            <a:r>
              <a:rPr lang="en-US" altLang="zh-CN" dirty="0"/>
              <a:t>1. </a:t>
            </a:r>
            <a:r>
              <a:rPr lang="zh-CN" altLang="zh-CN" dirty="0">
                <a:solidFill>
                  <a:srgbClr val="FF0000"/>
                </a:solidFill>
              </a:rPr>
              <a:t>顺序存储结构</a:t>
            </a:r>
          </a:p>
          <a:p>
            <a:pPr>
              <a:lnSpc>
                <a:spcPct val="150000"/>
              </a:lnSpc>
            </a:pPr>
            <a:r>
              <a:rPr lang="en-US" altLang="zh-CN" b="0" dirty="0" smtClean="0"/>
              <a:t>		</a:t>
            </a:r>
            <a:r>
              <a:rPr lang="zh-CN" altLang="zh-CN" b="0" dirty="0" smtClean="0"/>
              <a:t>顺序</a:t>
            </a:r>
            <a:r>
              <a:rPr lang="zh-CN" altLang="zh-CN" b="0" dirty="0"/>
              <a:t>存储结构就是将二叉树中的所有结点按照一定的次序存储到一组地址连续的存储单元中</a:t>
            </a:r>
            <a:r>
              <a:rPr lang="zh-CN" altLang="zh-CN" b="0" dirty="0" smtClean="0"/>
              <a:t>。</a:t>
            </a:r>
            <a:endParaRPr lang="en-US" altLang="zh-CN" b="0" dirty="0" smtClean="0"/>
          </a:p>
          <a:p>
            <a:pPr>
              <a:lnSpc>
                <a:spcPct val="150000"/>
              </a:lnSpc>
            </a:pPr>
            <a:r>
              <a:rPr lang="en-US" altLang="zh-CN" b="0" dirty="0" smtClean="0"/>
              <a:t>		</a:t>
            </a:r>
            <a:r>
              <a:rPr lang="zh-CN" altLang="zh-CN" b="0" dirty="0" smtClean="0"/>
              <a:t>必须</a:t>
            </a:r>
            <a:r>
              <a:rPr lang="zh-CN" altLang="zh-CN" b="0" dirty="0"/>
              <a:t>把二叉树中的所有结点安排成一个适当的线性序列，使得结点在这个序列中的相互位置能反映出结点之间的逻辑关系。</a:t>
            </a:r>
          </a:p>
          <a:p>
            <a:endParaRPr lang="zh-CN" altLang="en-US" dirty="0"/>
          </a:p>
        </p:txBody>
      </p:sp>
    </p:spTree>
    <p:extLst>
      <p:ext uri="{BB962C8B-B14F-4D97-AF65-F5344CB8AC3E}">
        <p14:creationId xmlns:p14="http://schemas.microsoft.com/office/powerpoint/2010/main" val="32936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676456" cy="2250522"/>
          </a:xfrm>
        </p:spPr>
        <p:txBody>
          <a:bodyPr>
            <a:normAutofit/>
          </a:bodyPr>
          <a:lstStyle/>
          <a:p>
            <a:pPr>
              <a:buFont typeface="Wingdings" panose="05000000000000000000" pitchFamily="2" charset="2"/>
              <a:buChar char="u"/>
            </a:pPr>
            <a:r>
              <a:rPr lang="zh-CN" altLang="zh-CN" dirty="0" smtClean="0"/>
              <a:t>对于</a:t>
            </a:r>
            <a:r>
              <a:rPr lang="zh-CN" altLang="zh-CN" dirty="0"/>
              <a:t>完全</a:t>
            </a:r>
            <a:r>
              <a:rPr lang="zh-CN" altLang="zh-CN" dirty="0" smtClean="0"/>
              <a:t>二叉树</a:t>
            </a:r>
            <a:endParaRPr lang="en-US" altLang="zh-CN" dirty="0" smtClean="0"/>
          </a:p>
          <a:p>
            <a:pPr lvl="2">
              <a:buFont typeface="Arial" pitchFamily="34" charset="0"/>
              <a:buChar char="•"/>
            </a:pPr>
            <a:r>
              <a:rPr lang="zh-CN" altLang="zh-CN" sz="2200" b="0" dirty="0" smtClean="0"/>
              <a:t>完全</a:t>
            </a:r>
            <a:r>
              <a:rPr lang="zh-CN" altLang="zh-CN" sz="2200" b="0" dirty="0"/>
              <a:t>二叉树中结点的编号完全反映了结点之间的逻辑</a:t>
            </a:r>
            <a:r>
              <a:rPr lang="zh-CN" altLang="zh-CN" sz="2200" b="0" dirty="0" smtClean="0"/>
              <a:t>关系</a:t>
            </a:r>
            <a:r>
              <a:rPr lang="en-US" altLang="zh-CN" sz="2200" b="0" dirty="0" smtClean="0"/>
              <a:t>(</a:t>
            </a:r>
            <a:r>
              <a:rPr lang="zh-CN" altLang="en-US" sz="2200" b="0" dirty="0" smtClean="0"/>
              <a:t>性质</a:t>
            </a:r>
            <a:r>
              <a:rPr lang="en-US" altLang="zh-CN" sz="2200" b="0" dirty="0" smtClean="0"/>
              <a:t>5)</a:t>
            </a:r>
            <a:r>
              <a:rPr lang="zh-CN" altLang="zh-CN" sz="2200" b="0" dirty="0" smtClean="0"/>
              <a:t>。</a:t>
            </a:r>
            <a:endParaRPr lang="en-US" altLang="zh-CN" sz="2200" b="0" dirty="0" smtClean="0"/>
          </a:p>
          <a:p>
            <a:pPr lvl="2">
              <a:buFont typeface="Arial" pitchFamily="34" charset="0"/>
              <a:buChar char="•"/>
            </a:pPr>
            <a:r>
              <a:rPr lang="zh-CN" altLang="zh-CN" sz="2200" b="0" dirty="0" smtClean="0"/>
              <a:t>将</a:t>
            </a:r>
            <a:r>
              <a:rPr lang="zh-CN" altLang="zh-CN" sz="2200" b="0" dirty="0"/>
              <a:t>完全二叉树上编号为</a:t>
            </a:r>
            <a:r>
              <a:rPr lang="en-US" altLang="zh-CN" sz="2200" b="0" dirty="0" err="1"/>
              <a:t>i</a:t>
            </a:r>
            <a:r>
              <a:rPr lang="zh-CN" altLang="zh-CN" sz="2200" b="0" dirty="0"/>
              <a:t>的结点存储在一维数组中下标为</a:t>
            </a:r>
            <a:r>
              <a:rPr lang="en-US" altLang="zh-CN" sz="2200" b="0" dirty="0" err="1"/>
              <a:t>i</a:t>
            </a:r>
            <a:r>
              <a:rPr lang="zh-CN" altLang="zh-CN" sz="2200" b="0" dirty="0"/>
              <a:t>的分量中</a:t>
            </a:r>
            <a:r>
              <a:rPr lang="zh-CN" altLang="zh-CN" sz="2200" b="0" dirty="0" smtClean="0"/>
              <a:t>。</a:t>
            </a:r>
            <a:endParaRPr lang="en-US" altLang="zh-CN" sz="2200" b="0" dirty="0" smtClean="0"/>
          </a:p>
          <a:p>
            <a:pPr lvl="2">
              <a:buFont typeface="Arial" pitchFamily="34" charset="0"/>
              <a:buChar char="•"/>
            </a:pPr>
            <a:r>
              <a:rPr lang="zh-CN" altLang="zh-CN" sz="2200" b="0" dirty="0" smtClean="0"/>
              <a:t>如</a:t>
            </a:r>
            <a:r>
              <a:rPr lang="zh-CN" altLang="zh-CN" sz="2200" b="0" dirty="0"/>
              <a:t>图</a:t>
            </a:r>
            <a:r>
              <a:rPr lang="en-US" altLang="zh-CN" sz="2200" b="0" dirty="0"/>
              <a:t>5-6(b)</a:t>
            </a:r>
            <a:r>
              <a:rPr lang="zh-CN" altLang="zh-CN" sz="2200" b="0" dirty="0"/>
              <a:t>为图</a:t>
            </a:r>
            <a:r>
              <a:rPr lang="en-US" altLang="zh-CN" sz="2200" b="0" dirty="0"/>
              <a:t>5-6(a)</a:t>
            </a:r>
            <a:r>
              <a:rPr lang="zh-CN" altLang="zh-CN" sz="2200" b="0" dirty="0"/>
              <a:t>所示完全二叉树</a:t>
            </a:r>
            <a:r>
              <a:rPr lang="en-US" altLang="zh-CN" sz="2200" b="0" dirty="0"/>
              <a:t>T</a:t>
            </a:r>
            <a:r>
              <a:rPr lang="en-US" altLang="zh-CN" sz="2200" b="0" baseline="-25000" dirty="0"/>
              <a:t>1</a:t>
            </a:r>
            <a:r>
              <a:rPr lang="zh-CN" altLang="zh-CN" sz="2200" b="0" dirty="0"/>
              <a:t>的顺序存储结构。</a:t>
            </a:r>
            <a:endParaRPr lang="zh-CN" altLang="en-US" sz="2200" b="0"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0232" y="2855050"/>
            <a:ext cx="5092048" cy="3250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405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fade">
                                      <p:cBhvr>
                                        <p:cTn id="10"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24744"/>
            <a:ext cx="7520940" cy="3579849"/>
          </a:xfrm>
        </p:spPr>
        <p:txBody>
          <a:bodyPr>
            <a:normAutofit/>
          </a:bodyPr>
          <a:lstStyle/>
          <a:p>
            <a:pPr>
              <a:buFont typeface="Wingdings" panose="05000000000000000000" pitchFamily="2" charset="2"/>
              <a:buChar char="u"/>
            </a:pPr>
            <a:r>
              <a:rPr lang="zh-CN" altLang="zh-CN" dirty="0"/>
              <a:t>对于一般</a:t>
            </a:r>
            <a:r>
              <a:rPr lang="zh-CN" altLang="zh-CN" dirty="0" smtClean="0"/>
              <a:t>二叉树</a:t>
            </a:r>
            <a:endParaRPr lang="en-US" altLang="zh-CN" dirty="0" smtClean="0"/>
          </a:p>
          <a:p>
            <a:pPr lvl="2">
              <a:spcBef>
                <a:spcPts val="600"/>
              </a:spcBef>
              <a:buFont typeface="Arial" pitchFamily="34" charset="0"/>
              <a:buChar char="•"/>
            </a:pPr>
            <a:r>
              <a:rPr lang="zh-CN" altLang="zh-CN" b="0" dirty="0" smtClean="0">
                <a:solidFill>
                  <a:srgbClr val="FF0000"/>
                </a:solidFill>
              </a:rPr>
              <a:t>按照</a:t>
            </a:r>
            <a:r>
              <a:rPr lang="zh-CN" altLang="zh-CN" b="0" dirty="0">
                <a:solidFill>
                  <a:srgbClr val="FF0000"/>
                </a:solidFill>
              </a:rPr>
              <a:t>完全二叉树的形式存储树中的结点</a:t>
            </a:r>
            <a:r>
              <a:rPr lang="zh-CN" altLang="zh-CN" b="0" dirty="0"/>
              <a:t>，即通过添加一些不存在的</a:t>
            </a:r>
            <a:r>
              <a:rPr lang="en-US" altLang="zh-CN" b="0" dirty="0"/>
              <a:t>“</a:t>
            </a:r>
            <a:r>
              <a:rPr lang="zh-CN" altLang="zh-CN" b="0" dirty="0"/>
              <a:t>空结点</a:t>
            </a:r>
            <a:r>
              <a:rPr lang="en-US" altLang="zh-CN" b="0" dirty="0"/>
              <a:t>”</a:t>
            </a:r>
            <a:r>
              <a:rPr lang="zh-CN" altLang="zh-CN" b="0" dirty="0"/>
              <a:t>，使之成为一棵完全二叉树</a:t>
            </a:r>
            <a:r>
              <a:rPr lang="zh-CN" altLang="zh-CN" b="0" dirty="0" smtClean="0"/>
              <a:t>。</a:t>
            </a:r>
            <a:endParaRPr lang="en-US" altLang="zh-CN" b="0" dirty="0" smtClean="0"/>
          </a:p>
          <a:p>
            <a:pPr lvl="2">
              <a:spcBef>
                <a:spcPts val="600"/>
              </a:spcBef>
              <a:buFont typeface="Arial" pitchFamily="34" charset="0"/>
              <a:buChar char="•"/>
            </a:pPr>
            <a:r>
              <a:rPr lang="zh-CN" altLang="zh-CN" b="0" dirty="0" smtClean="0"/>
              <a:t>将</a:t>
            </a:r>
            <a:r>
              <a:rPr lang="zh-CN" altLang="zh-CN" b="0" dirty="0"/>
              <a:t>二叉树的每一个结点与完全二叉树上的结点相对应，存储在一维数组的相应分量中</a:t>
            </a:r>
            <a:r>
              <a:rPr lang="zh-CN" altLang="zh-CN" b="0" dirty="0" smtClean="0"/>
              <a:t>。</a:t>
            </a:r>
            <a:endParaRPr lang="en-US" altLang="zh-CN" b="0" dirty="0" smtClean="0"/>
          </a:p>
          <a:p>
            <a:endParaRPr lang="zh-CN" altLang="en-US" dirty="0"/>
          </a:p>
        </p:txBody>
      </p:sp>
    </p:spTree>
    <p:extLst>
      <p:ext uri="{BB962C8B-B14F-4D97-AF65-F5344CB8AC3E}">
        <p14:creationId xmlns:p14="http://schemas.microsoft.com/office/powerpoint/2010/main" val="74024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18069" y="1391029"/>
            <a:ext cx="5834251" cy="4095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67544" y="5589240"/>
            <a:ext cx="8352928" cy="707886"/>
          </a:xfrm>
          <a:prstGeom prst="rect">
            <a:avLst/>
          </a:prstGeom>
        </p:spPr>
        <p:txBody>
          <a:bodyPr wrap="square">
            <a:spAutoFit/>
          </a:bodyPr>
          <a:lstStyle/>
          <a:p>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在最坏的情况下，一个深度为</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k</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且只有</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k</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个结点的单支树（树中不存在度为</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的结点）却需要长度为</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- 1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的一维数组。</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83307" y="683143"/>
            <a:ext cx="8748465" cy="707886"/>
          </a:xfrm>
          <a:prstGeom prst="rect">
            <a:avLst/>
          </a:prstGeom>
        </p:spPr>
        <p:txBody>
          <a:bodyPr wrap="square">
            <a:spAutoFit/>
          </a:bodyPr>
          <a:lstStyle/>
          <a:p>
            <a:pPr lvl="2">
              <a:spcBef>
                <a:spcPts val="600"/>
              </a:spcBef>
              <a:buFont typeface="Arial" pitchFamily="34" charset="0"/>
              <a:buChar char="•"/>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如图</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5-7(b)</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为图</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5-7(a)</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的一般二叉树</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T2</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改造后的完全二叉树，图</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5-7(c)</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为改造后的二叉树的顺序存储结构，图中以</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"Φ"</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表示不存在此结点。</a:t>
            </a:r>
          </a:p>
        </p:txBody>
      </p:sp>
    </p:spTree>
    <p:extLst>
      <p:ext uri="{BB962C8B-B14F-4D97-AF65-F5344CB8AC3E}">
        <p14:creationId xmlns:p14="http://schemas.microsoft.com/office/powerpoint/2010/main" val="387017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7904" y="836712"/>
            <a:ext cx="7788552" cy="3744416"/>
          </a:xfrm>
        </p:spPr>
        <p:txBody>
          <a:bodyPr>
            <a:normAutofit lnSpcReduction="10000"/>
          </a:bodyPr>
          <a:lstStyle/>
          <a:p>
            <a:r>
              <a:rPr lang="en-US" altLang="zh-CN" dirty="0"/>
              <a:t>2. </a:t>
            </a:r>
            <a:r>
              <a:rPr lang="zh-CN" altLang="zh-CN" dirty="0">
                <a:solidFill>
                  <a:srgbClr val="FF0000"/>
                </a:solidFill>
              </a:rPr>
              <a:t>链式存储结构</a:t>
            </a:r>
          </a:p>
          <a:p>
            <a:pPr>
              <a:buFont typeface="Arial" panose="020B0604020202020204" pitchFamily="34" charset="0"/>
              <a:buChar char="•"/>
            </a:pPr>
            <a:r>
              <a:rPr lang="zh-CN" altLang="zh-CN" b="0" dirty="0" smtClean="0"/>
              <a:t>链式</a:t>
            </a:r>
            <a:r>
              <a:rPr lang="zh-CN" altLang="zh-CN" b="0" dirty="0"/>
              <a:t>存储结构可以解决一般二叉树采用顺序存储结构时造成的空间浪费</a:t>
            </a:r>
            <a:r>
              <a:rPr lang="zh-CN" altLang="zh-CN" b="0" dirty="0" smtClean="0"/>
              <a:t>问题。</a:t>
            </a:r>
            <a:endParaRPr lang="en-US" altLang="zh-CN" b="0" dirty="0" smtClean="0"/>
          </a:p>
          <a:p>
            <a:pPr>
              <a:buFont typeface="Arial" panose="020B0604020202020204" pitchFamily="34" charset="0"/>
              <a:buChar char="•"/>
            </a:pPr>
            <a:r>
              <a:rPr lang="zh-CN" altLang="zh-CN" b="0" dirty="0" smtClean="0"/>
              <a:t>所谓</a:t>
            </a:r>
            <a:r>
              <a:rPr lang="zh-CN" altLang="zh-CN" b="0" dirty="0"/>
              <a:t>链式存储方式，是指二叉树的各结点随机的存储在内存空间中，结点之间的关系用指针表示</a:t>
            </a:r>
            <a:r>
              <a:rPr lang="zh-CN" altLang="zh-CN" b="0" dirty="0" smtClean="0"/>
              <a:t>。</a:t>
            </a:r>
            <a:endParaRPr lang="en-US" altLang="zh-CN" b="0" dirty="0" smtClean="0"/>
          </a:p>
          <a:p>
            <a:pPr>
              <a:buFont typeface="Arial" panose="020B0604020202020204" pitchFamily="34" charset="0"/>
              <a:buChar char="•"/>
            </a:pPr>
            <a:r>
              <a:rPr lang="zh-CN" altLang="zh-CN" b="0" dirty="0"/>
              <a:t>表示二叉树的链表中的结点至少</a:t>
            </a:r>
            <a:r>
              <a:rPr lang="zh-CN" altLang="zh-CN" dirty="0">
                <a:solidFill>
                  <a:srgbClr val="FF0000"/>
                </a:solidFill>
              </a:rPr>
              <a:t>包含三个域：数据域和左、右指针</a:t>
            </a:r>
            <a:r>
              <a:rPr lang="zh-CN" altLang="zh-CN" dirty="0" smtClean="0">
                <a:solidFill>
                  <a:srgbClr val="FF0000"/>
                </a:solidFill>
              </a:rPr>
              <a:t>域</a:t>
            </a:r>
            <a:r>
              <a:rPr lang="zh-CN" altLang="en-US" dirty="0" smtClean="0">
                <a:solidFill>
                  <a:srgbClr val="FF0000"/>
                </a:solidFill>
              </a:rPr>
              <a:t>。</a:t>
            </a:r>
            <a:endParaRPr lang="en-US" altLang="zh-CN" b="0" dirty="0"/>
          </a:p>
          <a:p>
            <a:pPr>
              <a:buFont typeface="Arial" panose="020B0604020202020204" pitchFamily="34" charset="0"/>
              <a:buChar char="•"/>
            </a:pPr>
            <a:r>
              <a:rPr lang="zh-CN" altLang="en-US" dirty="0" smtClean="0">
                <a:solidFill>
                  <a:srgbClr val="FF0000"/>
                </a:solidFill>
              </a:rPr>
              <a:t>二叉链表</a:t>
            </a:r>
            <a:r>
              <a:rPr lang="zh-CN" altLang="en-US" b="0" dirty="0" smtClean="0"/>
              <a:t>存储</a:t>
            </a:r>
            <a:r>
              <a:rPr lang="zh-CN" altLang="zh-CN" b="0" dirty="0" smtClean="0"/>
              <a:t>如</a:t>
            </a:r>
            <a:r>
              <a:rPr lang="zh-CN" altLang="zh-CN" b="0" dirty="0"/>
              <a:t>图</a:t>
            </a:r>
            <a:r>
              <a:rPr lang="en-US" altLang="zh-CN" b="0" dirty="0"/>
              <a:t>5-8(a</a:t>
            </a:r>
            <a:r>
              <a:rPr lang="en-US" altLang="zh-CN" b="0" dirty="0" smtClean="0"/>
              <a:t>)</a:t>
            </a:r>
            <a:r>
              <a:rPr lang="zh-CN" altLang="en-US" b="0" dirty="0" smtClean="0"/>
              <a:t>，</a:t>
            </a:r>
            <a:r>
              <a:rPr lang="zh-CN" altLang="en-US" dirty="0" smtClean="0">
                <a:solidFill>
                  <a:srgbClr val="FF0000"/>
                </a:solidFill>
              </a:rPr>
              <a:t>三叉链表</a:t>
            </a:r>
            <a:r>
              <a:rPr lang="zh-CN" altLang="en-US" b="0" dirty="0" smtClean="0"/>
              <a:t>存储如图</a:t>
            </a:r>
            <a:r>
              <a:rPr lang="en-US" altLang="zh-CN" b="0" dirty="0" smtClean="0"/>
              <a:t>5-8(b)</a:t>
            </a:r>
            <a:r>
              <a:rPr lang="zh-CN" altLang="en-US" b="0" dirty="0" smtClean="0"/>
              <a:t>。</a:t>
            </a:r>
            <a:endParaRPr lang="zh-CN" altLang="en-US" b="0"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4725144"/>
            <a:ext cx="69215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953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218"/>
                                        </p:tgtEl>
                                        <p:attrNameLst>
                                          <p:attrName>style.visibility</p:attrName>
                                        </p:attrNameLst>
                                      </p:cBhvr>
                                      <p:to>
                                        <p:strVal val="visible"/>
                                      </p:to>
                                    </p:set>
                                    <p:animEffect transition="in" filter="fade">
                                      <p:cBhvr>
                                        <p:cTn id="25"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1124744"/>
            <a:ext cx="7520940" cy="3579849"/>
          </a:xfrm>
        </p:spPr>
        <p:txBody>
          <a:bodyPr/>
          <a:lstStyle/>
          <a:p>
            <a:r>
              <a:rPr lang="zh-CN" altLang="zh-CN" dirty="0"/>
              <a:t>如图</a:t>
            </a:r>
            <a:r>
              <a:rPr lang="en-US" altLang="zh-CN" dirty="0"/>
              <a:t>5-9</a:t>
            </a:r>
            <a:r>
              <a:rPr lang="zh-CN" altLang="zh-CN" dirty="0"/>
              <a:t>所示为单支树的二叉链表。</a:t>
            </a:r>
            <a:endParaRPr lang="zh-CN" alt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1988840"/>
            <a:ext cx="5505450"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7633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980728"/>
            <a:ext cx="5584651" cy="3482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043608" y="4725144"/>
            <a:ext cx="7632848" cy="1421928"/>
          </a:xfrm>
          <a:prstGeom prst="rect">
            <a:avLst/>
          </a:prstGeom>
        </p:spPr>
        <p:txBody>
          <a:bodyPr wrap="square">
            <a:spAutoFit/>
          </a:bodyPr>
          <a:lstStyle/>
          <a:p>
            <a:pPr>
              <a:lnSpc>
                <a:spcPct val="120000"/>
              </a:lnSpc>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是只有一个根结点的树</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b)</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是有</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11</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个结点的树</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，其中结点</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是树的根，除根结点之外，其余结点分成三个互不相交的集合：</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={B, E, F, G, I}</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dirty="0">
                <a:latin typeface="Times New Roman" panose="02020603050405020304" pitchFamily="18" charset="0"/>
                <a:ea typeface="楷体" panose="02010609060101010101" pitchFamily="49" charset="-122"/>
                <a:cs typeface="Times New Roman" panose="02020603050405020304" pitchFamily="18" charset="0"/>
              </a:rPr>
              <a:t>={D, H, J, K}</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dirty="0">
                <a:latin typeface="Times New Roman" panose="02020603050405020304" pitchFamily="18" charset="0"/>
                <a:ea typeface="楷体" panose="02010609060101010101" pitchFamily="49" charset="-122"/>
                <a:cs typeface="Times New Roman" panose="02020603050405020304" pitchFamily="18" charset="0"/>
              </a:rPr>
              <a:t>都是以结点</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为根</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的</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树的</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子</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树。这三棵子树本身也是一棵</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树</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1115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1000"/>
                                        <p:tgtEl>
                                          <p:spTgt spid="4">
                                            <p:txEl>
                                              <p:pRg st="1" end="1"/>
                                            </p:txEl>
                                          </p:spTgt>
                                        </p:tgtEl>
                                      </p:cBhvr>
                                    </p:animEffect>
                                    <p:anim calcmode="lin" valueType="num">
                                      <p:cBhvr>
                                        <p:cTn id="1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643203"/>
            <a:ext cx="3888432" cy="3357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9489" y="2405277"/>
            <a:ext cx="4364511" cy="3833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1489" name="Picture 1"/>
          <p:cNvPicPr>
            <a:picLocks noChangeAspect="1" noChangeArrowheads="1"/>
          </p:cNvPicPr>
          <p:nvPr/>
        </p:nvPicPr>
        <p:blipFill>
          <a:blip r:embed="rId4"/>
          <a:srcRect/>
          <a:stretch>
            <a:fillRect/>
          </a:stretch>
        </p:blipFill>
        <p:spPr bwMode="auto">
          <a:xfrm>
            <a:off x="1979712" y="467497"/>
            <a:ext cx="2639959" cy="2143140"/>
          </a:xfrm>
          <a:prstGeom prst="rect">
            <a:avLst/>
          </a:prstGeom>
          <a:noFill/>
          <a:ln w="9525">
            <a:noFill/>
            <a:miter lim="800000"/>
            <a:headEnd/>
            <a:tailEnd/>
          </a:ln>
          <a:effectLst/>
        </p:spPr>
      </p:pic>
      <p:sp>
        <p:nvSpPr>
          <p:cNvPr id="2" name="文本框 1"/>
          <p:cNvSpPr txBox="1"/>
          <p:nvPr/>
        </p:nvSpPr>
        <p:spPr>
          <a:xfrm>
            <a:off x="5625328" y="980728"/>
            <a:ext cx="2672831" cy="830997"/>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画</a:t>
            </a:r>
            <a:r>
              <a:rPr lang="zh-CN" altLang="en-US" sz="2400" dirty="0" smtClean="0">
                <a:latin typeface="楷体" panose="02010609060101010101" pitchFamily="49" charset="-122"/>
                <a:ea typeface="楷体" panose="02010609060101010101" pitchFamily="49" charset="-122"/>
              </a:rPr>
              <a:t>出左图所示二叉树的链式存储结构</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9577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fade">
                                      <p:cBhvr>
                                        <p:cTn id="12"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920880" cy="4896544"/>
          </a:xfrm>
        </p:spPr>
        <p:txBody>
          <a:bodyPr>
            <a:normAutofit/>
          </a:bodyPr>
          <a:lstStyle/>
          <a:p>
            <a:r>
              <a:rPr lang="en-US" altLang="zh-CN" sz="2000" b="0" dirty="0" smtClean="0"/>
              <a:t>	</a:t>
            </a:r>
            <a:r>
              <a:rPr lang="zh-CN" altLang="zh-CN" sz="2000" b="0" dirty="0" smtClean="0"/>
              <a:t>在</a:t>
            </a:r>
            <a:r>
              <a:rPr lang="zh-CN" altLang="zh-CN" sz="2000" b="0" dirty="0"/>
              <a:t>二叉树的链式存储结构中，通常采用二叉链表来存储，二叉树的二叉链表存储结构的形式可描述如下：</a:t>
            </a:r>
          </a:p>
          <a:p>
            <a:r>
              <a:rPr lang="zh-CN" altLang="zh-CN" sz="2000" dirty="0"/>
              <a:t>算法</a:t>
            </a:r>
            <a:r>
              <a:rPr lang="en-US" altLang="zh-CN" sz="2000" dirty="0"/>
              <a:t>5.1</a:t>
            </a:r>
            <a:r>
              <a:rPr lang="zh-CN" altLang="zh-CN" sz="2000" dirty="0"/>
              <a:t>：二叉树的</a:t>
            </a:r>
            <a:r>
              <a:rPr lang="zh-CN" altLang="zh-CN" sz="2000" dirty="0">
                <a:solidFill>
                  <a:srgbClr val="FF0000"/>
                </a:solidFill>
              </a:rPr>
              <a:t>结点类</a:t>
            </a:r>
            <a:r>
              <a:rPr lang="zh-CN" altLang="zh-CN" sz="2000" dirty="0"/>
              <a:t>的声明</a:t>
            </a:r>
          </a:p>
          <a:p>
            <a:r>
              <a:rPr lang="en-US" altLang="zh-CN" sz="2000" b="0" dirty="0"/>
              <a:t>template &lt;class T&gt;</a:t>
            </a:r>
            <a:endParaRPr lang="zh-CN" altLang="zh-CN" sz="2000" b="0" dirty="0"/>
          </a:p>
          <a:p>
            <a:r>
              <a:rPr lang="en-US" altLang="zh-CN" sz="2000" b="0" dirty="0"/>
              <a:t>class </a:t>
            </a:r>
            <a:r>
              <a:rPr lang="en-US" altLang="zh-CN" sz="2000" b="0" dirty="0" err="1"/>
              <a:t>BinaryTreeNode</a:t>
            </a:r>
            <a:r>
              <a:rPr lang="en-US" altLang="zh-CN" sz="2000" b="0" dirty="0"/>
              <a:t>{</a:t>
            </a:r>
            <a:endParaRPr lang="zh-CN" altLang="zh-CN" sz="2000" b="0" dirty="0"/>
          </a:p>
          <a:p>
            <a:r>
              <a:rPr lang="en-US" altLang="zh-CN" sz="2000" b="0" dirty="0" smtClean="0"/>
              <a:t>private</a:t>
            </a:r>
            <a:r>
              <a:rPr lang="en-US" altLang="zh-CN" sz="2000" b="0" dirty="0"/>
              <a:t>:</a:t>
            </a:r>
            <a:endParaRPr lang="zh-CN" altLang="zh-CN" sz="2000" b="0" dirty="0"/>
          </a:p>
          <a:p>
            <a:r>
              <a:rPr lang="en-US" altLang="zh-CN" sz="2000" b="0" dirty="0"/>
              <a:t>    	T data;           			</a:t>
            </a:r>
            <a:r>
              <a:rPr lang="en-US" altLang="zh-CN" sz="2000" b="0" dirty="0" smtClean="0"/>
              <a:t>//</a:t>
            </a:r>
            <a:r>
              <a:rPr lang="zh-CN" altLang="zh-CN" sz="2000" b="0" dirty="0"/>
              <a:t>二叉树结点数据域</a:t>
            </a:r>
          </a:p>
          <a:p>
            <a:r>
              <a:rPr lang="en-US" altLang="zh-CN" sz="2000" b="0" dirty="0"/>
              <a:t>    	</a:t>
            </a:r>
            <a:r>
              <a:rPr lang="en-US" altLang="zh-CN" sz="2000" b="0" dirty="0" err="1"/>
              <a:t>BinaryTreeNode</a:t>
            </a:r>
            <a:r>
              <a:rPr lang="en-US" altLang="zh-CN" sz="2000" b="0" dirty="0"/>
              <a:t>&lt;T&gt;*  left; 	</a:t>
            </a:r>
            <a:r>
              <a:rPr lang="en-US" altLang="zh-CN" sz="2000" b="0" dirty="0" smtClean="0"/>
              <a:t>//</a:t>
            </a:r>
            <a:r>
              <a:rPr lang="zh-CN" altLang="zh-CN" sz="2000" b="0" dirty="0"/>
              <a:t>二叉树结点指向左子树的指针</a:t>
            </a:r>
          </a:p>
          <a:p>
            <a:r>
              <a:rPr lang="en-US" altLang="zh-CN" sz="2000" b="0" dirty="0"/>
              <a:t>	</a:t>
            </a:r>
            <a:r>
              <a:rPr lang="en-US" altLang="zh-CN" sz="2000" b="0" dirty="0" err="1"/>
              <a:t>BinaryTreeNode</a:t>
            </a:r>
            <a:r>
              <a:rPr lang="en-US" altLang="zh-CN" sz="2000" b="0" dirty="0"/>
              <a:t>&lt;T&gt;*  right; 	</a:t>
            </a:r>
            <a:r>
              <a:rPr lang="en-US" altLang="zh-CN" sz="2000" b="0" dirty="0" smtClean="0"/>
              <a:t>//</a:t>
            </a:r>
            <a:r>
              <a:rPr lang="zh-CN" altLang="zh-CN" sz="2000" b="0" dirty="0"/>
              <a:t>二叉树结点</a:t>
            </a:r>
            <a:r>
              <a:rPr lang="zh-CN" altLang="zh-CN" sz="2000" b="0" dirty="0" smtClean="0"/>
              <a:t>指向</a:t>
            </a:r>
            <a:r>
              <a:rPr lang="zh-CN" altLang="en-US" sz="2000" b="0" dirty="0"/>
              <a:t>右</a:t>
            </a:r>
            <a:r>
              <a:rPr lang="zh-CN" altLang="zh-CN" sz="2000" b="0" dirty="0" smtClean="0"/>
              <a:t>子</a:t>
            </a:r>
            <a:r>
              <a:rPr lang="zh-CN" altLang="zh-CN" sz="2000" b="0" dirty="0"/>
              <a:t>树的</a:t>
            </a:r>
            <a:r>
              <a:rPr lang="zh-CN" altLang="zh-CN" sz="2000" b="0" dirty="0" smtClean="0"/>
              <a:t>指针</a:t>
            </a:r>
            <a:endParaRPr lang="zh-CN" altLang="zh-CN" sz="2000" b="0" dirty="0"/>
          </a:p>
        </p:txBody>
      </p:sp>
    </p:spTree>
    <p:extLst>
      <p:ext uri="{BB962C8B-B14F-4D97-AF65-F5344CB8AC3E}">
        <p14:creationId xmlns:p14="http://schemas.microsoft.com/office/powerpoint/2010/main" val="307913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764704"/>
            <a:ext cx="8280920" cy="5521816"/>
          </a:xfrm>
        </p:spPr>
        <p:txBody>
          <a:bodyPr>
            <a:noAutofit/>
          </a:bodyPr>
          <a:lstStyle/>
          <a:p>
            <a:pPr>
              <a:lnSpc>
                <a:spcPct val="130000"/>
              </a:lnSpc>
              <a:spcBef>
                <a:spcPts val="0"/>
              </a:spcBef>
            </a:pPr>
            <a:r>
              <a:rPr lang="en-US" altLang="zh-CN" sz="1800" b="0" dirty="0"/>
              <a:t>public:</a:t>
            </a:r>
            <a:endParaRPr lang="zh-CN" altLang="zh-CN" sz="1800" b="0" dirty="0"/>
          </a:p>
          <a:p>
            <a:pPr>
              <a:lnSpc>
                <a:spcPct val="130000"/>
              </a:lnSpc>
              <a:spcBef>
                <a:spcPts val="0"/>
              </a:spcBef>
            </a:pPr>
            <a:r>
              <a:rPr lang="en-US" altLang="zh-CN" sz="1800" b="0" dirty="0"/>
              <a:t>	</a:t>
            </a:r>
            <a:r>
              <a:rPr lang="en-US" altLang="zh-CN" sz="1800" b="0" dirty="0" err="1"/>
              <a:t>BinaryTreeNode</a:t>
            </a:r>
            <a:r>
              <a:rPr lang="en-US" altLang="zh-CN" sz="1800" b="0" dirty="0"/>
              <a:t>(); 	                   //</a:t>
            </a:r>
            <a:r>
              <a:rPr lang="zh-CN" altLang="zh-CN" sz="1800" b="0" dirty="0"/>
              <a:t>缺省构造函数</a:t>
            </a:r>
          </a:p>
          <a:p>
            <a:pPr>
              <a:lnSpc>
                <a:spcPct val="130000"/>
              </a:lnSpc>
              <a:spcBef>
                <a:spcPts val="0"/>
              </a:spcBef>
            </a:pPr>
            <a:r>
              <a:rPr lang="en-US" altLang="zh-CN" sz="1800" b="0" dirty="0"/>
              <a:t>	</a:t>
            </a:r>
            <a:r>
              <a:rPr lang="en-US" altLang="zh-CN" sz="1800" b="0" dirty="0" err="1"/>
              <a:t>BinaryTreeNode</a:t>
            </a:r>
            <a:r>
              <a:rPr lang="en-US" altLang="zh-CN" sz="1800" b="0" dirty="0"/>
              <a:t>(const T&amp; </a:t>
            </a:r>
            <a:r>
              <a:rPr lang="en-US" altLang="zh-CN" sz="1800" b="0" dirty="0" err="1" smtClean="0"/>
              <a:t>elem</a:t>
            </a:r>
            <a:r>
              <a:rPr lang="en-US" altLang="zh-CN" sz="1800" b="0" dirty="0" smtClean="0"/>
              <a:t>);</a:t>
            </a:r>
            <a:r>
              <a:rPr lang="en-US" altLang="zh-CN" sz="1800" b="0" dirty="0"/>
              <a:t>	</a:t>
            </a:r>
            <a:r>
              <a:rPr lang="en-US" altLang="zh-CN" sz="1800" b="0" dirty="0" smtClean="0"/>
              <a:t>//</a:t>
            </a:r>
            <a:r>
              <a:rPr lang="zh-CN" altLang="zh-CN" sz="1800" b="0" dirty="0"/>
              <a:t>给定数据的构造函数</a:t>
            </a:r>
          </a:p>
          <a:p>
            <a:pPr>
              <a:lnSpc>
                <a:spcPct val="130000"/>
              </a:lnSpc>
              <a:spcBef>
                <a:spcPts val="0"/>
              </a:spcBef>
            </a:pPr>
            <a:r>
              <a:rPr lang="en-US" altLang="zh-CN" sz="1800" b="0" dirty="0"/>
              <a:t>	</a:t>
            </a:r>
            <a:r>
              <a:rPr lang="en-US" altLang="zh-CN" sz="1800" b="0" dirty="0" err="1"/>
              <a:t>BinaryTreeNode</a:t>
            </a:r>
            <a:r>
              <a:rPr lang="en-US" altLang="zh-CN" sz="1800" b="0" dirty="0"/>
              <a:t>(</a:t>
            </a:r>
            <a:r>
              <a:rPr lang="en-US" altLang="zh-CN" sz="1800" b="0" dirty="0" err="1"/>
              <a:t>const</a:t>
            </a:r>
            <a:r>
              <a:rPr lang="en-US" altLang="zh-CN" sz="1800" b="0" dirty="0"/>
              <a:t> T&amp; </a:t>
            </a:r>
            <a:r>
              <a:rPr lang="en-US" altLang="zh-CN" sz="1800" b="0" dirty="0" err="1" smtClean="0"/>
              <a:t>elem</a:t>
            </a:r>
            <a:r>
              <a:rPr lang="en-US" altLang="zh-CN" sz="1800" b="0" dirty="0" smtClean="0"/>
              <a:t>, </a:t>
            </a:r>
            <a:r>
              <a:rPr lang="en-US" altLang="zh-CN" sz="1800" b="0" dirty="0" err="1" smtClean="0"/>
              <a:t>BinaryTreeNode</a:t>
            </a:r>
            <a:r>
              <a:rPr lang="en-US" altLang="zh-CN" sz="1800" b="0" dirty="0" smtClean="0"/>
              <a:t>&lt;T</a:t>
            </a:r>
            <a:r>
              <a:rPr lang="en-US" altLang="zh-CN" sz="1800" b="0" dirty="0"/>
              <a:t>&gt;* l, </a:t>
            </a:r>
            <a:r>
              <a:rPr lang="en-US" altLang="zh-CN" sz="1800" b="0" dirty="0" err="1"/>
              <a:t>BinaryTreeNode</a:t>
            </a:r>
            <a:r>
              <a:rPr lang="en-US" altLang="zh-CN" sz="1800" b="0" dirty="0"/>
              <a:t>&lt;T&gt;* r);</a:t>
            </a:r>
            <a:endParaRPr lang="zh-CN" altLang="zh-CN" sz="1800" b="0" dirty="0"/>
          </a:p>
          <a:p>
            <a:pPr>
              <a:lnSpc>
                <a:spcPct val="130000"/>
              </a:lnSpc>
              <a:spcBef>
                <a:spcPts val="0"/>
              </a:spcBef>
            </a:pPr>
            <a:r>
              <a:rPr lang="en-US" altLang="zh-CN" sz="1800" b="0" dirty="0"/>
              <a:t>		//</a:t>
            </a:r>
            <a:r>
              <a:rPr lang="zh-CN" altLang="zh-CN" sz="1800" b="0" dirty="0"/>
              <a:t>给定数据的左右指针的构造函数</a:t>
            </a:r>
          </a:p>
          <a:p>
            <a:pPr>
              <a:lnSpc>
                <a:spcPct val="130000"/>
              </a:lnSpc>
              <a:spcBef>
                <a:spcPts val="0"/>
              </a:spcBef>
            </a:pPr>
            <a:r>
              <a:rPr lang="en-US" altLang="zh-CN" sz="1800" b="0" dirty="0"/>
              <a:t>	~</a:t>
            </a:r>
            <a:r>
              <a:rPr lang="en-US" altLang="zh-CN" sz="1800" b="0" dirty="0" err="1"/>
              <a:t>BinaryTreeNode</a:t>
            </a:r>
            <a:r>
              <a:rPr lang="en-US" altLang="zh-CN" sz="1800" b="0" dirty="0"/>
              <a:t>(){};</a:t>
            </a:r>
            <a:endParaRPr lang="zh-CN" altLang="zh-CN" sz="1800" b="0" dirty="0"/>
          </a:p>
          <a:p>
            <a:pPr>
              <a:lnSpc>
                <a:spcPct val="130000"/>
              </a:lnSpc>
              <a:spcBef>
                <a:spcPts val="0"/>
              </a:spcBef>
            </a:pPr>
            <a:r>
              <a:rPr lang="en-US" altLang="zh-CN" sz="1800" b="0" dirty="0"/>
              <a:t>	T value() const;			</a:t>
            </a:r>
            <a:r>
              <a:rPr lang="en-US" altLang="zh-CN" sz="1800" b="0" dirty="0" smtClean="0"/>
              <a:t>	//</a:t>
            </a:r>
            <a:r>
              <a:rPr lang="zh-CN" altLang="zh-CN" sz="1800" b="0" dirty="0"/>
              <a:t>返回当前结点的数据</a:t>
            </a:r>
          </a:p>
          <a:p>
            <a:pPr>
              <a:lnSpc>
                <a:spcPct val="130000"/>
              </a:lnSpc>
              <a:spcBef>
                <a:spcPts val="0"/>
              </a:spcBef>
            </a:pPr>
            <a:r>
              <a:rPr lang="en-US" altLang="zh-CN" sz="1800" b="0" dirty="0" smtClean="0"/>
              <a:t>	</a:t>
            </a:r>
            <a:r>
              <a:rPr lang="en-US" altLang="zh-CN" sz="1800" b="0" dirty="0" err="1" smtClean="0"/>
              <a:t>BinaryTreeNode</a:t>
            </a:r>
            <a:r>
              <a:rPr lang="en-US" altLang="zh-CN" sz="1800" b="0" dirty="0" smtClean="0"/>
              <a:t>&lt;T</a:t>
            </a:r>
            <a:r>
              <a:rPr lang="en-US" altLang="zh-CN" sz="1800" b="0" dirty="0"/>
              <a:t>&gt;*  </a:t>
            </a:r>
            <a:r>
              <a:rPr lang="en-US" altLang="zh-CN" sz="1800" b="0" dirty="0" err="1"/>
              <a:t>leftchild</a:t>
            </a:r>
            <a:r>
              <a:rPr lang="en-US" altLang="zh-CN" sz="1800" b="0" dirty="0"/>
              <a:t>() </a:t>
            </a:r>
            <a:r>
              <a:rPr lang="en-US" altLang="zh-CN" sz="1800" b="0" dirty="0" err="1"/>
              <a:t>const</a:t>
            </a:r>
            <a:r>
              <a:rPr lang="en-US" altLang="zh-CN" sz="1800" b="0" dirty="0"/>
              <a:t>;	//</a:t>
            </a:r>
            <a:r>
              <a:rPr lang="zh-CN" altLang="zh-CN" sz="1800" b="0" dirty="0"/>
              <a:t>返回当前结点指向左子树的指针</a:t>
            </a:r>
          </a:p>
          <a:p>
            <a:pPr>
              <a:lnSpc>
                <a:spcPct val="130000"/>
              </a:lnSpc>
              <a:spcBef>
                <a:spcPts val="0"/>
              </a:spcBef>
            </a:pPr>
            <a:r>
              <a:rPr lang="en-US" altLang="zh-CN" sz="1800" b="0" dirty="0"/>
              <a:t>	</a:t>
            </a:r>
            <a:r>
              <a:rPr lang="en-US" altLang="zh-CN" sz="1800" b="0" dirty="0" err="1"/>
              <a:t>BinaryTreeNode</a:t>
            </a:r>
            <a:r>
              <a:rPr lang="en-US" altLang="zh-CN" sz="1800" b="0" dirty="0"/>
              <a:t>&lt;T&gt;*  </a:t>
            </a:r>
            <a:r>
              <a:rPr lang="en-US" altLang="zh-CN" sz="1800" b="0" dirty="0" err="1"/>
              <a:t>rightchild</a:t>
            </a:r>
            <a:r>
              <a:rPr lang="en-US" altLang="zh-CN" sz="1800" b="0" dirty="0"/>
              <a:t>() </a:t>
            </a:r>
            <a:r>
              <a:rPr lang="en-US" altLang="zh-CN" sz="1800" b="0" dirty="0" err="1"/>
              <a:t>const</a:t>
            </a:r>
            <a:r>
              <a:rPr lang="en-US" altLang="zh-CN" sz="1800" b="0" dirty="0"/>
              <a:t>;	//</a:t>
            </a:r>
            <a:r>
              <a:rPr lang="zh-CN" altLang="zh-CN" sz="1800" b="0" dirty="0"/>
              <a:t>返回当前结点指向右子树的指针</a:t>
            </a:r>
          </a:p>
          <a:p>
            <a:pPr>
              <a:lnSpc>
                <a:spcPct val="130000"/>
              </a:lnSpc>
              <a:spcBef>
                <a:spcPts val="0"/>
              </a:spcBef>
            </a:pPr>
            <a:r>
              <a:rPr lang="en-US" altLang="zh-CN" sz="1800" b="0" dirty="0"/>
              <a:t>	void  </a:t>
            </a:r>
            <a:r>
              <a:rPr lang="en-US" altLang="zh-CN" sz="1800" b="0" dirty="0" err="1"/>
              <a:t>setLeftchild</a:t>
            </a:r>
            <a:r>
              <a:rPr lang="en-US" altLang="zh-CN" sz="1800" b="0" dirty="0"/>
              <a:t>(</a:t>
            </a:r>
            <a:r>
              <a:rPr lang="en-US" altLang="zh-CN" sz="1800" b="0" dirty="0" err="1"/>
              <a:t>BinaryTreeNode</a:t>
            </a:r>
            <a:r>
              <a:rPr lang="en-US" altLang="zh-CN" sz="1800" b="0" dirty="0"/>
              <a:t>&lt;T&gt;*);	//</a:t>
            </a:r>
            <a:r>
              <a:rPr lang="zh-CN" altLang="zh-CN" sz="1800" b="0" dirty="0"/>
              <a:t>设置当前结点的左子树</a:t>
            </a:r>
          </a:p>
          <a:p>
            <a:pPr>
              <a:lnSpc>
                <a:spcPct val="130000"/>
              </a:lnSpc>
              <a:spcBef>
                <a:spcPts val="0"/>
              </a:spcBef>
            </a:pPr>
            <a:r>
              <a:rPr lang="en-US" altLang="zh-CN" sz="1800" b="0" dirty="0"/>
              <a:t>	void  </a:t>
            </a:r>
            <a:r>
              <a:rPr lang="en-US" altLang="zh-CN" sz="1800" b="0" dirty="0" err="1"/>
              <a:t>setRightchild</a:t>
            </a:r>
            <a:r>
              <a:rPr lang="en-US" altLang="zh-CN" sz="1800" b="0" dirty="0"/>
              <a:t>(</a:t>
            </a:r>
            <a:r>
              <a:rPr lang="en-US" altLang="zh-CN" sz="1800" b="0" dirty="0" err="1"/>
              <a:t>BinaryTreeNode</a:t>
            </a:r>
            <a:r>
              <a:rPr lang="en-US" altLang="zh-CN" sz="1800" b="0" dirty="0"/>
              <a:t>&lt;T</a:t>
            </a:r>
            <a:r>
              <a:rPr lang="en-US" altLang="zh-CN" sz="1800" b="0" dirty="0" smtClean="0"/>
              <a:t>&gt;*);	//</a:t>
            </a:r>
            <a:r>
              <a:rPr lang="zh-CN" altLang="zh-CN" sz="1800" b="0" dirty="0"/>
              <a:t>设置当前结点的右子树</a:t>
            </a:r>
          </a:p>
          <a:p>
            <a:pPr>
              <a:lnSpc>
                <a:spcPct val="130000"/>
              </a:lnSpc>
              <a:spcBef>
                <a:spcPts val="0"/>
              </a:spcBef>
            </a:pPr>
            <a:r>
              <a:rPr lang="en-US" altLang="zh-CN" sz="1800" b="0" dirty="0"/>
              <a:t>	void  </a:t>
            </a:r>
            <a:r>
              <a:rPr lang="en-US" altLang="zh-CN" sz="1800" b="0" dirty="0" err="1"/>
              <a:t>setValue</a:t>
            </a:r>
            <a:r>
              <a:rPr lang="en-US" altLang="zh-CN" sz="1800" b="0" dirty="0"/>
              <a:t>(const T&amp; </a:t>
            </a:r>
            <a:r>
              <a:rPr lang="en-US" altLang="zh-CN" sz="1800" b="0" dirty="0" err="1"/>
              <a:t>val</a:t>
            </a:r>
            <a:r>
              <a:rPr lang="en-US" altLang="zh-CN" sz="1800" b="0" dirty="0"/>
              <a:t>);		</a:t>
            </a:r>
            <a:r>
              <a:rPr lang="en-US" altLang="zh-CN" sz="1800" b="0" dirty="0" smtClean="0"/>
              <a:t>//</a:t>
            </a:r>
            <a:r>
              <a:rPr lang="zh-CN" altLang="zh-CN" sz="1800" b="0" dirty="0"/>
              <a:t>设置当前结点的数据域</a:t>
            </a:r>
          </a:p>
          <a:p>
            <a:pPr>
              <a:lnSpc>
                <a:spcPct val="130000"/>
              </a:lnSpc>
              <a:spcBef>
                <a:spcPts val="0"/>
              </a:spcBef>
            </a:pPr>
            <a:r>
              <a:rPr lang="en-US" altLang="zh-CN" sz="1800" b="0" dirty="0"/>
              <a:t>	bool  </a:t>
            </a:r>
            <a:r>
              <a:rPr lang="en-US" altLang="zh-CN" sz="1800" b="0" dirty="0" err="1"/>
              <a:t>isLeaf</a:t>
            </a:r>
            <a:r>
              <a:rPr lang="en-US" altLang="zh-CN" sz="1800" b="0" dirty="0"/>
              <a:t>() </a:t>
            </a:r>
            <a:r>
              <a:rPr lang="en-US" altLang="zh-CN" sz="1800" b="0" dirty="0" err="1"/>
              <a:t>const</a:t>
            </a:r>
            <a:r>
              <a:rPr lang="en-US" altLang="zh-CN" sz="1800" b="0" dirty="0"/>
              <a:t>;		</a:t>
            </a:r>
            <a:r>
              <a:rPr lang="en-US" altLang="zh-CN" sz="1800" b="0" dirty="0" smtClean="0"/>
              <a:t>//</a:t>
            </a:r>
            <a:r>
              <a:rPr lang="zh-CN" altLang="zh-CN" sz="1800" b="0" dirty="0"/>
              <a:t>判定当前结点是否为叶结点</a:t>
            </a:r>
            <a:r>
              <a:rPr lang="en-US" altLang="zh-CN" sz="1800" b="0" dirty="0"/>
              <a:t>,</a:t>
            </a:r>
            <a:r>
              <a:rPr lang="zh-CN" altLang="zh-CN" sz="1800" b="0" dirty="0"/>
              <a:t>若是返回</a:t>
            </a:r>
            <a:r>
              <a:rPr lang="en-US" altLang="zh-CN" sz="1800" b="0" dirty="0"/>
              <a:t>true</a:t>
            </a:r>
            <a:endParaRPr lang="zh-CN" altLang="zh-CN" sz="1800" b="0" dirty="0"/>
          </a:p>
          <a:p>
            <a:pPr>
              <a:lnSpc>
                <a:spcPct val="130000"/>
              </a:lnSpc>
              <a:spcBef>
                <a:spcPts val="0"/>
              </a:spcBef>
            </a:pPr>
            <a:r>
              <a:rPr lang="en-US" altLang="zh-CN" sz="1800" b="0" dirty="0" smtClean="0"/>
              <a:t>};</a:t>
            </a:r>
            <a:endParaRPr lang="zh-CN" altLang="zh-CN" sz="1800" b="0" dirty="0"/>
          </a:p>
        </p:txBody>
      </p:sp>
    </p:spTree>
    <p:extLst>
      <p:ext uri="{BB962C8B-B14F-4D97-AF65-F5344CB8AC3E}">
        <p14:creationId xmlns:p14="http://schemas.microsoft.com/office/powerpoint/2010/main" val="164576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08720"/>
            <a:ext cx="8856984" cy="5472608"/>
          </a:xfrm>
        </p:spPr>
        <p:txBody>
          <a:bodyPr>
            <a:noAutofit/>
          </a:bodyPr>
          <a:lstStyle/>
          <a:p>
            <a:pPr>
              <a:lnSpc>
                <a:spcPct val="110000"/>
              </a:lnSpc>
              <a:spcBef>
                <a:spcPts val="0"/>
              </a:spcBef>
            </a:pPr>
            <a:r>
              <a:rPr lang="zh-CN" altLang="zh-CN" sz="2000" dirty="0"/>
              <a:t>算法</a:t>
            </a:r>
            <a:r>
              <a:rPr lang="en-US" altLang="zh-CN" sz="2000" dirty="0"/>
              <a:t>5.2</a:t>
            </a:r>
            <a:r>
              <a:rPr lang="zh-CN" altLang="zh-CN" sz="2000" dirty="0"/>
              <a:t>：</a:t>
            </a:r>
            <a:r>
              <a:rPr lang="zh-CN" altLang="zh-CN" sz="2000" dirty="0">
                <a:solidFill>
                  <a:srgbClr val="FF0000"/>
                </a:solidFill>
              </a:rPr>
              <a:t>二叉树类</a:t>
            </a:r>
            <a:r>
              <a:rPr lang="zh-CN" altLang="zh-CN" sz="2000" dirty="0"/>
              <a:t>定义：</a:t>
            </a:r>
          </a:p>
          <a:p>
            <a:pPr>
              <a:spcBef>
                <a:spcPts val="0"/>
              </a:spcBef>
            </a:pPr>
            <a:r>
              <a:rPr lang="en-US" altLang="zh-CN" sz="1800" b="0" dirty="0"/>
              <a:t>template &lt;class T&gt;</a:t>
            </a:r>
            <a:endParaRPr lang="zh-CN" altLang="zh-CN" sz="1800" b="0" dirty="0"/>
          </a:p>
          <a:p>
            <a:pPr>
              <a:spcBef>
                <a:spcPts val="0"/>
              </a:spcBef>
            </a:pPr>
            <a:r>
              <a:rPr lang="en-US" altLang="zh-CN" sz="1800" b="0" dirty="0"/>
              <a:t>class </a:t>
            </a:r>
            <a:r>
              <a:rPr lang="en-US" altLang="zh-CN" sz="1800" b="0" dirty="0" err="1"/>
              <a:t>BinaryTree</a:t>
            </a:r>
            <a:r>
              <a:rPr lang="en-US" altLang="zh-CN" sz="1800" b="0" dirty="0"/>
              <a:t>{</a:t>
            </a:r>
            <a:endParaRPr lang="zh-CN" altLang="zh-CN" sz="1800" b="0" dirty="0"/>
          </a:p>
          <a:p>
            <a:pPr>
              <a:spcBef>
                <a:spcPts val="0"/>
              </a:spcBef>
            </a:pPr>
            <a:r>
              <a:rPr lang="en-US" altLang="zh-CN" sz="1800" b="0" dirty="0"/>
              <a:t>protected:</a:t>
            </a:r>
            <a:endParaRPr lang="zh-CN" altLang="zh-CN" sz="1800" b="0" dirty="0"/>
          </a:p>
          <a:p>
            <a:pPr>
              <a:spcBef>
                <a:spcPts val="0"/>
              </a:spcBef>
            </a:pPr>
            <a:r>
              <a:rPr lang="en-US" altLang="zh-CN" sz="1800" b="0" dirty="0"/>
              <a:t>    </a:t>
            </a:r>
            <a:r>
              <a:rPr lang="en-US" altLang="zh-CN" sz="1800" b="0" dirty="0" err="1"/>
              <a:t>BinaryTreeNode</a:t>
            </a:r>
            <a:r>
              <a:rPr lang="en-US" altLang="zh-CN" sz="1800" b="0" dirty="0"/>
              <a:t>&lt;T&gt;* root;        			//</a:t>
            </a:r>
            <a:r>
              <a:rPr lang="zh-CN" altLang="zh-CN" sz="1800" b="0" dirty="0"/>
              <a:t>二叉树根结点</a:t>
            </a:r>
            <a:r>
              <a:rPr lang="zh-CN" altLang="zh-CN" sz="1800" b="0" dirty="0" smtClean="0"/>
              <a:t>指针</a:t>
            </a:r>
            <a:endParaRPr lang="zh-CN" altLang="zh-CN" sz="1800" b="0" dirty="0"/>
          </a:p>
          <a:p>
            <a:pPr>
              <a:spcBef>
                <a:spcPts val="0"/>
              </a:spcBef>
            </a:pPr>
            <a:r>
              <a:rPr lang="en-US" altLang="zh-CN" sz="1800" b="0" dirty="0"/>
              <a:t>public:</a:t>
            </a:r>
            <a:endParaRPr lang="zh-CN" altLang="zh-CN" sz="1800" b="0" dirty="0"/>
          </a:p>
          <a:p>
            <a:pPr>
              <a:spcBef>
                <a:spcPts val="0"/>
              </a:spcBef>
            </a:pPr>
            <a:r>
              <a:rPr lang="en-US" altLang="zh-CN" sz="1800" b="0" dirty="0"/>
              <a:t>    </a:t>
            </a:r>
            <a:r>
              <a:rPr lang="en-US" altLang="zh-CN" sz="1800" b="0" dirty="0" err="1"/>
              <a:t>BinaryTree</a:t>
            </a:r>
            <a:r>
              <a:rPr lang="en-US" altLang="zh-CN" sz="1800" b="0" dirty="0"/>
              <a:t>() {root = NULL;} 			</a:t>
            </a:r>
            <a:r>
              <a:rPr lang="en-US" altLang="zh-CN" sz="1800" b="0" dirty="0" smtClean="0"/>
              <a:t>//</a:t>
            </a:r>
            <a:r>
              <a:rPr lang="zh-CN" altLang="zh-CN" sz="1800" b="0" dirty="0"/>
              <a:t>构造函数</a:t>
            </a:r>
          </a:p>
          <a:p>
            <a:pPr>
              <a:spcBef>
                <a:spcPts val="0"/>
              </a:spcBef>
            </a:pPr>
            <a:r>
              <a:rPr lang="en-US" altLang="zh-CN" sz="1800" b="0" dirty="0"/>
              <a:t>    </a:t>
            </a:r>
            <a:r>
              <a:rPr lang="en-US" altLang="zh-CN" sz="1800" b="0" dirty="0" err="1"/>
              <a:t>BinaryTree</a:t>
            </a:r>
            <a:r>
              <a:rPr lang="en-US" altLang="zh-CN" sz="1800" b="0" dirty="0"/>
              <a:t>(</a:t>
            </a:r>
            <a:r>
              <a:rPr lang="en-US" altLang="zh-CN" sz="1800" b="0" dirty="0" err="1"/>
              <a:t>BinaryTreeNode</a:t>
            </a:r>
            <a:r>
              <a:rPr lang="en-US" altLang="zh-CN" sz="1800" b="0" dirty="0"/>
              <a:t>&lt;T&gt;* r) {root = r;}</a:t>
            </a:r>
            <a:endParaRPr lang="zh-CN" altLang="zh-CN" sz="1800" b="0" dirty="0"/>
          </a:p>
          <a:p>
            <a:pPr>
              <a:spcBef>
                <a:spcPts val="0"/>
              </a:spcBef>
            </a:pPr>
            <a:r>
              <a:rPr lang="en-US" altLang="zh-CN" sz="1800" b="0" dirty="0"/>
              <a:t>    ~</a:t>
            </a:r>
            <a:r>
              <a:rPr lang="en-US" altLang="zh-CN" sz="1800" b="0" dirty="0" err="1"/>
              <a:t>BinaryTree</a:t>
            </a:r>
            <a:r>
              <a:rPr lang="en-US" altLang="zh-CN" sz="1800" b="0" dirty="0"/>
              <a:t>() </a:t>
            </a:r>
            <a:r>
              <a:rPr lang="en-US" altLang="zh-CN" sz="1800" b="0" dirty="0" smtClean="0"/>
              <a:t>{ </a:t>
            </a:r>
            <a:r>
              <a:rPr lang="en-US" altLang="zh-CN" sz="1800" b="0" dirty="0" err="1" smtClean="0"/>
              <a:t>DeleteBinaryTree</a:t>
            </a:r>
            <a:r>
              <a:rPr lang="en-US" altLang="zh-CN" sz="1800" b="0" dirty="0" smtClean="0"/>
              <a:t>(root); };    </a:t>
            </a:r>
            <a:r>
              <a:rPr lang="en-US" altLang="zh-CN" sz="1800" b="0" dirty="0"/>
              <a:t>	</a:t>
            </a:r>
            <a:r>
              <a:rPr lang="en-US" altLang="zh-CN" sz="1800" b="0" dirty="0" smtClean="0"/>
              <a:t>//</a:t>
            </a:r>
            <a:r>
              <a:rPr lang="zh-CN" altLang="zh-CN" sz="1800" b="0" dirty="0"/>
              <a:t>析构函数</a:t>
            </a:r>
          </a:p>
          <a:p>
            <a:pPr>
              <a:spcBef>
                <a:spcPts val="0"/>
              </a:spcBef>
            </a:pPr>
            <a:r>
              <a:rPr lang="en-US" altLang="zh-CN" sz="1800" b="0" dirty="0"/>
              <a:t>    bool </a:t>
            </a:r>
            <a:r>
              <a:rPr lang="en-US" altLang="zh-CN" sz="1800" b="0" dirty="0" err="1"/>
              <a:t>isEmpty</a:t>
            </a:r>
            <a:r>
              <a:rPr lang="en-US" altLang="zh-CN" sz="1800" b="0" dirty="0"/>
              <a:t>() </a:t>
            </a:r>
            <a:r>
              <a:rPr lang="en-US" altLang="zh-CN" sz="1800" b="0" dirty="0" smtClean="0"/>
              <a:t>{ return root==NULL; };  	</a:t>
            </a:r>
            <a:r>
              <a:rPr lang="en-US" altLang="zh-CN" sz="1800" b="0" dirty="0"/>
              <a:t>	</a:t>
            </a:r>
            <a:r>
              <a:rPr lang="en-US" altLang="zh-CN" sz="1800" b="0" dirty="0" smtClean="0"/>
              <a:t>//</a:t>
            </a:r>
            <a:r>
              <a:rPr lang="zh-CN" altLang="zh-CN" sz="1800" b="0" dirty="0"/>
              <a:t>判断二叉树是否为空树</a:t>
            </a:r>
          </a:p>
          <a:p>
            <a:pPr>
              <a:spcBef>
                <a:spcPts val="0"/>
              </a:spcBef>
            </a:pPr>
            <a:r>
              <a:rPr lang="en-US" altLang="zh-CN" sz="1800" b="0" dirty="0"/>
              <a:t>    void visit(</a:t>
            </a:r>
            <a:r>
              <a:rPr lang="en-US" altLang="zh-CN" sz="1800" b="0" dirty="0" err="1"/>
              <a:t>BinaryTree</a:t>
            </a:r>
            <a:r>
              <a:rPr lang="en-US" altLang="zh-CN" sz="1800" b="0" dirty="0"/>
              <a:t>&lt;T&gt;&amp; </a:t>
            </a:r>
            <a:r>
              <a:rPr lang="en-US" altLang="zh-CN" sz="1800" b="0" dirty="0" err="1" smtClean="0"/>
              <a:t>curr</a:t>
            </a:r>
            <a:r>
              <a:rPr lang="en-US" altLang="zh-CN" sz="1800" b="0" dirty="0" smtClean="0"/>
              <a:t>){</a:t>
            </a:r>
            <a:r>
              <a:rPr lang="en-US" altLang="zh-CN" sz="1800" b="0" dirty="0" err="1"/>
              <a:t>cout</a:t>
            </a:r>
            <a:r>
              <a:rPr lang="en-US" altLang="zh-CN" sz="1800" b="0" dirty="0"/>
              <a:t> </a:t>
            </a:r>
            <a:r>
              <a:rPr lang="en-US" altLang="zh-CN" sz="1800" b="0" dirty="0" smtClean="0"/>
              <a:t>&lt;&lt;</a:t>
            </a:r>
            <a:r>
              <a:rPr lang="en-US" altLang="zh-CN" sz="1800" b="0" dirty="0" err="1" smtClean="0"/>
              <a:t>curr</a:t>
            </a:r>
            <a:r>
              <a:rPr lang="en-US" altLang="zh-CN" sz="1800" b="0" dirty="0" smtClean="0"/>
              <a:t>-&gt;data </a:t>
            </a:r>
            <a:r>
              <a:rPr lang="en-US" altLang="zh-CN" sz="1800" b="0" dirty="0"/>
              <a:t>&lt;&lt; " ";} </a:t>
            </a:r>
            <a:r>
              <a:rPr lang="en-US" altLang="zh-CN" sz="1800" b="0" dirty="0" smtClean="0"/>
              <a:t>//</a:t>
            </a:r>
            <a:r>
              <a:rPr lang="zh-CN" altLang="zh-CN" sz="1800" b="0" dirty="0"/>
              <a:t>访问当前结点</a:t>
            </a:r>
          </a:p>
          <a:p>
            <a:pPr>
              <a:spcBef>
                <a:spcPts val="0"/>
              </a:spcBef>
            </a:pPr>
            <a:r>
              <a:rPr lang="en-US" altLang="zh-CN" sz="1800" b="0" dirty="0"/>
              <a:t>    </a:t>
            </a:r>
            <a:r>
              <a:rPr lang="en-US" altLang="zh-CN" sz="1800" b="0" dirty="0" err="1"/>
              <a:t>BinaryTreeNode</a:t>
            </a:r>
            <a:r>
              <a:rPr lang="en-US" altLang="zh-CN" sz="1800" b="0" dirty="0"/>
              <a:t>&lt;T&gt;*&amp; Root() {return root;};   	</a:t>
            </a:r>
            <a:r>
              <a:rPr lang="en-US" altLang="zh-CN" sz="1800" b="0" dirty="0" smtClean="0"/>
              <a:t>//</a:t>
            </a:r>
            <a:r>
              <a:rPr lang="zh-CN" altLang="zh-CN" sz="1800" b="0" dirty="0"/>
              <a:t>返回二叉树的根结点</a:t>
            </a:r>
          </a:p>
          <a:p>
            <a:pPr>
              <a:spcBef>
                <a:spcPts val="0"/>
              </a:spcBef>
            </a:pPr>
            <a:r>
              <a:rPr lang="en-US" altLang="zh-CN" sz="1800" b="0" dirty="0"/>
              <a:t> </a:t>
            </a:r>
            <a:r>
              <a:rPr lang="en-US" altLang="zh-CN" sz="1800" b="0" dirty="0" smtClean="0"/>
              <a:t>   void </a:t>
            </a:r>
            <a:r>
              <a:rPr lang="en-US" altLang="zh-CN" sz="1800" b="0" dirty="0" err="1"/>
              <a:t>CreateTree</a:t>
            </a:r>
            <a:r>
              <a:rPr lang="en-US" altLang="zh-CN" sz="1800" b="0" dirty="0"/>
              <a:t>(</a:t>
            </a:r>
            <a:r>
              <a:rPr lang="en-US" altLang="zh-CN" sz="1800" b="0" dirty="0" err="1"/>
              <a:t>const</a:t>
            </a:r>
            <a:r>
              <a:rPr lang="en-US" altLang="zh-CN" sz="1800" b="0" dirty="0"/>
              <a:t> T&amp; data, </a:t>
            </a:r>
            <a:r>
              <a:rPr lang="en-US" altLang="zh-CN" sz="1800" b="0" dirty="0" err="1"/>
              <a:t>BinaryTreeNode</a:t>
            </a:r>
            <a:r>
              <a:rPr lang="en-US" altLang="zh-CN" sz="1800" b="0" dirty="0"/>
              <a:t>&lt;T&gt;* </a:t>
            </a:r>
            <a:r>
              <a:rPr lang="en-US" altLang="zh-CN" sz="1800" b="0" dirty="0" smtClean="0"/>
              <a:t>left-tree, </a:t>
            </a:r>
            <a:r>
              <a:rPr lang="en-US" altLang="zh-CN" sz="1800" b="0" dirty="0" err="1"/>
              <a:t>BinaryTreeNode</a:t>
            </a:r>
            <a:r>
              <a:rPr lang="en-US" altLang="zh-CN" sz="1800" b="0" dirty="0"/>
              <a:t>&lt;T&gt;* </a:t>
            </a:r>
            <a:r>
              <a:rPr lang="en-US" altLang="zh-CN" sz="1800" b="0" dirty="0" smtClean="0"/>
              <a:t>right-tree);</a:t>
            </a:r>
          </a:p>
          <a:p>
            <a:pPr>
              <a:spcBef>
                <a:spcPts val="0"/>
              </a:spcBef>
            </a:pPr>
            <a:r>
              <a:rPr lang="en-US" altLang="zh-CN" sz="1800" b="0" dirty="0"/>
              <a:t>	//</a:t>
            </a:r>
            <a:r>
              <a:rPr lang="zh-CN" altLang="zh-CN" sz="1800" b="0" dirty="0"/>
              <a:t>以</a:t>
            </a:r>
            <a:r>
              <a:rPr lang="en-US" altLang="zh-CN" sz="1800" b="0" dirty="0"/>
              <a:t>data</a:t>
            </a:r>
            <a:r>
              <a:rPr lang="zh-CN" altLang="zh-CN" sz="1800" b="0" dirty="0"/>
              <a:t>作为根结点，</a:t>
            </a:r>
            <a:r>
              <a:rPr lang="en-US" altLang="zh-CN" sz="1800" b="0" dirty="0" err="1" smtClean="0"/>
              <a:t>ltree</a:t>
            </a:r>
            <a:r>
              <a:rPr lang="zh-CN" altLang="zh-CN" sz="1800" b="0" dirty="0"/>
              <a:t>作为树的左子树，</a:t>
            </a:r>
            <a:r>
              <a:rPr lang="en-US" altLang="zh-CN" sz="1800" b="0" dirty="0" err="1" smtClean="0"/>
              <a:t>rtree</a:t>
            </a:r>
            <a:r>
              <a:rPr lang="zh-CN" altLang="zh-CN" sz="1800" b="0" dirty="0"/>
              <a:t>作为树的右子树，构造一棵新</a:t>
            </a:r>
            <a:r>
              <a:rPr lang="zh-CN" altLang="zh-CN" sz="1800" b="0" dirty="0" smtClean="0"/>
              <a:t>二叉树</a:t>
            </a:r>
            <a:r>
              <a:rPr lang="en-US" altLang="zh-CN" sz="1800" b="0" dirty="0" smtClean="0"/>
              <a:t> </a:t>
            </a:r>
            <a:endParaRPr lang="zh-CN" altLang="zh-CN" sz="1800" b="0" dirty="0"/>
          </a:p>
        </p:txBody>
      </p:sp>
    </p:spTree>
    <p:extLst>
      <p:ext uri="{BB962C8B-B14F-4D97-AF65-F5344CB8AC3E}">
        <p14:creationId xmlns:p14="http://schemas.microsoft.com/office/powerpoint/2010/main" val="117428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964488" cy="5544616"/>
          </a:xfrm>
        </p:spPr>
        <p:txBody>
          <a:bodyPr>
            <a:noAutofit/>
          </a:bodyPr>
          <a:lstStyle/>
          <a:p>
            <a:pPr>
              <a:spcBef>
                <a:spcPts val="600"/>
              </a:spcBef>
            </a:pPr>
            <a:r>
              <a:rPr lang="en-US" altLang="zh-CN" sz="2000" b="0" dirty="0" smtClean="0"/>
              <a:t>	</a:t>
            </a:r>
            <a:r>
              <a:rPr lang="en-US" altLang="zh-CN" sz="1800" b="0" dirty="0" smtClean="0"/>
              <a:t>void </a:t>
            </a:r>
            <a:r>
              <a:rPr lang="en-US" altLang="zh-CN" sz="1800" b="0" dirty="0" err="1"/>
              <a:t>CreateTree</a:t>
            </a:r>
            <a:r>
              <a:rPr lang="en-US" altLang="zh-CN" sz="1800" b="0" dirty="0"/>
              <a:t>(</a:t>
            </a:r>
            <a:r>
              <a:rPr lang="en-US" altLang="zh-CN" sz="1800" b="0" dirty="0" err="1"/>
              <a:t>BinaryTreeNode</a:t>
            </a:r>
            <a:r>
              <a:rPr lang="en-US" altLang="zh-CN" sz="1800" b="0" dirty="0"/>
              <a:t>&lt;T&gt; *&amp;r</a:t>
            </a:r>
            <a:r>
              <a:rPr lang="en-US" altLang="zh-CN" sz="1800" b="0" dirty="0" smtClean="0"/>
              <a:t>); //</a:t>
            </a:r>
            <a:r>
              <a:rPr lang="zh-CN" altLang="zh-CN" sz="1800" b="0" dirty="0"/>
              <a:t>根据先序遍历序列构造二叉树</a:t>
            </a:r>
          </a:p>
          <a:p>
            <a:pPr>
              <a:spcBef>
                <a:spcPts val="600"/>
              </a:spcBef>
            </a:pPr>
            <a:r>
              <a:rPr lang="en-US" altLang="zh-CN" sz="1800" b="0" dirty="0"/>
              <a:t>	void </a:t>
            </a:r>
            <a:r>
              <a:rPr lang="en-US" altLang="zh-CN" sz="1800" b="0" dirty="0" err="1"/>
              <a:t>DeleteBinaryTree</a:t>
            </a:r>
            <a:r>
              <a:rPr lang="en-US" altLang="zh-CN" sz="1800" b="0" dirty="0"/>
              <a:t>(</a:t>
            </a:r>
            <a:r>
              <a:rPr lang="en-US" altLang="zh-CN" sz="1800" b="0" dirty="0" err="1"/>
              <a:t>BinaryTreeNode</a:t>
            </a:r>
            <a:r>
              <a:rPr lang="en-US" altLang="zh-CN" sz="1800" b="0" dirty="0"/>
              <a:t>&lt;T&gt;* root); </a:t>
            </a:r>
            <a:r>
              <a:rPr lang="en-US" altLang="zh-CN" sz="1800" b="0" dirty="0" smtClean="0"/>
              <a:t>//</a:t>
            </a:r>
            <a:r>
              <a:rPr lang="zh-CN" altLang="zh-CN" sz="1800" b="0" dirty="0"/>
              <a:t>删除</a:t>
            </a:r>
            <a:r>
              <a:rPr lang="zh-CN" altLang="zh-CN" sz="1800" b="0" dirty="0" smtClean="0"/>
              <a:t>二叉树</a:t>
            </a:r>
            <a:r>
              <a:rPr lang="zh-CN" altLang="en-US" sz="1800" b="0" dirty="0" smtClean="0"/>
              <a:t>及其</a:t>
            </a:r>
            <a:r>
              <a:rPr lang="zh-CN" altLang="zh-CN" sz="1800" b="0" dirty="0" smtClean="0"/>
              <a:t>子</a:t>
            </a:r>
            <a:r>
              <a:rPr lang="zh-CN" altLang="zh-CN" sz="1800" b="0" dirty="0"/>
              <a:t>树</a:t>
            </a:r>
          </a:p>
          <a:p>
            <a:pPr>
              <a:spcBef>
                <a:spcPts val="600"/>
              </a:spcBef>
            </a:pPr>
            <a:r>
              <a:rPr lang="en-US" altLang="zh-CN" sz="1800" b="0" dirty="0"/>
              <a:t>	void </a:t>
            </a:r>
            <a:r>
              <a:rPr lang="en-US" altLang="zh-CN" sz="1800" b="0" dirty="0" err="1"/>
              <a:t>PreOrder</a:t>
            </a:r>
            <a:r>
              <a:rPr lang="en-US" altLang="zh-CN" sz="1800" b="0" dirty="0"/>
              <a:t>(</a:t>
            </a:r>
            <a:r>
              <a:rPr lang="en-US" altLang="zh-CN" sz="1800" b="0" dirty="0" err="1"/>
              <a:t>BinaryTreeNode</a:t>
            </a:r>
            <a:r>
              <a:rPr lang="en-US" altLang="zh-CN" sz="1800" b="0" dirty="0"/>
              <a:t>&lt;T&gt;* root); 	</a:t>
            </a:r>
            <a:r>
              <a:rPr lang="en-US" altLang="zh-CN" sz="1800" b="0" dirty="0" smtClean="0"/>
              <a:t>//</a:t>
            </a:r>
            <a:r>
              <a:rPr lang="zh-CN" altLang="zh-CN" sz="1800" b="0" dirty="0"/>
              <a:t>前序遍历二叉树或其子树</a:t>
            </a:r>
          </a:p>
          <a:p>
            <a:pPr>
              <a:spcBef>
                <a:spcPts val="600"/>
              </a:spcBef>
            </a:pPr>
            <a:r>
              <a:rPr lang="en-US" altLang="zh-CN" sz="1800" b="0" dirty="0"/>
              <a:t>	void </a:t>
            </a:r>
            <a:r>
              <a:rPr lang="en-US" altLang="zh-CN" sz="1800" b="0" dirty="0" err="1"/>
              <a:t>InOrder</a:t>
            </a:r>
            <a:r>
              <a:rPr lang="en-US" altLang="zh-CN" sz="1800" b="0" dirty="0"/>
              <a:t>(</a:t>
            </a:r>
            <a:r>
              <a:rPr lang="en-US" altLang="zh-CN" sz="1800" b="0" dirty="0" err="1"/>
              <a:t>BinaryTreeNode</a:t>
            </a:r>
            <a:r>
              <a:rPr lang="en-US" altLang="zh-CN" sz="1800" b="0" dirty="0"/>
              <a:t>&lt;T&gt;* root); 	</a:t>
            </a:r>
            <a:r>
              <a:rPr lang="en-US" altLang="zh-CN" sz="1800" b="0" dirty="0" smtClean="0"/>
              <a:t>//</a:t>
            </a:r>
            <a:r>
              <a:rPr lang="zh-CN" altLang="zh-CN" sz="1800" b="0" dirty="0"/>
              <a:t>中序遍历二叉树或其子树</a:t>
            </a:r>
          </a:p>
          <a:p>
            <a:pPr>
              <a:spcBef>
                <a:spcPts val="600"/>
              </a:spcBef>
            </a:pPr>
            <a:r>
              <a:rPr lang="en-US" altLang="zh-CN" sz="1800" b="0" dirty="0"/>
              <a:t>	void </a:t>
            </a:r>
            <a:r>
              <a:rPr lang="en-US" altLang="zh-CN" sz="1800" b="0" dirty="0" err="1"/>
              <a:t>PostOrder</a:t>
            </a:r>
            <a:r>
              <a:rPr lang="en-US" altLang="zh-CN" sz="1800" b="0" dirty="0"/>
              <a:t>(</a:t>
            </a:r>
            <a:r>
              <a:rPr lang="en-US" altLang="zh-CN" sz="1800" b="0" dirty="0" err="1"/>
              <a:t>BinaryTreeNode</a:t>
            </a:r>
            <a:r>
              <a:rPr lang="en-US" altLang="zh-CN" sz="1800" b="0" dirty="0"/>
              <a:t>&lt;T&gt;* root); 	</a:t>
            </a:r>
            <a:r>
              <a:rPr lang="en-US" altLang="zh-CN" sz="1800" b="0" dirty="0" smtClean="0"/>
              <a:t>//</a:t>
            </a:r>
            <a:r>
              <a:rPr lang="zh-CN" altLang="zh-CN" sz="1800" b="0" dirty="0"/>
              <a:t>后序遍历二叉树或其子树</a:t>
            </a:r>
          </a:p>
          <a:p>
            <a:pPr>
              <a:spcBef>
                <a:spcPts val="600"/>
              </a:spcBef>
            </a:pPr>
            <a:r>
              <a:rPr lang="en-US" altLang="zh-CN" sz="1800" b="0" dirty="0"/>
              <a:t>	void </a:t>
            </a:r>
            <a:r>
              <a:rPr lang="en-US" altLang="zh-CN" sz="1800" b="0" dirty="0" err="1"/>
              <a:t>PreOrderWithoutRecusion</a:t>
            </a:r>
            <a:r>
              <a:rPr lang="en-US" altLang="zh-CN" sz="1800" b="0" dirty="0"/>
              <a:t>(</a:t>
            </a:r>
            <a:r>
              <a:rPr lang="en-US" altLang="zh-CN" sz="1800" b="0" dirty="0" err="1"/>
              <a:t>BinaryTreeNode</a:t>
            </a:r>
            <a:r>
              <a:rPr lang="en-US" altLang="zh-CN" sz="1800" b="0" dirty="0"/>
              <a:t>&lt;T&gt;* root</a:t>
            </a:r>
            <a:r>
              <a:rPr lang="en-US" altLang="zh-CN" sz="1800" b="0" dirty="0" smtClean="0"/>
              <a:t>);//</a:t>
            </a:r>
            <a:r>
              <a:rPr lang="zh-CN" altLang="zh-CN" sz="1800" b="0" dirty="0"/>
              <a:t>非递归前序</a:t>
            </a:r>
            <a:r>
              <a:rPr lang="zh-CN" altLang="zh-CN" sz="1800" b="0" dirty="0" smtClean="0"/>
              <a:t>遍历</a:t>
            </a:r>
            <a:endParaRPr lang="zh-CN" altLang="zh-CN" sz="1800" b="0" dirty="0"/>
          </a:p>
          <a:p>
            <a:pPr>
              <a:spcBef>
                <a:spcPts val="600"/>
              </a:spcBef>
            </a:pPr>
            <a:r>
              <a:rPr lang="en-US" altLang="zh-CN" sz="1800" b="0" dirty="0"/>
              <a:t>	void </a:t>
            </a:r>
            <a:r>
              <a:rPr lang="en-US" altLang="zh-CN" sz="1800" b="0" dirty="0" err="1"/>
              <a:t>InOrderWithoutRecusion</a:t>
            </a:r>
            <a:r>
              <a:rPr lang="en-US" altLang="zh-CN" sz="1800" b="0" dirty="0"/>
              <a:t>(</a:t>
            </a:r>
            <a:r>
              <a:rPr lang="en-US" altLang="zh-CN" sz="1800" b="0" dirty="0" err="1"/>
              <a:t>BinaryTreeNode</a:t>
            </a:r>
            <a:r>
              <a:rPr lang="en-US" altLang="zh-CN" sz="1800" b="0" dirty="0"/>
              <a:t>&lt;T&gt;* root); </a:t>
            </a:r>
            <a:r>
              <a:rPr lang="en-US" altLang="zh-CN" sz="1800" b="0" dirty="0" smtClean="0"/>
              <a:t>//</a:t>
            </a:r>
            <a:r>
              <a:rPr lang="zh-CN" altLang="zh-CN" sz="1800" b="0" dirty="0"/>
              <a:t>非递归中序</a:t>
            </a:r>
            <a:r>
              <a:rPr lang="zh-CN" altLang="zh-CN" sz="1800" b="0" dirty="0" smtClean="0"/>
              <a:t>遍历</a:t>
            </a:r>
            <a:endParaRPr lang="zh-CN" altLang="zh-CN" sz="1800" b="0" dirty="0"/>
          </a:p>
          <a:p>
            <a:pPr>
              <a:spcBef>
                <a:spcPts val="600"/>
              </a:spcBef>
            </a:pPr>
            <a:r>
              <a:rPr lang="en-US" altLang="zh-CN" sz="1800" b="0" dirty="0"/>
              <a:t>	void </a:t>
            </a:r>
            <a:r>
              <a:rPr lang="en-US" altLang="zh-CN" sz="1800" b="0" dirty="0" err="1"/>
              <a:t>PostOrderWithoutRecusion</a:t>
            </a:r>
            <a:r>
              <a:rPr lang="en-US" altLang="zh-CN" sz="1800" b="0" dirty="0"/>
              <a:t>(</a:t>
            </a:r>
            <a:r>
              <a:rPr lang="en-US" altLang="zh-CN" sz="1800" b="0" dirty="0" err="1"/>
              <a:t>BinaryTreeNode</a:t>
            </a:r>
            <a:r>
              <a:rPr lang="en-US" altLang="zh-CN" sz="1800" b="0" dirty="0"/>
              <a:t>&lt;T&gt;* root</a:t>
            </a:r>
            <a:r>
              <a:rPr lang="en-US" altLang="zh-CN" sz="1800" b="0" dirty="0" smtClean="0"/>
              <a:t>);//</a:t>
            </a:r>
            <a:r>
              <a:rPr lang="zh-CN" altLang="zh-CN" sz="1800" b="0" dirty="0"/>
              <a:t>非递归后序</a:t>
            </a:r>
            <a:r>
              <a:rPr lang="zh-CN" altLang="zh-CN" sz="1800" b="0" dirty="0" smtClean="0"/>
              <a:t>遍历</a:t>
            </a:r>
            <a:endParaRPr lang="zh-CN" altLang="zh-CN" sz="1800" b="0" dirty="0"/>
          </a:p>
          <a:p>
            <a:pPr>
              <a:spcBef>
                <a:spcPts val="600"/>
              </a:spcBef>
            </a:pPr>
            <a:r>
              <a:rPr lang="en-US" altLang="zh-CN" sz="1800" b="0" dirty="0"/>
              <a:t>	void </a:t>
            </a:r>
            <a:r>
              <a:rPr lang="en-US" altLang="zh-CN" sz="1800" b="0" dirty="0" err="1"/>
              <a:t>LevelOrder</a:t>
            </a:r>
            <a:r>
              <a:rPr lang="en-US" altLang="zh-CN" sz="1800" b="0" dirty="0"/>
              <a:t>(</a:t>
            </a:r>
            <a:r>
              <a:rPr lang="en-US" altLang="zh-CN" sz="1800" b="0" dirty="0" err="1"/>
              <a:t>BinaryTreeNode</a:t>
            </a:r>
            <a:r>
              <a:rPr lang="en-US" altLang="zh-CN" sz="1800" b="0" dirty="0"/>
              <a:t>&lt;T&gt;* root);	 </a:t>
            </a:r>
            <a:r>
              <a:rPr lang="en-US" altLang="zh-CN" sz="1800" b="0" dirty="0" smtClean="0"/>
              <a:t>//</a:t>
            </a:r>
            <a:r>
              <a:rPr lang="zh-CN" altLang="zh-CN" sz="1800" b="0" dirty="0"/>
              <a:t>按层次遍历二叉树或其子树</a:t>
            </a:r>
          </a:p>
          <a:p>
            <a:pPr>
              <a:spcBef>
                <a:spcPts val="600"/>
              </a:spcBef>
            </a:pPr>
            <a:r>
              <a:rPr lang="en-US" altLang="zh-CN" sz="1800" b="0" dirty="0"/>
              <a:t>};</a:t>
            </a:r>
            <a:endParaRPr lang="zh-CN" altLang="zh-CN" sz="1800" b="0" dirty="0"/>
          </a:p>
          <a:p>
            <a:pPr>
              <a:spcBef>
                <a:spcPts val="600"/>
              </a:spcBef>
            </a:pPr>
            <a:endParaRPr lang="zh-CN" altLang="en-US" sz="2000" dirty="0"/>
          </a:p>
        </p:txBody>
      </p:sp>
    </p:spTree>
    <p:extLst>
      <p:ext uri="{BB962C8B-B14F-4D97-AF65-F5344CB8AC3E}">
        <p14:creationId xmlns:p14="http://schemas.microsoft.com/office/powerpoint/2010/main" val="386586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5.3 </a:t>
            </a:r>
            <a:r>
              <a:rPr lang="zh-CN" altLang="zh-CN" b="1" dirty="0" smtClean="0"/>
              <a:t>二叉树</a:t>
            </a:r>
            <a:r>
              <a:rPr lang="zh-CN" altLang="zh-CN" b="1" dirty="0"/>
              <a:t>的遍历</a:t>
            </a:r>
            <a:endParaRPr lang="zh-CN" altLang="en-US" dirty="0"/>
          </a:p>
        </p:txBody>
      </p:sp>
      <p:sp>
        <p:nvSpPr>
          <p:cNvPr id="3" name="内容占位符 2"/>
          <p:cNvSpPr>
            <a:spLocks noGrp="1"/>
          </p:cNvSpPr>
          <p:nvPr>
            <p:ph idx="1"/>
          </p:nvPr>
        </p:nvSpPr>
        <p:spPr>
          <a:xfrm>
            <a:off x="827584" y="1556792"/>
            <a:ext cx="7520940" cy="4752528"/>
          </a:xfrm>
        </p:spPr>
        <p:txBody>
          <a:bodyPr>
            <a:normAutofit fontScale="92500" lnSpcReduction="10000"/>
          </a:bodyPr>
          <a:lstStyle/>
          <a:p>
            <a:pPr>
              <a:buFont typeface="Arial" panose="020B0604020202020204" pitchFamily="34" charset="0"/>
              <a:buChar char="•"/>
            </a:pPr>
            <a:r>
              <a:rPr lang="zh-CN" altLang="zh-CN" b="0" dirty="0"/>
              <a:t>由二叉树的递归定义可知，一棵非空的二叉树是由三个基本部分组成：根结点，左子树和右子树</a:t>
            </a:r>
            <a:r>
              <a:rPr lang="zh-CN" altLang="zh-CN" b="0" dirty="0" smtClean="0"/>
              <a:t>。</a:t>
            </a:r>
            <a:endParaRPr lang="en-US" altLang="zh-CN" b="0" dirty="0" smtClean="0"/>
          </a:p>
          <a:p>
            <a:pPr>
              <a:buFont typeface="Arial" panose="020B0604020202020204" pitchFamily="34" charset="0"/>
              <a:buChar char="•"/>
            </a:pPr>
            <a:r>
              <a:rPr lang="zh-CN" altLang="zh-CN" b="0" dirty="0" smtClean="0"/>
              <a:t>假设</a:t>
            </a:r>
            <a:r>
              <a:rPr lang="zh-CN" altLang="zh-CN" b="0" dirty="0"/>
              <a:t>以</a:t>
            </a:r>
            <a:r>
              <a:rPr lang="en-US" altLang="zh-CN" b="0" dirty="0">
                <a:solidFill>
                  <a:srgbClr val="FF0000"/>
                </a:solidFill>
              </a:rPr>
              <a:t>D</a:t>
            </a:r>
            <a:r>
              <a:rPr lang="zh-CN" altLang="zh-CN" b="0" dirty="0">
                <a:solidFill>
                  <a:srgbClr val="FF0000"/>
                </a:solidFill>
              </a:rPr>
              <a:t>、</a:t>
            </a:r>
            <a:r>
              <a:rPr lang="en-US" altLang="zh-CN" b="0" dirty="0">
                <a:solidFill>
                  <a:srgbClr val="FF0000"/>
                </a:solidFill>
              </a:rPr>
              <a:t>L</a:t>
            </a:r>
            <a:r>
              <a:rPr lang="zh-CN" altLang="zh-CN" b="0" dirty="0">
                <a:solidFill>
                  <a:srgbClr val="FF0000"/>
                </a:solidFill>
              </a:rPr>
              <a:t>、</a:t>
            </a:r>
            <a:r>
              <a:rPr lang="en-US" altLang="zh-CN" b="0" dirty="0">
                <a:solidFill>
                  <a:srgbClr val="FF0000"/>
                </a:solidFill>
              </a:rPr>
              <a:t>R</a:t>
            </a:r>
            <a:r>
              <a:rPr lang="zh-CN" altLang="zh-CN" b="0" dirty="0">
                <a:solidFill>
                  <a:srgbClr val="FF0000"/>
                </a:solidFill>
              </a:rPr>
              <a:t>分别表示</a:t>
            </a:r>
            <a:r>
              <a:rPr lang="zh-CN" altLang="zh-CN" b="0" dirty="0"/>
              <a:t>访问根</a:t>
            </a:r>
            <a:r>
              <a:rPr lang="zh-CN" altLang="zh-CN" b="0" dirty="0" smtClean="0"/>
              <a:t>结点</a:t>
            </a:r>
            <a:r>
              <a:rPr lang="zh-CN" altLang="en-US" b="0" dirty="0" smtClean="0"/>
              <a:t>、</a:t>
            </a:r>
            <a:r>
              <a:rPr lang="zh-CN" altLang="zh-CN" b="0" dirty="0" smtClean="0"/>
              <a:t>遍历左子树</a:t>
            </a:r>
            <a:r>
              <a:rPr lang="zh-CN" altLang="en-US" b="0" dirty="0" smtClean="0"/>
              <a:t>、</a:t>
            </a:r>
            <a:r>
              <a:rPr lang="zh-CN" altLang="zh-CN" b="0" dirty="0" smtClean="0"/>
              <a:t>遍历</a:t>
            </a:r>
            <a:r>
              <a:rPr lang="zh-CN" altLang="zh-CN" b="0" dirty="0"/>
              <a:t>右子树，那么就会有六种遍历方案：</a:t>
            </a:r>
            <a:r>
              <a:rPr lang="en-US" altLang="zh-CN" b="0" dirty="0">
                <a:solidFill>
                  <a:srgbClr val="FF0000"/>
                </a:solidFill>
              </a:rPr>
              <a:t>DLR</a:t>
            </a:r>
            <a:r>
              <a:rPr lang="zh-CN" altLang="zh-CN" b="0" dirty="0">
                <a:solidFill>
                  <a:srgbClr val="FF0000"/>
                </a:solidFill>
              </a:rPr>
              <a:t>、</a:t>
            </a:r>
            <a:r>
              <a:rPr lang="en-US" altLang="zh-CN" b="0" dirty="0">
                <a:solidFill>
                  <a:srgbClr val="FF0000"/>
                </a:solidFill>
              </a:rPr>
              <a:t>LDR</a:t>
            </a:r>
            <a:r>
              <a:rPr lang="zh-CN" altLang="zh-CN" b="0" dirty="0">
                <a:solidFill>
                  <a:srgbClr val="FF0000"/>
                </a:solidFill>
              </a:rPr>
              <a:t>、</a:t>
            </a:r>
            <a:r>
              <a:rPr lang="en-US" altLang="zh-CN" b="0" dirty="0">
                <a:solidFill>
                  <a:srgbClr val="FF0000"/>
                </a:solidFill>
              </a:rPr>
              <a:t>LRD</a:t>
            </a:r>
            <a:r>
              <a:rPr lang="zh-CN" altLang="zh-CN" b="0" dirty="0">
                <a:solidFill>
                  <a:srgbClr val="FF0000"/>
                </a:solidFill>
              </a:rPr>
              <a:t>、</a:t>
            </a:r>
            <a:r>
              <a:rPr lang="en-US" altLang="zh-CN" b="0" dirty="0">
                <a:solidFill>
                  <a:srgbClr val="FF0000"/>
                </a:solidFill>
              </a:rPr>
              <a:t>DRL</a:t>
            </a:r>
            <a:r>
              <a:rPr lang="zh-CN" altLang="zh-CN" b="0" dirty="0">
                <a:solidFill>
                  <a:srgbClr val="FF0000"/>
                </a:solidFill>
              </a:rPr>
              <a:t>、</a:t>
            </a:r>
            <a:r>
              <a:rPr lang="en-US" altLang="zh-CN" b="0" dirty="0">
                <a:solidFill>
                  <a:srgbClr val="FF0000"/>
                </a:solidFill>
              </a:rPr>
              <a:t>RDL</a:t>
            </a:r>
            <a:r>
              <a:rPr lang="zh-CN" altLang="zh-CN" b="0" dirty="0">
                <a:solidFill>
                  <a:srgbClr val="FF0000"/>
                </a:solidFill>
              </a:rPr>
              <a:t>、</a:t>
            </a:r>
            <a:r>
              <a:rPr lang="en-US" altLang="zh-CN" b="0" dirty="0">
                <a:solidFill>
                  <a:srgbClr val="FF0000"/>
                </a:solidFill>
              </a:rPr>
              <a:t>RLD</a:t>
            </a:r>
            <a:r>
              <a:rPr lang="zh-CN" altLang="zh-CN" b="0" dirty="0" smtClean="0"/>
              <a:t>。</a:t>
            </a:r>
            <a:endParaRPr lang="en-US" altLang="zh-CN" b="0" dirty="0" smtClean="0"/>
          </a:p>
          <a:p>
            <a:pPr>
              <a:buFont typeface="Arial" panose="020B0604020202020204" pitchFamily="34" charset="0"/>
              <a:buChar char="•"/>
            </a:pPr>
            <a:r>
              <a:rPr lang="zh-CN" altLang="zh-CN" b="0" dirty="0"/>
              <a:t>经常用到的次序总是先左</a:t>
            </a:r>
            <a:r>
              <a:rPr lang="en-US" altLang="zh-CN" b="0" dirty="0"/>
              <a:t>(L)</a:t>
            </a:r>
            <a:r>
              <a:rPr lang="zh-CN" altLang="zh-CN" b="0" dirty="0"/>
              <a:t>后右</a:t>
            </a:r>
            <a:r>
              <a:rPr lang="en-US" altLang="zh-CN" b="0" dirty="0"/>
              <a:t>(R)</a:t>
            </a:r>
            <a:r>
              <a:rPr lang="zh-CN" altLang="zh-CN" b="0" dirty="0"/>
              <a:t>，再把根结点穿插于其中，就构成了</a:t>
            </a:r>
            <a:r>
              <a:rPr lang="zh-CN" altLang="zh-CN" b="0" dirty="0">
                <a:solidFill>
                  <a:srgbClr val="FF0000"/>
                </a:solidFill>
              </a:rPr>
              <a:t>常见的三种</a:t>
            </a:r>
            <a:r>
              <a:rPr lang="zh-CN" altLang="zh-CN" b="0" dirty="0" smtClean="0">
                <a:solidFill>
                  <a:srgbClr val="FF0000"/>
                </a:solidFill>
              </a:rPr>
              <a:t>遍历</a:t>
            </a:r>
            <a:r>
              <a:rPr lang="zh-CN" altLang="en-US" b="0" dirty="0" smtClean="0">
                <a:solidFill>
                  <a:srgbClr val="FF0000"/>
                </a:solidFill>
              </a:rPr>
              <a:t>：</a:t>
            </a:r>
            <a:endParaRPr lang="en-US" altLang="zh-CN" b="0" dirty="0" smtClean="0">
              <a:solidFill>
                <a:srgbClr val="FF0000"/>
              </a:solidFill>
            </a:endParaRPr>
          </a:p>
          <a:p>
            <a:pPr lvl="3">
              <a:buFont typeface="Arial" panose="020B0604020202020204" pitchFamily="34" charset="0"/>
              <a:buChar char="•"/>
            </a:pPr>
            <a:r>
              <a:rPr lang="zh-CN" altLang="zh-CN" b="0" dirty="0" smtClean="0">
                <a:solidFill>
                  <a:srgbClr val="FF0000"/>
                </a:solidFill>
              </a:rPr>
              <a:t>先</a:t>
            </a:r>
            <a:r>
              <a:rPr lang="zh-CN" altLang="zh-CN" b="0" dirty="0">
                <a:solidFill>
                  <a:srgbClr val="FF0000"/>
                </a:solidFill>
              </a:rPr>
              <a:t>序（根）</a:t>
            </a:r>
            <a:r>
              <a:rPr lang="zh-CN" altLang="zh-CN" b="0" dirty="0" smtClean="0">
                <a:solidFill>
                  <a:srgbClr val="FF0000"/>
                </a:solidFill>
              </a:rPr>
              <a:t>遍历</a:t>
            </a:r>
            <a:r>
              <a:rPr lang="en-US" altLang="zh-CN" b="0" dirty="0" smtClean="0">
                <a:solidFill>
                  <a:srgbClr val="FF0000"/>
                </a:solidFill>
              </a:rPr>
              <a:t> </a:t>
            </a:r>
            <a:r>
              <a:rPr lang="en-US" altLang="zh-CN" b="0" dirty="0" smtClean="0"/>
              <a:t>(</a:t>
            </a:r>
            <a:r>
              <a:rPr lang="en-US" altLang="zh-CN" b="0" dirty="0"/>
              <a:t>Preorder Traversal</a:t>
            </a:r>
            <a:r>
              <a:rPr lang="en-US" altLang="zh-CN" b="0" dirty="0" smtClean="0"/>
              <a:t>)</a:t>
            </a:r>
            <a:r>
              <a:rPr lang="zh-CN" altLang="en-US" b="0" dirty="0" smtClean="0"/>
              <a:t>；</a:t>
            </a:r>
            <a:endParaRPr lang="en-US" altLang="zh-CN" b="0" dirty="0" smtClean="0"/>
          </a:p>
          <a:p>
            <a:pPr lvl="3">
              <a:buFont typeface="Arial" panose="020B0604020202020204" pitchFamily="34" charset="0"/>
              <a:buChar char="•"/>
            </a:pPr>
            <a:r>
              <a:rPr lang="zh-CN" altLang="zh-CN" b="0" dirty="0" smtClean="0">
                <a:solidFill>
                  <a:srgbClr val="FF0000"/>
                </a:solidFill>
              </a:rPr>
              <a:t>中</a:t>
            </a:r>
            <a:r>
              <a:rPr lang="zh-CN" altLang="zh-CN" b="0" dirty="0">
                <a:solidFill>
                  <a:srgbClr val="FF0000"/>
                </a:solidFill>
              </a:rPr>
              <a:t>序（根）</a:t>
            </a:r>
            <a:r>
              <a:rPr lang="zh-CN" altLang="zh-CN" b="0" dirty="0" smtClean="0">
                <a:solidFill>
                  <a:srgbClr val="FF0000"/>
                </a:solidFill>
              </a:rPr>
              <a:t>遍历</a:t>
            </a:r>
            <a:r>
              <a:rPr lang="en-US" altLang="zh-CN" b="0" dirty="0" smtClean="0">
                <a:solidFill>
                  <a:srgbClr val="FF0000"/>
                </a:solidFill>
              </a:rPr>
              <a:t> </a:t>
            </a:r>
            <a:r>
              <a:rPr lang="en-US" altLang="zh-CN" b="0" dirty="0" smtClean="0"/>
              <a:t>(</a:t>
            </a:r>
            <a:r>
              <a:rPr lang="en-US" altLang="zh-CN" b="0" dirty="0" err="1"/>
              <a:t>Inorder</a:t>
            </a:r>
            <a:r>
              <a:rPr lang="en-US" altLang="zh-CN" b="0" dirty="0"/>
              <a:t> Traversal</a:t>
            </a:r>
            <a:r>
              <a:rPr lang="en-US" altLang="zh-CN" b="0" dirty="0" smtClean="0"/>
              <a:t>)</a:t>
            </a:r>
            <a:r>
              <a:rPr lang="zh-CN" altLang="en-US" b="0" dirty="0" smtClean="0"/>
              <a:t>；</a:t>
            </a:r>
            <a:endParaRPr lang="en-US" altLang="zh-CN" b="0" dirty="0" smtClean="0"/>
          </a:p>
          <a:p>
            <a:pPr lvl="3">
              <a:buFont typeface="Arial" panose="020B0604020202020204" pitchFamily="34" charset="0"/>
              <a:buChar char="•"/>
            </a:pPr>
            <a:r>
              <a:rPr lang="zh-CN" altLang="zh-CN" b="0" dirty="0" smtClean="0">
                <a:solidFill>
                  <a:srgbClr val="FF0000"/>
                </a:solidFill>
              </a:rPr>
              <a:t>后序</a:t>
            </a:r>
            <a:r>
              <a:rPr lang="zh-CN" altLang="zh-CN" b="0" dirty="0">
                <a:solidFill>
                  <a:srgbClr val="FF0000"/>
                </a:solidFill>
              </a:rPr>
              <a:t>（根）</a:t>
            </a:r>
            <a:r>
              <a:rPr lang="zh-CN" altLang="zh-CN" b="0" dirty="0" smtClean="0">
                <a:solidFill>
                  <a:srgbClr val="FF0000"/>
                </a:solidFill>
              </a:rPr>
              <a:t>遍历</a:t>
            </a:r>
            <a:r>
              <a:rPr lang="en-US" altLang="zh-CN" b="0" dirty="0" smtClean="0">
                <a:solidFill>
                  <a:srgbClr val="FF0000"/>
                </a:solidFill>
              </a:rPr>
              <a:t> </a:t>
            </a:r>
            <a:r>
              <a:rPr lang="en-US" altLang="zh-CN" b="0" dirty="0" smtClean="0"/>
              <a:t>(</a:t>
            </a:r>
            <a:r>
              <a:rPr lang="en-US" altLang="zh-CN" b="0" dirty="0" err="1"/>
              <a:t>Postorder</a:t>
            </a:r>
            <a:r>
              <a:rPr lang="en-US" altLang="zh-CN" b="0" dirty="0"/>
              <a:t> Traversal)</a:t>
            </a:r>
            <a:r>
              <a:rPr lang="zh-CN" altLang="zh-CN" b="0" dirty="0" smtClean="0"/>
              <a:t>。</a:t>
            </a:r>
            <a:endParaRPr lang="en-US" altLang="zh-CN" b="0" dirty="0" smtClean="0"/>
          </a:p>
          <a:p>
            <a:pPr>
              <a:buFont typeface="Arial" panose="020B0604020202020204" pitchFamily="34" charset="0"/>
              <a:buChar char="•"/>
            </a:pPr>
            <a:r>
              <a:rPr lang="zh-CN" altLang="zh-CN" b="0" dirty="0" smtClean="0"/>
              <a:t>遍历</a:t>
            </a:r>
            <a:r>
              <a:rPr lang="zh-CN" altLang="zh-CN" b="0" dirty="0"/>
              <a:t>的次序不同，导致结果不同。</a:t>
            </a:r>
            <a:endParaRPr lang="zh-CN" altLang="en-US" b="0"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7715272" y="500042"/>
            <a:ext cx="539750" cy="547511"/>
          </a:xfrm>
          <a:prstGeom prst="rect">
            <a:avLst/>
          </a:prstGeom>
        </p:spPr>
      </p:pic>
    </p:spTree>
    <p:extLst>
      <p:ext uri="{BB962C8B-B14F-4D97-AF65-F5344CB8AC3E}">
        <p14:creationId xmlns:p14="http://schemas.microsoft.com/office/powerpoint/2010/main" val="151334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5.3.1 </a:t>
            </a:r>
            <a:r>
              <a:rPr lang="zh-CN" altLang="zh-CN" b="1" dirty="0"/>
              <a:t>二叉树的先序遍历</a:t>
            </a:r>
            <a:endParaRPr lang="zh-CN" altLang="en-US" dirty="0"/>
          </a:p>
        </p:txBody>
      </p:sp>
      <p:sp>
        <p:nvSpPr>
          <p:cNvPr id="3" name="内容占位符 2"/>
          <p:cNvSpPr>
            <a:spLocks noGrp="1"/>
          </p:cNvSpPr>
          <p:nvPr>
            <p:ph idx="1"/>
          </p:nvPr>
        </p:nvSpPr>
        <p:spPr>
          <a:xfrm>
            <a:off x="395536" y="1628800"/>
            <a:ext cx="8496944" cy="4320480"/>
          </a:xfrm>
        </p:spPr>
        <p:txBody>
          <a:bodyPr>
            <a:normAutofit/>
          </a:bodyPr>
          <a:lstStyle/>
          <a:p>
            <a:r>
              <a:rPr lang="zh-CN" altLang="zh-CN" b="0" dirty="0">
                <a:solidFill>
                  <a:srgbClr val="FF0000"/>
                </a:solidFill>
              </a:rPr>
              <a:t>先序遍历算法的递归定义如下</a:t>
            </a:r>
            <a:r>
              <a:rPr lang="zh-CN" altLang="zh-CN" b="0" dirty="0"/>
              <a:t>：</a:t>
            </a:r>
          </a:p>
          <a:p>
            <a:r>
              <a:rPr lang="en-US" altLang="zh-CN" b="0" dirty="0"/>
              <a:t>	</a:t>
            </a:r>
            <a:r>
              <a:rPr lang="zh-CN" altLang="zh-CN" b="0" dirty="0"/>
              <a:t>若二叉树为空，则遍历结束</a:t>
            </a:r>
            <a:r>
              <a:rPr lang="zh-CN" altLang="zh-CN" b="0" dirty="0" smtClean="0"/>
              <a:t>；</a:t>
            </a:r>
            <a:endParaRPr lang="en-US" altLang="zh-CN" b="0" dirty="0" smtClean="0"/>
          </a:p>
          <a:p>
            <a:r>
              <a:rPr lang="en-US" altLang="zh-CN" b="0" dirty="0"/>
              <a:t>	</a:t>
            </a:r>
            <a:r>
              <a:rPr lang="zh-CN" altLang="zh-CN" b="0" dirty="0" smtClean="0"/>
              <a:t>否则</a:t>
            </a:r>
            <a:r>
              <a:rPr lang="zh-CN" altLang="zh-CN" b="0" dirty="0"/>
              <a:t>：</a:t>
            </a:r>
          </a:p>
          <a:p>
            <a:r>
              <a:rPr lang="en-US" altLang="zh-CN" b="0" dirty="0"/>
              <a:t>		(1) </a:t>
            </a:r>
            <a:r>
              <a:rPr lang="zh-CN" altLang="zh-CN" b="0" dirty="0"/>
              <a:t>访问根结点；</a:t>
            </a:r>
          </a:p>
          <a:p>
            <a:r>
              <a:rPr lang="en-US" altLang="zh-CN" b="0" dirty="0"/>
              <a:t>		(2) </a:t>
            </a:r>
            <a:r>
              <a:rPr lang="zh-CN" altLang="zh-CN" b="0" dirty="0"/>
              <a:t>先序遍历左子树；</a:t>
            </a:r>
          </a:p>
          <a:p>
            <a:r>
              <a:rPr lang="en-US" altLang="zh-CN" b="0" dirty="0"/>
              <a:t>		(3) </a:t>
            </a:r>
            <a:r>
              <a:rPr lang="zh-CN" altLang="zh-CN" b="0" dirty="0"/>
              <a:t>先序遍历右子树</a:t>
            </a:r>
            <a:r>
              <a:rPr lang="zh-CN" altLang="zh-CN" b="0" dirty="0" smtClean="0"/>
              <a:t>。</a:t>
            </a:r>
            <a:endParaRPr lang="en-US" altLang="zh-CN" b="0" dirty="0" smtClean="0"/>
          </a:p>
          <a:p>
            <a:endParaRPr lang="zh-CN" altLang="zh-CN" b="0" dirty="0"/>
          </a:p>
          <a:p>
            <a:r>
              <a:rPr lang="en-US" altLang="zh-CN" b="0" dirty="0"/>
              <a:t>	</a:t>
            </a:r>
            <a:r>
              <a:rPr lang="zh-CN" altLang="zh-CN" b="0" dirty="0"/>
              <a:t>即，按照</a:t>
            </a:r>
            <a:r>
              <a:rPr lang="en-US" altLang="zh-CN" b="0" dirty="0"/>
              <a:t>“</a:t>
            </a:r>
            <a:r>
              <a:rPr lang="zh-CN" altLang="zh-CN" b="0" dirty="0">
                <a:solidFill>
                  <a:srgbClr val="FF0000"/>
                </a:solidFill>
              </a:rPr>
              <a:t>根</a:t>
            </a:r>
            <a:r>
              <a:rPr lang="en-US" altLang="zh-CN" b="0" dirty="0">
                <a:solidFill>
                  <a:srgbClr val="FF0000"/>
                </a:solidFill>
              </a:rPr>
              <a:t>—</a:t>
            </a:r>
            <a:r>
              <a:rPr lang="zh-CN" altLang="zh-CN" b="0" dirty="0">
                <a:solidFill>
                  <a:srgbClr val="FF0000"/>
                </a:solidFill>
              </a:rPr>
              <a:t>左子树</a:t>
            </a:r>
            <a:r>
              <a:rPr lang="en-US" altLang="zh-CN" b="0" dirty="0">
                <a:solidFill>
                  <a:srgbClr val="FF0000"/>
                </a:solidFill>
              </a:rPr>
              <a:t>—</a:t>
            </a:r>
            <a:r>
              <a:rPr lang="zh-CN" altLang="zh-CN" b="0" dirty="0">
                <a:solidFill>
                  <a:srgbClr val="FF0000"/>
                </a:solidFill>
              </a:rPr>
              <a:t>右子树</a:t>
            </a:r>
            <a:r>
              <a:rPr lang="en-US" altLang="zh-CN" b="0" dirty="0"/>
              <a:t>”</a:t>
            </a:r>
            <a:r>
              <a:rPr lang="zh-CN" altLang="zh-CN" b="0" dirty="0"/>
              <a:t>的次序递归地遍历二叉树</a:t>
            </a:r>
            <a:r>
              <a:rPr lang="zh-CN" altLang="zh-CN" b="0" dirty="0" smtClean="0"/>
              <a:t>。</a:t>
            </a:r>
            <a:endParaRPr lang="zh-CN" altLang="zh-CN" b="0" dirty="0"/>
          </a:p>
        </p:txBody>
      </p:sp>
    </p:spTree>
    <p:extLst>
      <p:ext uri="{BB962C8B-B14F-4D97-AF65-F5344CB8AC3E}">
        <p14:creationId xmlns:p14="http://schemas.microsoft.com/office/powerpoint/2010/main" val="27860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4824536"/>
          </a:xfrm>
        </p:spPr>
        <p:txBody>
          <a:bodyPr>
            <a:normAutofit fontScale="92500"/>
          </a:bodyPr>
          <a:lstStyle/>
          <a:p>
            <a:r>
              <a:rPr lang="zh-CN" altLang="zh-CN" dirty="0"/>
              <a:t>算法</a:t>
            </a:r>
            <a:r>
              <a:rPr lang="en-US" altLang="zh-CN" dirty="0"/>
              <a:t>5.3</a:t>
            </a:r>
            <a:r>
              <a:rPr lang="zh-CN" altLang="zh-CN" dirty="0"/>
              <a:t>：</a:t>
            </a:r>
            <a:r>
              <a:rPr lang="zh-CN" altLang="zh-CN" dirty="0">
                <a:solidFill>
                  <a:srgbClr val="FF0000"/>
                </a:solidFill>
              </a:rPr>
              <a:t>先序遍历二叉树的递归算法</a:t>
            </a:r>
          </a:p>
          <a:p>
            <a:r>
              <a:rPr lang="en-US" altLang="zh-CN" b="0" dirty="0"/>
              <a:t>template&lt;class T&gt;</a:t>
            </a:r>
            <a:endParaRPr lang="zh-CN" altLang="zh-CN" b="0" dirty="0"/>
          </a:p>
          <a:p>
            <a:r>
              <a:rPr lang="en-US" altLang="zh-CN" b="0" dirty="0"/>
              <a:t>void </a:t>
            </a:r>
            <a:r>
              <a:rPr lang="en-US" altLang="zh-CN" b="0" dirty="0" err="1"/>
              <a:t>BinaryTree</a:t>
            </a:r>
            <a:r>
              <a:rPr lang="en-US" altLang="zh-CN" b="0" dirty="0"/>
              <a:t>&lt;T&gt;::</a:t>
            </a:r>
            <a:r>
              <a:rPr lang="en-US" altLang="zh-CN" b="0" dirty="0" err="1"/>
              <a:t>PreOrder</a:t>
            </a:r>
            <a:r>
              <a:rPr lang="en-US" altLang="zh-CN" b="0" dirty="0"/>
              <a:t>(</a:t>
            </a:r>
            <a:r>
              <a:rPr lang="en-US" altLang="zh-CN" b="0" dirty="0" err="1"/>
              <a:t>BinaryTreeNode</a:t>
            </a:r>
            <a:r>
              <a:rPr lang="en-US" altLang="zh-CN" b="0" dirty="0"/>
              <a:t>&lt;T&gt;* root){</a:t>
            </a:r>
            <a:endParaRPr lang="zh-CN" altLang="zh-CN" b="0" dirty="0"/>
          </a:p>
          <a:p>
            <a:r>
              <a:rPr lang="en-US" altLang="zh-CN" b="0" dirty="0"/>
              <a:t>    if (root == NULL)  return;</a:t>
            </a:r>
            <a:endParaRPr lang="zh-CN" altLang="zh-CN" b="0" dirty="0"/>
          </a:p>
          <a:p>
            <a:r>
              <a:rPr lang="en-US" altLang="zh-CN" b="0" dirty="0"/>
              <a:t>    visit(root-&gt;value());			//</a:t>
            </a:r>
            <a:r>
              <a:rPr lang="zh-CN" altLang="zh-CN" b="0" dirty="0"/>
              <a:t>访问根结点</a:t>
            </a:r>
          </a:p>
          <a:p>
            <a:r>
              <a:rPr lang="en-US" altLang="zh-CN" b="0" dirty="0"/>
              <a:t>    </a:t>
            </a:r>
            <a:r>
              <a:rPr lang="en-US" altLang="zh-CN" b="0" dirty="0" err="1"/>
              <a:t>PreOrder</a:t>
            </a:r>
            <a:r>
              <a:rPr lang="en-US" altLang="zh-CN" b="0" dirty="0"/>
              <a:t>(root-&gt;</a:t>
            </a:r>
            <a:r>
              <a:rPr lang="en-US" altLang="zh-CN" b="0" dirty="0" err="1"/>
              <a:t>leftchild</a:t>
            </a:r>
            <a:r>
              <a:rPr lang="en-US" altLang="zh-CN" b="0" dirty="0"/>
              <a:t>());		//</a:t>
            </a:r>
            <a:r>
              <a:rPr lang="zh-CN" altLang="zh-CN" b="0" dirty="0"/>
              <a:t>先序遍历左子树</a:t>
            </a:r>
          </a:p>
          <a:p>
            <a:r>
              <a:rPr lang="en-US" altLang="zh-CN" b="0" dirty="0"/>
              <a:t>    </a:t>
            </a:r>
            <a:r>
              <a:rPr lang="en-US" altLang="zh-CN" b="0" dirty="0" err="1"/>
              <a:t>PreOrder</a:t>
            </a:r>
            <a:r>
              <a:rPr lang="en-US" altLang="zh-CN" b="0" dirty="0"/>
              <a:t>(root-&gt;</a:t>
            </a:r>
            <a:r>
              <a:rPr lang="en-US" altLang="zh-CN" b="0" dirty="0" err="1"/>
              <a:t>rightchild</a:t>
            </a:r>
            <a:r>
              <a:rPr lang="en-US" altLang="zh-CN" b="0" dirty="0"/>
              <a:t>());		//</a:t>
            </a:r>
            <a:r>
              <a:rPr lang="zh-CN" altLang="zh-CN" b="0" dirty="0"/>
              <a:t>先序遍历右子树</a:t>
            </a:r>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414070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20020" y="1153848"/>
            <a:ext cx="4496196" cy="3278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403648" y="4797152"/>
            <a:ext cx="5688632" cy="1384995"/>
          </a:xfrm>
          <a:prstGeom prst="rect">
            <a:avLst/>
          </a:prstGeom>
        </p:spPr>
        <p:txBody>
          <a:bodyPr wrap="square">
            <a:spAutoFit/>
          </a:bodyPr>
          <a:lstStyle/>
          <a:p>
            <a:pPr>
              <a:lnSpc>
                <a:spcPct val="150000"/>
              </a:lnSpc>
            </a:pPr>
            <a:r>
              <a:rPr lang="zh-CN" altLang="zh-CN" sz="2800" dirty="0">
                <a:latin typeface="Times New Roman" panose="02020603050405020304" pitchFamily="18" charset="0"/>
                <a:ea typeface="楷体" panose="02010609060101010101" pitchFamily="49" charset="-122"/>
                <a:cs typeface="Times New Roman" panose="02020603050405020304" pitchFamily="18" charset="0"/>
              </a:rPr>
              <a:t>如图</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5-11</a:t>
            </a:r>
            <a:r>
              <a:rPr lang="zh-CN" altLang="zh-CN" sz="2800" dirty="0">
                <a:latin typeface="Times New Roman" panose="02020603050405020304" pitchFamily="18" charset="0"/>
                <a:ea typeface="楷体" panose="02010609060101010101" pitchFamily="49" charset="-122"/>
                <a:cs typeface="Times New Roman" panose="02020603050405020304" pitchFamily="18" charset="0"/>
              </a:rPr>
              <a:t>所示二叉树</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800" dirty="0">
                <a:latin typeface="Times New Roman" panose="02020603050405020304" pitchFamily="18" charset="0"/>
                <a:ea typeface="楷体" panose="02010609060101010101" pitchFamily="49" charset="-122"/>
                <a:cs typeface="Times New Roman" panose="02020603050405020304" pitchFamily="18" charset="0"/>
              </a:rPr>
              <a:t>的先序遍历序列为：</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ABDECFHIGJ</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5040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2060848"/>
            <a:ext cx="7344816" cy="3579849"/>
          </a:xfrm>
        </p:spPr>
        <p:txBody>
          <a:bodyPr>
            <a:normAutofit/>
          </a:bodyPr>
          <a:lstStyle/>
          <a:p>
            <a:pPr>
              <a:buFont typeface="Arial" panose="020B0604020202020204" pitchFamily="34" charset="0"/>
              <a:buChar char="•"/>
            </a:pPr>
            <a:r>
              <a:rPr lang="zh-CN" altLang="zh-CN" b="0" dirty="0" smtClean="0"/>
              <a:t>将</a:t>
            </a:r>
            <a:r>
              <a:rPr lang="zh-CN" altLang="zh-CN" b="0" dirty="0"/>
              <a:t>递归算法改写为非递归算法，需要设置一个堆栈，用以保存结点指针</a:t>
            </a:r>
            <a:r>
              <a:rPr lang="zh-CN" altLang="zh-CN" b="0" dirty="0" smtClean="0"/>
              <a:t>。</a:t>
            </a:r>
            <a:endParaRPr lang="en-US" altLang="zh-CN" b="0" dirty="0" smtClean="0"/>
          </a:p>
          <a:p>
            <a:pPr>
              <a:buFont typeface="Arial" panose="020B0604020202020204" pitchFamily="34" charset="0"/>
              <a:buChar char="•"/>
            </a:pPr>
            <a:r>
              <a:rPr lang="zh-CN" altLang="zh-CN" b="0" dirty="0" smtClean="0"/>
              <a:t>保存</a:t>
            </a:r>
            <a:r>
              <a:rPr lang="zh-CN" altLang="zh-CN" b="0" dirty="0"/>
              <a:t>结点的目的有两个</a:t>
            </a:r>
            <a:r>
              <a:rPr lang="zh-CN" altLang="zh-CN" b="0" dirty="0" smtClean="0"/>
              <a:t>：</a:t>
            </a:r>
            <a:endParaRPr lang="en-US" altLang="zh-CN" b="0" dirty="0" smtClean="0"/>
          </a:p>
          <a:p>
            <a:r>
              <a:rPr lang="zh-CN" altLang="zh-CN" b="0" dirty="0" smtClean="0"/>
              <a:t>①</a:t>
            </a:r>
            <a:r>
              <a:rPr lang="zh-CN" altLang="zh-CN" b="0" dirty="0"/>
              <a:t>访问该结点</a:t>
            </a:r>
            <a:r>
              <a:rPr lang="zh-CN" altLang="zh-CN" b="0" dirty="0" smtClean="0"/>
              <a:t>；</a:t>
            </a:r>
            <a:endParaRPr lang="en-US" altLang="zh-CN" b="0" dirty="0" smtClean="0"/>
          </a:p>
          <a:p>
            <a:r>
              <a:rPr lang="zh-CN" altLang="zh-CN" b="0" dirty="0" smtClean="0"/>
              <a:t>②</a:t>
            </a:r>
            <a:r>
              <a:rPr lang="zh-CN" altLang="zh-CN" b="0" dirty="0"/>
              <a:t>获得该结点的左右子树，当该结点的左子树遍历完后能够回溯，然后遍历其右子树。</a:t>
            </a:r>
            <a:endParaRPr lang="zh-CN" altLang="en-US" b="0" dirty="0"/>
          </a:p>
        </p:txBody>
      </p:sp>
      <p:sp>
        <p:nvSpPr>
          <p:cNvPr id="5" name="内容占位符 2"/>
          <p:cNvSpPr txBox="1">
            <a:spLocks/>
          </p:cNvSpPr>
          <p:nvPr/>
        </p:nvSpPr>
        <p:spPr>
          <a:xfrm>
            <a:off x="1109880" y="908720"/>
            <a:ext cx="6912768" cy="936104"/>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800"/>
              </a:spcBef>
              <a:buFont typeface="Arial"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7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3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09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5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indent="0"/>
            <a:r>
              <a:rPr lang="zh-CN" altLang="en-US" sz="3200" dirty="0" smtClean="0">
                <a:solidFill>
                  <a:srgbClr val="0000FF"/>
                </a:solidFill>
              </a:rPr>
              <a:t>二叉树遍历的</a:t>
            </a:r>
            <a:r>
              <a:rPr lang="zh-CN" altLang="zh-CN" sz="3200" dirty="0" smtClean="0">
                <a:solidFill>
                  <a:srgbClr val="0000FF"/>
                </a:solidFill>
              </a:rPr>
              <a:t>非递归算法</a:t>
            </a:r>
            <a:r>
              <a:rPr lang="zh-CN" altLang="en-US" sz="3200" dirty="0" smtClean="0">
                <a:solidFill>
                  <a:srgbClr val="0000FF"/>
                </a:solidFill>
              </a:rPr>
              <a:t>：</a:t>
            </a:r>
            <a:endParaRPr lang="en-US" altLang="zh-CN" sz="3200" dirty="0" smtClean="0">
              <a:solidFill>
                <a:srgbClr val="0000FF"/>
              </a:solidFill>
            </a:endParaRPr>
          </a:p>
        </p:txBody>
      </p:sp>
    </p:spTree>
    <p:extLst>
      <p:ext uri="{BB962C8B-B14F-4D97-AF65-F5344CB8AC3E}">
        <p14:creationId xmlns:p14="http://schemas.microsoft.com/office/powerpoint/2010/main" val="223441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7"/>
            <a:ext cx="4244482" cy="548640"/>
          </a:xfrm>
        </p:spPr>
        <p:txBody>
          <a:bodyPr/>
          <a:lstStyle/>
          <a:p>
            <a:r>
              <a:rPr lang="en-US" altLang="zh-CN" b="1" dirty="0" smtClean="0"/>
              <a:t>5.1.2 </a:t>
            </a:r>
            <a:r>
              <a:rPr lang="zh-CN" altLang="zh-CN" b="1" dirty="0" smtClean="0"/>
              <a:t>相关</a:t>
            </a:r>
            <a:r>
              <a:rPr lang="zh-CN" altLang="zh-CN" b="1" dirty="0"/>
              <a:t>的基本术语</a:t>
            </a:r>
            <a:endParaRPr lang="zh-CN" altLang="en-US" dirty="0"/>
          </a:p>
        </p:txBody>
      </p:sp>
      <p:sp>
        <p:nvSpPr>
          <p:cNvPr id="3" name="内容占位符 2"/>
          <p:cNvSpPr>
            <a:spLocks noGrp="1"/>
          </p:cNvSpPr>
          <p:nvPr>
            <p:ph idx="1"/>
          </p:nvPr>
        </p:nvSpPr>
        <p:spPr>
          <a:xfrm>
            <a:off x="539552" y="1700808"/>
            <a:ext cx="8316416" cy="4464496"/>
          </a:xfrm>
        </p:spPr>
        <p:txBody>
          <a:bodyPr>
            <a:normAutofit/>
          </a:bodyPr>
          <a:lstStyle/>
          <a:p>
            <a:pPr marL="457200" indent="-457200"/>
            <a:r>
              <a:rPr lang="en-US" altLang="zh-CN" dirty="0" smtClean="0"/>
              <a:t>(1) </a:t>
            </a:r>
            <a:r>
              <a:rPr lang="zh-CN" altLang="zh-CN" dirty="0" smtClean="0">
                <a:solidFill>
                  <a:srgbClr val="FF0000"/>
                </a:solidFill>
              </a:rPr>
              <a:t>结点</a:t>
            </a:r>
            <a:r>
              <a:rPr lang="zh-CN" altLang="zh-CN" dirty="0">
                <a:solidFill>
                  <a:srgbClr val="FF0000"/>
                </a:solidFill>
              </a:rPr>
              <a:t>的度</a:t>
            </a:r>
            <a:r>
              <a:rPr lang="zh-CN" altLang="zh-CN" b="0" dirty="0"/>
              <a:t>：指结点所拥有的子树个数</a:t>
            </a:r>
            <a:r>
              <a:rPr lang="zh-CN" altLang="zh-CN" b="0" dirty="0" smtClean="0"/>
              <a:t>。</a:t>
            </a:r>
            <a:endParaRPr lang="en-US" altLang="zh-CN" b="0" dirty="0" smtClean="0"/>
          </a:p>
          <a:p>
            <a:pPr marL="0" indent="0"/>
            <a:r>
              <a:rPr lang="en-US" altLang="zh-CN" b="0" dirty="0"/>
              <a:t>(2) </a:t>
            </a:r>
            <a:r>
              <a:rPr lang="zh-CN" altLang="zh-CN" dirty="0" smtClean="0">
                <a:solidFill>
                  <a:srgbClr val="FF0000"/>
                </a:solidFill>
              </a:rPr>
              <a:t>树</a:t>
            </a:r>
            <a:r>
              <a:rPr lang="zh-CN" altLang="zh-CN" dirty="0">
                <a:solidFill>
                  <a:srgbClr val="FF0000"/>
                </a:solidFill>
              </a:rPr>
              <a:t>的度</a:t>
            </a:r>
            <a:r>
              <a:rPr lang="zh-CN" altLang="zh-CN" b="0" dirty="0"/>
              <a:t>：指树内各结点的度的最大值</a:t>
            </a:r>
            <a:r>
              <a:rPr lang="zh-CN" altLang="zh-CN" b="0" dirty="0" smtClean="0"/>
              <a:t>。</a:t>
            </a:r>
            <a:endParaRPr lang="en-US" altLang="zh-CN" b="0" dirty="0" smtClean="0"/>
          </a:p>
          <a:p>
            <a:pPr marL="0" indent="0"/>
            <a:r>
              <a:rPr lang="en-US" altLang="zh-CN" b="0" dirty="0"/>
              <a:t>(3) </a:t>
            </a:r>
            <a:r>
              <a:rPr lang="zh-CN" altLang="zh-CN" dirty="0">
                <a:solidFill>
                  <a:srgbClr val="FF0000"/>
                </a:solidFill>
              </a:rPr>
              <a:t>叶子结点</a:t>
            </a:r>
            <a:r>
              <a:rPr lang="zh-CN" altLang="zh-CN" b="0" dirty="0"/>
              <a:t>：指度为</a:t>
            </a:r>
            <a:r>
              <a:rPr lang="en-US" altLang="zh-CN" b="0" dirty="0"/>
              <a:t>0</a:t>
            </a:r>
            <a:r>
              <a:rPr lang="zh-CN" altLang="zh-CN" b="0" dirty="0"/>
              <a:t>的结点，也称终结点</a:t>
            </a:r>
            <a:r>
              <a:rPr lang="zh-CN" altLang="zh-CN" b="0" dirty="0" smtClean="0"/>
              <a:t>。</a:t>
            </a:r>
            <a:endParaRPr lang="en-US" altLang="zh-CN" b="0" dirty="0" smtClean="0"/>
          </a:p>
          <a:p>
            <a:pPr marL="0" indent="0"/>
            <a:r>
              <a:rPr lang="en-US" altLang="zh-CN" b="0" dirty="0"/>
              <a:t>(4) </a:t>
            </a:r>
            <a:r>
              <a:rPr lang="zh-CN" altLang="zh-CN" dirty="0">
                <a:solidFill>
                  <a:srgbClr val="FF0000"/>
                </a:solidFill>
              </a:rPr>
              <a:t>分支结点</a:t>
            </a:r>
            <a:r>
              <a:rPr lang="zh-CN" altLang="zh-CN" b="0" dirty="0"/>
              <a:t>：指度不为</a:t>
            </a:r>
            <a:r>
              <a:rPr lang="en-US" altLang="zh-CN" b="0" dirty="0"/>
              <a:t>0</a:t>
            </a:r>
            <a:r>
              <a:rPr lang="zh-CN" altLang="zh-CN" b="0" dirty="0"/>
              <a:t>的结点，又称非终结点或内部结点</a:t>
            </a:r>
            <a:r>
              <a:rPr lang="zh-CN" altLang="zh-CN" b="0" dirty="0" smtClean="0"/>
              <a:t>。</a:t>
            </a:r>
            <a:endParaRPr lang="en-US" altLang="zh-CN" b="0" dirty="0" smtClean="0"/>
          </a:p>
          <a:p>
            <a:pPr marL="0" indent="0"/>
            <a:r>
              <a:rPr lang="en-US" altLang="zh-CN" b="0" dirty="0"/>
              <a:t>(5) </a:t>
            </a:r>
            <a:r>
              <a:rPr lang="zh-CN" altLang="zh-CN" dirty="0">
                <a:solidFill>
                  <a:srgbClr val="FF0000"/>
                </a:solidFill>
              </a:rPr>
              <a:t>孩子结点与双亲结点</a:t>
            </a:r>
            <a:r>
              <a:rPr lang="zh-CN" altLang="zh-CN" b="0" dirty="0"/>
              <a:t>：树中结点的子树的根</a:t>
            </a:r>
            <a:r>
              <a:rPr lang="zh-CN" altLang="zh-CN" b="0" dirty="0" smtClean="0"/>
              <a:t>称为</a:t>
            </a:r>
            <a:r>
              <a:rPr lang="zh-CN" altLang="en-US" b="0" dirty="0" smtClean="0"/>
              <a:t>根</a:t>
            </a:r>
            <a:r>
              <a:rPr lang="zh-CN" altLang="zh-CN" b="0" dirty="0" smtClean="0"/>
              <a:t>结点的</a:t>
            </a:r>
            <a:r>
              <a:rPr lang="en-US" altLang="zh-CN" b="0" dirty="0" smtClean="0"/>
              <a:t> </a:t>
            </a:r>
            <a:r>
              <a:rPr lang="zh-CN" altLang="zh-CN" b="0" dirty="0" smtClean="0"/>
              <a:t>孩子</a:t>
            </a:r>
            <a:r>
              <a:rPr lang="zh-CN" altLang="zh-CN" b="0" dirty="0"/>
              <a:t>结点或子结点，而该结点又称为其孩子结点的双亲结点</a:t>
            </a:r>
            <a:r>
              <a:rPr lang="zh-CN" altLang="zh-CN" b="0" dirty="0" smtClean="0"/>
              <a:t>。</a:t>
            </a:r>
            <a:endParaRPr lang="en-US" altLang="zh-CN" b="0" dirty="0" smtClean="0"/>
          </a:p>
          <a:p>
            <a:pPr marL="0" indent="0"/>
            <a:r>
              <a:rPr lang="en-US" altLang="zh-CN" b="0" dirty="0"/>
              <a:t>(6) </a:t>
            </a:r>
            <a:r>
              <a:rPr lang="zh-CN" altLang="zh-CN" dirty="0">
                <a:solidFill>
                  <a:srgbClr val="FF0000"/>
                </a:solidFill>
              </a:rPr>
              <a:t>兄弟</a:t>
            </a:r>
            <a:r>
              <a:rPr lang="zh-CN" altLang="zh-CN" b="0" dirty="0"/>
              <a:t>：同一个双亲的孩子之间互称兄弟结点</a:t>
            </a:r>
            <a:r>
              <a:rPr lang="zh-CN" altLang="zh-CN" b="0" dirty="0" smtClean="0"/>
              <a:t>。</a:t>
            </a:r>
            <a:endParaRPr lang="en-US" altLang="zh-CN" b="0" dirty="0" smtClean="0"/>
          </a:p>
        </p:txBody>
      </p:sp>
    </p:spTree>
    <p:extLst>
      <p:ext uri="{BB962C8B-B14F-4D97-AF65-F5344CB8AC3E}">
        <p14:creationId xmlns:p14="http://schemas.microsoft.com/office/powerpoint/2010/main" val="376137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896685"/>
            <a:ext cx="8280920" cy="5509200"/>
          </a:xfrm>
          <a:prstGeom prst="rect">
            <a:avLst/>
          </a:prstGeom>
        </p:spPr>
        <p:txBody>
          <a:bodyPr wrap="square">
            <a:spAutoFit/>
          </a:bodyPr>
          <a:lstStyle/>
          <a:p>
            <a:pPr>
              <a:lnSpc>
                <a:spcPct val="110000"/>
              </a:lnSpc>
            </a:pPr>
            <a:r>
              <a:rPr lang="zh-CN" altLang="zh-CN" sz="2000" b="1" dirty="0" smtClean="0">
                <a:latin typeface="Times New Roman" panose="02020603050405020304" pitchFamily="18" charset="0"/>
                <a:ea typeface="楷体" panose="02010609060101010101" pitchFamily="49" charset="-122"/>
                <a:cs typeface="Times New Roman" panose="02020603050405020304" pitchFamily="18" charset="0"/>
              </a:rPr>
              <a:t>算法</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5.4</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先序遍历二叉树的</a:t>
            </a:r>
            <a:r>
              <a:rPr lang="zh-CN"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非递归算法</a:t>
            </a: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template&lt;class T&gt;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BinaryTree</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&lt;T&gt;::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PreOrderWithoutRecusion</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BinaryTreeNode</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&lt;T&gt; * root){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stack&lt;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BinaryTreeNode</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&lt;T&gt;* &gt;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tStack</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BinaryTreeNode</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&lt;T&gt;* pointer = root; </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while</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tStack.empty</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 pointer){</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if (pointer){</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visit(pointer-&gt;value());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访问当前结点</a:t>
            </a:r>
          </a:p>
          <a:p>
            <a:pPr>
              <a:lnSpc>
                <a:spcPct val="110000"/>
              </a:lnSpc>
            </a:pP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tStack.push</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(pointer);     //</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当前结点地址入栈</a:t>
            </a:r>
          </a:p>
          <a:p>
            <a:pPr>
              <a:lnSpc>
                <a:spcPct val="110000"/>
              </a:lnSpc>
            </a:pP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pointer = pointer-&gt;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leftchild</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当前链接结构指向左孩子</a:t>
            </a: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 else</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左子树访问完毕，转向访问右子树</a:t>
            </a: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pointer =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tStack.top</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当前链接结构指向栈顶的元素</a:t>
            </a: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tStack.pop();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栈顶元素出栈</a:t>
            </a: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pointer = pointer-&gt;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rightchild</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7057573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5.3.2 </a:t>
            </a:r>
            <a:r>
              <a:rPr lang="zh-CN" altLang="zh-CN" b="1" dirty="0"/>
              <a:t>二叉树的中序</a:t>
            </a:r>
            <a:r>
              <a:rPr lang="zh-CN" altLang="zh-CN" b="1" dirty="0" smtClean="0"/>
              <a:t>遍历</a:t>
            </a:r>
            <a:endParaRPr lang="zh-CN" altLang="en-US" dirty="0"/>
          </a:p>
        </p:txBody>
      </p:sp>
      <p:sp>
        <p:nvSpPr>
          <p:cNvPr id="3" name="内容占位符 2"/>
          <p:cNvSpPr>
            <a:spLocks noGrp="1"/>
          </p:cNvSpPr>
          <p:nvPr>
            <p:ph idx="1"/>
          </p:nvPr>
        </p:nvSpPr>
        <p:spPr>
          <a:xfrm>
            <a:off x="755576" y="1628800"/>
            <a:ext cx="8280920" cy="4536504"/>
          </a:xfrm>
        </p:spPr>
        <p:txBody>
          <a:bodyPr>
            <a:normAutofit/>
          </a:bodyPr>
          <a:lstStyle/>
          <a:p>
            <a:r>
              <a:rPr lang="zh-CN" altLang="zh-CN" dirty="0">
                <a:solidFill>
                  <a:srgbClr val="FF0000"/>
                </a:solidFill>
              </a:rPr>
              <a:t>中序遍历的递归定义如下</a:t>
            </a:r>
            <a:r>
              <a:rPr lang="zh-CN" altLang="zh-CN" b="0" dirty="0"/>
              <a:t>：</a:t>
            </a:r>
          </a:p>
          <a:p>
            <a:r>
              <a:rPr lang="en-US" altLang="zh-CN" b="0" dirty="0"/>
              <a:t>	</a:t>
            </a:r>
            <a:r>
              <a:rPr lang="zh-CN" altLang="zh-CN" b="0" dirty="0"/>
              <a:t>若二叉树为空，则遍历结束</a:t>
            </a:r>
            <a:r>
              <a:rPr lang="zh-CN" altLang="zh-CN" b="0" dirty="0" smtClean="0"/>
              <a:t>；</a:t>
            </a:r>
            <a:endParaRPr lang="en-US" altLang="zh-CN" b="0" dirty="0" smtClean="0"/>
          </a:p>
          <a:p>
            <a:r>
              <a:rPr lang="en-US" altLang="zh-CN" b="0" dirty="0" smtClean="0"/>
              <a:t>	</a:t>
            </a:r>
            <a:r>
              <a:rPr lang="zh-CN" altLang="zh-CN" b="0" dirty="0" smtClean="0"/>
              <a:t>否则</a:t>
            </a:r>
            <a:r>
              <a:rPr lang="zh-CN" altLang="zh-CN" b="0" dirty="0"/>
              <a:t>：</a:t>
            </a:r>
          </a:p>
          <a:p>
            <a:r>
              <a:rPr lang="en-US" altLang="zh-CN" b="0" dirty="0"/>
              <a:t>		(1) </a:t>
            </a:r>
            <a:r>
              <a:rPr lang="zh-CN" altLang="zh-CN" b="0" dirty="0"/>
              <a:t>中序遍历左子树；</a:t>
            </a:r>
          </a:p>
          <a:p>
            <a:r>
              <a:rPr lang="en-US" altLang="zh-CN" b="0" dirty="0"/>
              <a:t>		(2) </a:t>
            </a:r>
            <a:r>
              <a:rPr lang="zh-CN" altLang="zh-CN" b="0" dirty="0"/>
              <a:t>访问根结点；</a:t>
            </a:r>
          </a:p>
          <a:p>
            <a:r>
              <a:rPr lang="en-US" altLang="zh-CN" b="0" dirty="0"/>
              <a:t>		(3) </a:t>
            </a:r>
            <a:r>
              <a:rPr lang="zh-CN" altLang="zh-CN" b="0" dirty="0"/>
              <a:t>中序遍历右子树</a:t>
            </a:r>
            <a:r>
              <a:rPr lang="zh-CN" altLang="zh-CN" b="0" dirty="0" smtClean="0"/>
              <a:t>。</a:t>
            </a:r>
            <a:endParaRPr lang="en-US" altLang="zh-CN" b="0" dirty="0" smtClean="0"/>
          </a:p>
          <a:p>
            <a:r>
              <a:rPr lang="en-US" altLang="zh-CN" b="0" dirty="0"/>
              <a:t>	</a:t>
            </a:r>
            <a:endParaRPr lang="zh-CN" altLang="zh-CN" b="0" dirty="0"/>
          </a:p>
          <a:p>
            <a:r>
              <a:rPr lang="en-US" altLang="zh-CN" b="0" dirty="0"/>
              <a:t>	</a:t>
            </a:r>
            <a:r>
              <a:rPr lang="zh-CN" altLang="zh-CN" b="0" dirty="0"/>
              <a:t>即，按照</a:t>
            </a:r>
            <a:r>
              <a:rPr lang="en-US" altLang="zh-CN" b="0" dirty="0"/>
              <a:t>“</a:t>
            </a:r>
            <a:r>
              <a:rPr lang="zh-CN" altLang="zh-CN" b="0" dirty="0">
                <a:solidFill>
                  <a:srgbClr val="FF0000"/>
                </a:solidFill>
              </a:rPr>
              <a:t>左子树</a:t>
            </a:r>
            <a:r>
              <a:rPr lang="en-US" altLang="zh-CN" b="0" dirty="0">
                <a:solidFill>
                  <a:srgbClr val="FF0000"/>
                </a:solidFill>
              </a:rPr>
              <a:t>—</a:t>
            </a:r>
            <a:r>
              <a:rPr lang="zh-CN" altLang="zh-CN" b="0" dirty="0">
                <a:solidFill>
                  <a:srgbClr val="FF0000"/>
                </a:solidFill>
              </a:rPr>
              <a:t>根</a:t>
            </a:r>
            <a:r>
              <a:rPr lang="en-US" altLang="zh-CN" b="0" dirty="0">
                <a:solidFill>
                  <a:srgbClr val="FF0000"/>
                </a:solidFill>
              </a:rPr>
              <a:t>—</a:t>
            </a:r>
            <a:r>
              <a:rPr lang="zh-CN" altLang="zh-CN" b="0" dirty="0">
                <a:solidFill>
                  <a:srgbClr val="FF0000"/>
                </a:solidFill>
              </a:rPr>
              <a:t>右子树</a:t>
            </a:r>
            <a:r>
              <a:rPr lang="en-US" altLang="zh-CN" b="0" dirty="0"/>
              <a:t>”</a:t>
            </a:r>
            <a:r>
              <a:rPr lang="zh-CN" altLang="zh-CN" b="0" dirty="0"/>
              <a:t>的次序递归的遍历二叉树</a:t>
            </a:r>
            <a:r>
              <a:rPr lang="zh-CN" altLang="zh-CN" b="0" dirty="0" smtClean="0"/>
              <a:t>。</a:t>
            </a:r>
            <a:endParaRPr lang="zh-CN" altLang="zh-CN" b="0" dirty="0"/>
          </a:p>
        </p:txBody>
      </p:sp>
    </p:spTree>
    <p:extLst>
      <p:ext uri="{BB962C8B-B14F-4D97-AF65-F5344CB8AC3E}">
        <p14:creationId xmlns:p14="http://schemas.microsoft.com/office/powerpoint/2010/main" val="273802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4083905"/>
          </a:xfrm>
        </p:spPr>
        <p:txBody>
          <a:bodyPr>
            <a:normAutofit fontScale="92500"/>
          </a:bodyPr>
          <a:lstStyle/>
          <a:p>
            <a:r>
              <a:rPr lang="zh-CN" altLang="zh-CN" dirty="0"/>
              <a:t>算法</a:t>
            </a:r>
            <a:r>
              <a:rPr lang="en-US" altLang="zh-CN" dirty="0"/>
              <a:t>5.5</a:t>
            </a:r>
            <a:r>
              <a:rPr lang="zh-CN" altLang="zh-CN" dirty="0"/>
              <a:t>：</a:t>
            </a:r>
            <a:r>
              <a:rPr lang="zh-CN" altLang="zh-CN" dirty="0">
                <a:solidFill>
                  <a:srgbClr val="FF0000"/>
                </a:solidFill>
              </a:rPr>
              <a:t>中序遍历二叉树的递归算法</a:t>
            </a:r>
          </a:p>
          <a:p>
            <a:r>
              <a:rPr lang="en-US" altLang="zh-CN" b="0" dirty="0"/>
              <a:t>template&lt;class T&gt;</a:t>
            </a:r>
            <a:endParaRPr lang="zh-CN" altLang="zh-CN" b="0" dirty="0"/>
          </a:p>
          <a:p>
            <a:r>
              <a:rPr lang="en-US" altLang="zh-CN" b="0" dirty="0"/>
              <a:t>void </a:t>
            </a:r>
            <a:r>
              <a:rPr lang="en-US" altLang="zh-CN" b="0" dirty="0" err="1"/>
              <a:t>BinaryTree</a:t>
            </a:r>
            <a:r>
              <a:rPr lang="en-US" altLang="zh-CN" b="0" dirty="0"/>
              <a:t>&lt;T&gt;::</a:t>
            </a:r>
            <a:r>
              <a:rPr lang="en-US" altLang="zh-CN" b="0" dirty="0" err="1"/>
              <a:t>InOrder</a:t>
            </a:r>
            <a:r>
              <a:rPr lang="en-US" altLang="zh-CN" b="0" dirty="0"/>
              <a:t>(</a:t>
            </a:r>
            <a:r>
              <a:rPr lang="en-US" altLang="zh-CN" b="0" dirty="0" err="1"/>
              <a:t>BinaryTreeNode</a:t>
            </a:r>
            <a:r>
              <a:rPr lang="en-US" altLang="zh-CN" b="0" dirty="0"/>
              <a:t>&lt;T&gt;* root){</a:t>
            </a:r>
            <a:endParaRPr lang="zh-CN" altLang="zh-CN" b="0" dirty="0"/>
          </a:p>
          <a:p>
            <a:r>
              <a:rPr lang="en-US" altLang="zh-CN" b="0" dirty="0"/>
              <a:t>    if (root == NULL) return;</a:t>
            </a:r>
            <a:endParaRPr lang="zh-CN" altLang="zh-CN" b="0" dirty="0"/>
          </a:p>
          <a:p>
            <a:r>
              <a:rPr lang="en-US" altLang="zh-CN" b="0" dirty="0"/>
              <a:t>    </a:t>
            </a:r>
            <a:r>
              <a:rPr lang="en-US" altLang="zh-CN" b="0" dirty="0" err="1"/>
              <a:t>InOrder</a:t>
            </a:r>
            <a:r>
              <a:rPr lang="en-US" altLang="zh-CN" b="0" dirty="0"/>
              <a:t>(root-&gt;</a:t>
            </a:r>
            <a:r>
              <a:rPr lang="en-US" altLang="zh-CN" b="0" dirty="0" err="1"/>
              <a:t>leftchild</a:t>
            </a:r>
            <a:r>
              <a:rPr lang="en-US" altLang="zh-CN" b="0" dirty="0"/>
              <a:t>());		//</a:t>
            </a:r>
            <a:r>
              <a:rPr lang="zh-CN" altLang="zh-CN" b="0" dirty="0"/>
              <a:t>中序遍历左子树</a:t>
            </a:r>
          </a:p>
          <a:p>
            <a:r>
              <a:rPr lang="en-US" altLang="zh-CN" b="0" dirty="0"/>
              <a:t>    visit(root-&gt;value());			//</a:t>
            </a:r>
            <a:r>
              <a:rPr lang="zh-CN" altLang="zh-CN" b="0" dirty="0"/>
              <a:t>访问根结点</a:t>
            </a:r>
          </a:p>
          <a:p>
            <a:r>
              <a:rPr lang="en-US" altLang="zh-CN" b="0" dirty="0"/>
              <a:t>    </a:t>
            </a:r>
            <a:r>
              <a:rPr lang="en-US" altLang="zh-CN" b="0" dirty="0" err="1"/>
              <a:t>InOrder</a:t>
            </a:r>
            <a:r>
              <a:rPr lang="en-US" altLang="zh-CN" b="0" dirty="0"/>
              <a:t>(root-&gt;</a:t>
            </a:r>
            <a:r>
              <a:rPr lang="en-US" altLang="zh-CN" b="0" dirty="0" err="1"/>
              <a:t>rightchild</a:t>
            </a:r>
            <a:r>
              <a:rPr lang="en-US" altLang="zh-CN" b="0" dirty="0"/>
              <a:t>());		//</a:t>
            </a:r>
            <a:r>
              <a:rPr lang="zh-CN" altLang="zh-CN" b="0" dirty="0"/>
              <a:t>中序遍历右子树</a:t>
            </a:r>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48771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616" y="4725144"/>
            <a:ext cx="7520940" cy="1340768"/>
          </a:xfrm>
        </p:spPr>
        <p:txBody>
          <a:bodyPr/>
          <a:lstStyle/>
          <a:p>
            <a:r>
              <a:rPr lang="zh-CN" altLang="zh-CN" b="0" dirty="0"/>
              <a:t>如图</a:t>
            </a:r>
            <a:r>
              <a:rPr lang="en-US" altLang="zh-CN" b="0" dirty="0"/>
              <a:t>5-13</a:t>
            </a:r>
            <a:r>
              <a:rPr lang="zh-CN" altLang="zh-CN" b="0" dirty="0"/>
              <a:t>所示二叉树</a:t>
            </a:r>
            <a:r>
              <a:rPr lang="en-US" altLang="zh-CN" b="0" dirty="0"/>
              <a:t>T</a:t>
            </a:r>
            <a:r>
              <a:rPr lang="en-US" altLang="zh-CN" b="0" baseline="-25000" dirty="0"/>
              <a:t>4</a:t>
            </a:r>
            <a:r>
              <a:rPr lang="zh-CN" altLang="zh-CN" b="0" dirty="0"/>
              <a:t>的中序遍历序列为：</a:t>
            </a:r>
            <a:r>
              <a:rPr lang="en-US" altLang="zh-CN" b="0" dirty="0" smtClean="0"/>
              <a:t>DBAGEHCF</a:t>
            </a:r>
            <a:endParaRPr lang="zh-CN" altLang="en-US" b="0" dirty="0"/>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836712"/>
            <a:ext cx="3638550"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876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692696"/>
            <a:ext cx="7958118" cy="5616624"/>
          </a:xfrm>
        </p:spPr>
        <p:txBody>
          <a:bodyPr>
            <a:noAutofit/>
          </a:bodyPr>
          <a:lstStyle/>
          <a:p>
            <a:pPr>
              <a:spcBef>
                <a:spcPts val="0"/>
              </a:spcBef>
            </a:pPr>
            <a:r>
              <a:rPr lang="zh-CN" altLang="zh-CN" sz="1800" dirty="0" smtClean="0"/>
              <a:t>算法</a:t>
            </a:r>
            <a:r>
              <a:rPr lang="en-US" altLang="zh-CN" sz="1800" dirty="0"/>
              <a:t>5.6</a:t>
            </a:r>
            <a:r>
              <a:rPr lang="zh-CN" altLang="zh-CN" sz="1800" dirty="0"/>
              <a:t>：</a:t>
            </a:r>
            <a:r>
              <a:rPr lang="zh-CN" altLang="zh-CN" sz="1800" dirty="0">
                <a:solidFill>
                  <a:srgbClr val="FF0000"/>
                </a:solidFill>
              </a:rPr>
              <a:t>中序遍历二叉树的非递归算法</a:t>
            </a:r>
          </a:p>
          <a:p>
            <a:pPr>
              <a:spcBef>
                <a:spcPts val="0"/>
              </a:spcBef>
            </a:pPr>
            <a:r>
              <a:rPr lang="en-US" altLang="zh-CN" sz="1800" b="0" dirty="0"/>
              <a:t>template&lt;class T&gt;</a:t>
            </a:r>
            <a:endParaRPr lang="zh-CN" altLang="zh-CN" sz="1800" b="0" dirty="0"/>
          </a:p>
          <a:p>
            <a:pPr>
              <a:spcBef>
                <a:spcPts val="0"/>
              </a:spcBef>
            </a:pPr>
            <a:r>
              <a:rPr lang="en-US" altLang="zh-CN" sz="1800" b="0" dirty="0"/>
              <a:t>void </a:t>
            </a:r>
            <a:r>
              <a:rPr lang="en-US" altLang="zh-CN" sz="1800" b="0" dirty="0" err="1"/>
              <a:t>BinaryTree</a:t>
            </a:r>
            <a:r>
              <a:rPr lang="en-US" altLang="zh-CN" sz="1800" b="0" dirty="0"/>
              <a:t>&lt;T&gt;::</a:t>
            </a:r>
            <a:r>
              <a:rPr lang="en-US" altLang="zh-CN" sz="1800" b="0" dirty="0" err="1"/>
              <a:t>InOrderWithoutRecusion</a:t>
            </a:r>
            <a:r>
              <a:rPr lang="en-US" altLang="zh-CN" sz="1800" b="0" dirty="0"/>
              <a:t>(</a:t>
            </a:r>
            <a:r>
              <a:rPr lang="en-US" altLang="zh-CN" sz="1800" b="0" dirty="0" err="1"/>
              <a:t>BinaryTreeNode</a:t>
            </a:r>
            <a:r>
              <a:rPr lang="en-US" altLang="zh-CN" sz="1800" b="0" dirty="0"/>
              <a:t>&lt;T&gt;* root){</a:t>
            </a:r>
            <a:endParaRPr lang="zh-CN" altLang="zh-CN" sz="1800" b="0" dirty="0"/>
          </a:p>
          <a:p>
            <a:pPr>
              <a:spcBef>
                <a:spcPts val="0"/>
              </a:spcBef>
            </a:pPr>
            <a:r>
              <a:rPr lang="en-US" altLang="zh-CN" sz="1800" b="0" dirty="0"/>
              <a:t>	stack&lt;</a:t>
            </a:r>
            <a:r>
              <a:rPr lang="en-US" altLang="zh-CN" sz="1800" b="0" dirty="0" err="1"/>
              <a:t>BinaryTreeNode</a:t>
            </a:r>
            <a:r>
              <a:rPr lang="en-US" altLang="zh-CN" sz="1800" b="0" dirty="0"/>
              <a:t>&lt;T&gt;* &gt; </a:t>
            </a:r>
            <a:r>
              <a:rPr lang="en-US" altLang="zh-CN" sz="1800" b="0" dirty="0" err="1"/>
              <a:t>tStack</a:t>
            </a:r>
            <a:r>
              <a:rPr lang="en-US" altLang="zh-CN" sz="1800" b="0" dirty="0"/>
              <a:t>;</a:t>
            </a:r>
            <a:endParaRPr lang="zh-CN" altLang="zh-CN" sz="1800" b="0" dirty="0"/>
          </a:p>
          <a:p>
            <a:pPr>
              <a:spcBef>
                <a:spcPts val="0"/>
              </a:spcBef>
            </a:pPr>
            <a:r>
              <a:rPr lang="en-US" altLang="zh-CN" sz="1800" b="0" dirty="0"/>
              <a:t>    </a:t>
            </a:r>
            <a:r>
              <a:rPr lang="en-US" altLang="zh-CN" sz="1800" b="0" dirty="0" smtClean="0"/>
              <a:t>	</a:t>
            </a:r>
            <a:r>
              <a:rPr lang="en-US" altLang="zh-CN" sz="1800" b="0" dirty="0" err="1" smtClean="0"/>
              <a:t>BinaryTreeNode</a:t>
            </a:r>
            <a:r>
              <a:rPr lang="en-US" altLang="zh-CN" sz="1800" b="0" dirty="0" smtClean="0"/>
              <a:t>&lt;T</a:t>
            </a:r>
            <a:r>
              <a:rPr lang="en-US" altLang="zh-CN" sz="1800" b="0" dirty="0"/>
              <a:t>&gt;* pointer = root;</a:t>
            </a:r>
            <a:endParaRPr lang="zh-CN" altLang="zh-CN" sz="1800" b="0" dirty="0"/>
          </a:p>
          <a:p>
            <a:pPr>
              <a:spcBef>
                <a:spcPts val="0"/>
              </a:spcBef>
            </a:pPr>
            <a:r>
              <a:rPr lang="en-US" altLang="zh-CN" sz="1800" b="0" dirty="0"/>
              <a:t>    </a:t>
            </a:r>
            <a:r>
              <a:rPr lang="en-US" altLang="zh-CN" sz="1800" b="0" dirty="0" smtClean="0"/>
              <a:t>	while</a:t>
            </a:r>
            <a:r>
              <a:rPr lang="en-US" altLang="zh-CN" sz="1800" b="0" dirty="0"/>
              <a:t>(!</a:t>
            </a:r>
            <a:r>
              <a:rPr lang="en-US" altLang="zh-CN" sz="1800" b="0" dirty="0" err="1"/>
              <a:t>tStack.empty</a:t>
            </a:r>
            <a:r>
              <a:rPr lang="en-US" altLang="zh-CN" sz="1800" b="0" dirty="0"/>
              <a:t>() || pointer){</a:t>
            </a:r>
            <a:endParaRPr lang="zh-CN" altLang="zh-CN" sz="1800" b="0" dirty="0"/>
          </a:p>
          <a:p>
            <a:pPr>
              <a:spcBef>
                <a:spcPts val="0"/>
              </a:spcBef>
            </a:pPr>
            <a:r>
              <a:rPr lang="en-US" altLang="zh-CN" sz="1800" b="0" dirty="0" smtClean="0"/>
              <a:t>		if </a:t>
            </a:r>
            <a:r>
              <a:rPr lang="en-US" altLang="zh-CN" sz="1800" b="0" dirty="0"/>
              <a:t>(pointer){</a:t>
            </a:r>
            <a:endParaRPr lang="zh-CN" altLang="zh-CN" sz="1800" b="0" dirty="0"/>
          </a:p>
          <a:p>
            <a:pPr>
              <a:spcBef>
                <a:spcPts val="0"/>
              </a:spcBef>
            </a:pPr>
            <a:r>
              <a:rPr lang="en-US" altLang="zh-CN" sz="1800" b="0" dirty="0"/>
              <a:t>            </a:t>
            </a:r>
            <a:r>
              <a:rPr lang="en-US" altLang="zh-CN" sz="1800" b="0" dirty="0" smtClean="0"/>
              <a:t>		</a:t>
            </a:r>
            <a:r>
              <a:rPr lang="en-US" altLang="zh-CN" sz="1800" b="0" dirty="0" err="1" smtClean="0"/>
              <a:t>tStack.push</a:t>
            </a:r>
            <a:r>
              <a:rPr lang="en-US" altLang="zh-CN" sz="1800" b="0" dirty="0" smtClean="0"/>
              <a:t>(pointer</a:t>
            </a:r>
            <a:r>
              <a:rPr lang="en-US" altLang="zh-CN" sz="1800" b="0" dirty="0"/>
              <a:t>);            //</a:t>
            </a:r>
            <a:r>
              <a:rPr lang="zh-CN" altLang="zh-CN" sz="1800" b="0" dirty="0"/>
              <a:t>当前结点地址入栈</a:t>
            </a:r>
          </a:p>
          <a:p>
            <a:pPr>
              <a:spcBef>
                <a:spcPts val="0"/>
              </a:spcBef>
            </a:pPr>
            <a:r>
              <a:rPr lang="en-US" altLang="zh-CN" sz="1800" b="0" dirty="0"/>
              <a:t>            </a:t>
            </a:r>
            <a:r>
              <a:rPr lang="en-US" altLang="zh-CN" sz="1800" b="0" dirty="0" smtClean="0"/>
              <a:t>		pointer </a:t>
            </a:r>
            <a:r>
              <a:rPr lang="en-US" altLang="zh-CN" sz="1800" b="0" dirty="0"/>
              <a:t>= pointer-&gt;</a:t>
            </a:r>
            <a:r>
              <a:rPr lang="en-US" altLang="zh-CN" sz="1800" b="0" dirty="0" err="1"/>
              <a:t>leftchild</a:t>
            </a:r>
            <a:r>
              <a:rPr lang="en-US" altLang="zh-CN" sz="1800" b="0" dirty="0"/>
              <a:t>();     //</a:t>
            </a:r>
            <a:r>
              <a:rPr lang="zh-CN" altLang="zh-CN" sz="1800" b="0" dirty="0"/>
              <a:t>当前链接结构指向左孩子</a:t>
            </a:r>
          </a:p>
          <a:p>
            <a:pPr>
              <a:spcBef>
                <a:spcPts val="0"/>
              </a:spcBef>
            </a:pPr>
            <a:r>
              <a:rPr lang="en-US" altLang="zh-CN" sz="1800" b="0" dirty="0"/>
              <a:t>        </a:t>
            </a:r>
            <a:r>
              <a:rPr lang="en-US" altLang="zh-CN" sz="1800" b="0" dirty="0" smtClean="0"/>
              <a:t> 	} </a:t>
            </a:r>
            <a:r>
              <a:rPr lang="en-US" altLang="zh-CN" sz="1800" b="0" dirty="0"/>
              <a:t>else{         </a:t>
            </a:r>
            <a:r>
              <a:rPr lang="en-US" altLang="zh-CN" sz="1800" b="0" dirty="0" smtClean="0"/>
              <a:t> </a:t>
            </a:r>
            <a:r>
              <a:rPr lang="en-US" altLang="zh-CN" sz="1800" b="0" dirty="0"/>
              <a:t>//</a:t>
            </a:r>
            <a:r>
              <a:rPr lang="zh-CN" altLang="zh-CN" sz="1800" b="0" dirty="0"/>
              <a:t>左子树访问完毕，转向访问右子树</a:t>
            </a:r>
          </a:p>
          <a:p>
            <a:pPr>
              <a:spcBef>
                <a:spcPts val="0"/>
              </a:spcBef>
            </a:pPr>
            <a:r>
              <a:rPr lang="en-US" altLang="zh-CN" sz="1800" b="0" dirty="0"/>
              <a:t>            </a:t>
            </a:r>
            <a:r>
              <a:rPr lang="en-US" altLang="zh-CN" sz="1800" b="0" dirty="0" smtClean="0"/>
              <a:t>		pointer </a:t>
            </a:r>
            <a:r>
              <a:rPr lang="en-US" altLang="zh-CN" sz="1800" b="0" dirty="0"/>
              <a:t>= </a:t>
            </a:r>
            <a:r>
              <a:rPr lang="en-US" altLang="zh-CN" sz="1800" b="0" dirty="0" err="1"/>
              <a:t>tStack.top</a:t>
            </a:r>
            <a:r>
              <a:rPr lang="en-US" altLang="zh-CN" sz="1800" b="0" dirty="0" smtClean="0"/>
              <a:t>();        //</a:t>
            </a:r>
            <a:r>
              <a:rPr lang="zh-CN" altLang="zh-CN" sz="1800" b="0" dirty="0"/>
              <a:t>当前链接结构指向栈顶的元素</a:t>
            </a:r>
          </a:p>
          <a:p>
            <a:pPr>
              <a:spcBef>
                <a:spcPts val="0"/>
              </a:spcBef>
            </a:pPr>
            <a:r>
              <a:rPr lang="en-US" altLang="zh-CN" sz="1800" b="0" dirty="0"/>
              <a:t> 		</a:t>
            </a:r>
            <a:r>
              <a:rPr lang="en-US" altLang="zh-CN" sz="1800" b="0" dirty="0" smtClean="0"/>
              <a:t>	</a:t>
            </a:r>
            <a:r>
              <a:rPr lang="en-US" altLang="zh-CN" sz="1800" b="0" dirty="0" err="1" smtClean="0"/>
              <a:t>tStack.pop</a:t>
            </a:r>
            <a:r>
              <a:rPr lang="en-US" altLang="zh-CN" sz="1800" b="0" dirty="0"/>
              <a:t>();                      //</a:t>
            </a:r>
            <a:r>
              <a:rPr lang="zh-CN" altLang="zh-CN" sz="1800" b="0" dirty="0"/>
              <a:t>栈顶元素出栈</a:t>
            </a:r>
            <a:r>
              <a:rPr lang="en-US" altLang="zh-CN" sz="1800" b="0" dirty="0"/>
              <a:t>		   </a:t>
            </a:r>
            <a:r>
              <a:rPr lang="en-US" altLang="zh-CN" sz="1800" b="0" dirty="0" smtClean="0"/>
              <a:t>		visit(pointer-</a:t>
            </a:r>
            <a:r>
              <a:rPr lang="en-US" altLang="zh-CN" sz="1800" b="0" dirty="0"/>
              <a:t>&gt;value());     </a:t>
            </a:r>
            <a:r>
              <a:rPr lang="en-US" altLang="zh-CN" sz="1800" b="0" dirty="0" smtClean="0"/>
              <a:t> </a:t>
            </a:r>
            <a:r>
              <a:rPr lang="en-US" altLang="zh-CN" sz="1800" b="0" dirty="0"/>
              <a:t>//</a:t>
            </a:r>
            <a:r>
              <a:rPr lang="zh-CN" altLang="zh-CN" sz="1800" b="0" dirty="0"/>
              <a:t>访问当前结点</a:t>
            </a:r>
          </a:p>
          <a:p>
            <a:pPr>
              <a:spcBef>
                <a:spcPts val="0"/>
              </a:spcBef>
            </a:pPr>
            <a:r>
              <a:rPr lang="en-US" altLang="zh-CN" sz="1800" b="0" dirty="0"/>
              <a:t>            </a:t>
            </a:r>
            <a:r>
              <a:rPr lang="en-US" altLang="zh-CN" sz="1800" b="0" dirty="0" smtClean="0"/>
              <a:t>		pointer </a:t>
            </a:r>
            <a:r>
              <a:rPr lang="en-US" altLang="zh-CN" sz="1800" b="0" dirty="0"/>
              <a:t>= pointer-&gt;</a:t>
            </a:r>
            <a:r>
              <a:rPr lang="en-US" altLang="zh-CN" sz="1800" b="0" dirty="0" err="1"/>
              <a:t>rightchild</a:t>
            </a:r>
            <a:r>
              <a:rPr lang="en-US" altLang="zh-CN" sz="1800" b="0" dirty="0"/>
              <a:t>();    //</a:t>
            </a:r>
            <a:r>
              <a:rPr lang="zh-CN" altLang="zh-CN" sz="1800" b="0" dirty="0"/>
              <a:t>指向右孩子</a:t>
            </a:r>
          </a:p>
          <a:p>
            <a:pPr>
              <a:spcBef>
                <a:spcPts val="0"/>
              </a:spcBef>
            </a:pPr>
            <a:r>
              <a:rPr lang="en-US" altLang="zh-CN" sz="1800" b="0" dirty="0" smtClean="0"/>
              <a:t>		}</a:t>
            </a:r>
            <a:endParaRPr lang="zh-CN" altLang="zh-CN" sz="1800" b="0" dirty="0"/>
          </a:p>
          <a:p>
            <a:pPr>
              <a:spcBef>
                <a:spcPts val="0"/>
              </a:spcBef>
            </a:pPr>
            <a:r>
              <a:rPr lang="en-US" altLang="zh-CN" sz="1800" b="0" dirty="0"/>
              <a:t>    </a:t>
            </a:r>
            <a:r>
              <a:rPr lang="en-US" altLang="zh-CN" sz="1800" b="0" dirty="0" smtClean="0"/>
              <a:t>	}</a:t>
            </a:r>
            <a:endParaRPr lang="zh-CN" altLang="zh-CN" sz="1800" b="0" dirty="0"/>
          </a:p>
          <a:p>
            <a:pPr>
              <a:spcBef>
                <a:spcPts val="0"/>
              </a:spcBef>
            </a:pPr>
            <a:r>
              <a:rPr lang="en-US" altLang="zh-CN" sz="1800" b="0" dirty="0" smtClean="0"/>
              <a:t>}</a:t>
            </a:r>
            <a:endParaRPr lang="zh-CN" altLang="zh-CN" sz="1800" b="0" dirty="0"/>
          </a:p>
        </p:txBody>
      </p:sp>
      <p:sp>
        <p:nvSpPr>
          <p:cNvPr id="4" name="矩形 3"/>
          <p:cNvSpPr/>
          <p:nvPr/>
        </p:nvSpPr>
        <p:spPr>
          <a:xfrm>
            <a:off x="3203848" y="188640"/>
            <a:ext cx="5832648" cy="400110"/>
          </a:xfrm>
          <a:prstGeom prst="rect">
            <a:avLst/>
          </a:prstGeom>
        </p:spPr>
        <p:txBody>
          <a:bodyPr wrap="square">
            <a:spAutoFit/>
          </a:bodyPr>
          <a:lstStyle/>
          <a:p>
            <a:r>
              <a:rPr lang="zh-CN" altLang="en-US" sz="2000" dirty="0" smtClean="0">
                <a:solidFill>
                  <a:srgbClr val="0000FF"/>
                </a:solidFill>
                <a:latin typeface="楷体" pitchFamily="49" charset="-122"/>
                <a:ea typeface="楷体" pitchFamily="49" charset="-122"/>
              </a:rPr>
              <a:t>注意：</a:t>
            </a:r>
            <a:r>
              <a:rPr lang="zh-CN" altLang="zh-CN" sz="2000" dirty="0" smtClean="0">
                <a:solidFill>
                  <a:srgbClr val="0000FF"/>
                </a:solidFill>
                <a:latin typeface="楷体" pitchFamily="49" charset="-122"/>
                <a:ea typeface="楷体" pitchFamily="49" charset="-122"/>
              </a:rPr>
              <a:t>中</a:t>
            </a:r>
            <a:r>
              <a:rPr lang="zh-CN" altLang="zh-CN" sz="2000" dirty="0">
                <a:solidFill>
                  <a:srgbClr val="0000FF"/>
                </a:solidFill>
                <a:latin typeface="楷体" pitchFamily="49" charset="-122"/>
                <a:ea typeface="楷体" pitchFamily="49" charset="-122"/>
              </a:rPr>
              <a:t>序遍历的非递归算法也需要设置一个堆栈</a:t>
            </a:r>
            <a:endParaRPr lang="zh-CN" altLang="en-US" sz="2000" dirty="0">
              <a:solidFill>
                <a:srgbClr val="0000FF"/>
              </a:solidFill>
              <a:latin typeface="楷体" pitchFamily="49" charset="-122"/>
              <a:ea typeface="楷体" pitchFamily="49" charset="-122"/>
            </a:endParaRPr>
          </a:p>
        </p:txBody>
      </p:sp>
    </p:spTree>
    <p:extLst>
      <p:ext uri="{BB962C8B-B14F-4D97-AF65-F5344CB8AC3E}">
        <p14:creationId xmlns:p14="http://schemas.microsoft.com/office/powerpoint/2010/main" val="20804762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5.3.3 </a:t>
            </a:r>
            <a:r>
              <a:rPr lang="zh-CN" altLang="zh-CN" b="1" dirty="0"/>
              <a:t>二叉树的后序遍历</a:t>
            </a:r>
            <a:endParaRPr lang="zh-CN" altLang="en-US" dirty="0"/>
          </a:p>
        </p:txBody>
      </p:sp>
      <p:sp>
        <p:nvSpPr>
          <p:cNvPr id="3" name="内容占位符 2"/>
          <p:cNvSpPr>
            <a:spLocks noGrp="1"/>
          </p:cNvSpPr>
          <p:nvPr>
            <p:ph idx="1"/>
          </p:nvPr>
        </p:nvSpPr>
        <p:spPr>
          <a:xfrm>
            <a:off x="827584" y="1628800"/>
            <a:ext cx="8136904" cy="4680520"/>
          </a:xfrm>
        </p:spPr>
        <p:txBody>
          <a:bodyPr>
            <a:normAutofit/>
          </a:bodyPr>
          <a:lstStyle/>
          <a:p>
            <a:r>
              <a:rPr lang="zh-CN" altLang="zh-CN" dirty="0">
                <a:solidFill>
                  <a:srgbClr val="FF0000"/>
                </a:solidFill>
              </a:rPr>
              <a:t>后序遍历的递归定义如下：</a:t>
            </a:r>
          </a:p>
          <a:p>
            <a:r>
              <a:rPr lang="en-US" altLang="zh-CN" b="0" dirty="0"/>
              <a:t>	</a:t>
            </a:r>
            <a:r>
              <a:rPr lang="zh-CN" altLang="zh-CN" b="0" dirty="0"/>
              <a:t>若二叉树为空，则遍历结束</a:t>
            </a:r>
            <a:r>
              <a:rPr lang="zh-CN" altLang="zh-CN" b="0" dirty="0" smtClean="0"/>
              <a:t>；</a:t>
            </a:r>
            <a:endParaRPr lang="en-US" altLang="zh-CN" b="0" dirty="0" smtClean="0"/>
          </a:p>
          <a:p>
            <a:r>
              <a:rPr lang="en-US" altLang="zh-CN" b="0" dirty="0"/>
              <a:t>	</a:t>
            </a:r>
            <a:r>
              <a:rPr lang="zh-CN" altLang="zh-CN" b="0" dirty="0" smtClean="0"/>
              <a:t>否则</a:t>
            </a:r>
            <a:r>
              <a:rPr lang="zh-CN" altLang="zh-CN" b="0" dirty="0"/>
              <a:t>：</a:t>
            </a:r>
          </a:p>
          <a:p>
            <a:r>
              <a:rPr lang="en-US" altLang="zh-CN" b="0" dirty="0"/>
              <a:t>		(1) </a:t>
            </a:r>
            <a:r>
              <a:rPr lang="zh-CN" altLang="zh-CN" b="0" dirty="0"/>
              <a:t>后序遍历左子树；</a:t>
            </a:r>
          </a:p>
          <a:p>
            <a:r>
              <a:rPr lang="en-US" altLang="zh-CN" b="0" dirty="0"/>
              <a:t>		(2) </a:t>
            </a:r>
            <a:r>
              <a:rPr lang="zh-CN" altLang="zh-CN" b="0" dirty="0"/>
              <a:t>后序遍历右子树；</a:t>
            </a:r>
          </a:p>
          <a:p>
            <a:r>
              <a:rPr lang="en-US" altLang="zh-CN" b="0" dirty="0"/>
              <a:t>		(3) </a:t>
            </a:r>
            <a:r>
              <a:rPr lang="zh-CN" altLang="zh-CN" b="0" dirty="0"/>
              <a:t>访问根结点。</a:t>
            </a:r>
          </a:p>
          <a:p>
            <a:endParaRPr lang="en-US" altLang="zh-CN" b="0" dirty="0" smtClean="0"/>
          </a:p>
          <a:p>
            <a:r>
              <a:rPr lang="en-US" altLang="zh-CN" b="0" dirty="0"/>
              <a:t>	</a:t>
            </a:r>
            <a:r>
              <a:rPr lang="zh-CN" altLang="zh-CN" b="0" dirty="0"/>
              <a:t>即，按照</a:t>
            </a:r>
            <a:r>
              <a:rPr lang="en-US" altLang="zh-CN" b="0" dirty="0"/>
              <a:t>“</a:t>
            </a:r>
            <a:r>
              <a:rPr lang="zh-CN" altLang="zh-CN" b="0" dirty="0">
                <a:solidFill>
                  <a:srgbClr val="FF0000"/>
                </a:solidFill>
              </a:rPr>
              <a:t>左子树</a:t>
            </a:r>
            <a:r>
              <a:rPr lang="en-US" altLang="zh-CN" b="0" dirty="0">
                <a:solidFill>
                  <a:srgbClr val="FF0000"/>
                </a:solidFill>
              </a:rPr>
              <a:t>—</a:t>
            </a:r>
            <a:r>
              <a:rPr lang="zh-CN" altLang="zh-CN" b="0" dirty="0">
                <a:solidFill>
                  <a:srgbClr val="FF0000"/>
                </a:solidFill>
              </a:rPr>
              <a:t>右子树</a:t>
            </a:r>
            <a:r>
              <a:rPr lang="en-US" altLang="zh-CN" b="0" dirty="0">
                <a:solidFill>
                  <a:srgbClr val="FF0000"/>
                </a:solidFill>
              </a:rPr>
              <a:t>—</a:t>
            </a:r>
            <a:r>
              <a:rPr lang="zh-CN" altLang="zh-CN" b="0" dirty="0">
                <a:solidFill>
                  <a:srgbClr val="FF0000"/>
                </a:solidFill>
              </a:rPr>
              <a:t>根</a:t>
            </a:r>
            <a:r>
              <a:rPr lang="en-US" altLang="zh-CN" b="0" dirty="0"/>
              <a:t>”</a:t>
            </a:r>
            <a:r>
              <a:rPr lang="zh-CN" altLang="zh-CN" b="0" dirty="0"/>
              <a:t>的次序递归的遍历二叉树</a:t>
            </a:r>
            <a:r>
              <a:rPr lang="zh-CN" altLang="zh-CN" b="0" dirty="0" smtClean="0"/>
              <a:t>。</a:t>
            </a:r>
            <a:endParaRPr lang="zh-CN" altLang="zh-CN" b="0" dirty="0"/>
          </a:p>
        </p:txBody>
      </p:sp>
    </p:spTree>
    <p:extLst>
      <p:ext uri="{BB962C8B-B14F-4D97-AF65-F5344CB8AC3E}">
        <p14:creationId xmlns:p14="http://schemas.microsoft.com/office/powerpoint/2010/main" val="50797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896544"/>
          </a:xfrm>
        </p:spPr>
        <p:txBody>
          <a:bodyPr>
            <a:normAutofit fontScale="92500"/>
          </a:bodyPr>
          <a:lstStyle/>
          <a:p>
            <a:r>
              <a:rPr lang="en-US" altLang="zh-CN" dirty="0"/>
              <a:t>	</a:t>
            </a:r>
            <a:r>
              <a:rPr lang="zh-CN" altLang="zh-CN" dirty="0"/>
              <a:t>后序遍历二叉树的递归算法描述如下：</a:t>
            </a:r>
          </a:p>
          <a:p>
            <a:r>
              <a:rPr lang="en-US" altLang="zh-CN" dirty="0"/>
              <a:t>	</a:t>
            </a:r>
            <a:r>
              <a:rPr lang="zh-CN" altLang="zh-CN" dirty="0"/>
              <a:t>算法</a:t>
            </a:r>
            <a:r>
              <a:rPr lang="en-US" altLang="zh-CN" dirty="0"/>
              <a:t>5.7</a:t>
            </a:r>
            <a:r>
              <a:rPr lang="zh-CN" altLang="zh-CN" dirty="0"/>
              <a:t>：</a:t>
            </a:r>
            <a:r>
              <a:rPr lang="zh-CN" altLang="zh-CN" dirty="0">
                <a:solidFill>
                  <a:srgbClr val="FF0000"/>
                </a:solidFill>
              </a:rPr>
              <a:t>后序遍历二叉树的递归算法</a:t>
            </a:r>
          </a:p>
          <a:p>
            <a:r>
              <a:rPr lang="en-US" altLang="zh-CN" b="0" dirty="0"/>
              <a:t>template&lt;class T&gt;</a:t>
            </a:r>
            <a:endParaRPr lang="zh-CN" altLang="zh-CN" b="0" dirty="0"/>
          </a:p>
          <a:p>
            <a:r>
              <a:rPr lang="en-US" altLang="zh-CN" b="0" dirty="0"/>
              <a:t>void </a:t>
            </a:r>
            <a:r>
              <a:rPr lang="en-US" altLang="zh-CN" b="0" dirty="0" err="1"/>
              <a:t>BinaryTree</a:t>
            </a:r>
            <a:r>
              <a:rPr lang="en-US" altLang="zh-CN" b="0" dirty="0"/>
              <a:t>&lt;T&gt;::</a:t>
            </a:r>
            <a:r>
              <a:rPr lang="en-US" altLang="zh-CN" b="0" dirty="0" err="1"/>
              <a:t>PostOrder</a:t>
            </a:r>
            <a:r>
              <a:rPr lang="en-US" altLang="zh-CN" b="0" dirty="0"/>
              <a:t>(</a:t>
            </a:r>
            <a:r>
              <a:rPr lang="en-US" altLang="zh-CN" b="0" dirty="0" err="1"/>
              <a:t>BinaryTreeNode</a:t>
            </a:r>
            <a:r>
              <a:rPr lang="en-US" altLang="zh-CN" b="0" dirty="0"/>
              <a:t>&lt;T&gt;* root){</a:t>
            </a:r>
            <a:endParaRPr lang="zh-CN" altLang="zh-CN" b="0" dirty="0"/>
          </a:p>
          <a:p>
            <a:r>
              <a:rPr lang="en-US" altLang="zh-CN" b="0" dirty="0"/>
              <a:t>    if (root == NULL) return;</a:t>
            </a:r>
            <a:endParaRPr lang="zh-CN" altLang="zh-CN" b="0" dirty="0"/>
          </a:p>
          <a:p>
            <a:r>
              <a:rPr lang="en-US" altLang="zh-CN" b="0" dirty="0"/>
              <a:t>    </a:t>
            </a:r>
            <a:r>
              <a:rPr lang="en-US" altLang="zh-CN" b="0" dirty="0" err="1"/>
              <a:t>PostOrder</a:t>
            </a:r>
            <a:r>
              <a:rPr lang="en-US" altLang="zh-CN" b="0" dirty="0"/>
              <a:t>(root-&gt;</a:t>
            </a:r>
            <a:r>
              <a:rPr lang="en-US" altLang="zh-CN" b="0" dirty="0" err="1"/>
              <a:t>leftchild</a:t>
            </a:r>
            <a:r>
              <a:rPr lang="en-US" altLang="zh-CN" b="0" dirty="0"/>
              <a:t>());		//</a:t>
            </a:r>
            <a:r>
              <a:rPr lang="zh-CN" altLang="zh-CN" b="0" dirty="0"/>
              <a:t>后序遍历左子树</a:t>
            </a:r>
          </a:p>
          <a:p>
            <a:r>
              <a:rPr lang="en-US" altLang="zh-CN" b="0" dirty="0"/>
              <a:t>    </a:t>
            </a:r>
            <a:r>
              <a:rPr lang="en-US" altLang="zh-CN" b="0" dirty="0" err="1"/>
              <a:t>PostOrder</a:t>
            </a:r>
            <a:r>
              <a:rPr lang="en-US" altLang="zh-CN" b="0" dirty="0"/>
              <a:t>(root-&gt;</a:t>
            </a:r>
            <a:r>
              <a:rPr lang="en-US" altLang="zh-CN" b="0" dirty="0" err="1"/>
              <a:t>rightchild</a:t>
            </a:r>
            <a:r>
              <a:rPr lang="en-US" altLang="zh-CN" b="0" dirty="0"/>
              <a:t>());	</a:t>
            </a:r>
            <a:r>
              <a:rPr lang="en-US" altLang="zh-CN" b="0" dirty="0" smtClean="0"/>
              <a:t>	//</a:t>
            </a:r>
            <a:r>
              <a:rPr lang="zh-CN" altLang="zh-CN" b="0" dirty="0"/>
              <a:t>后序遍历右子树</a:t>
            </a:r>
          </a:p>
          <a:p>
            <a:r>
              <a:rPr lang="en-US" altLang="zh-CN" b="0" dirty="0"/>
              <a:t>    visit(root-&gt;value());			//</a:t>
            </a:r>
            <a:r>
              <a:rPr lang="zh-CN" altLang="zh-CN" b="0" dirty="0"/>
              <a:t>访问根结点</a:t>
            </a:r>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299621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5085184"/>
            <a:ext cx="7520940" cy="1131577"/>
          </a:xfrm>
        </p:spPr>
        <p:txBody>
          <a:bodyPr/>
          <a:lstStyle/>
          <a:p>
            <a:r>
              <a:rPr lang="zh-CN" altLang="zh-CN" dirty="0"/>
              <a:t>如图</a:t>
            </a:r>
            <a:r>
              <a:rPr lang="en-US" altLang="zh-CN" dirty="0"/>
              <a:t>5-14</a:t>
            </a:r>
            <a:r>
              <a:rPr lang="zh-CN" altLang="zh-CN" dirty="0"/>
              <a:t>所示二叉树</a:t>
            </a:r>
            <a:r>
              <a:rPr lang="en-US" altLang="zh-CN" dirty="0"/>
              <a:t>T</a:t>
            </a:r>
            <a:r>
              <a:rPr lang="en-US" altLang="zh-CN" baseline="-25000" dirty="0"/>
              <a:t>5</a:t>
            </a:r>
            <a:r>
              <a:rPr lang="zh-CN" altLang="zh-CN" dirty="0"/>
              <a:t>的后序遍历序列为：</a:t>
            </a:r>
            <a:r>
              <a:rPr lang="en-US" altLang="zh-CN" dirty="0" smtClean="0"/>
              <a:t>DBGEHFCA</a:t>
            </a:r>
            <a:endParaRPr lang="zh-CN" altLang="en-US" dirty="0"/>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1052736"/>
            <a:ext cx="4104456" cy="3587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54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08720"/>
            <a:ext cx="7520940" cy="5184576"/>
          </a:xfrm>
        </p:spPr>
        <p:txBody>
          <a:bodyPr>
            <a:normAutofit fontScale="70000" lnSpcReduction="20000"/>
          </a:bodyPr>
          <a:lstStyle/>
          <a:p>
            <a:r>
              <a:rPr lang="zh-CN" altLang="zh-CN" dirty="0" smtClean="0"/>
              <a:t>算法</a:t>
            </a:r>
            <a:r>
              <a:rPr lang="en-US" altLang="zh-CN" dirty="0"/>
              <a:t>5.8</a:t>
            </a:r>
            <a:r>
              <a:rPr lang="zh-CN" altLang="zh-CN" dirty="0"/>
              <a:t>：</a:t>
            </a:r>
            <a:r>
              <a:rPr lang="zh-CN" altLang="zh-CN" dirty="0">
                <a:solidFill>
                  <a:srgbClr val="FF0000"/>
                </a:solidFill>
              </a:rPr>
              <a:t>后序遍历二叉树的非递归算法</a:t>
            </a:r>
          </a:p>
          <a:p>
            <a:r>
              <a:rPr lang="en-US" altLang="zh-CN" b="0" dirty="0" err="1"/>
              <a:t>enum</a:t>
            </a:r>
            <a:r>
              <a:rPr lang="en-US" altLang="zh-CN" b="0" dirty="0"/>
              <a:t> Tag{L, R};</a:t>
            </a:r>
            <a:endParaRPr lang="zh-CN" altLang="zh-CN" b="0" dirty="0"/>
          </a:p>
          <a:p>
            <a:r>
              <a:rPr lang="en-US" altLang="zh-CN" b="0" dirty="0"/>
              <a:t>template &lt;class T&gt;</a:t>
            </a:r>
            <a:endParaRPr lang="zh-CN" altLang="zh-CN" b="0" dirty="0"/>
          </a:p>
          <a:p>
            <a:r>
              <a:rPr lang="en-US" altLang="zh-CN" b="0" dirty="0"/>
              <a:t>class </a:t>
            </a:r>
            <a:r>
              <a:rPr lang="en-US" altLang="zh-CN" b="0" dirty="0" err="1"/>
              <a:t>StackNode</a:t>
            </a:r>
            <a:r>
              <a:rPr lang="en-US" altLang="zh-CN" b="0" dirty="0"/>
              <a:t>{</a:t>
            </a:r>
            <a:endParaRPr lang="zh-CN" altLang="zh-CN" b="0" dirty="0"/>
          </a:p>
          <a:p>
            <a:r>
              <a:rPr lang="en-US" altLang="zh-CN" b="0" dirty="0"/>
              <a:t>public:</a:t>
            </a:r>
            <a:endParaRPr lang="zh-CN" altLang="zh-CN" b="0" dirty="0"/>
          </a:p>
          <a:p>
            <a:r>
              <a:rPr lang="en-US" altLang="zh-CN" b="0" dirty="0"/>
              <a:t>    </a:t>
            </a:r>
            <a:r>
              <a:rPr lang="en-US" altLang="zh-CN" b="0" dirty="0" err="1"/>
              <a:t>BinaryTreeNode</a:t>
            </a:r>
            <a:r>
              <a:rPr lang="en-US" altLang="zh-CN" b="0" dirty="0"/>
              <a:t>&lt;T&gt;* pointer;</a:t>
            </a:r>
            <a:endParaRPr lang="zh-CN" altLang="zh-CN" b="0" dirty="0"/>
          </a:p>
          <a:p>
            <a:r>
              <a:rPr lang="en-US" altLang="zh-CN" b="0" dirty="0"/>
              <a:t>    Tag </a:t>
            </a:r>
            <a:r>
              <a:rPr lang="en-US" altLang="zh-CN" b="0" dirty="0" err="1"/>
              <a:t>tag</a:t>
            </a:r>
            <a:r>
              <a:rPr lang="en-US" altLang="zh-CN" b="0" dirty="0"/>
              <a:t>;</a:t>
            </a:r>
            <a:endParaRPr lang="zh-CN" altLang="zh-CN" b="0" dirty="0"/>
          </a:p>
          <a:p>
            <a:r>
              <a:rPr lang="en-US" altLang="zh-CN" b="0" dirty="0" smtClean="0"/>
              <a:t>};</a:t>
            </a:r>
          </a:p>
          <a:p>
            <a:r>
              <a:rPr lang="en-US" altLang="zh-CN" b="0" dirty="0"/>
              <a:t>template&lt;class T&gt;</a:t>
            </a:r>
            <a:endParaRPr lang="zh-CN" altLang="zh-CN" b="0" dirty="0"/>
          </a:p>
          <a:p>
            <a:r>
              <a:rPr lang="en-US" altLang="zh-CN" b="0" dirty="0"/>
              <a:t>void </a:t>
            </a:r>
            <a:r>
              <a:rPr lang="en-US" altLang="zh-CN" b="0" dirty="0" err="1"/>
              <a:t>BinaryTree</a:t>
            </a:r>
            <a:r>
              <a:rPr lang="en-US" altLang="zh-CN" b="0" dirty="0"/>
              <a:t>&lt;T&gt;::</a:t>
            </a:r>
            <a:r>
              <a:rPr lang="en-US" altLang="zh-CN" b="0" dirty="0" err="1"/>
              <a:t>PostOrderWithoutRecusion</a:t>
            </a:r>
            <a:r>
              <a:rPr lang="en-US" altLang="zh-CN" b="0" dirty="0"/>
              <a:t>(</a:t>
            </a:r>
            <a:r>
              <a:rPr lang="en-US" altLang="zh-CN" b="0" dirty="0" err="1"/>
              <a:t>BinaryTreeNode</a:t>
            </a:r>
            <a:r>
              <a:rPr lang="en-US" altLang="zh-CN" b="0" dirty="0"/>
              <a:t>&lt;T&gt;* root){</a:t>
            </a:r>
            <a:endParaRPr lang="zh-CN" altLang="zh-CN" b="0" dirty="0"/>
          </a:p>
          <a:p>
            <a:r>
              <a:rPr lang="en-US" altLang="zh-CN" b="0" dirty="0"/>
              <a:t>	stack&lt;</a:t>
            </a:r>
            <a:r>
              <a:rPr lang="en-US" altLang="zh-CN" b="0" dirty="0" err="1"/>
              <a:t>StackNode</a:t>
            </a:r>
            <a:r>
              <a:rPr lang="en-US" altLang="zh-CN" b="0" dirty="0"/>
              <a:t>&lt;T&gt; &gt; </a:t>
            </a:r>
            <a:r>
              <a:rPr lang="en-US" altLang="zh-CN" b="0" dirty="0" smtClean="0"/>
              <a:t> </a:t>
            </a:r>
            <a:r>
              <a:rPr lang="en-US" altLang="zh-CN" b="0" dirty="0" err="1" smtClean="0"/>
              <a:t>tStack</a:t>
            </a:r>
            <a:r>
              <a:rPr lang="en-US" altLang="zh-CN" b="0" dirty="0"/>
              <a:t>;</a:t>
            </a:r>
            <a:endParaRPr lang="zh-CN" altLang="zh-CN" b="0" dirty="0"/>
          </a:p>
          <a:p>
            <a:r>
              <a:rPr lang="en-US" altLang="zh-CN" b="0" dirty="0"/>
              <a:t>	</a:t>
            </a:r>
            <a:r>
              <a:rPr lang="en-US" altLang="zh-CN" b="0" dirty="0" err="1"/>
              <a:t>StackNode</a:t>
            </a:r>
            <a:r>
              <a:rPr lang="en-US" altLang="zh-CN" b="0" dirty="0"/>
              <a:t>&lt;T&gt; </a:t>
            </a:r>
            <a:r>
              <a:rPr lang="en-US" altLang="zh-CN" b="0" dirty="0" smtClean="0"/>
              <a:t> Node</a:t>
            </a:r>
            <a:r>
              <a:rPr lang="en-US" altLang="zh-CN" b="0" dirty="0"/>
              <a:t>;</a:t>
            </a:r>
            <a:endParaRPr lang="zh-CN" altLang="zh-CN" b="0" dirty="0"/>
          </a:p>
          <a:p>
            <a:r>
              <a:rPr lang="en-US" altLang="zh-CN" b="0" dirty="0"/>
              <a:t>	</a:t>
            </a:r>
            <a:r>
              <a:rPr lang="en-US" altLang="zh-CN" b="0" dirty="0" err="1"/>
              <a:t>BinaryTreeNode</a:t>
            </a:r>
            <a:r>
              <a:rPr lang="en-US" altLang="zh-CN" b="0" dirty="0"/>
              <a:t>&lt;T&gt;* </a:t>
            </a:r>
            <a:r>
              <a:rPr lang="en-US" altLang="zh-CN" b="0" dirty="0" smtClean="0"/>
              <a:t> pointer </a:t>
            </a:r>
            <a:r>
              <a:rPr lang="en-US" altLang="zh-CN" b="0" dirty="0"/>
              <a:t>= root</a:t>
            </a:r>
            <a:r>
              <a:rPr lang="en-US" altLang="zh-CN" b="0" dirty="0" smtClean="0"/>
              <a:t>;</a:t>
            </a:r>
            <a:endParaRPr lang="zh-CN" altLang="zh-CN" b="0" dirty="0"/>
          </a:p>
        </p:txBody>
      </p:sp>
    </p:spTree>
    <p:extLst>
      <p:ext uri="{BB962C8B-B14F-4D97-AF65-F5344CB8AC3E}">
        <p14:creationId xmlns:p14="http://schemas.microsoft.com/office/powerpoint/2010/main" val="19297281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692696"/>
            <a:ext cx="8352928" cy="5544616"/>
          </a:xfrm>
        </p:spPr>
        <p:txBody>
          <a:bodyPr>
            <a:noAutofit/>
          </a:bodyPr>
          <a:lstStyle/>
          <a:p>
            <a:pPr>
              <a:lnSpc>
                <a:spcPct val="100000"/>
              </a:lnSpc>
              <a:spcBef>
                <a:spcPts val="0"/>
              </a:spcBef>
            </a:pPr>
            <a:r>
              <a:rPr lang="en-US" altLang="zh-CN" sz="1800" b="0" dirty="0" smtClean="0"/>
              <a:t>	do</a:t>
            </a:r>
            <a:r>
              <a:rPr lang="en-US" altLang="zh-CN" sz="1800" b="0" dirty="0"/>
              <a:t>{</a:t>
            </a:r>
            <a:endParaRPr lang="zh-CN" altLang="zh-CN" sz="1800" b="0" dirty="0"/>
          </a:p>
          <a:p>
            <a:pPr>
              <a:lnSpc>
                <a:spcPct val="100000"/>
              </a:lnSpc>
              <a:spcBef>
                <a:spcPts val="0"/>
              </a:spcBef>
            </a:pPr>
            <a:r>
              <a:rPr lang="en-US" altLang="zh-CN" sz="1800" b="0" dirty="0"/>
              <a:t>		while (pointer != NULL</a:t>
            </a:r>
            <a:r>
              <a:rPr lang="en-US" altLang="zh-CN" sz="1800" b="0" dirty="0" smtClean="0"/>
              <a:t>){      //</a:t>
            </a:r>
            <a:r>
              <a:rPr lang="zh-CN" altLang="zh-CN" sz="1800" b="0" dirty="0"/>
              <a:t>将左子树中的结点加</a:t>
            </a:r>
            <a:r>
              <a:rPr lang="en-US" altLang="zh-CN" sz="1800" b="0" dirty="0"/>
              <a:t>Tag=L</a:t>
            </a:r>
            <a:r>
              <a:rPr lang="zh-CN" altLang="zh-CN" sz="1800" b="0" dirty="0"/>
              <a:t>后压入栈中</a:t>
            </a:r>
          </a:p>
          <a:p>
            <a:pPr>
              <a:lnSpc>
                <a:spcPct val="100000"/>
              </a:lnSpc>
              <a:spcBef>
                <a:spcPts val="0"/>
              </a:spcBef>
            </a:pPr>
            <a:r>
              <a:rPr lang="en-US" altLang="zh-CN" sz="1800" b="0" dirty="0"/>
              <a:t>			</a:t>
            </a:r>
            <a:r>
              <a:rPr lang="en-US" altLang="zh-CN" sz="1800" b="0" dirty="0" err="1"/>
              <a:t>Node.pointer</a:t>
            </a:r>
            <a:r>
              <a:rPr lang="en-US" altLang="zh-CN" sz="1800" b="0" dirty="0"/>
              <a:t> = pointer;</a:t>
            </a:r>
            <a:endParaRPr lang="zh-CN" altLang="zh-CN" sz="1800" b="0" dirty="0"/>
          </a:p>
          <a:p>
            <a:pPr>
              <a:lnSpc>
                <a:spcPct val="100000"/>
              </a:lnSpc>
              <a:spcBef>
                <a:spcPts val="0"/>
              </a:spcBef>
            </a:pPr>
            <a:r>
              <a:rPr lang="en-US" altLang="zh-CN" sz="1800" b="0" dirty="0"/>
              <a:t>			</a:t>
            </a:r>
            <a:r>
              <a:rPr lang="en-US" altLang="zh-CN" sz="1800" b="0" dirty="0" err="1"/>
              <a:t>Node.tag</a:t>
            </a:r>
            <a:r>
              <a:rPr lang="en-US" altLang="zh-CN" sz="1800" b="0" dirty="0"/>
              <a:t> = L;</a:t>
            </a:r>
            <a:endParaRPr lang="zh-CN" altLang="zh-CN" sz="1800" b="0" dirty="0"/>
          </a:p>
          <a:p>
            <a:pPr>
              <a:lnSpc>
                <a:spcPct val="100000"/>
              </a:lnSpc>
              <a:spcBef>
                <a:spcPts val="0"/>
              </a:spcBef>
            </a:pPr>
            <a:r>
              <a:rPr lang="en-US" altLang="zh-CN" sz="1800" b="0" dirty="0"/>
              <a:t>			</a:t>
            </a:r>
            <a:r>
              <a:rPr lang="en-US" altLang="zh-CN" sz="1800" b="0" dirty="0" err="1"/>
              <a:t>tStack.push</a:t>
            </a:r>
            <a:r>
              <a:rPr lang="en-US" altLang="zh-CN" sz="1800" b="0" dirty="0"/>
              <a:t>(Node);</a:t>
            </a:r>
            <a:endParaRPr lang="zh-CN" altLang="zh-CN" sz="1800" b="0" dirty="0"/>
          </a:p>
          <a:p>
            <a:pPr>
              <a:lnSpc>
                <a:spcPct val="100000"/>
              </a:lnSpc>
              <a:spcBef>
                <a:spcPts val="0"/>
              </a:spcBef>
            </a:pPr>
            <a:r>
              <a:rPr lang="en-US" altLang="zh-CN" sz="1800" b="0" dirty="0"/>
              <a:t>			pointer = pointer-&gt;</a:t>
            </a:r>
            <a:r>
              <a:rPr lang="en-US" altLang="zh-CN" sz="1800" b="0" dirty="0" err="1"/>
              <a:t>leftchild</a:t>
            </a:r>
            <a:r>
              <a:rPr lang="en-US" altLang="zh-CN" sz="1800" b="0" dirty="0"/>
              <a:t>();</a:t>
            </a:r>
            <a:endParaRPr lang="zh-CN" altLang="zh-CN" sz="1800" b="0" dirty="0"/>
          </a:p>
          <a:p>
            <a:pPr>
              <a:lnSpc>
                <a:spcPct val="100000"/>
              </a:lnSpc>
              <a:spcBef>
                <a:spcPts val="0"/>
              </a:spcBef>
            </a:pPr>
            <a:r>
              <a:rPr lang="en-US" altLang="zh-CN" sz="1800" b="0" dirty="0"/>
              <a:t>		}</a:t>
            </a:r>
            <a:endParaRPr lang="zh-CN" altLang="zh-CN" sz="1800" b="0" dirty="0"/>
          </a:p>
          <a:p>
            <a:pPr>
              <a:lnSpc>
                <a:spcPct val="100000"/>
              </a:lnSpc>
              <a:spcBef>
                <a:spcPts val="0"/>
              </a:spcBef>
            </a:pPr>
            <a:r>
              <a:rPr lang="en-US" altLang="zh-CN" sz="1800" b="0" dirty="0"/>
              <a:t>		Node = </a:t>
            </a:r>
            <a:r>
              <a:rPr lang="en-US" altLang="zh-CN" sz="1800" b="0" dirty="0" err="1"/>
              <a:t>tStack.top</a:t>
            </a:r>
            <a:r>
              <a:rPr lang="en-US" altLang="zh-CN" sz="1800" b="0" dirty="0"/>
              <a:t>();	</a:t>
            </a:r>
            <a:r>
              <a:rPr lang="en-US" altLang="zh-CN" sz="1800" b="0" dirty="0" smtClean="0"/>
              <a:t>//</a:t>
            </a:r>
            <a:r>
              <a:rPr lang="zh-CN" altLang="zh-CN" sz="1800" b="0" dirty="0"/>
              <a:t>栈顶元素出栈</a:t>
            </a:r>
          </a:p>
          <a:p>
            <a:pPr>
              <a:lnSpc>
                <a:spcPct val="100000"/>
              </a:lnSpc>
              <a:spcBef>
                <a:spcPts val="0"/>
              </a:spcBef>
            </a:pPr>
            <a:r>
              <a:rPr lang="en-US" altLang="zh-CN" sz="1800" b="0" dirty="0"/>
              <a:t>		</a:t>
            </a:r>
            <a:r>
              <a:rPr lang="en-US" altLang="zh-CN" sz="1800" b="0" dirty="0" err="1"/>
              <a:t>tStack.pop</a:t>
            </a:r>
            <a:r>
              <a:rPr lang="en-US" altLang="zh-CN" sz="1800" b="0" dirty="0"/>
              <a:t>();</a:t>
            </a:r>
            <a:endParaRPr lang="zh-CN" altLang="zh-CN" sz="1800" b="0" dirty="0"/>
          </a:p>
          <a:p>
            <a:pPr>
              <a:lnSpc>
                <a:spcPct val="100000"/>
              </a:lnSpc>
              <a:spcBef>
                <a:spcPts val="0"/>
              </a:spcBef>
            </a:pPr>
            <a:r>
              <a:rPr lang="en-US" altLang="zh-CN" sz="1800" b="0" dirty="0"/>
              <a:t>		pointer = </a:t>
            </a:r>
            <a:r>
              <a:rPr lang="en-US" altLang="zh-CN" sz="1800" b="0" dirty="0" err="1"/>
              <a:t>Node.pointer</a:t>
            </a:r>
            <a:r>
              <a:rPr lang="en-US" altLang="zh-CN" sz="1800" b="0" dirty="0"/>
              <a:t>;</a:t>
            </a:r>
            <a:endParaRPr lang="zh-CN" altLang="zh-CN" sz="1800" b="0" dirty="0"/>
          </a:p>
          <a:p>
            <a:pPr>
              <a:lnSpc>
                <a:spcPct val="100000"/>
              </a:lnSpc>
              <a:spcBef>
                <a:spcPts val="0"/>
              </a:spcBef>
            </a:pPr>
            <a:r>
              <a:rPr lang="en-US" altLang="zh-CN" sz="1800" b="0" dirty="0"/>
              <a:t>		if ( </a:t>
            </a:r>
            <a:r>
              <a:rPr lang="en-US" altLang="zh-CN" sz="1800" b="0" dirty="0" err="1"/>
              <a:t>Node.tag</a:t>
            </a:r>
            <a:r>
              <a:rPr lang="en-US" altLang="zh-CN" sz="1800" b="0" dirty="0"/>
              <a:t> == R ){	</a:t>
            </a:r>
            <a:r>
              <a:rPr lang="en-US" altLang="zh-CN" sz="1800" b="0" dirty="0" smtClean="0"/>
              <a:t>//</a:t>
            </a:r>
            <a:r>
              <a:rPr lang="zh-CN" altLang="zh-CN" sz="1800" b="0" dirty="0"/>
              <a:t>如果从右子树回来</a:t>
            </a:r>
          </a:p>
          <a:p>
            <a:pPr>
              <a:lnSpc>
                <a:spcPct val="100000"/>
              </a:lnSpc>
              <a:spcBef>
                <a:spcPts val="0"/>
              </a:spcBef>
            </a:pPr>
            <a:r>
              <a:rPr lang="en-US" altLang="zh-CN" sz="1800" b="0" dirty="0"/>
              <a:t>			</a:t>
            </a:r>
            <a:r>
              <a:rPr lang="en-US" altLang="zh-CN" sz="1800" dirty="0"/>
              <a:t>visit(pointer-&gt;value</a:t>
            </a:r>
            <a:r>
              <a:rPr lang="en-US" altLang="zh-CN" sz="1800" dirty="0" smtClean="0"/>
              <a:t>());  </a:t>
            </a:r>
            <a:r>
              <a:rPr lang="en-US" altLang="zh-CN" sz="1800" b="0" dirty="0" smtClean="0"/>
              <a:t>//</a:t>
            </a:r>
            <a:r>
              <a:rPr lang="zh-CN" altLang="zh-CN" sz="1800" b="0" dirty="0"/>
              <a:t>访问当前结点</a:t>
            </a:r>
          </a:p>
          <a:p>
            <a:pPr>
              <a:lnSpc>
                <a:spcPct val="100000"/>
              </a:lnSpc>
              <a:spcBef>
                <a:spcPts val="0"/>
              </a:spcBef>
            </a:pPr>
            <a:r>
              <a:rPr lang="en-US" altLang="zh-CN" sz="1800" b="0" dirty="0"/>
              <a:t>			pointer = NULL;	</a:t>
            </a:r>
            <a:r>
              <a:rPr lang="en-US" altLang="zh-CN" sz="1800" b="0" dirty="0" smtClean="0"/>
              <a:t>//</a:t>
            </a:r>
            <a:r>
              <a:rPr lang="zh-CN" altLang="zh-CN" sz="1800" b="0" dirty="0"/>
              <a:t>置</a:t>
            </a:r>
            <a:r>
              <a:rPr lang="en-US" altLang="zh-CN" sz="1800" b="0" dirty="0"/>
              <a:t>pointer</a:t>
            </a:r>
            <a:r>
              <a:rPr lang="zh-CN" altLang="zh-CN" sz="1800" b="0" dirty="0"/>
              <a:t>为空，以继续弹栈</a:t>
            </a:r>
          </a:p>
          <a:p>
            <a:pPr>
              <a:lnSpc>
                <a:spcPct val="100000"/>
              </a:lnSpc>
              <a:spcBef>
                <a:spcPts val="0"/>
              </a:spcBef>
            </a:pPr>
            <a:r>
              <a:rPr lang="en-US" altLang="zh-CN" sz="1800" b="0" dirty="0"/>
              <a:t>		} else {			</a:t>
            </a:r>
            <a:r>
              <a:rPr lang="en-US" altLang="zh-CN" sz="1800" b="0" dirty="0" smtClean="0"/>
              <a:t>//</a:t>
            </a:r>
            <a:r>
              <a:rPr lang="zh-CN" altLang="zh-CN" sz="1800" b="0" dirty="0"/>
              <a:t>如果从左子树</a:t>
            </a:r>
            <a:r>
              <a:rPr lang="zh-CN" altLang="zh-CN" sz="1800" b="0" dirty="0" smtClean="0"/>
              <a:t>回来</a:t>
            </a:r>
            <a:r>
              <a:rPr lang="zh-CN" altLang="en-US" sz="1800" b="0" dirty="0" smtClean="0"/>
              <a:t>，</a:t>
            </a:r>
            <a:r>
              <a:rPr lang="en-US" altLang="zh-CN" sz="1800" b="0" dirty="0" err="1" smtClean="0"/>
              <a:t>Node.tag</a:t>
            </a:r>
            <a:r>
              <a:rPr lang="en-US" altLang="zh-CN" sz="1800" b="0" dirty="0" smtClean="0"/>
              <a:t>==L</a:t>
            </a:r>
            <a:endParaRPr lang="zh-CN" altLang="zh-CN" sz="1800" b="0" dirty="0"/>
          </a:p>
          <a:p>
            <a:pPr>
              <a:lnSpc>
                <a:spcPct val="100000"/>
              </a:lnSpc>
              <a:spcBef>
                <a:spcPts val="0"/>
              </a:spcBef>
            </a:pPr>
            <a:r>
              <a:rPr lang="en-US" altLang="zh-CN" sz="1800" b="0" dirty="0"/>
              <a:t>			</a:t>
            </a:r>
            <a:r>
              <a:rPr lang="en-US" altLang="zh-CN" sz="1800" b="0" dirty="0" err="1"/>
              <a:t>Node.tag</a:t>
            </a:r>
            <a:r>
              <a:rPr lang="en-US" altLang="zh-CN" sz="1800" b="0" dirty="0"/>
              <a:t> = R;	</a:t>
            </a:r>
            <a:r>
              <a:rPr lang="en-US" altLang="zh-CN" sz="1800" b="0" dirty="0" smtClean="0"/>
              <a:t>//</a:t>
            </a:r>
            <a:r>
              <a:rPr lang="zh-CN" altLang="zh-CN" sz="1800" b="0" dirty="0"/>
              <a:t>标志域置为</a:t>
            </a:r>
            <a:r>
              <a:rPr lang="en-US" altLang="zh-CN" sz="1800" b="0" dirty="0"/>
              <a:t>R</a:t>
            </a:r>
            <a:r>
              <a:rPr lang="zh-CN" altLang="zh-CN" sz="1800" b="0" dirty="0"/>
              <a:t>，进入右子树</a:t>
            </a:r>
          </a:p>
          <a:p>
            <a:pPr>
              <a:lnSpc>
                <a:spcPct val="100000"/>
              </a:lnSpc>
              <a:spcBef>
                <a:spcPts val="0"/>
              </a:spcBef>
            </a:pPr>
            <a:r>
              <a:rPr lang="en-US" altLang="zh-CN" sz="1800" b="0" dirty="0"/>
              <a:t>			</a:t>
            </a:r>
            <a:r>
              <a:rPr lang="en-US" altLang="zh-CN" sz="1800" b="0" dirty="0" err="1"/>
              <a:t>tStack.push</a:t>
            </a:r>
            <a:r>
              <a:rPr lang="en-US" altLang="zh-CN" sz="1800" b="0" dirty="0"/>
              <a:t>(Node);</a:t>
            </a:r>
            <a:endParaRPr lang="zh-CN" altLang="zh-CN" sz="1800" b="0" dirty="0"/>
          </a:p>
          <a:p>
            <a:pPr>
              <a:lnSpc>
                <a:spcPct val="100000"/>
              </a:lnSpc>
              <a:spcBef>
                <a:spcPts val="0"/>
              </a:spcBef>
            </a:pPr>
            <a:r>
              <a:rPr lang="en-US" altLang="zh-CN" sz="1800" b="0" dirty="0"/>
              <a:t>			pointer = pointer-&gt;</a:t>
            </a:r>
            <a:r>
              <a:rPr lang="en-US" altLang="zh-CN" sz="1800" b="0" dirty="0" err="1"/>
              <a:t>rightchild</a:t>
            </a:r>
            <a:r>
              <a:rPr lang="en-US" altLang="zh-CN" sz="1800" b="0" dirty="0"/>
              <a:t>();</a:t>
            </a:r>
            <a:endParaRPr lang="zh-CN" altLang="zh-CN" sz="1800" b="0" dirty="0"/>
          </a:p>
          <a:p>
            <a:pPr>
              <a:lnSpc>
                <a:spcPct val="100000"/>
              </a:lnSpc>
              <a:spcBef>
                <a:spcPts val="0"/>
              </a:spcBef>
            </a:pPr>
            <a:r>
              <a:rPr lang="en-US" altLang="zh-CN" sz="1800" b="0" dirty="0"/>
              <a:t>		}</a:t>
            </a:r>
            <a:endParaRPr lang="zh-CN" altLang="zh-CN" sz="1800" b="0" dirty="0"/>
          </a:p>
          <a:p>
            <a:pPr>
              <a:lnSpc>
                <a:spcPct val="100000"/>
              </a:lnSpc>
              <a:spcBef>
                <a:spcPts val="0"/>
              </a:spcBef>
            </a:pPr>
            <a:r>
              <a:rPr lang="en-US" altLang="zh-CN" sz="1800" b="0" dirty="0"/>
              <a:t>	}while (!</a:t>
            </a:r>
            <a:r>
              <a:rPr lang="en-US" altLang="zh-CN" sz="1800" b="0" dirty="0" err="1"/>
              <a:t>tStack.empty</a:t>
            </a:r>
            <a:r>
              <a:rPr lang="en-US" altLang="zh-CN" sz="1800" b="0" dirty="0"/>
              <a:t>() || pointer);</a:t>
            </a:r>
            <a:endParaRPr lang="zh-CN" altLang="zh-CN" sz="1800" b="0" dirty="0"/>
          </a:p>
          <a:p>
            <a:pPr>
              <a:lnSpc>
                <a:spcPct val="100000"/>
              </a:lnSpc>
              <a:spcBef>
                <a:spcPts val="0"/>
              </a:spcBef>
            </a:pPr>
            <a:r>
              <a:rPr lang="en-US" altLang="zh-CN" sz="1800" b="0" dirty="0" smtClean="0"/>
              <a:t>}</a:t>
            </a:r>
            <a:endParaRPr lang="zh-CN" altLang="zh-CN" sz="1800" b="0" dirty="0"/>
          </a:p>
        </p:txBody>
      </p:sp>
    </p:spTree>
    <p:extLst>
      <p:ext uri="{BB962C8B-B14F-4D97-AF65-F5344CB8AC3E}">
        <p14:creationId xmlns:p14="http://schemas.microsoft.com/office/powerpoint/2010/main" val="4078313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412776"/>
            <a:ext cx="8136904" cy="4896544"/>
          </a:xfrm>
        </p:spPr>
        <p:txBody>
          <a:bodyPr>
            <a:normAutofit/>
          </a:bodyPr>
          <a:lstStyle/>
          <a:p>
            <a:r>
              <a:rPr lang="en-US" altLang="zh-CN" b="0" dirty="0"/>
              <a:t>(7) </a:t>
            </a:r>
            <a:r>
              <a:rPr lang="zh-CN" altLang="zh-CN" dirty="0">
                <a:solidFill>
                  <a:srgbClr val="FF0000"/>
                </a:solidFill>
              </a:rPr>
              <a:t>堂兄弟</a:t>
            </a:r>
            <a:r>
              <a:rPr lang="zh-CN" altLang="zh-CN" b="0" dirty="0"/>
              <a:t>：其双亲在同一层的结点之间互称堂兄弟。</a:t>
            </a:r>
            <a:endParaRPr lang="zh-CN" altLang="en-US" b="0" dirty="0"/>
          </a:p>
          <a:p>
            <a:r>
              <a:rPr lang="en-US" altLang="zh-CN" b="0" dirty="0" smtClean="0"/>
              <a:t>(</a:t>
            </a:r>
            <a:r>
              <a:rPr lang="en-US" altLang="zh-CN" b="0" dirty="0"/>
              <a:t>8) </a:t>
            </a:r>
            <a:r>
              <a:rPr lang="zh-CN" altLang="zh-CN" dirty="0">
                <a:solidFill>
                  <a:srgbClr val="FF0000"/>
                </a:solidFill>
              </a:rPr>
              <a:t>祖先</a:t>
            </a:r>
            <a:r>
              <a:rPr lang="zh-CN" altLang="zh-CN" b="0" dirty="0"/>
              <a:t>：一个结点的祖先是从根结点到该结点所经分支上的所有结点</a:t>
            </a:r>
            <a:r>
              <a:rPr lang="zh-CN" altLang="zh-CN" b="0" dirty="0" smtClean="0"/>
              <a:t>。</a:t>
            </a:r>
            <a:endParaRPr lang="en-US" altLang="zh-CN" b="0" dirty="0" smtClean="0"/>
          </a:p>
          <a:p>
            <a:r>
              <a:rPr lang="en-US" altLang="zh-CN" b="0" dirty="0"/>
              <a:t>(9) </a:t>
            </a:r>
            <a:r>
              <a:rPr lang="zh-CN" altLang="zh-CN" dirty="0">
                <a:solidFill>
                  <a:srgbClr val="FF0000"/>
                </a:solidFill>
              </a:rPr>
              <a:t>子孙</a:t>
            </a:r>
            <a:r>
              <a:rPr lang="zh-CN" altLang="zh-CN" b="0" dirty="0"/>
              <a:t>：一个结点的子孙是以该结点为根的子树中的所有结点</a:t>
            </a:r>
            <a:r>
              <a:rPr lang="zh-CN" altLang="zh-CN" b="0" dirty="0" smtClean="0"/>
              <a:t>。</a:t>
            </a:r>
            <a:endParaRPr lang="en-US" altLang="zh-CN" b="0" dirty="0" smtClean="0"/>
          </a:p>
          <a:p>
            <a:r>
              <a:rPr lang="en-US" altLang="zh-CN" b="0" dirty="0"/>
              <a:t>(10) </a:t>
            </a:r>
            <a:r>
              <a:rPr lang="zh-CN" altLang="zh-CN" dirty="0">
                <a:solidFill>
                  <a:srgbClr val="FF0000"/>
                </a:solidFill>
              </a:rPr>
              <a:t>结点的层次</a:t>
            </a:r>
            <a:r>
              <a:rPr lang="zh-CN" altLang="zh-CN" b="0" dirty="0"/>
              <a:t>：结点的层次从根开始算起，根结点的层次为</a:t>
            </a:r>
            <a:r>
              <a:rPr lang="en-US" altLang="zh-CN" b="0" dirty="0"/>
              <a:t>1</a:t>
            </a:r>
            <a:r>
              <a:rPr lang="zh-CN" altLang="zh-CN" b="0" dirty="0"/>
              <a:t>，其余结点的层次等于其双亲结点的层次加</a:t>
            </a:r>
            <a:r>
              <a:rPr lang="en-US" altLang="zh-CN" b="0" dirty="0"/>
              <a:t>1</a:t>
            </a:r>
            <a:r>
              <a:rPr lang="zh-CN" altLang="zh-CN" b="0" dirty="0" smtClean="0"/>
              <a:t>。</a:t>
            </a:r>
            <a:endParaRPr lang="en-US" altLang="zh-CN" b="0" dirty="0" smtClean="0"/>
          </a:p>
          <a:p>
            <a:r>
              <a:rPr lang="en-US" altLang="zh-CN" b="0" dirty="0"/>
              <a:t>(11) </a:t>
            </a:r>
            <a:r>
              <a:rPr lang="zh-CN" altLang="zh-CN" dirty="0">
                <a:solidFill>
                  <a:srgbClr val="FF0000"/>
                </a:solidFill>
              </a:rPr>
              <a:t>树的深度</a:t>
            </a:r>
            <a:r>
              <a:rPr lang="zh-CN" altLang="zh-CN" b="0" dirty="0"/>
              <a:t>：树中结点的最大</a:t>
            </a:r>
            <a:r>
              <a:rPr lang="zh-CN" altLang="zh-CN" b="0" dirty="0" smtClean="0"/>
              <a:t>层</a:t>
            </a:r>
            <a:r>
              <a:rPr lang="zh-CN" altLang="en-US" b="0" dirty="0" smtClean="0"/>
              <a:t>号</a:t>
            </a:r>
            <a:r>
              <a:rPr lang="zh-CN" altLang="zh-CN" b="0" dirty="0" smtClean="0"/>
              <a:t>称为</a:t>
            </a:r>
            <a:r>
              <a:rPr lang="zh-CN" altLang="zh-CN" b="0" dirty="0"/>
              <a:t>树的</a:t>
            </a:r>
            <a:r>
              <a:rPr lang="zh-CN" altLang="zh-CN" b="0" dirty="0" smtClean="0"/>
              <a:t>深度</a:t>
            </a:r>
            <a:r>
              <a:rPr lang="zh-CN" altLang="en-US" b="0" dirty="0"/>
              <a:t>。</a:t>
            </a:r>
            <a:endParaRPr lang="en-US" altLang="zh-CN" b="0" dirty="0" smtClean="0"/>
          </a:p>
          <a:p>
            <a:r>
              <a:rPr lang="en-US" altLang="zh-CN" b="0" dirty="0" smtClean="0"/>
              <a:t>(12) </a:t>
            </a:r>
            <a:r>
              <a:rPr lang="zh-CN" altLang="en-US" dirty="0" smtClean="0">
                <a:solidFill>
                  <a:srgbClr val="FF0000"/>
                </a:solidFill>
              </a:rPr>
              <a:t>树的</a:t>
            </a:r>
            <a:r>
              <a:rPr lang="zh-CN" altLang="zh-CN" dirty="0" smtClean="0">
                <a:solidFill>
                  <a:srgbClr val="FF0000"/>
                </a:solidFill>
              </a:rPr>
              <a:t>高度</a:t>
            </a:r>
            <a:r>
              <a:rPr lang="zh-CN" altLang="en-US" b="0" dirty="0" smtClean="0"/>
              <a:t>：树的总层数</a:t>
            </a:r>
            <a:r>
              <a:rPr lang="zh-CN" altLang="en-US" b="0" dirty="0"/>
              <a:t>称</a:t>
            </a:r>
            <a:r>
              <a:rPr lang="zh-CN" altLang="en-US" b="0" dirty="0" smtClean="0"/>
              <a:t>为该树的高度</a:t>
            </a:r>
            <a:r>
              <a:rPr lang="zh-CN" altLang="zh-CN" b="0" dirty="0" smtClean="0"/>
              <a:t>。</a:t>
            </a:r>
            <a:endParaRPr lang="en-US" altLang="zh-CN" b="0" dirty="0" smtClean="0"/>
          </a:p>
        </p:txBody>
      </p:sp>
      <p:sp>
        <p:nvSpPr>
          <p:cNvPr id="4" name="标题 1"/>
          <p:cNvSpPr>
            <a:spLocks noGrp="1"/>
          </p:cNvSpPr>
          <p:nvPr>
            <p:ph type="title"/>
          </p:nvPr>
        </p:nvSpPr>
        <p:spPr>
          <a:xfrm>
            <a:off x="827584" y="764704"/>
            <a:ext cx="4244482" cy="548640"/>
          </a:xfrm>
        </p:spPr>
        <p:txBody>
          <a:bodyPr/>
          <a:lstStyle/>
          <a:p>
            <a:r>
              <a:rPr lang="zh-CN" altLang="zh-CN" b="1" dirty="0" smtClean="0"/>
              <a:t>相关</a:t>
            </a:r>
            <a:r>
              <a:rPr lang="zh-CN" altLang="zh-CN" b="1" dirty="0"/>
              <a:t>的基本术语</a:t>
            </a:r>
            <a:endParaRPr lang="zh-CN" altLang="en-US" dirty="0"/>
          </a:p>
        </p:txBody>
      </p:sp>
    </p:spTree>
    <p:extLst>
      <p:ext uri="{BB962C8B-B14F-4D97-AF65-F5344CB8AC3E}">
        <p14:creationId xmlns:p14="http://schemas.microsoft.com/office/powerpoint/2010/main" val="426669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052736"/>
            <a:ext cx="7992888" cy="3579849"/>
          </a:xfrm>
        </p:spPr>
        <p:txBody>
          <a:bodyPr/>
          <a:lstStyle/>
          <a:p>
            <a:r>
              <a:rPr lang="zh-CN" altLang="zh-CN" b="0" dirty="0">
                <a:solidFill>
                  <a:srgbClr val="FF0000"/>
                </a:solidFill>
              </a:rPr>
              <a:t>二叉树的遍历算法与表达式的表示法</a:t>
            </a:r>
            <a:r>
              <a:rPr lang="zh-CN" altLang="zh-CN" b="0" dirty="0"/>
              <a:t>之间有着密切的联系</a:t>
            </a:r>
            <a:r>
              <a:rPr lang="zh-CN" altLang="zh-CN" b="0" dirty="0" smtClean="0"/>
              <a:t>。</a:t>
            </a:r>
            <a:endParaRPr lang="en-US" altLang="zh-CN" b="0" dirty="0" smtClean="0"/>
          </a:p>
          <a:p>
            <a:pPr>
              <a:buFont typeface="Arial" panose="020B0604020202020204" pitchFamily="34" charset="0"/>
              <a:buChar char="•"/>
            </a:pPr>
            <a:r>
              <a:rPr lang="zh-CN" altLang="zh-CN" b="0" dirty="0" smtClean="0"/>
              <a:t>先</a:t>
            </a:r>
            <a:r>
              <a:rPr lang="zh-CN" altLang="zh-CN" b="0" dirty="0"/>
              <a:t>序遍历序列为：</a:t>
            </a:r>
            <a:r>
              <a:rPr lang="en-US" altLang="zh-CN" b="0" dirty="0"/>
              <a:t>-*A+*</a:t>
            </a:r>
            <a:r>
              <a:rPr lang="en-US" altLang="zh-CN" b="0" dirty="0" smtClean="0"/>
              <a:t>BCD/EF(</a:t>
            </a:r>
            <a:r>
              <a:rPr lang="zh-CN" altLang="zh-CN" b="0" dirty="0"/>
              <a:t>波兰式</a:t>
            </a:r>
            <a:r>
              <a:rPr lang="en-US" altLang="zh-CN" b="0" dirty="0" smtClean="0"/>
              <a:t>)</a:t>
            </a:r>
          </a:p>
          <a:p>
            <a:pPr>
              <a:buFont typeface="Arial" panose="020B0604020202020204" pitchFamily="34" charset="0"/>
              <a:buChar char="•"/>
            </a:pPr>
            <a:r>
              <a:rPr lang="zh-CN" altLang="zh-CN" b="0" dirty="0"/>
              <a:t>中序遍历序列为：</a:t>
            </a:r>
            <a:r>
              <a:rPr lang="en-US" altLang="zh-CN" b="0" dirty="0" smtClean="0"/>
              <a:t>A*B*C+D-E/F (</a:t>
            </a:r>
            <a:r>
              <a:rPr lang="zh-CN" altLang="en-US" b="0" dirty="0" smtClean="0"/>
              <a:t>一般表示</a:t>
            </a:r>
            <a:r>
              <a:rPr lang="en-US" altLang="zh-CN" b="0" dirty="0" smtClean="0"/>
              <a:t>)</a:t>
            </a:r>
          </a:p>
          <a:p>
            <a:pPr>
              <a:buFont typeface="Arial" panose="020B0604020202020204" pitchFamily="34" charset="0"/>
              <a:buChar char="•"/>
            </a:pPr>
            <a:r>
              <a:rPr lang="zh-CN" altLang="zh-CN" b="0" dirty="0"/>
              <a:t>后序</a:t>
            </a:r>
            <a:r>
              <a:rPr lang="zh-CN" altLang="zh-CN" b="0" dirty="0" smtClean="0"/>
              <a:t>遍历序列</a:t>
            </a:r>
            <a:r>
              <a:rPr lang="zh-CN" altLang="zh-CN" b="0" dirty="0"/>
              <a:t>：</a:t>
            </a:r>
            <a:r>
              <a:rPr lang="en-US" altLang="zh-CN" b="0" dirty="0"/>
              <a:t>ABC*D+*EF</a:t>
            </a:r>
            <a:r>
              <a:rPr lang="en-US" altLang="zh-CN" b="0" dirty="0" smtClean="0"/>
              <a:t>/-</a:t>
            </a:r>
            <a:r>
              <a:rPr lang="zh-CN" altLang="zh-CN" b="0" dirty="0"/>
              <a:t>（逆波兰式）</a:t>
            </a:r>
            <a:endParaRPr lang="zh-CN" altLang="en-US" b="0" dirty="0"/>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3212976"/>
            <a:ext cx="3672408" cy="2925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04372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3538" y="853061"/>
            <a:ext cx="8008942" cy="2791963"/>
          </a:xfrm>
        </p:spPr>
        <p:txBody>
          <a:bodyPr>
            <a:normAutofit lnSpcReduction="10000"/>
          </a:bodyPr>
          <a:lstStyle/>
          <a:p>
            <a:r>
              <a:rPr lang="en-US" altLang="zh-CN" b="0" dirty="0" smtClean="0"/>
              <a:t>	</a:t>
            </a:r>
            <a:r>
              <a:rPr lang="zh-CN" altLang="en-US" sz="2800" dirty="0" smtClean="0">
                <a:solidFill>
                  <a:srgbClr val="FF0000"/>
                </a:solidFill>
              </a:rPr>
              <a:t>二叉树构造算法：</a:t>
            </a:r>
            <a:r>
              <a:rPr lang="zh-CN" altLang="zh-CN" dirty="0" smtClean="0"/>
              <a:t>根据</a:t>
            </a:r>
            <a:r>
              <a:rPr lang="zh-CN" altLang="zh-CN" dirty="0"/>
              <a:t>二叉树先序遍历序列构造二叉链表存储</a:t>
            </a:r>
            <a:r>
              <a:rPr lang="zh-CN" altLang="zh-CN" dirty="0" smtClean="0"/>
              <a:t>算法</a:t>
            </a:r>
            <a:r>
              <a:rPr lang="zh-CN" altLang="en-US" dirty="0" smtClean="0"/>
              <a:t>。</a:t>
            </a:r>
            <a:endParaRPr lang="en-US" altLang="zh-CN" dirty="0" smtClean="0"/>
          </a:p>
          <a:p>
            <a:r>
              <a:rPr lang="en-US" altLang="zh-CN" b="0" dirty="0"/>
              <a:t>	</a:t>
            </a:r>
            <a:r>
              <a:rPr lang="zh-CN" altLang="zh-CN" b="0" dirty="0" smtClean="0"/>
              <a:t>算法</a:t>
            </a:r>
            <a:r>
              <a:rPr lang="zh-CN" altLang="zh-CN" b="0" dirty="0"/>
              <a:t>的</a:t>
            </a:r>
            <a:r>
              <a:rPr lang="zh-CN" altLang="zh-CN" b="0" dirty="0" smtClean="0"/>
              <a:t>输入</a:t>
            </a:r>
            <a:r>
              <a:rPr lang="zh-CN" altLang="en-US" b="0" dirty="0" smtClean="0"/>
              <a:t>：</a:t>
            </a:r>
            <a:r>
              <a:rPr lang="zh-CN" altLang="zh-CN" b="0" dirty="0" smtClean="0"/>
              <a:t>二叉树</a:t>
            </a:r>
            <a:r>
              <a:rPr lang="zh-CN" altLang="zh-CN" b="0" dirty="0"/>
              <a:t>的先序遍历序列，但是输入中必须加入空结点以表示空指针的位置，如图</a:t>
            </a:r>
            <a:r>
              <a:rPr lang="en-US" altLang="zh-CN" b="0" dirty="0"/>
              <a:t>5-16</a:t>
            </a:r>
            <a:r>
              <a:rPr lang="zh-CN" altLang="zh-CN" b="0" dirty="0"/>
              <a:t>所示二叉树</a:t>
            </a:r>
            <a:r>
              <a:rPr lang="en-US" altLang="zh-CN" b="0" dirty="0"/>
              <a:t>T</a:t>
            </a:r>
            <a:r>
              <a:rPr lang="en-US" altLang="zh-CN" b="0" baseline="-25000" dirty="0"/>
              <a:t>6</a:t>
            </a:r>
            <a:r>
              <a:rPr lang="zh-CN" altLang="zh-CN" b="0" dirty="0"/>
              <a:t>，其输入的先序遍历序列为：</a:t>
            </a:r>
            <a:r>
              <a:rPr lang="en-US" altLang="zh-CN" b="0" dirty="0" smtClean="0"/>
              <a:t>ABD##E##CFH##I##G##</a:t>
            </a:r>
            <a:endParaRPr lang="zh-CN" altLang="zh-CN" b="0" dirty="0"/>
          </a:p>
          <a:p>
            <a:endParaRPr lang="zh-CN" altLang="en-US" dirty="0"/>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3429000"/>
            <a:ext cx="3024336" cy="287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759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386"/>
                                        </p:tgtEl>
                                        <p:attrNameLst>
                                          <p:attrName>style.visibility</p:attrName>
                                        </p:attrNameLst>
                                      </p:cBhvr>
                                      <p:to>
                                        <p:strVal val="visible"/>
                                      </p:to>
                                    </p:set>
                                    <p:animEffect transition="in" filter="fade">
                                      <p:cBhvr>
                                        <p:cTn id="10"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112568"/>
          </a:xfrm>
        </p:spPr>
        <p:txBody>
          <a:bodyPr>
            <a:normAutofit fontScale="85000" lnSpcReduction="20000"/>
          </a:bodyPr>
          <a:lstStyle/>
          <a:p>
            <a:r>
              <a:rPr lang="en-US" altLang="zh-CN" dirty="0"/>
              <a:t>	</a:t>
            </a:r>
            <a:r>
              <a:rPr lang="zh-CN" altLang="zh-CN" dirty="0"/>
              <a:t>算法</a:t>
            </a:r>
            <a:r>
              <a:rPr lang="en-US" altLang="zh-CN" dirty="0"/>
              <a:t>5.10</a:t>
            </a:r>
            <a:r>
              <a:rPr lang="zh-CN" altLang="zh-CN" dirty="0"/>
              <a:t>：</a:t>
            </a:r>
            <a:r>
              <a:rPr lang="zh-CN" altLang="zh-CN" dirty="0">
                <a:solidFill>
                  <a:srgbClr val="FF0000"/>
                </a:solidFill>
              </a:rPr>
              <a:t>二叉树</a:t>
            </a:r>
            <a:r>
              <a:rPr lang="zh-CN" altLang="zh-CN" dirty="0" smtClean="0">
                <a:solidFill>
                  <a:srgbClr val="FF0000"/>
                </a:solidFill>
              </a:rPr>
              <a:t>的</a:t>
            </a:r>
            <a:r>
              <a:rPr lang="zh-CN" altLang="en-US" dirty="0" smtClean="0">
                <a:solidFill>
                  <a:srgbClr val="FF0000"/>
                </a:solidFill>
              </a:rPr>
              <a:t>构造</a:t>
            </a:r>
            <a:r>
              <a:rPr lang="zh-CN" altLang="zh-CN" dirty="0" smtClean="0">
                <a:solidFill>
                  <a:srgbClr val="FF0000"/>
                </a:solidFill>
              </a:rPr>
              <a:t>算法</a:t>
            </a:r>
            <a:endParaRPr lang="zh-CN" altLang="zh-CN" dirty="0">
              <a:solidFill>
                <a:srgbClr val="FF0000"/>
              </a:solidFill>
            </a:endParaRPr>
          </a:p>
          <a:p>
            <a:r>
              <a:rPr lang="en-US" altLang="zh-CN" b="0" dirty="0"/>
              <a:t>template&lt;class T&gt;</a:t>
            </a:r>
            <a:endParaRPr lang="zh-CN" altLang="zh-CN" b="0" dirty="0"/>
          </a:p>
          <a:p>
            <a:r>
              <a:rPr lang="en-US" altLang="zh-CN" b="0" dirty="0"/>
              <a:t>void </a:t>
            </a:r>
            <a:r>
              <a:rPr lang="en-US" altLang="zh-CN" b="0" dirty="0" err="1"/>
              <a:t>BinaryTree</a:t>
            </a:r>
            <a:r>
              <a:rPr lang="en-US" altLang="zh-CN" b="0" dirty="0"/>
              <a:t>&lt;T&gt;::</a:t>
            </a:r>
            <a:r>
              <a:rPr lang="en-US" altLang="zh-CN" b="0" dirty="0" err="1"/>
              <a:t>CreateTree</a:t>
            </a:r>
            <a:r>
              <a:rPr lang="en-US" altLang="zh-CN" b="0" dirty="0"/>
              <a:t>(</a:t>
            </a:r>
            <a:r>
              <a:rPr lang="en-US" altLang="zh-CN" b="0" dirty="0" err="1"/>
              <a:t>BinaryTreeNode</a:t>
            </a:r>
            <a:r>
              <a:rPr lang="en-US" altLang="zh-CN" b="0" dirty="0"/>
              <a:t>&lt;T&gt; </a:t>
            </a:r>
            <a:r>
              <a:rPr lang="en-US" altLang="zh-CN" b="0" dirty="0" smtClean="0"/>
              <a:t>* &amp;</a:t>
            </a:r>
            <a:r>
              <a:rPr lang="en-US" altLang="zh-CN" b="0" dirty="0"/>
              <a:t>r){</a:t>
            </a:r>
            <a:endParaRPr lang="zh-CN" altLang="zh-CN" b="0" dirty="0"/>
          </a:p>
          <a:p>
            <a:r>
              <a:rPr lang="en-US" altLang="zh-CN" b="0" dirty="0"/>
              <a:t>    </a:t>
            </a:r>
            <a:r>
              <a:rPr lang="en-US" altLang="zh-CN" b="0" dirty="0" err="1"/>
              <a:t>int</a:t>
            </a:r>
            <a:r>
              <a:rPr lang="en-US" altLang="zh-CN" b="0" dirty="0"/>
              <a:t> </a:t>
            </a:r>
            <a:r>
              <a:rPr lang="en-US" altLang="zh-CN" b="0" dirty="0" err="1"/>
              <a:t>ch</a:t>
            </a:r>
            <a:r>
              <a:rPr lang="en-US" altLang="zh-CN" b="0" dirty="0"/>
              <a:t>;</a:t>
            </a:r>
            <a:endParaRPr lang="zh-CN" altLang="zh-CN" b="0" dirty="0"/>
          </a:p>
          <a:p>
            <a:r>
              <a:rPr lang="en-US" altLang="zh-CN" b="0" dirty="0"/>
              <a:t>    </a:t>
            </a:r>
            <a:r>
              <a:rPr lang="en-US" altLang="zh-CN" b="0" dirty="0" err="1"/>
              <a:t>cin</a:t>
            </a:r>
            <a:r>
              <a:rPr lang="en-US" altLang="zh-CN" b="0" dirty="0"/>
              <a:t> &gt;&gt; </a:t>
            </a:r>
            <a:r>
              <a:rPr lang="en-US" altLang="zh-CN" b="0" dirty="0" err="1"/>
              <a:t>ch</a:t>
            </a:r>
            <a:r>
              <a:rPr lang="en-US" altLang="zh-CN" b="0" dirty="0"/>
              <a:t>;</a:t>
            </a:r>
            <a:endParaRPr lang="zh-CN" altLang="zh-CN" b="0" dirty="0"/>
          </a:p>
          <a:p>
            <a:r>
              <a:rPr lang="en-US" altLang="zh-CN" b="0" dirty="0"/>
              <a:t>    if (</a:t>
            </a:r>
            <a:r>
              <a:rPr lang="en-US" altLang="zh-CN" b="0" dirty="0" err="1"/>
              <a:t>ch</a:t>
            </a:r>
            <a:r>
              <a:rPr lang="en-US" altLang="zh-CN" b="0" dirty="0"/>
              <a:t> == '#') r = NULL;</a:t>
            </a:r>
            <a:endParaRPr lang="zh-CN" altLang="zh-CN" b="0" dirty="0"/>
          </a:p>
          <a:p>
            <a:r>
              <a:rPr lang="en-US" altLang="zh-CN" b="0" dirty="0"/>
              <a:t>    else{	 </a:t>
            </a:r>
            <a:r>
              <a:rPr lang="en-US" altLang="zh-CN" b="0" dirty="0" smtClean="0"/>
              <a:t> //</a:t>
            </a:r>
            <a:r>
              <a:rPr lang="zh-CN" altLang="zh-CN" b="0" dirty="0"/>
              <a:t>读入非</a:t>
            </a:r>
            <a:r>
              <a:rPr lang="zh-CN" altLang="zh-CN" b="0" dirty="0" smtClean="0"/>
              <a:t>空</a:t>
            </a:r>
            <a:r>
              <a:rPr lang="zh-CN" altLang="en-US" b="0" dirty="0"/>
              <a:t>符号</a:t>
            </a:r>
            <a:endParaRPr lang="zh-CN" altLang="zh-CN" b="0" dirty="0"/>
          </a:p>
          <a:p>
            <a:r>
              <a:rPr lang="en-US" altLang="zh-CN" b="0" dirty="0"/>
              <a:t>        r = new </a:t>
            </a:r>
            <a:r>
              <a:rPr lang="en-US" altLang="zh-CN" b="0" dirty="0" err="1"/>
              <a:t>BinaryTreeNode</a:t>
            </a:r>
            <a:r>
              <a:rPr lang="en-US" altLang="zh-CN" b="0" dirty="0"/>
              <a:t>&lt;T&gt;(</a:t>
            </a:r>
            <a:r>
              <a:rPr lang="en-US" altLang="zh-CN" b="0" dirty="0" err="1"/>
              <a:t>ch</a:t>
            </a:r>
            <a:r>
              <a:rPr lang="en-US" altLang="zh-CN" b="0" dirty="0"/>
              <a:t>);		//</a:t>
            </a:r>
            <a:r>
              <a:rPr lang="zh-CN" altLang="zh-CN" b="0" dirty="0"/>
              <a:t>生成结点</a:t>
            </a:r>
          </a:p>
          <a:p>
            <a:r>
              <a:rPr lang="en-US" altLang="zh-CN" b="0" dirty="0"/>
              <a:t>        </a:t>
            </a:r>
            <a:r>
              <a:rPr lang="en-US" altLang="zh-CN" b="0" dirty="0" err="1"/>
              <a:t>CreateTree</a:t>
            </a:r>
            <a:r>
              <a:rPr lang="en-US" altLang="zh-CN" b="0" dirty="0"/>
              <a:t>(r-&gt;left);				//</a:t>
            </a:r>
            <a:r>
              <a:rPr lang="zh-CN" altLang="zh-CN" b="0" dirty="0"/>
              <a:t>构造左子树</a:t>
            </a:r>
          </a:p>
          <a:p>
            <a:r>
              <a:rPr lang="en-US" altLang="zh-CN" b="0" dirty="0"/>
              <a:t>        </a:t>
            </a:r>
            <a:r>
              <a:rPr lang="en-US" altLang="zh-CN" b="0" dirty="0" err="1"/>
              <a:t>CreateTree</a:t>
            </a:r>
            <a:r>
              <a:rPr lang="en-US" altLang="zh-CN" b="0" dirty="0"/>
              <a:t>(r-&gt;right);				//</a:t>
            </a:r>
            <a:r>
              <a:rPr lang="zh-CN" altLang="zh-CN" b="0" dirty="0"/>
              <a:t>构造右子树</a:t>
            </a:r>
          </a:p>
          <a:p>
            <a:r>
              <a:rPr lang="en-US" altLang="zh-CN" b="0" dirty="0"/>
              <a:t>    }</a:t>
            </a:r>
            <a:endParaRPr lang="zh-CN" altLang="zh-CN" b="0" dirty="0"/>
          </a:p>
          <a:p>
            <a:r>
              <a:rPr lang="en-US" altLang="zh-CN" b="0" dirty="0"/>
              <a:t>}</a:t>
            </a:r>
            <a:endParaRPr lang="zh-CN" altLang="zh-CN" b="0" dirty="0"/>
          </a:p>
          <a:p>
            <a:endParaRPr lang="zh-CN" altLang="en-US" dirty="0"/>
          </a:p>
        </p:txBody>
      </p:sp>
      <p:sp>
        <p:nvSpPr>
          <p:cNvPr id="2" name="矩形 1"/>
          <p:cNvSpPr/>
          <p:nvPr/>
        </p:nvSpPr>
        <p:spPr>
          <a:xfrm>
            <a:off x="4644008" y="188640"/>
            <a:ext cx="4234776" cy="707886"/>
          </a:xfrm>
          <a:prstGeom prst="rect">
            <a:avLst/>
          </a:prstGeom>
        </p:spPr>
        <p:txBody>
          <a:bodyPr wrap="square">
            <a:spAutoFit/>
          </a:bodyPr>
          <a:lstStyle/>
          <a:p>
            <a:r>
              <a:rPr lang="zh-CN" altLang="en-US" sz="2000" dirty="0" smtClean="0">
                <a:solidFill>
                  <a:srgbClr val="0000FF"/>
                </a:solidFill>
                <a:latin typeface="Times New Roman" pitchFamily="18" charset="0"/>
                <a:ea typeface="楷体" pitchFamily="49" charset="-122"/>
                <a:cs typeface="Times New Roman" pitchFamily="18" charset="0"/>
              </a:rPr>
              <a:t>例如，</a:t>
            </a:r>
            <a:r>
              <a:rPr lang="zh-CN" altLang="zh-CN" sz="2000" dirty="0" smtClean="0">
                <a:solidFill>
                  <a:srgbClr val="0000FF"/>
                </a:solidFill>
                <a:latin typeface="Times New Roman" pitchFamily="18" charset="0"/>
                <a:ea typeface="楷体" pitchFamily="49" charset="-122"/>
                <a:cs typeface="Times New Roman" pitchFamily="18" charset="0"/>
              </a:rPr>
              <a:t>输入</a:t>
            </a:r>
            <a:r>
              <a:rPr lang="zh-CN" altLang="zh-CN" sz="2000" dirty="0">
                <a:solidFill>
                  <a:srgbClr val="0000FF"/>
                </a:solidFill>
                <a:latin typeface="Times New Roman" pitchFamily="18" charset="0"/>
                <a:ea typeface="楷体" pitchFamily="49" charset="-122"/>
                <a:cs typeface="Times New Roman" pitchFamily="18" charset="0"/>
              </a:rPr>
              <a:t>的先序遍历序列为</a:t>
            </a:r>
            <a:r>
              <a:rPr lang="zh-CN"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p>
          <a:p>
            <a:r>
              <a:rPr lang="en-US" altLang="zh-CN" sz="2000" dirty="0">
                <a:latin typeface="Times New Roman" pitchFamily="18" charset="0"/>
                <a:ea typeface="楷体" pitchFamily="49" charset="-122"/>
                <a:cs typeface="Times New Roman" pitchFamily="18" charset="0"/>
              </a:rPr>
              <a:t> </a:t>
            </a:r>
            <a:r>
              <a:rPr lang="en-US" altLang="zh-CN" sz="2000" dirty="0" smtClean="0">
                <a:latin typeface="Times New Roman" pitchFamily="18" charset="0"/>
                <a:ea typeface="楷体" pitchFamily="49" charset="-122"/>
                <a:cs typeface="Times New Roman" pitchFamily="18" charset="0"/>
              </a:rPr>
              <a:t>           ABD##E##CFH##I##G##</a:t>
            </a:r>
            <a:endParaRPr lang="zh-CN" altLang="en-US" sz="2000" dirty="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24179329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14423"/>
            <a:ext cx="7520940" cy="1782529"/>
          </a:xfrm>
        </p:spPr>
        <p:txBody>
          <a:bodyPr/>
          <a:lstStyle/>
          <a:p>
            <a:r>
              <a:rPr lang="en-US" altLang="zh-CN" dirty="0" smtClean="0"/>
              <a:t>	</a:t>
            </a:r>
            <a:r>
              <a:rPr lang="zh-CN" altLang="en-US" dirty="0" smtClean="0">
                <a:solidFill>
                  <a:srgbClr val="FF0000"/>
                </a:solidFill>
              </a:rPr>
              <a:t>逐层遍历二叉树</a:t>
            </a:r>
            <a:r>
              <a:rPr lang="zh-CN" altLang="en-US" dirty="0" smtClean="0"/>
              <a:t>：</a:t>
            </a:r>
            <a:endParaRPr lang="en-US" altLang="zh-CN" dirty="0" smtClean="0"/>
          </a:p>
          <a:p>
            <a:r>
              <a:rPr lang="en-US" altLang="zh-CN" b="0" dirty="0" smtClean="0"/>
              <a:t>	</a:t>
            </a:r>
            <a:r>
              <a:rPr lang="zh-CN" altLang="en-US" b="0" dirty="0" smtClean="0"/>
              <a:t>按照从顶层到底层的次序访问树中结点，在同一层中，从左到右依次访问。</a:t>
            </a:r>
            <a:endParaRPr lang="zh-CN" altLang="en-US" b="0" dirty="0"/>
          </a:p>
        </p:txBody>
      </p:sp>
      <p:sp>
        <p:nvSpPr>
          <p:cNvPr id="168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8961" name="Object 1"/>
          <p:cNvGraphicFramePr>
            <a:graphicFrameLocks noChangeAspect="1"/>
          </p:cNvGraphicFramePr>
          <p:nvPr/>
        </p:nvGraphicFramePr>
        <p:xfrm>
          <a:off x="928661" y="3214686"/>
          <a:ext cx="3015665" cy="2500330"/>
        </p:xfrm>
        <a:graphic>
          <a:graphicData uri="http://schemas.openxmlformats.org/presentationml/2006/ole">
            <mc:AlternateContent xmlns:mc="http://schemas.openxmlformats.org/markup-compatibility/2006">
              <mc:Choice xmlns:v="urn:schemas-microsoft-com:vml" Requires="v">
                <p:oleObj spid="_x0000_s169328" r:id="rId3" imgW="1934723" imgH="1617183" progId="">
                  <p:embed/>
                </p:oleObj>
              </mc:Choice>
              <mc:Fallback>
                <p:oleObj r:id="rId3" imgW="1934723" imgH="1617183"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1" y="3214686"/>
                        <a:ext cx="3015665" cy="2500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4357686" y="4286256"/>
            <a:ext cx="3587842" cy="830997"/>
          </a:xfrm>
          <a:prstGeom prst="rect">
            <a:avLst/>
          </a:prstGeom>
        </p:spPr>
        <p:txBody>
          <a:bodyPr wrap="none">
            <a:spAutoFit/>
          </a:bodyPr>
          <a:lstStyle/>
          <a:p>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逐层遍历得到的序列为：</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en-US" sz="2400" b="1" dirty="0" smtClean="0">
                <a:latin typeface="Times New Roman" panose="02020603050405020304" pitchFamily="18" charset="0"/>
                <a:ea typeface="楷体" panose="02010609060101010101" pitchFamily="49" charset="-122"/>
                <a:cs typeface="Times New Roman" panose="02020603050405020304" pitchFamily="18" charset="0"/>
              </a:rPr>
              <a:t>ABCDEFGHI</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642918"/>
            <a:ext cx="8064896" cy="5810418"/>
          </a:xfrm>
        </p:spPr>
        <p:txBody>
          <a:bodyPr>
            <a:noAutofit/>
          </a:bodyPr>
          <a:lstStyle/>
          <a:p>
            <a:pPr>
              <a:spcBef>
                <a:spcPts val="0"/>
              </a:spcBef>
            </a:pPr>
            <a:r>
              <a:rPr lang="zh-CN" altLang="zh-CN" sz="2000" dirty="0"/>
              <a:t>算法</a:t>
            </a:r>
            <a:r>
              <a:rPr lang="en-US" altLang="zh-CN" sz="2000" dirty="0"/>
              <a:t>5.11</a:t>
            </a:r>
            <a:r>
              <a:rPr lang="zh-CN" altLang="zh-CN" sz="2000" dirty="0"/>
              <a:t>：</a:t>
            </a:r>
            <a:r>
              <a:rPr lang="zh-CN" altLang="zh-CN" sz="2000" dirty="0">
                <a:solidFill>
                  <a:srgbClr val="FF0000"/>
                </a:solidFill>
              </a:rPr>
              <a:t>逐层遍历二叉树</a:t>
            </a:r>
          </a:p>
          <a:p>
            <a:pPr>
              <a:spcBef>
                <a:spcPts val="0"/>
              </a:spcBef>
            </a:pPr>
            <a:r>
              <a:rPr lang="en-US" altLang="zh-CN" sz="2000" b="0" dirty="0"/>
              <a:t>template&lt;class T&gt;</a:t>
            </a:r>
            <a:endParaRPr lang="zh-CN" altLang="zh-CN" sz="2000" b="0" dirty="0"/>
          </a:p>
          <a:p>
            <a:pPr>
              <a:spcBef>
                <a:spcPts val="0"/>
              </a:spcBef>
            </a:pPr>
            <a:r>
              <a:rPr lang="en-US" altLang="zh-CN" sz="2000" b="0" dirty="0"/>
              <a:t>void </a:t>
            </a:r>
            <a:r>
              <a:rPr lang="en-US" altLang="zh-CN" sz="2000" b="0" dirty="0" err="1"/>
              <a:t>BinaryTree</a:t>
            </a:r>
            <a:r>
              <a:rPr lang="en-US" altLang="zh-CN" sz="2000" b="0" dirty="0"/>
              <a:t>&lt;T&gt;::</a:t>
            </a:r>
            <a:r>
              <a:rPr lang="en-US" altLang="zh-CN" sz="2000" b="0" dirty="0" err="1"/>
              <a:t>LevelOrder</a:t>
            </a:r>
            <a:r>
              <a:rPr lang="en-US" altLang="zh-CN" sz="2000" b="0" dirty="0"/>
              <a:t>(</a:t>
            </a:r>
            <a:r>
              <a:rPr lang="en-US" altLang="zh-CN" sz="2000" b="0" dirty="0" err="1"/>
              <a:t>BinaryTreeNode</a:t>
            </a:r>
            <a:r>
              <a:rPr lang="en-US" altLang="zh-CN" sz="2000" b="0" dirty="0"/>
              <a:t>&lt;T&gt; *root){</a:t>
            </a:r>
            <a:endParaRPr lang="zh-CN" altLang="zh-CN" sz="2000" b="0" dirty="0"/>
          </a:p>
          <a:p>
            <a:pPr>
              <a:spcBef>
                <a:spcPts val="0"/>
              </a:spcBef>
            </a:pPr>
            <a:r>
              <a:rPr lang="en-US" altLang="zh-CN" sz="2000" b="0" dirty="0"/>
              <a:t>    </a:t>
            </a:r>
            <a:r>
              <a:rPr lang="en-US" altLang="zh-CN" sz="2000" b="0" dirty="0" smtClean="0"/>
              <a:t>	queue&lt;</a:t>
            </a:r>
            <a:r>
              <a:rPr lang="en-US" altLang="zh-CN" sz="2000" b="0" dirty="0" err="1" smtClean="0"/>
              <a:t>BinaryTreeNode</a:t>
            </a:r>
            <a:r>
              <a:rPr lang="en-US" altLang="zh-CN" sz="2000" b="0" dirty="0" smtClean="0"/>
              <a:t>&lt;T</a:t>
            </a:r>
            <a:r>
              <a:rPr lang="en-US" altLang="zh-CN" sz="2000" b="0" dirty="0"/>
              <a:t>&gt;* &gt; </a:t>
            </a:r>
            <a:r>
              <a:rPr lang="en-US" altLang="zh-CN" sz="2000" b="0" dirty="0" err="1"/>
              <a:t>tQueue</a:t>
            </a:r>
            <a:r>
              <a:rPr lang="en-US" altLang="zh-CN" sz="2000" b="0" dirty="0"/>
              <a:t>;</a:t>
            </a:r>
            <a:endParaRPr lang="zh-CN" altLang="zh-CN" sz="2000" b="0" dirty="0"/>
          </a:p>
          <a:p>
            <a:pPr>
              <a:spcBef>
                <a:spcPts val="0"/>
              </a:spcBef>
            </a:pPr>
            <a:r>
              <a:rPr lang="en-US" altLang="zh-CN" sz="2000" b="0" dirty="0"/>
              <a:t>    </a:t>
            </a:r>
            <a:r>
              <a:rPr lang="en-US" altLang="zh-CN" sz="2000" b="0" dirty="0" smtClean="0"/>
              <a:t>	</a:t>
            </a:r>
            <a:r>
              <a:rPr lang="en-US" altLang="zh-CN" sz="2000" b="0" dirty="0" err="1" smtClean="0"/>
              <a:t>BinaryTreeNode</a:t>
            </a:r>
            <a:r>
              <a:rPr lang="en-US" altLang="zh-CN" sz="2000" b="0" dirty="0" smtClean="0"/>
              <a:t>&lt;T</a:t>
            </a:r>
            <a:r>
              <a:rPr lang="en-US" altLang="zh-CN" sz="2000" b="0" dirty="0"/>
              <a:t>&gt; *pointer = root;</a:t>
            </a:r>
            <a:endParaRPr lang="zh-CN" altLang="zh-CN" sz="2000" b="0" dirty="0"/>
          </a:p>
          <a:p>
            <a:pPr>
              <a:spcBef>
                <a:spcPts val="0"/>
              </a:spcBef>
            </a:pPr>
            <a:r>
              <a:rPr lang="en-US" altLang="zh-CN" sz="2000" b="0" dirty="0"/>
              <a:t>    </a:t>
            </a:r>
            <a:r>
              <a:rPr lang="en-US" altLang="zh-CN" sz="2000" b="0" dirty="0" smtClean="0"/>
              <a:t>	if </a:t>
            </a:r>
            <a:r>
              <a:rPr lang="en-US" altLang="zh-CN" sz="2000" b="0" dirty="0"/>
              <a:t>(pointer) </a:t>
            </a:r>
            <a:r>
              <a:rPr lang="en-US" altLang="zh-CN" sz="2000" b="0" dirty="0" err="1" smtClean="0"/>
              <a:t>tQueue.enqueue</a:t>
            </a:r>
            <a:r>
              <a:rPr lang="en-US" altLang="zh-CN" sz="2000" b="0" dirty="0" smtClean="0"/>
              <a:t>(pointer</a:t>
            </a:r>
            <a:r>
              <a:rPr lang="en-US" altLang="zh-CN" sz="2000" b="0" dirty="0"/>
              <a:t>);       </a:t>
            </a:r>
            <a:r>
              <a:rPr lang="en-US" altLang="zh-CN" sz="2000" b="0" dirty="0" smtClean="0"/>
              <a:t>//</a:t>
            </a:r>
            <a:r>
              <a:rPr lang="zh-CN" altLang="zh-CN" sz="2000" b="0" dirty="0"/>
              <a:t>根结点入队列</a:t>
            </a:r>
          </a:p>
          <a:p>
            <a:pPr>
              <a:spcBef>
                <a:spcPts val="0"/>
              </a:spcBef>
            </a:pPr>
            <a:r>
              <a:rPr lang="en-US" altLang="zh-CN" sz="2000" b="0" dirty="0"/>
              <a:t>    </a:t>
            </a:r>
            <a:r>
              <a:rPr lang="en-US" altLang="zh-CN" sz="2000" b="0" dirty="0" smtClean="0"/>
              <a:t>	while </a:t>
            </a:r>
            <a:r>
              <a:rPr lang="en-US" altLang="zh-CN" sz="2000" b="0" dirty="0"/>
              <a:t>(!</a:t>
            </a:r>
            <a:r>
              <a:rPr lang="en-US" altLang="zh-CN" sz="2000" b="0" dirty="0" err="1"/>
              <a:t>tQueue.empty</a:t>
            </a:r>
            <a:r>
              <a:rPr lang="en-US" altLang="zh-CN" sz="2000" b="0" dirty="0"/>
              <a:t>()){</a:t>
            </a:r>
            <a:endParaRPr lang="zh-CN" altLang="zh-CN" sz="2000" b="0" dirty="0"/>
          </a:p>
          <a:p>
            <a:pPr>
              <a:spcBef>
                <a:spcPts val="0"/>
              </a:spcBef>
            </a:pPr>
            <a:r>
              <a:rPr lang="en-US" altLang="zh-CN" sz="2000" b="0" dirty="0"/>
              <a:t>        </a:t>
            </a:r>
            <a:r>
              <a:rPr lang="en-US" altLang="zh-CN" sz="2000" b="0" dirty="0" smtClean="0"/>
              <a:t>	pointer </a:t>
            </a:r>
            <a:r>
              <a:rPr lang="en-US" altLang="zh-CN" sz="2000" b="0" dirty="0"/>
              <a:t>= </a:t>
            </a:r>
            <a:r>
              <a:rPr lang="en-US" altLang="zh-CN" sz="2000" b="0" dirty="0" err="1"/>
              <a:t>tQueue.dequeue</a:t>
            </a:r>
            <a:r>
              <a:rPr lang="en-US" altLang="zh-CN" sz="2000" b="0" dirty="0"/>
              <a:t>();          	</a:t>
            </a:r>
            <a:r>
              <a:rPr lang="en-US" altLang="zh-CN" sz="2000" b="0" dirty="0" smtClean="0"/>
              <a:t>//</a:t>
            </a:r>
            <a:r>
              <a:rPr lang="zh-CN" altLang="en-US" sz="2000" b="0" dirty="0" smtClean="0"/>
              <a:t>出队列，</a:t>
            </a:r>
            <a:r>
              <a:rPr lang="zh-CN" altLang="zh-CN" sz="2000" b="0" dirty="0" smtClean="0"/>
              <a:t>获得</a:t>
            </a:r>
            <a:r>
              <a:rPr lang="zh-CN" altLang="zh-CN" sz="2000" b="0" dirty="0"/>
              <a:t>队列首结点</a:t>
            </a:r>
          </a:p>
          <a:p>
            <a:pPr>
              <a:spcBef>
                <a:spcPts val="0"/>
              </a:spcBef>
            </a:pPr>
            <a:r>
              <a:rPr lang="en-US" altLang="zh-CN" sz="2000" b="0" dirty="0" smtClean="0"/>
              <a:t>		visit(pointer-</a:t>
            </a:r>
            <a:r>
              <a:rPr lang="en-US" altLang="zh-CN" sz="2000" b="0" dirty="0"/>
              <a:t>&gt;value());             	//</a:t>
            </a:r>
            <a:r>
              <a:rPr lang="zh-CN" altLang="zh-CN" sz="2000" b="0" dirty="0"/>
              <a:t>访问当前结点</a:t>
            </a:r>
          </a:p>
          <a:p>
            <a:pPr>
              <a:spcBef>
                <a:spcPts val="0"/>
              </a:spcBef>
            </a:pPr>
            <a:r>
              <a:rPr lang="en-US" altLang="zh-CN" sz="2000" b="0" dirty="0"/>
              <a:t>        </a:t>
            </a:r>
            <a:r>
              <a:rPr lang="en-US" altLang="zh-CN" sz="2000" b="0" dirty="0" smtClean="0"/>
              <a:t>	if </a:t>
            </a:r>
            <a:r>
              <a:rPr lang="en-US" altLang="zh-CN" sz="2000" b="0" dirty="0"/>
              <a:t>(pointer-&gt;</a:t>
            </a:r>
            <a:r>
              <a:rPr lang="en-US" altLang="zh-CN" sz="2000" b="0" dirty="0" err="1"/>
              <a:t>leftchild</a:t>
            </a:r>
            <a:r>
              <a:rPr lang="en-US" altLang="zh-CN" sz="2000" b="0" dirty="0"/>
              <a:t>() != </a:t>
            </a:r>
            <a:r>
              <a:rPr lang="en-US" altLang="zh-CN" sz="2000" b="0" dirty="0" smtClean="0"/>
              <a:t>NULL</a:t>
            </a:r>
            <a:r>
              <a:rPr lang="en-US" altLang="zh-CN" sz="2000" b="0" dirty="0"/>
              <a:t>)</a:t>
            </a:r>
            <a:r>
              <a:rPr lang="en-US" altLang="zh-CN" sz="2000" b="0" dirty="0" smtClean="0"/>
              <a:t> </a:t>
            </a:r>
            <a:endParaRPr lang="zh-CN" altLang="zh-CN" sz="2000" b="0" dirty="0"/>
          </a:p>
          <a:p>
            <a:pPr>
              <a:spcBef>
                <a:spcPts val="0"/>
              </a:spcBef>
            </a:pPr>
            <a:r>
              <a:rPr lang="en-US" altLang="zh-CN" sz="2000" b="0" dirty="0" smtClean="0"/>
              <a:t>	            	</a:t>
            </a:r>
            <a:r>
              <a:rPr lang="en-US" altLang="zh-CN" sz="2000" b="0" dirty="0" err="1" smtClean="0"/>
              <a:t>tQueue.enqueue</a:t>
            </a:r>
            <a:r>
              <a:rPr lang="en-US" altLang="zh-CN" sz="2000" b="0" dirty="0" smtClean="0"/>
              <a:t>(pointer-</a:t>
            </a:r>
            <a:r>
              <a:rPr lang="en-US" altLang="zh-CN" sz="2000" b="0" dirty="0"/>
              <a:t>&gt;</a:t>
            </a:r>
            <a:r>
              <a:rPr lang="en-US" altLang="zh-CN" sz="2000" b="0" dirty="0" err="1"/>
              <a:t>leftchild</a:t>
            </a:r>
            <a:r>
              <a:rPr lang="en-US" altLang="zh-CN" sz="2000" b="0" dirty="0"/>
              <a:t>());  </a:t>
            </a:r>
            <a:r>
              <a:rPr lang="en-US" altLang="zh-CN" sz="2000" b="0" dirty="0" smtClean="0"/>
              <a:t>//</a:t>
            </a:r>
            <a:r>
              <a:rPr lang="zh-CN" altLang="zh-CN" sz="2000" b="0" dirty="0"/>
              <a:t>左子树入队列</a:t>
            </a:r>
          </a:p>
          <a:p>
            <a:pPr>
              <a:spcBef>
                <a:spcPts val="0"/>
              </a:spcBef>
            </a:pPr>
            <a:r>
              <a:rPr lang="en-US" altLang="zh-CN" sz="2000" b="0" dirty="0"/>
              <a:t>        </a:t>
            </a:r>
            <a:r>
              <a:rPr lang="en-US" altLang="zh-CN" sz="2000" b="0" dirty="0" smtClean="0"/>
              <a:t>	if </a:t>
            </a:r>
            <a:r>
              <a:rPr lang="en-US" altLang="zh-CN" sz="2000" b="0" dirty="0"/>
              <a:t>(pointer-&gt;</a:t>
            </a:r>
            <a:r>
              <a:rPr lang="en-US" altLang="zh-CN" sz="2000" b="0" dirty="0" err="1"/>
              <a:t>rightchild</a:t>
            </a:r>
            <a:r>
              <a:rPr lang="en-US" altLang="zh-CN" sz="2000" b="0" dirty="0"/>
              <a:t>() != NULL)</a:t>
            </a:r>
            <a:endParaRPr lang="zh-CN" altLang="zh-CN" sz="2000" b="0" dirty="0"/>
          </a:p>
          <a:p>
            <a:pPr>
              <a:spcBef>
                <a:spcPts val="0"/>
              </a:spcBef>
            </a:pPr>
            <a:r>
              <a:rPr lang="en-US" altLang="zh-CN" sz="2000" b="0" dirty="0"/>
              <a:t>     </a:t>
            </a:r>
            <a:r>
              <a:rPr lang="en-US" altLang="zh-CN" sz="2000" b="0" dirty="0" smtClean="0"/>
              <a:t>	       		</a:t>
            </a:r>
            <a:r>
              <a:rPr lang="en-US" altLang="zh-CN" sz="2000" b="0" dirty="0" err="1" smtClean="0"/>
              <a:t>tQueue.enqueue</a:t>
            </a:r>
            <a:r>
              <a:rPr lang="en-US" altLang="zh-CN" sz="2000" b="0" dirty="0" smtClean="0"/>
              <a:t>(pointer-</a:t>
            </a:r>
            <a:r>
              <a:rPr lang="en-US" altLang="zh-CN" sz="2000" b="0" dirty="0"/>
              <a:t>&gt;</a:t>
            </a:r>
            <a:r>
              <a:rPr lang="en-US" altLang="zh-CN" sz="2000" b="0" dirty="0" err="1"/>
              <a:t>rightchild</a:t>
            </a:r>
            <a:r>
              <a:rPr lang="en-US" altLang="zh-CN" sz="2000" b="0" dirty="0"/>
              <a:t>());  </a:t>
            </a:r>
            <a:r>
              <a:rPr lang="en-US" altLang="zh-CN" sz="2000" b="0" dirty="0" smtClean="0"/>
              <a:t>//</a:t>
            </a:r>
            <a:r>
              <a:rPr lang="zh-CN" altLang="zh-CN" sz="2000" b="0" dirty="0"/>
              <a:t>右子树入队列</a:t>
            </a:r>
          </a:p>
          <a:p>
            <a:pPr>
              <a:spcBef>
                <a:spcPts val="0"/>
              </a:spcBef>
            </a:pPr>
            <a:r>
              <a:rPr lang="en-US" altLang="zh-CN" sz="2000" b="0" dirty="0"/>
              <a:t>    </a:t>
            </a:r>
            <a:r>
              <a:rPr lang="en-US" altLang="zh-CN" sz="2000" b="0" dirty="0" smtClean="0"/>
              <a:t>	}</a:t>
            </a:r>
            <a:endParaRPr lang="zh-CN" altLang="zh-CN" sz="2000" b="0" dirty="0"/>
          </a:p>
          <a:p>
            <a:pPr>
              <a:spcBef>
                <a:spcPts val="0"/>
              </a:spcBef>
            </a:pPr>
            <a:r>
              <a:rPr lang="en-US" altLang="zh-CN" sz="2000" b="0" dirty="0" smtClean="0"/>
              <a:t>}</a:t>
            </a:r>
            <a:endParaRPr lang="zh-CN" altLang="zh-CN" sz="2000" b="0" dirty="0"/>
          </a:p>
        </p:txBody>
      </p:sp>
    </p:spTree>
    <p:extLst>
      <p:ext uri="{BB962C8B-B14F-4D97-AF65-F5344CB8AC3E}">
        <p14:creationId xmlns:p14="http://schemas.microsoft.com/office/powerpoint/2010/main" val="35160225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r>
              <a:rPr lang="zh-CN" altLang="en-US" dirty="0" smtClean="0">
                <a:solidFill>
                  <a:srgbClr val="FF0000"/>
                </a:solidFill>
              </a:rPr>
              <a:t>二叉树遍历算法的复杂度分析</a:t>
            </a:r>
            <a:r>
              <a:rPr lang="zh-CN" altLang="en-US" b="0" dirty="0" smtClean="0"/>
              <a:t>：</a:t>
            </a:r>
            <a:endParaRPr lang="en-US" altLang="zh-CN" b="0" dirty="0" smtClean="0"/>
          </a:p>
          <a:p>
            <a:pPr>
              <a:buFont typeface="Arial" pitchFamily="34" charset="0"/>
              <a:buChar char="•"/>
            </a:pPr>
            <a:r>
              <a:rPr lang="zh-CN" altLang="en-US" b="0" dirty="0" smtClean="0"/>
              <a:t>对于有</a:t>
            </a:r>
            <a:r>
              <a:rPr lang="en-US" b="0" dirty="0" smtClean="0"/>
              <a:t>n</a:t>
            </a:r>
            <a:r>
              <a:rPr lang="zh-CN" altLang="en-US" b="0" dirty="0" smtClean="0"/>
              <a:t>个结点的二叉树，这四种遍历算法的时间复杂度都为</a:t>
            </a:r>
            <a:r>
              <a:rPr lang="en-US" altLang="zh-CN" b="0" dirty="0" smtClean="0"/>
              <a:t>O(n)</a:t>
            </a:r>
            <a:r>
              <a:rPr lang="zh-CN" altLang="en-US" b="0" dirty="0" smtClean="0"/>
              <a:t>。</a:t>
            </a:r>
            <a:endParaRPr lang="en-US" altLang="zh-CN" b="0" dirty="0" smtClean="0"/>
          </a:p>
          <a:p>
            <a:pPr>
              <a:buFont typeface="Arial" pitchFamily="34" charset="0"/>
              <a:buChar char="•"/>
            </a:pPr>
            <a:r>
              <a:rPr lang="zh-CN" altLang="en-US" b="0" dirty="0" smtClean="0"/>
              <a:t>所需要的辅助空间为遍历过程中栈的最大容量，即树的高度，</a:t>
            </a:r>
            <a:r>
              <a:rPr lang="en-US" altLang="zh-CN" b="0" dirty="0" smtClean="0"/>
              <a:t>k=log</a:t>
            </a:r>
            <a:r>
              <a:rPr lang="en-US" altLang="zh-CN" b="0" baseline="-25000" dirty="0" smtClean="0"/>
              <a:t>2</a:t>
            </a:r>
            <a:r>
              <a:rPr lang="en-US" altLang="zh-CN" b="0" baseline="30000" dirty="0" smtClean="0"/>
              <a:t>n</a:t>
            </a:r>
            <a:r>
              <a:rPr lang="en-US" altLang="zh-CN" b="0" dirty="0" smtClean="0"/>
              <a:t>+1</a:t>
            </a:r>
            <a:r>
              <a:rPr lang="zh-CN" altLang="en-US" b="0" dirty="0" smtClean="0"/>
              <a:t>，</a:t>
            </a:r>
            <a:r>
              <a:rPr lang="en-US" altLang="zh-CN" b="0" dirty="0" smtClean="0"/>
              <a:t>O(</a:t>
            </a:r>
            <a:r>
              <a:rPr lang="en-US" altLang="zh-CN" b="0" dirty="0" err="1" smtClean="0"/>
              <a:t>log</a:t>
            </a:r>
            <a:r>
              <a:rPr lang="en-US" altLang="zh-CN" b="0" baseline="30000" dirty="0" err="1" smtClean="0"/>
              <a:t>n</a:t>
            </a:r>
            <a:r>
              <a:rPr lang="en-US" altLang="zh-CN" b="0" dirty="0" smtClean="0"/>
              <a:t>)</a:t>
            </a:r>
            <a:r>
              <a:rPr lang="zh-CN" altLang="en-US" b="0" dirty="0" smtClean="0"/>
              <a:t>。</a:t>
            </a:r>
            <a:endParaRPr lang="en-US" altLang="zh-CN" b="0" dirty="0" smtClean="0"/>
          </a:p>
          <a:p>
            <a:pPr>
              <a:buFont typeface="Arial" pitchFamily="34" charset="0"/>
              <a:buChar char="•"/>
            </a:pPr>
            <a:r>
              <a:rPr lang="zh-CN" altLang="en-US" b="0" dirty="0" smtClean="0"/>
              <a:t>最坏情况下具有</a:t>
            </a:r>
            <a:r>
              <a:rPr lang="en-US" b="0" dirty="0" smtClean="0"/>
              <a:t>n</a:t>
            </a:r>
            <a:r>
              <a:rPr lang="zh-CN" altLang="en-US" b="0" dirty="0" smtClean="0"/>
              <a:t>个结点的二叉树高度为</a:t>
            </a:r>
            <a:r>
              <a:rPr lang="en-US" b="0" dirty="0" smtClean="0"/>
              <a:t>n</a:t>
            </a:r>
            <a:r>
              <a:rPr lang="zh-CN" altLang="en-US" b="0" dirty="0" smtClean="0"/>
              <a:t>，则所需要的空间复杂度为</a:t>
            </a:r>
            <a:r>
              <a:rPr lang="en-US" altLang="zh-CN" b="0" dirty="0" smtClean="0"/>
              <a:t>O(n) </a:t>
            </a:r>
            <a:r>
              <a:rPr lang="zh-CN" altLang="en-US" b="0" dirty="0" smtClean="0"/>
              <a:t>。</a:t>
            </a:r>
            <a:endParaRPr lang="zh-CN" altLang="en-US" b="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 </a:t>
            </a:r>
            <a:r>
              <a:rPr lang="zh-CN" altLang="zh-CN" b="1" dirty="0"/>
              <a:t>二叉树应用</a:t>
            </a:r>
            <a:r>
              <a:rPr lang="en-US" altLang="zh-CN" b="1" dirty="0"/>
              <a:t>1</a:t>
            </a:r>
            <a:r>
              <a:rPr lang="zh-CN" altLang="zh-CN" b="1" dirty="0"/>
              <a:t>：哈夫曼树</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哈夫曼</a:t>
            </a:r>
            <a:r>
              <a:rPr lang="en-US" altLang="zh-CN" dirty="0">
                <a:solidFill>
                  <a:srgbClr val="FF0000"/>
                </a:solidFill>
              </a:rPr>
              <a:t>(Huffman)</a:t>
            </a:r>
            <a:r>
              <a:rPr lang="zh-CN" altLang="zh-CN" dirty="0">
                <a:solidFill>
                  <a:srgbClr val="FF0000"/>
                </a:solidFill>
              </a:rPr>
              <a:t>树</a:t>
            </a:r>
            <a:r>
              <a:rPr lang="zh-CN" altLang="zh-CN" b="0" dirty="0"/>
              <a:t>又称</a:t>
            </a:r>
            <a:r>
              <a:rPr lang="zh-CN" altLang="zh-CN" dirty="0">
                <a:solidFill>
                  <a:srgbClr val="FF0000"/>
                </a:solidFill>
              </a:rPr>
              <a:t>最优二叉树</a:t>
            </a:r>
            <a:r>
              <a:rPr lang="zh-CN" altLang="zh-CN" b="0" dirty="0" smtClean="0"/>
              <a:t>，</a:t>
            </a:r>
            <a:endParaRPr lang="en-US" altLang="zh-CN" b="0" dirty="0" smtClean="0"/>
          </a:p>
          <a:p>
            <a:r>
              <a:rPr lang="zh-CN" altLang="zh-CN" b="0" dirty="0" smtClean="0"/>
              <a:t>由</a:t>
            </a:r>
            <a:r>
              <a:rPr lang="en-US" altLang="zh-CN" b="0" dirty="0"/>
              <a:t>Huffman</a:t>
            </a:r>
            <a:r>
              <a:rPr lang="zh-CN" altLang="zh-CN" b="0" dirty="0"/>
              <a:t>在</a:t>
            </a:r>
            <a:r>
              <a:rPr lang="en-US" altLang="zh-CN" b="0" dirty="0"/>
              <a:t>1952</a:t>
            </a:r>
            <a:r>
              <a:rPr lang="zh-CN" altLang="zh-CN" b="0" dirty="0"/>
              <a:t>年提出</a:t>
            </a:r>
            <a:r>
              <a:rPr lang="zh-CN" altLang="zh-CN" b="0" dirty="0" smtClean="0"/>
              <a:t>，是</a:t>
            </a:r>
            <a:r>
              <a:rPr lang="zh-CN" altLang="zh-CN" b="0" dirty="0"/>
              <a:t>带权路径长度最短的</a:t>
            </a:r>
            <a:r>
              <a:rPr lang="zh-CN" altLang="zh-CN" b="0" dirty="0" smtClean="0"/>
              <a:t>树</a:t>
            </a:r>
            <a:r>
              <a:rPr lang="zh-CN" altLang="en-US" b="0" dirty="0" smtClean="0"/>
              <a:t>。</a:t>
            </a:r>
            <a:endParaRPr lang="zh-CN" altLang="en-US" b="0" dirty="0"/>
          </a:p>
        </p:txBody>
      </p:sp>
      <p:sp>
        <p:nvSpPr>
          <p:cNvPr id="4" name="矩形 3"/>
          <p:cNvSpPr/>
          <p:nvPr/>
        </p:nvSpPr>
        <p:spPr>
          <a:xfrm>
            <a:off x="971600" y="3284984"/>
            <a:ext cx="7776864" cy="2308324"/>
          </a:xfrm>
          <a:prstGeom prst="rect">
            <a:avLst/>
          </a:prstGeom>
        </p:spPr>
        <p:txBody>
          <a:bodyPr wrap="square">
            <a:spAutoFit/>
          </a:bodyPr>
          <a:lstStyle/>
          <a:p>
            <a:pPr>
              <a:lnSpc>
                <a:spcPct val="150000"/>
              </a:lnSpc>
            </a:pP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哈夫曼</a:t>
            </a:r>
            <a:r>
              <a:rPr lang="zh-CN" altLang="en-US"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树定义：</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假设有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个结点，每个结点的权值分别为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w</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,w</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w</a:t>
            </a:r>
            <a:r>
              <a:rPr lang="en-US" altLang="zh-CN" sz="2400"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，构造一棵以这</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个结点为叶子结点的二叉树，则其中</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带权路径长度</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WPL</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最小的二叉树称为哈夫曼树或最优二叉树</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21717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5.4.1 </a:t>
            </a:r>
            <a:r>
              <a:rPr lang="zh-CN" altLang="zh-CN" b="1" dirty="0"/>
              <a:t>哈夫曼树的</a:t>
            </a:r>
            <a:r>
              <a:rPr lang="zh-CN" altLang="zh-CN" b="1" dirty="0" smtClean="0"/>
              <a:t>构造</a:t>
            </a:r>
            <a:endParaRPr lang="zh-CN" altLang="en-US" dirty="0"/>
          </a:p>
        </p:txBody>
      </p:sp>
      <p:sp>
        <p:nvSpPr>
          <p:cNvPr id="3" name="内容占位符 2"/>
          <p:cNvSpPr>
            <a:spLocks noGrp="1"/>
          </p:cNvSpPr>
          <p:nvPr>
            <p:ph idx="1"/>
          </p:nvPr>
        </p:nvSpPr>
        <p:spPr>
          <a:xfrm>
            <a:off x="357158" y="1714488"/>
            <a:ext cx="7000924" cy="4104456"/>
          </a:xfrm>
        </p:spPr>
        <p:txBody>
          <a:bodyPr>
            <a:normAutofit fontScale="92500" lnSpcReduction="10000"/>
          </a:bodyPr>
          <a:lstStyle/>
          <a:p>
            <a:r>
              <a:rPr lang="en-US" altLang="zh-CN" b="0" dirty="0"/>
              <a:t>	1. </a:t>
            </a:r>
            <a:r>
              <a:rPr lang="zh-CN" altLang="zh-CN" b="0" dirty="0"/>
              <a:t>相关术语：</a:t>
            </a:r>
          </a:p>
          <a:p>
            <a:r>
              <a:rPr lang="en-US" altLang="zh-CN" b="0" dirty="0"/>
              <a:t>	(1) </a:t>
            </a:r>
            <a:r>
              <a:rPr lang="zh-CN" altLang="zh-CN" dirty="0">
                <a:solidFill>
                  <a:srgbClr val="FF0000"/>
                </a:solidFill>
              </a:rPr>
              <a:t>路径：</a:t>
            </a:r>
            <a:r>
              <a:rPr lang="zh-CN" altLang="zh-CN" b="0" dirty="0"/>
              <a:t>从树中一个结点到另一个结点之间的分支构成这两个结点间的路径</a:t>
            </a:r>
            <a:r>
              <a:rPr lang="zh-CN" altLang="zh-CN" b="0" dirty="0" smtClean="0"/>
              <a:t>。</a:t>
            </a:r>
            <a:endParaRPr lang="en-US" altLang="zh-CN" b="0" dirty="0" smtClean="0"/>
          </a:p>
          <a:p>
            <a:pPr algn="ctr"/>
            <a:r>
              <a:rPr lang="en-US" altLang="zh-CN" b="0" dirty="0" smtClean="0"/>
              <a:t>		</a:t>
            </a:r>
            <a:r>
              <a:rPr lang="zh-CN" altLang="zh-CN" sz="2200" b="0" dirty="0" smtClean="0"/>
              <a:t>二叉树</a:t>
            </a:r>
            <a:r>
              <a:rPr lang="en-US" altLang="zh-CN" sz="2200" b="0" dirty="0"/>
              <a:t>T</a:t>
            </a:r>
            <a:r>
              <a:rPr lang="en-US" altLang="zh-CN" sz="2200" b="0" baseline="-25000" dirty="0"/>
              <a:t>7</a:t>
            </a:r>
            <a:r>
              <a:rPr lang="zh-CN" altLang="zh-CN" sz="2200" b="0" dirty="0"/>
              <a:t>，从结点</a:t>
            </a:r>
            <a:r>
              <a:rPr lang="en-US" altLang="zh-CN" sz="2200" b="0" dirty="0"/>
              <a:t>A</a:t>
            </a:r>
            <a:r>
              <a:rPr lang="zh-CN" altLang="zh-CN" sz="2200" b="0" dirty="0"/>
              <a:t>到结点</a:t>
            </a:r>
            <a:r>
              <a:rPr lang="en-US" altLang="zh-CN" sz="2200" b="0" dirty="0"/>
              <a:t>F</a:t>
            </a:r>
            <a:r>
              <a:rPr lang="zh-CN" altLang="zh-CN" sz="2200" b="0" dirty="0"/>
              <a:t>的路径为：</a:t>
            </a:r>
            <a:r>
              <a:rPr lang="en-US" altLang="zh-CN" sz="2200" b="0" dirty="0"/>
              <a:t>A→B</a:t>
            </a:r>
            <a:r>
              <a:rPr lang="en-US" altLang="zh-CN" sz="2200" b="0" dirty="0" smtClean="0"/>
              <a:t>→E→</a:t>
            </a:r>
            <a:r>
              <a:rPr lang="en-US" altLang="zh-CN" sz="2200" b="0" dirty="0"/>
              <a:t>F</a:t>
            </a:r>
            <a:r>
              <a:rPr lang="zh-CN" altLang="zh-CN" sz="2200" b="0" dirty="0"/>
              <a:t>。</a:t>
            </a:r>
          </a:p>
          <a:p>
            <a:r>
              <a:rPr lang="en-US" altLang="zh-CN" b="0" dirty="0"/>
              <a:t>	(2) </a:t>
            </a:r>
            <a:r>
              <a:rPr lang="zh-CN" altLang="zh-CN" dirty="0">
                <a:solidFill>
                  <a:srgbClr val="FF0000"/>
                </a:solidFill>
              </a:rPr>
              <a:t>路径长度</a:t>
            </a:r>
            <a:r>
              <a:rPr lang="zh-CN" altLang="zh-CN" b="0" dirty="0">
                <a:solidFill>
                  <a:srgbClr val="FF0000"/>
                </a:solidFill>
              </a:rPr>
              <a:t>：</a:t>
            </a:r>
            <a:r>
              <a:rPr lang="zh-CN" altLang="zh-CN" b="0" dirty="0"/>
              <a:t>路径上的分支</a:t>
            </a:r>
            <a:r>
              <a:rPr lang="zh-CN" altLang="zh-CN" b="0" dirty="0" smtClean="0"/>
              <a:t>数称为</a:t>
            </a:r>
            <a:r>
              <a:rPr lang="zh-CN" altLang="zh-CN" b="0" dirty="0"/>
              <a:t>路径长度</a:t>
            </a:r>
            <a:r>
              <a:rPr lang="zh-CN" altLang="zh-CN" b="0" dirty="0" smtClean="0"/>
              <a:t>。</a:t>
            </a:r>
            <a:r>
              <a:rPr lang="en-US" altLang="zh-CN" b="0" dirty="0" smtClean="0"/>
              <a:t>(</a:t>
            </a:r>
            <a:r>
              <a:rPr lang="zh-CN" altLang="en-US" b="0" dirty="0" smtClean="0"/>
              <a:t>边数</a:t>
            </a:r>
            <a:r>
              <a:rPr lang="en-US" altLang="zh-CN" b="0" dirty="0" smtClean="0"/>
              <a:t>)</a:t>
            </a:r>
          </a:p>
          <a:p>
            <a:r>
              <a:rPr lang="en-US" altLang="zh-CN" b="0" dirty="0" smtClean="0"/>
              <a:t>		</a:t>
            </a:r>
            <a:r>
              <a:rPr lang="zh-CN" altLang="zh-CN" b="0" dirty="0" smtClean="0"/>
              <a:t>结点</a:t>
            </a:r>
            <a:r>
              <a:rPr lang="en-US" altLang="zh-CN" b="0" dirty="0"/>
              <a:t>A</a:t>
            </a:r>
            <a:r>
              <a:rPr lang="zh-CN" altLang="zh-CN" b="0" dirty="0"/>
              <a:t>到结点</a:t>
            </a:r>
            <a:r>
              <a:rPr lang="en-US" altLang="zh-CN" b="0" dirty="0"/>
              <a:t>F</a:t>
            </a:r>
            <a:r>
              <a:rPr lang="zh-CN" altLang="zh-CN" b="0" dirty="0"/>
              <a:t>的路径长度为</a:t>
            </a:r>
            <a:r>
              <a:rPr lang="en-US" altLang="zh-CN" b="0" dirty="0"/>
              <a:t>3</a:t>
            </a:r>
            <a:r>
              <a:rPr lang="zh-CN" altLang="zh-CN" b="0" dirty="0"/>
              <a:t>。</a:t>
            </a:r>
          </a:p>
          <a:p>
            <a:r>
              <a:rPr lang="en-US" altLang="zh-CN" b="0" dirty="0"/>
              <a:t>	(3) </a:t>
            </a:r>
            <a:r>
              <a:rPr lang="zh-CN" altLang="zh-CN" dirty="0">
                <a:solidFill>
                  <a:srgbClr val="FF0000"/>
                </a:solidFill>
              </a:rPr>
              <a:t>树的路径长度</a:t>
            </a:r>
            <a:r>
              <a:rPr lang="zh-CN" altLang="zh-CN" b="0" dirty="0"/>
              <a:t>：从树的根结点到</a:t>
            </a:r>
            <a:r>
              <a:rPr lang="zh-CN" altLang="zh-CN" b="0" dirty="0" smtClean="0"/>
              <a:t>每个</a:t>
            </a:r>
            <a:r>
              <a:rPr lang="zh-CN" altLang="en-US" b="0" dirty="0" smtClean="0"/>
              <a:t>叶子</a:t>
            </a:r>
            <a:r>
              <a:rPr lang="zh-CN" altLang="zh-CN" b="0" dirty="0" smtClean="0"/>
              <a:t>结点</a:t>
            </a:r>
            <a:r>
              <a:rPr lang="zh-CN" altLang="zh-CN" b="0" dirty="0"/>
              <a:t>的路径长度之和称为树的路径长度</a:t>
            </a:r>
            <a:r>
              <a:rPr lang="zh-CN" altLang="zh-CN" b="0" dirty="0" smtClean="0"/>
              <a:t>。</a:t>
            </a:r>
            <a:endParaRPr lang="en-US" altLang="zh-CN" b="0" dirty="0" smtClean="0"/>
          </a:p>
          <a:p>
            <a:r>
              <a:rPr lang="en-US" altLang="zh-CN" b="0" dirty="0" smtClean="0"/>
              <a:t>		</a:t>
            </a:r>
            <a:r>
              <a:rPr lang="zh-CN" altLang="zh-CN" b="0" dirty="0" smtClean="0"/>
              <a:t>该</a:t>
            </a:r>
            <a:r>
              <a:rPr lang="zh-CN" altLang="zh-CN" b="0" dirty="0"/>
              <a:t>树的路径长度为</a:t>
            </a:r>
            <a:r>
              <a:rPr lang="en-US" altLang="zh-CN" b="0" dirty="0"/>
              <a:t>2+3+3+1=9</a:t>
            </a:r>
            <a:r>
              <a:rPr lang="zh-CN" altLang="zh-CN" b="0" dirty="0" smtClean="0"/>
              <a:t>。</a:t>
            </a:r>
            <a:endParaRPr lang="zh-CN" altLang="en-US" dirty="0"/>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4005064"/>
            <a:ext cx="1945926" cy="2260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840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85720" y="1214422"/>
            <a:ext cx="6715172" cy="4857784"/>
          </a:xfrm>
        </p:spPr>
        <p:txBody>
          <a:bodyPr>
            <a:normAutofit/>
          </a:bodyPr>
          <a:lstStyle/>
          <a:p>
            <a:r>
              <a:rPr lang="en-US" sz="2200" b="0" dirty="0" smtClean="0"/>
              <a:t>	(4) </a:t>
            </a:r>
            <a:r>
              <a:rPr lang="zh-CN" altLang="en-US" sz="2200" dirty="0" smtClean="0">
                <a:solidFill>
                  <a:srgbClr val="FF0000"/>
                </a:solidFill>
              </a:rPr>
              <a:t>叶子的带权路径长度：</a:t>
            </a:r>
            <a:r>
              <a:rPr lang="zh-CN" altLang="en-US" sz="2200" b="0" dirty="0" smtClean="0"/>
              <a:t>从该叶结点到树的根结点的路径长度与该结点的权的乘积称为该结点的带权路径长度。</a:t>
            </a:r>
            <a:endParaRPr lang="en-US" altLang="zh-CN" sz="2200" b="0" dirty="0" smtClean="0"/>
          </a:p>
          <a:p>
            <a:r>
              <a:rPr lang="en-US" altLang="zh-CN" sz="2200" b="0" dirty="0" smtClean="0"/>
              <a:t>		</a:t>
            </a:r>
            <a:r>
              <a:rPr lang="zh-CN" altLang="en-US" sz="2000" b="0" dirty="0" smtClean="0"/>
              <a:t>叶子结点</a:t>
            </a:r>
            <a:r>
              <a:rPr lang="en-US" sz="2000" b="0" dirty="0" smtClean="0"/>
              <a:t>G</a:t>
            </a:r>
            <a:r>
              <a:rPr lang="zh-CN" altLang="en-US" sz="2000" b="0" dirty="0" smtClean="0"/>
              <a:t>的带权路径长度为：</a:t>
            </a:r>
            <a:r>
              <a:rPr lang="en-US" sz="2000" b="0" dirty="0" smtClean="0"/>
              <a:t>3*5=15</a:t>
            </a:r>
            <a:r>
              <a:rPr lang="zh-CN" altLang="en-US" sz="2000" b="0" dirty="0" smtClean="0"/>
              <a:t>。</a:t>
            </a:r>
          </a:p>
          <a:p>
            <a:r>
              <a:rPr lang="en-US" sz="2200" b="0" dirty="0" smtClean="0"/>
              <a:t>	(5) </a:t>
            </a:r>
            <a:r>
              <a:rPr lang="zh-CN" altLang="en-US" sz="2200" dirty="0" smtClean="0">
                <a:solidFill>
                  <a:srgbClr val="FF0000"/>
                </a:solidFill>
              </a:rPr>
              <a:t>树的带权路径长度：</a:t>
            </a:r>
            <a:r>
              <a:rPr lang="zh-CN" altLang="en-US" sz="2200" b="0" dirty="0" smtClean="0"/>
              <a:t>树中所有叶子结点的带权路径长度之和为树的带权路径长度，记作：</a:t>
            </a:r>
            <a:endParaRPr lang="en-US" altLang="zh-CN" sz="2200" b="0" dirty="0" smtClean="0"/>
          </a:p>
          <a:p>
            <a:endParaRPr lang="en-US" altLang="zh-CN" sz="2200" b="0" dirty="0" smtClean="0"/>
          </a:p>
          <a:p>
            <a:endParaRPr lang="en-US" altLang="zh-CN" sz="2200" b="0" dirty="0" smtClean="0"/>
          </a:p>
          <a:p>
            <a:r>
              <a:rPr lang="en-US" altLang="zh-CN" sz="2000" dirty="0" smtClean="0"/>
              <a:t>	</a:t>
            </a:r>
            <a:r>
              <a:rPr lang="zh-CN" altLang="en-US" sz="2000" dirty="0" smtClean="0"/>
              <a:t>图</a:t>
            </a:r>
            <a:r>
              <a:rPr lang="en-US" altLang="zh-CN" sz="2000" dirty="0" smtClean="0"/>
              <a:t>5-17</a:t>
            </a:r>
            <a:r>
              <a:rPr lang="zh-CN" altLang="en-US" sz="2000" dirty="0" smtClean="0"/>
              <a:t>中</a:t>
            </a:r>
            <a:r>
              <a:rPr lang="zh-CN" altLang="en-US" sz="2000" b="0" dirty="0" smtClean="0"/>
              <a:t>树的带权路径长度</a:t>
            </a:r>
            <a:r>
              <a:rPr lang="en-US" sz="2000" b="0" i="1" dirty="0" smtClean="0"/>
              <a:t>WPL</a:t>
            </a:r>
            <a:r>
              <a:rPr lang="en-US" sz="2000" b="0" dirty="0" smtClean="0"/>
              <a:t>=2*2+4*3+5*3+7*1=38</a:t>
            </a:r>
            <a:r>
              <a:rPr lang="zh-CN" altLang="en-US" sz="2000" b="0" dirty="0" smtClean="0"/>
              <a:t>。</a:t>
            </a:r>
          </a:p>
          <a:p>
            <a:endParaRPr lang="zh-CN" altLang="en-US" sz="2200" b="0" dirty="0" smtClean="0"/>
          </a:p>
          <a:p>
            <a:endParaRPr lang="zh-CN" altLang="en-US" b="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1999951"/>
            <a:ext cx="2160240" cy="2509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8547" name="Rectangle 3"/>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08548" name="Picture 4"/>
          <p:cNvPicPr>
            <a:picLocks noChangeAspect="1" noChangeArrowheads="1"/>
          </p:cNvPicPr>
          <p:nvPr/>
        </p:nvPicPr>
        <p:blipFill>
          <a:blip r:embed="rId3" cstate="print"/>
          <a:srcRect/>
          <a:stretch>
            <a:fillRect/>
          </a:stretch>
        </p:blipFill>
        <p:spPr bwMode="auto">
          <a:xfrm>
            <a:off x="2714612" y="3786190"/>
            <a:ext cx="2040543" cy="1071570"/>
          </a:xfrm>
          <a:prstGeom prst="rect">
            <a:avLst/>
          </a:prstGeom>
          <a:noFill/>
          <a:ln w="9525">
            <a:noFill/>
            <a:miter lim="800000"/>
            <a:headEnd/>
            <a:tailEnd/>
          </a:ln>
          <a:effectLst/>
        </p:spPr>
      </p:pic>
    </p:spTree>
    <p:extLst>
      <p:ext uri="{BB962C8B-B14F-4D97-AF65-F5344CB8AC3E}">
        <p14:creationId xmlns:p14="http://schemas.microsoft.com/office/powerpoint/2010/main" val="402033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8548"/>
                                        </p:tgtEl>
                                        <p:attrNameLst>
                                          <p:attrName>style.visibility</p:attrName>
                                        </p:attrNameLst>
                                      </p:cBhvr>
                                      <p:to>
                                        <p:strVal val="visible"/>
                                      </p:to>
                                    </p:set>
                                    <p:animEffect transition="in" filter="fade">
                                      <p:cBhvr>
                                        <p:cTn id="13"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4143380"/>
            <a:ext cx="7988526" cy="2164800"/>
          </a:xfrm>
        </p:spPr>
        <p:txBody>
          <a:bodyPr>
            <a:normAutofit fontScale="77500" lnSpcReduction="20000"/>
          </a:bodyPr>
          <a:lstStyle/>
          <a:p>
            <a:r>
              <a:rPr lang="zh-CN" altLang="zh-CN" b="0" dirty="0" smtClean="0"/>
              <a:t>它们</a:t>
            </a:r>
            <a:r>
              <a:rPr lang="zh-CN" altLang="zh-CN" b="0" dirty="0"/>
              <a:t>的带权路径长度分别为：</a:t>
            </a:r>
          </a:p>
          <a:p>
            <a:r>
              <a:rPr lang="en-US" altLang="zh-CN" b="0" dirty="0"/>
              <a:t>	(a) </a:t>
            </a:r>
            <a:r>
              <a:rPr lang="en-US" altLang="zh-CN" b="0" i="1" dirty="0"/>
              <a:t>WPL</a:t>
            </a:r>
            <a:r>
              <a:rPr lang="en-US" altLang="zh-CN" b="0" dirty="0"/>
              <a:t> = 8×2 + 3×2 + 4×2 + 6×2 = 42</a:t>
            </a:r>
            <a:endParaRPr lang="zh-CN" altLang="zh-CN" b="0" dirty="0"/>
          </a:p>
          <a:p>
            <a:r>
              <a:rPr lang="en-US" altLang="zh-CN" b="0" dirty="0"/>
              <a:t>	(b)</a:t>
            </a:r>
            <a:r>
              <a:rPr lang="en-US" altLang="zh-CN" b="0" i="1" dirty="0"/>
              <a:t> WPL</a:t>
            </a:r>
            <a:r>
              <a:rPr lang="en-US" altLang="zh-CN" b="0" dirty="0"/>
              <a:t> = 8×2 + 3×1 + 4×3 + 6×3 = 49</a:t>
            </a:r>
            <a:endParaRPr lang="zh-CN" altLang="zh-CN" b="0" dirty="0"/>
          </a:p>
          <a:p>
            <a:r>
              <a:rPr lang="en-US" altLang="zh-CN" b="0" dirty="0"/>
              <a:t>	(c)</a:t>
            </a:r>
            <a:r>
              <a:rPr lang="en-US" altLang="zh-CN" b="0" i="1" dirty="0"/>
              <a:t> WPL</a:t>
            </a:r>
            <a:r>
              <a:rPr lang="en-US" altLang="zh-CN" b="0" dirty="0"/>
              <a:t> = 8×1 + 3×3 + 4×3 + 6×2 = 41</a:t>
            </a:r>
            <a:endParaRPr lang="zh-CN" altLang="zh-CN" b="0" dirty="0"/>
          </a:p>
          <a:p>
            <a:r>
              <a:rPr lang="en-US" altLang="zh-CN" b="0" dirty="0"/>
              <a:t>	</a:t>
            </a:r>
            <a:r>
              <a:rPr lang="zh-CN" altLang="zh-CN" b="0" dirty="0"/>
              <a:t>其中，</a:t>
            </a:r>
            <a:r>
              <a:rPr lang="en-US" altLang="zh-CN" b="0" dirty="0"/>
              <a:t>5-18(c)</a:t>
            </a:r>
            <a:r>
              <a:rPr lang="zh-CN" altLang="zh-CN" b="0" dirty="0"/>
              <a:t>所示二叉树的</a:t>
            </a:r>
            <a:r>
              <a:rPr lang="en-US" altLang="zh-CN" b="0" i="1" dirty="0"/>
              <a:t>WPL</a:t>
            </a:r>
            <a:r>
              <a:rPr lang="zh-CN" altLang="zh-CN" b="0" dirty="0"/>
              <a:t>值最小，可以证明，它就是哈夫曼树。</a:t>
            </a:r>
            <a:endParaRPr lang="zh-CN" altLang="en-US" b="0" dirty="0"/>
          </a:p>
        </p:txBody>
      </p:sp>
      <p:sp>
        <p:nvSpPr>
          <p:cNvPr id="4" name="矩形 3"/>
          <p:cNvSpPr/>
          <p:nvPr/>
        </p:nvSpPr>
        <p:spPr>
          <a:xfrm>
            <a:off x="928662" y="857232"/>
            <a:ext cx="7929618" cy="1477328"/>
          </a:xfrm>
          <a:prstGeom prst="rect">
            <a:avLst/>
          </a:prstGeom>
        </p:spPr>
        <p:txBody>
          <a:bodyPr wrap="square">
            <a:spAutoFit/>
          </a:bodyPr>
          <a:lstStyle/>
          <a:p>
            <a:pPr>
              <a:lnSpc>
                <a:spcPct val="150000"/>
              </a:lnSpc>
            </a:pP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(6) </a:t>
            </a:r>
            <a:r>
              <a:rPr lang="zh-CN" altLang="en-US"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哈夫曼树：</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假设有</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个结点，每个结点的权值分别为</a:t>
            </a:r>
            <a:r>
              <a:rPr lang="en-US" altLang="zh-CN" sz="2000" i="1" dirty="0"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sz="2000" i="1"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i="1" dirty="0"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sz="2000" i="1"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i="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sz="2000" i="1" baseline="-25000" dirty="0" err="1"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，构造一棵以这</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个结点为叶子结点的二叉树，则其中</a:t>
            </a:r>
            <a:r>
              <a:rPr lang="zh-CN" altLang="en-US"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带权路径长度</a:t>
            </a:r>
            <a:r>
              <a:rPr lang="en-US" altLang="zh-CN"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WPL</a:t>
            </a:r>
            <a:r>
              <a:rPr lang="zh-CN" altLang="en-US"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最小的二叉树称为哈夫曼树或最优二叉树</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07522" name="Picture 2"/>
          <p:cNvPicPr>
            <a:picLocks noChangeAspect="1" noChangeArrowheads="1"/>
          </p:cNvPicPr>
          <p:nvPr/>
        </p:nvPicPr>
        <p:blipFill>
          <a:blip r:embed="rId2" cstate="print"/>
          <a:srcRect/>
          <a:stretch>
            <a:fillRect/>
          </a:stretch>
        </p:blipFill>
        <p:spPr bwMode="auto">
          <a:xfrm>
            <a:off x="3707904" y="2357430"/>
            <a:ext cx="4701996" cy="1928826"/>
          </a:xfrm>
          <a:prstGeom prst="rect">
            <a:avLst/>
          </a:prstGeom>
          <a:noFill/>
          <a:ln w="9525">
            <a:noFill/>
            <a:miter lim="800000"/>
            <a:headEnd/>
            <a:tailEnd/>
          </a:ln>
          <a:effectLst/>
        </p:spPr>
      </p:pic>
    </p:spTree>
    <p:extLst>
      <p:ext uri="{BB962C8B-B14F-4D97-AF65-F5344CB8AC3E}">
        <p14:creationId xmlns:p14="http://schemas.microsoft.com/office/powerpoint/2010/main" val="14743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9104" y="2780928"/>
            <a:ext cx="8352928" cy="3373821"/>
          </a:xfrm>
        </p:spPr>
        <p:txBody>
          <a:bodyPr>
            <a:normAutofit fontScale="92500" lnSpcReduction="10000"/>
          </a:bodyPr>
          <a:lstStyle/>
          <a:p>
            <a:r>
              <a:rPr lang="en-US" altLang="zh-CN" b="0" dirty="0"/>
              <a:t>(13) </a:t>
            </a:r>
            <a:r>
              <a:rPr lang="zh-CN" altLang="zh-CN" sz="2600" dirty="0">
                <a:solidFill>
                  <a:srgbClr val="FF0000"/>
                </a:solidFill>
              </a:rPr>
              <a:t>有序树</a:t>
            </a:r>
            <a:r>
              <a:rPr lang="zh-CN" altLang="zh-CN" b="0" dirty="0"/>
              <a:t>：如果将树中每个结点的各子树看成是从左至右有顺序的（即不能互换），则称该树为有序树。在有序树中，最左边的子树根称为第一个孩子，最右边的称为最后一个孩子。</a:t>
            </a:r>
            <a:endParaRPr lang="zh-CN" altLang="en-US" b="0" dirty="0"/>
          </a:p>
          <a:p>
            <a:r>
              <a:rPr lang="en-US" altLang="zh-CN" b="0" dirty="0" smtClean="0"/>
              <a:t>(14) </a:t>
            </a:r>
            <a:r>
              <a:rPr lang="zh-CN" altLang="zh-CN" dirty="0">
                <a:solidFill>
                  <a:srgbClr val="FF0000"/>
                </a:solidFill>
              </a:rPr>
              <a:t>无序树</a:t>
            </a:r>
            <a:r>
              <a:rPr lang="zh-CN" altLang="zh-CN" b="0" dirty="0"/>
              <a:t>：如果将树中每个结点的各子树看成是无顺序的（即可互换），则称该树为无序树</a:t>
            </a:r>
            <a:r>
              <a:rPr lang="zh-CN" altLang="zh-CN" b="0" dirty="0" smtClean="0"/>
              <a:t>。</a:t>
            </a:r>
            <a:endParaRPr lang="en-US" altLang="zh-CN" b="0" dirty="0" smtClean="0"/>
          </a:p>
          <a:p>
            <a:r>
              <a:rPr lang="en-US" altLang="zh-CN" b="0" dirty="0"/>
              <a:t>(</a:t>
            </a:r>
            <a:r>
              <a:rPr lang="en-US" altLang="zh-CN" b="0" dirty="0" smtClean="0"/>
              <a:t>15) </a:t>
            </a:r>
            <a:r>
              <a:rPr lang="zh-CN" altLang="zh-CN" dirty="0">
                <a:solidFill>
                  <a:srgbClr val="FF0000"/>
                </a:solidFill>
              </a:rPr>
              <a:t>森林</a:t>
            </a:r>
            <a:r>
              <a:rPr lang="zh-CN" altLang="zh-CN" b="0" dirty="0"/>
              <a:t>：是指</a:t>
            </a:r>
            <a:r>
              <a:rPr lang="en-US" altLang="zh-CN" b="0" dirty="0"/>
              <a:t>m(m ≥ 0)</a:t>
            </a:r>
            <a:r>
              <a:rPr lang="zh-CN" altLang="zh-CN" b="0" dirty="0"/>
              <a:t>棵互不相交的树的集合</a:t>
            </a:r>
            <a:r>
              <a:rPr lang="zh-CN" altLang="zh-CN" b="0" dirty="0" smtClean="0"/>
              <a:t>。</a:t>
            </a:r>
            <a:endParaRPr lang="en-US" altLang="zh-CN" b="0" dirty="0" smtClean="0"/>
          </a:p>
          <a:p>
            <a:r>
              <a:rPr lang="en-US" altLang="zh-CN" b="0" dirty="0"/>
              <a:t>	</a:t>
            </a:r>
            <a:r>
              <a:rPr lang="zh-CN" altLang="en-US" sz="2200" b="0" dirty="0" smtClean="0">
                <a:solidFill>
                  <a:srgbClr val="FF0000"/>
                </a:solidFill>
              </a:rPr>
              <a:t>注：</a:t>
            </a:r>
            <a:r>
              <a:rPr lang="zh-CN" altLang="zh-CN" sz="2200" b="0" dirty="0" smtClean="0"/>
              <a:t>如果</a:t>
            </a:r>
            <a:r>
              <a:rPr lang="zh-CN" altLang="zh-CN" sz="2200" b="0" dirty="0"/>
              <a:t>删去一棵树的根结点，剩余的子树就构成了森林；反之，加上一个结点作为树的根，森林就变成了一棵树。</a:t>
            </a:r>
            <a:endParaRPr lang="zh-CN" altLang="en-US" sz="2200" b="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0"/>
            <a:ext cx="4982120" cy="2647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标题 1"/>
          <p:cNvSpPr>
            <a:spLocks noGrp="1"/>
          </p:cNvSpPr>
          <p:nvPr>
            <p:ph type="title"/>
          </p:nvPr>
        </p:nvSpPr>
        <p:spPr>
          <a:xfrm>
            <a:off x="409104" y="1321392"/>
            <a:ext cx="3109796" cy="548640"/>
          </a:xfrm>
        </p:spPr>
        <p:txBody>
          <a:bodyPr/>
          <a:lstStyle/>
          <a:p>
            <a:r>
              <a:rPr lang="zh-CN" altLang="zh-CN" b="1" dirty="0" smtClean="0"/>
              <a:t>相关</a:t>
            </a:r>
            <a:r>
              <a:rPr lang="zh-CN" altLang="zh-CN" b="1" dirty="0"/>
              <a:t>的基本术语</a:t>
            </a:r>
            <a:endParaRPr lang="zh-CN" altLang="en-US" dirty="0"/>
          </a:p>
        </p:txBody>
      </p:sp>
    </p:spTree>
    <p:extLst>
      <p:ext uri="{BB962C8B-B14F-4D97-AF65-F5344CB8AC3E}">
        <p14:creationId xmlns:p14="http://schemas.microsoft.com/office/powerpoint/2010/main" val="2732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125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2696"/>
            <a:ext cx="7520940" cy="1296143"/>
          </a:xfrm>
        </p:spPr>
        <p:txBody>
          <a:bodyPr/>
          <a:lstStyle/>
          <a:p>
            <a:pPr>
              <a:lnSpc>
                <a:spcPct val="150000"/>
              </a:lnSpc>
              <a:spcAft>
                <a:spcPts val="1200"/>
              </a:spcAft>
            </a:pPr>
            <a:r>
              <a:rPr lang="en-US" altLang="zh-CN" sz="2000" b="1" dirty="0">
                <a:sym typeface="Wingdings 2"/>
              </a:rPr>
              <a:t></a:t>
            </a:r>
            <a:r>
              <a:rPr lang="zh-CN" altLang="zh-CN" sz="2000" b="1" dirty="0">
                <a:solidFill>
                  <a:srgbClr val="FF0000"/>
                </a:solidFill>
              </a:rPr>
              <a:t>构造哈夫曼树的基本思想</a:t>
            </a:r>
            <a:r>
              <a:rPr lang="zh-CN" altLang="zh-CN" sz="2000" b="1" dirty="0" smtClean="0">
                <a:solidFill>
                  <a:srgbClr val="FF0000"/>
                </a:solidFill>
              </a:rPr>
              <a:t>：</a:t>
            </a:r>
            <a:r>
              <a:rPr lang="zh-CN" altLang="zh-CN" sz="2000" dirty="0"/>
              <a:t/>
            </a:r>
            <a:br>
              <a:rPr lang="zh-CN" altLang="zh-CN" sz="2000" dirty="0"/>
            </a:br>
            <a:r>
              <a:rPr lang="zh-CN" altLang="zh-CN" sz="2000" dirty="0">
                <a:latin typeface="楷体" pitchFamily="49" charset="-122"/>
                <a:ea typeface="楷体" pitchFamily="49" charset="-122"/>
              </a:rPr>
              <a:t>让权值越大的叶子结点离根结点的距离越近，而权值越小的叶子结点离根结点的距离越远</a:t>
            </a:r>
            <a:r>
              <a:rPr lang="zh-CN" altLang="zh-CN" sz="2000"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
        <p:nvSpPr>
          <p:cNvPr id="4" name="内容占位符 3"/>
          <p:cNvSpPr>
            <a:spLocks noGrp="1"/>
          </p:cNvSpPr>
          <p:nvPr>
            <p:ph idx="1"/>
          </p:nvPr>
        </p:nvSpPr>
        <p:spPr>
          <a:xfrm>
            <a:off x="426980" y="2132856"/>
            <a:ext cx="8322148" cy="4214842"/>
          </a:xfrm>
        </p:spPr>
        <p:txBody>
          <a:bodyPr>
            <a:normAutofit fontScale="85000" lnSpcReduction="20000"/>
          </a:bodyPr>
          <a:lstStyle/>
          <a:p>
            <a:r>
              <a:rPr lang="en-US" sz="2600" dirty="0" smtClean="0"/>
              <a:t>2. </a:t>
            </a:r>
            <a:r>
              <a:rPr lang="zh-CN" altLang="en-US" sz="2600" dirty="0" smtClean="0"/>
              <a:t>哈夫曼树的构造过程</a:t>
            </a:r>
            <a:endParaRPr lang="en-US" altLang="zh-CN" sz="2600" dirty="0" smtClean="0"/>
          </a:p>
          <a:p>
            <a:r>
              <a:rPr lang="zh-CN" altLang="en-US" dirty="0" smtClean="0">
                <a:solidFill>
                  <a:srgbClr val="FF0000"/>
                </a:solidFill>
              </a:rPr>
              <a:t>基本算法如下：</a:t>
            </a:r>
            <a:endParaRPr lang="en-US" altLang="zh-CN" dirty="0" smtClean="0">
              <a:solidFill>
                <a:srgbClr val="FF0000"/>
              </a:solidFill>
            </a:endParaRPr>
          </a:p>
          <a:p>
            <a:r>
              <a:rPr lang="en-US" b="0" dirty="0" smtClean="0"/>
              <a:t>(1) </a:t>
            </a:r>
            <a:r>
              <a:rPr lang="zh-CN" altLang="en-US" b="0" dirty="0" smtClean="0"/>
              <a:t>由给定的</a:t>
            </a:r>
            <a:r>
              <a:rPr lang="en-US" b="0" dirty="0" smtClean="0"/>
              <a:t>n</a:t>
            </a:r>
            <a:r>
              <a:rPr lang="zh-CN" altLang="en-US" b="0" dirty="0" smtClean="0"/>
              <a:t>个权值</a:t>
            </a:r>
            <a:r>
              <a:rPr lang="en-US" b="0" dirty="0" smtClean="0"/>
              <a:t>{</a:t>
            </a:r>
            <a:r>
              <a:rPr lang="en-US" b="0" i="1" dirty="0" smtClean="0"/>
              <a:t>w</a:t>
            </a:r>
            <a:r>
              <a:rPr lang="en-US" b="0" i="1" baseline="-25000" dirty="0" smtClean="0"/>
              <a:t>1</a:t>
            </a:r>
            <a:r>
              <a:rPr lang="en-US" b="0" i="1" dirty="0" smtClean="0"/>
              <a:t>, w</a:t>
            </a:r>
            <a:r>
              <a:rPr lang="en-US" b="0" i="1" baseline="-25000" dirty="0" smtClean="0"/>
              <a:t>2</a:t>
            </a:r>
            <a:r>
              <a:rPr lang="en-US" b="0" i="1" dirty="0" smtClean="0"/>
              <a:t>, …, </a:t>
            </a:r>
            <a:r>
              <a:rPr lang="en-US" b="0" i="1" dirty="0" err="1" smtClean="0"/>
              <a:t>w</a:t>
            </a:r>
            <a:r>
              <a:rPr lang="en-US" b="0" i="1" baseline="-25000" dirty="0" err="1" smtClean="0"/>
              <a:t>n</a:t>
            </a:r>
            <a:r>
              <a:rPr lang="en-US" b="0" dirty="0" smtClean="0"/>
              <a:t>}</a:t>
            </a:r>
            <a:r>
              <a:rPr lang="zh-CN" altLang="en-US" b="0" dirty="0" smtClean="0"/>
              <a:t>构成有</a:t>
            </a:r>
            <a:r>
              <a:rPr lang="en-US" b="0" dirty="0" smtClean="0"/>
              <a:t>n</a:t>
            </a:r>
            <a:r>
              <a:rPr lang="zh-CN" altLang="en-US" b="0" dirty="0" smtClean="0"/>
              <a:t>棵二叉树的森林，其中每棵二叉树分别都是只含有一个权为</a:t>
            </a:r>
            <a:r>
              <a:rPr lang="en-US" altLang="zh-CN" b="0" i="1" dirty="0" err="1" smtClean="0"/>
              <a:t>w</a:t>
            </a:r>
            <a:r>
              <a:rPr lang="en-US" altLang="zh-CN" b="0" i="1" baseline="-25000" dirty="0" err="1" smtClean="0"/>
              <a:t>i</a:t>
            </a:r>
            <a:r>
              <a:rPr lang="zh-CN" altLang="en-US" b="0" dirty="0" smtClean="0"/>
              <a:t>的</a:t>
            </a:r>
            <a:r>
              <a:rPr lang="zh-CN" altLang="en-US" b="0" dirty="0"/>
              <a:t>单</a:t>
            </a:r>
            <a:r>
              <a:rPr lang="zh-CN" altLang="en-US" b="0" dirty="0" smtClean="0"/>
              <a:t>根结点，其左右子树均为空。</a:t>
            </a:r>
          </a:p>
          <a:p>
            <a:r>
              <a:rPr lang="en-US" b="0" dirty="0" smtClean="0"/>
              <a:t>(2) </a:t>
            </a:r>
            <a:r>
              <a:rPr lang="zh-CN" altLang="en-US" b="0" dirty="0" smtClean="0"/>
              <a:t>在森林中选取根结点的权值最小的两棵二叉树，分别作为左右子树构造一棵新的二叉树，新的二叉树的根结点的权值为其左右子树上根结点的权值之和。</a:t>
            </a:r>
          </a:p>
          <a:p>
            <a:r>
              <a:rPr lang="en-US" b="0" dirty="0" smtClean="0"/>
              <a:t>(3) </a:t>
            </a:r>
            <a:r>
              <a:rPr lang="zh-CN" altLang="en-US" b="0" dirty="0" smtClean="0"/>
              <a:t>从森林中删除</a:t>
            </a:r>
            <a:r>
              <a:rPr lang="en-US" b="0" dirty="0" smtClean="0"/>
              <a:t>(2)</a:t>
            </a:r>
            <a:r>
              <a:rPr lang="zh-CN" altLang="en-US" b="0" dirty="0" smtClean="0"/>
              <a:t>中选取的两棵树，同时将新得到的二叉树加入到森林中，此时森林中还有</a:t>
            </a:r>
            <a:r>
              <a:rPr lang="en-US" b="0" dirty="0" smtClean="0"/>
              <a:t>n-1</a:t>
            </a:r>
            <a:r>
              <a:rPr lang="zh-CN" altLang="en-US" b="0" dirty="0" smtClean="0"/>
              <a:t>棵树。</a:t>
            </a:r>
          </a:p>
          <a:p>
            <a:r>
              <a:rPr lang="en-US" b="0" dirty="0" smtClean="0"/>
              <a:t>(4) </a:t>
            </a:r>
            <a:r>
              <a:rPr lang="zh-CN" altLang="en-US" b="0" dirty="0" smtClean="0"/>
              <a:t>重复步骤</a:t>
            </a:r>
            <a:r>
              <a:rPr lang="en-US" b="0" dirty="0" smtClean="0"/>
              <a:t>(2)</a:t>
            </a:r>
            <a:r>
              <a:rPr lang="zh-CN" altLang="en-US" b="0" dirty="0" smtClean="0"/>
              <a:t>和</a:t>
            </a:r>
            <a:r>
              <a:rPr lang="en-US" b="0" dirty="0" smtClean="0"/>
              <a:t>(3)</a:t>
            </a:r>
            <a:r>
              <a:rPr lang="zh-CN" altLang="en-US" b="0" dirty="0" smtClean="0"/>
              <a:t>，直到森林中只剩一棵树为止，该树即为所求得的哈夫曼树。</a:t>
            </a:r>
            <a:endParaRPr lang="zh-CN" altLang="en-US" dirty="0" smtClean="0"/>
          </a:p>
          <a:p>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8143900" y="357166"/>
            <a:ext cx="469900" cy="469900"/>
          </a:xfrm>
          <a:prstGeom prst="rect">
            <a:avLst/>
          </a:prstGeom>
        </p:spPr>
      </p:pic>
    </p:spTree>
    <p:extLst>
      <p:ext uri="{BB962C8B-B14F-4D97-AF65-F5344CB8AC3E}">
        <p14:creationId xmlns:p14="http://schemas.microsoft.com/office/powerpoint/2010/main" val="297350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43240" y="285728"/>
            <a:ext cx="5463488" cy="1143008"/>
          </a:xfrm>
        </p:spPr>
        <p:txBody>
          <a:bodyPr>
            <a:normAutofit/>
          </a:bodyPr>
          <a:lstStyle/>
          <a:p>
            <a:r>
              <a:rPr lang="en-US" altLang="zh-CN" sz="2200" b="0" dirty="0" smtClean="0"/>
              <a:t>【</a:t>
            </a:r>
            <a:r>
              <a:rPr lang="zh-CN" altLang="en-US" sz="2200" b="0" dirty="0" smtClean="0"/>
              <a:t>例</a:t>
            </a:r>
            <a:r>
              <a:rPr lang="en-US" altLang="zh-CN" sz="2200" b="0" dirty="0" smtClean="0"/>
              <a:t>】</a:t>
            </a:r>
            <a:r>
              <a:rPr lang="zh-CN" altLang="zh-CN" sz="2200" b="0" dirty="0" smtClean="0"/>
              <a:t>给定</a:t>
            </a:r>
            <a:r>
              <a:rPr lang="zh-CN" altLang="zh-CN" sz="2200" b="0" dirty="0"/>
              <a:t>一组</a:t>
            </a:r>
            <a:r>
              <a:rPr lang="zh-CN" altLang="zh-CN" sz="2200" b="0" dirty="0" smtClean="0"/>
              <a:t>字符</a:t>
            </a:r>
            <a:r>
              <a:rPr lang="zh-CN" altLang="en-US" sz="2200" b="0" dirty="0" smtClean="0"/>
              <a:t>：</a:t>
            </a:r>
            <a:r>
              <a:rPr lang="en-US" altLang="zh-CN" sz="2200" b="0" dirty="0" smtClean="0"/>
              <a:t> {</a:t>
            </a:r>
            <a:r>
              <a:rPr lang="en-US" altLang="zh-CN" sz="2200" b="0" dirty="0"/>
              <a:t>A, B, E, P, X, Z</a:t>
            </a:r>
            <a:r>
              <a:rPr lang="en-US" altLang="zh-CN" sz="2200" b="0" dirty="0" smtClean="0"/>
              <a:t>}</a:t>
            </a:r>
            <a:r>
              <a:rPr lang="zh-CN" altLang="en-US" sz="2200" b="0" dirty="0" smtClean="0"/>
              <a:t>，</a:t>
            </a:r>
            <a:endParaRPr lang="en-US" altLang="zh-CN" sz="2200" b="0" dirty="0" smtClean="0"/>
          </a:p>
          <a:p>
            <a:r>
              <a:rPr lang="en-US" altLang="zh-CN" sz="2200" b="0" dirty="0" smtClean="0"/>
              <a:t>           </a:t>
            </a:r>
            <a:r>
              <a:rPr lang="zh-CN" altLang="zh-CN" sz="2200" b="0" dirty="0" smtClean="0"/>
              <a:t>对应</a:t>
            </a:r>
            <a:r>
              <a:rPr lang="zh-CN" altLang="zh-CN" sz="2200" b="0" dirty="0"/>
              <a:t>的</a:t>
            </a:r>
            <a:r>
              <a:rPr lang="zh-CN" altLang="zh-CN" sz="2200" b="0" dirty="0" smtClean="0"/>
              <a:t>权重</a:t>
            </a:r>
            <a:r>
              <a:rPr lang="zh-CN" altLang="en-US" sz="2200" b="0" dirty="0" smtClean="0"/>
              <a:t>：</a:t>
            </a:r>
            <a:r>
              <a:rPr lang="en-US" altLang="zh-CN" sz="2200" b="0" dirty="0" smtClean="0"/>
              <a:t> {</a:t>
            </a:r>
            <a:r>
              <a:rPr lang="en-US" altLang="zh-CN" sz="2200" b="0" dirty="0"/>
              <a:t>32, 10, 110, 24, 32, 2</a:t>
            </a:r>
            <a:r>
              <a:rPr lang="en-US" altLang="zh-CN" sz="2200" b="0" dirty="0" smtClean="0"/>
              <a:t>}</a:t>
            </a:r>
            <a:endParaRPr lang="zh-CN" altLang="en-US" sz="2200" b="0" dirty="0"/>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96" y="1428736"/>
            <a:ext cx="4071966" cy="47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6314" y="1571612"/>
            <a:ext cx="4214842" cy="4518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
          <p:cNvSpPr txBox="1"/>
          <p:nvPr/>
        </p:nvSpPr>
        <p:spPr>
          <a:xfrm>
            <a:off x="428596" y="1428736"/>
            <a:ext cx="3927380" cy="632112"/>
          </a:xfrm>
          <a:prstGeom prst="rect">
            <a:avLst/>
          </a:prstGeom>
          <a:solidFill>
            <a:schemeClr val="bg1"/>
          </a:solidFill>
        </p:spPr>
        <p:txBody>
          <a:bodyPr wrap="square" rtlCol="0">
            <a:spAutoFit/>
          </a:bodyPr>
          <a:lstStyle/>
          <a:p>
            <a:endParaRPr lang="zh-CN" altLang="en-US"/>
          </a:p>
        </p:txBody>
      </p:sp>
      <p:sp>
        <p:nvSpPr>
          <p:cNvPr id="6" name="文本框 5"/>
          <p:cNvSpPr txBox="1"/>
          <p:nvPr/>
        </p:nvSpPr>
        <p:spPr>
          <a:xfrm>
            <a:off x="284010" y="2060848"/>
            <a:ext cx="4071966" cy="1143008"/>
          </a:xfrm>
          <a:prstGeom prst="rect">
            <a:avLst/>
          </a:prstGeom>
          <a:solidFill>
            <a:schemeClr val="bg1"/>
          </a:solidFill>
        </p:spPr>
        <p:txBody>
          <a:bodyPr wrap="square" rtlCol="0">
            <a:spAutoFit/>
          </a:bodyPr>
          <a:lstStyle/>
          <a:p>
            <a:endParaRPr lang="zh-CN" altLang="en-US"/>
          </a:p>
        </p:txBody>
      </p:sp>
      <p:sp>
        <p:nvSpPr>
          <p:cNvPr id="7" name="文本框 6"/>
          <p:cNvSpPr txBox="1"/>
          <p:nvPr/>
        </p:nvSpPr>
        <p:spPr>
          <a:xfrm>
            <a:off x="356302" y="3193364"/>
            <a:ext cx="4144259" cy="1459771"/>
          </a:xfrm>
          <a:prstGeom prst="rect">
            <a:avLst/>
          </a:prstGeom>
          <a:solidFill>
            <a:schemeClr val="bg1"/>
          </a:solidFill>
        </p:spPr>
        <p:txBody>
          <a:bodyPr wrap="square" rtlCol="0">
            <a:spAutoFit/>
          </a:bodyPr>
          <a:lstStyle/>
          <a:p>
            <a:endParaRPr lang="zh-CN" altLang="en-US"/>
          </a:p>
        </p:txBody>
      </p:sp>
      <p:sp>
        <p:nvSpPr>
          <p:cNvPr id="8" name="文本框 7"/>
          <p:cNvSpPr txBox="1"/>
          <p:nvPr/>
        </p:nvSpPr>
        <p:spPr>
          <a:xfrm>
            <a:off x="356301" y="4656184"/>
            <a:ext cx="4180407" cy="1515802"/>
          </a:xfrm>
          <a:prstGeom prst="rect">
            <a:avLst/>
          </a:prstGeom>
          <a:solidFill>
            <a:schemeClr val="bg1"/>
          </a:solidFill>
        </p:spPr>
        <p:txBody>
          <a:bodyPr wrap="square" rtlCol="0">
            <a:spAutoFit/>
          </a:bodyPr>
          <a:lstStyle/>
          <a:p>
            <a:endParaRPr lang="zh-CN" altLang="en-US"/>
          </a:p>
        </p:txBody>
      </p:sp>
      <p:sp>
        <p:nvSpPr>
          <p:cNvPr id="9" name="文本框 8"/>
          <p:cNvSpPr txBox="1"/>
          <p:nvPr/>
        </p:nvSpPr>
        <p:spPr>
          <a:xfrm>
            <a:off x="4932040" y="1552937"/>
            <a:ext cx="4069117" cy="2020079"/>
          </a:xfrm>
          <a:prstGeom prst="rect">
            <a:avLst/>
          </a:prstGeom>
          <a:solidFill>
            <a:schemeClr val="bg1"/>
          </a:solidFill>
        </p:spPr>
        <p:txBody>
          <a:bodyPr wrap="square" rtlCol="0">
            <a:spAutoFit/>
          </a:bodyPr>
          <a:lstStyle/>
          <a:p>
            <a:endParaRPr lang="zh-CN" altLang="en-US"/>
          </a:p>
        </p:txBody>
      </p:sp>
      <p:sp>
        <p:nvSpPr>
          <p:cNvPr id="10" name="文本框 9"/>
          <p:cNvSpPr txBox="1"/>
          <p:nvPr/>
        </p:nvSpPr>
        <p:spPr>
          <a:xfrm>
            <a:off x="4822459" y="3378716"/>
            <a:ext cx="3994537" cy="2210524"/>
          </a:xfrm>
          <a:prstGeom prst="rect">
            <a:avLst/>
          </a:prstGeom>
          <a:solidFill>
            <a:schemeClr val="bg1"/>
          </a:solidFill>
        </p:spPr>
        <p:txBody>
          <a:bodyPr wrap="square" rtlCol="0">
            <a:spAutoFit/>
          </a:bodyPr>
          <a:lstStyle/>
          <a:p>
            <a:endParaRPr lang="zh-CN" altLang="en-US"/>
          </a:p>
        </p:txBody>
      </p:sp>
    </p:spTree>
    <p:extLst>
      <p:ext uri="{BB962C8B-B14F-4D97-AF65-F5344CB8AC3E}">
        <p14:creationId xmlns:p14="http://schemas.microsoft.com/office/powerpoint/2010/main" val="254332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318728" cy="4227921"/>
          </a:xfrm>
        </p:spPr>
        <p:txBody>
          <a:bodyPr/>
          <a:lstStyle/>
          <a:p>
            <a:r>
              <a:rPr lang="en-US" altLang="zh-CN" dirty="0" smtClean="0"/>
              <a:t>	</a:t>
            </a:r>
            <a:r>
              <a:rPr lang="zh-CN" altLang="en-US" dirty="0" smtClean="0">
                <a:solidFill>
                  <a:srgbClr val="FF0000"/>
                </a:solidFill>
              </a:rPr>
              <a:t>注意：</a:t>
            </a:r>
            <a:r>
              <a:rPr lang="en-US" altLang="zh-CN" b="0" dirty="0" smtClean="0"/>
              <a:t>n</a:t>
            </a:r>
            <a:r>
              <a:rPr lang="zh-CN" altLang="zh-CN" b="0" dirty="0"/>
              <a:t>个叶子结点构成的</a:t>
            </a:r>
            <a:r>
              <a:rPr lang="zh-CN" altLang="zh-CN" b="0" dirty="0">
                <a:solidFill>
                  <a:srgbClr val="FF0000"/>
                </a:solidFill>
              </a:rPr>
              <a:t>哈夫曼树</a:t>
            </a:r>
            <a:r>
              <a:rPr lang="zh-CN" altLang="zh-CN" b="0" dirty="0"/>
              <a:t>的带权路径长度是确定的，但树形是不唯一的，因为将森林中两棵权值最小的子树合并时，哪棵做左子树，哪棵做右子树并不严格限制</a:t>
            </a:r>
            <a:r>
              <a:rPr lang="zh-CN" altLang="zh-CN" b="0" dirty="0" smtClean="0"/>
              <a:t>。</a:t>
            </a:r>
            <a:endParaRPr lang="en-US" altLang="zh-CN" b="0" dirty="0" smtClean="0"/>
          </a:p>
          <a:p>
            <a:r>
              <a:rPr lang="en-US" altLang="zh-CN" b="0" dirty="0" smtClean="0"/>
              <a:t>	</a:t>
            </a:r>
            <a:r>
              <a:rPr lang="zh-CN" altLang="zh-CN" b="0" dirty="0" smtClean="0"/>
              <a:t>如</a:t>
            </a:r>
            <a:r>
              <a:rPr lang="zh-CN" altLang="zh-CN" b="0" dirty="0"/>
              <a:t>图</a:t>
            </a:r>
            <a:r>
              <a:rPr lang="en-US" altLang="zh-CN" b="0" dirty="0"/>
              <a:t>5-20</a:t>
            </a:r>
            <a:r>
              <a:rPr lang="zh-CN" altLang="zh-CN" b="0" dirty="0"/>
              <a:t>所示的哈夫曼树与图</a:t>
            </a:r>
            <a:r>
              <a:rPr lang="en-US" altLang="zh-CN" b="0" dirty="0"/>
              <a:t>5-19</a:t>
            </a:r>
            <a:r>
              <a:rPr lang="zh-CN" altLang="zh-CN" b="0" dirty="0"/>
              <a:t>步骤</a:t>
            </a:r>
            <a:r>
              <a:rPr lang="en-US" altLang="zh-CN" b="0" dirty="0"/>
              <a:t>6</a:t>
            </a:r>
            <a:r>
              <a:rPr lang="zh-CN" altLang="zh-CN" b="0" dirty="0"/>
              <a:t>中所示的哈夫曼树具有相同的带权路径长度，但它们的树形不一样。</a:t>
            </a:r>
          </a:p>
          <a:p>
            <a:endParaRPr lang="zh-CN" altLang="en-US" b="0" dirty="0"/>
          </a:p>
        </p:txBody>
      </p:sp>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3356992"/>
            <a:ext cx="3369741" cy="2927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30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506"/>
                                        </p:tgtEl>
                                        <p:attrNameLst>
                                          <p:attrName>style.visibility</p:attrName>
                                        </p:attrNameLst>
                                      </p:cBhvr>
                                      <p:to>
                                        <p:strVal val="visible"/>
                                      </p:to>
                                    </p:set>
                                    <p:animEffect transition="in" filter="fade">
                                      <p:cBhvr>
                                        <p:cTn id="10"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4968552"/>
          </a:xfrm>
        </p:spPr>
        <p:txBody>
          <a:bodyPr>
            <a:normAutofit fontScale="92500" lnSpcReduction="10000"/>
          </a:bodyPr>
          <a:lstStyle/>
          <a:p>
            <a:r>
              <a:rPr lang="en-US" altLang="zh-CN" dirty="0"/>
              <a:t>3. </a:t>
            </a:r>
            <a:r>
              <a:rPr lang="zh-CN" altLang="zh-CN" dirty="0"/>
              <a:t>哈夫曼树的具体实现</a:t>
            </a:r>
          </a:p>
          <a:p>
            <a:r>
              <a:rPr lang="zh-CN" altLang="zh-CN" b="0" dirty="0"/>
              <a:t>算法</a:t>
            </a:r>
            <a:r>
              <a:rPr lang="en-US" altLang="zh-CN" b="0" dirty="0"/>
              <a:t>5.12</a:t>
            </a:r>
            <a:r>
              <a:rPr lang="zh-CN" altLang="zh-CN" b="0" dirty="0"/>
              <a:t>：哈夫曼树</a:t>
            </a:r>
            <a:r>
              <a:rPr lang="zh-CN" altLang="zh-CN" dirty="0">
                <a:solidFill>
                  <a:srgbClr val="FF0000"/>
                </a:solidFill>
              </a:rPr>
              <a:t>结点类</a:t>
            </a:r>
            <a:r>
              <a:rPr lang="zh-CN" altLang="zh-CN" b="0" dirty="0"/>
              <a:t>的定义</a:t>
            </a:r>
          </a:p>
          <a:p>
            <a:r>
              <a:rPr lang="en-US" altLang="zh-CN" b="0" dirty="0"/>
              <a:t>template&lt;class T&gt;</a:t>
            </a:r>
            <a:endParaRPr lang="zh-CN" altLang="zh-CN" b="0" dirty="0"/>
          </a:p>
          <a:p>
            <a:r>
              <a:rPr lang="en-US" altLang="zh-CN" b="0" dirty="0"/>
              <a:t>class </a:t>
            </a:r>
            <a:r>
              <a:rPr lang="en-US" altLang="zh-CN" b="0" dirty="0" err="1"/>
              <a:t>HuffmanTreeNode</a:t>
            </a:r>
            <a:r>
              <a:rPr lang="en-US" altLang="zh-CN" b="0" dirty="0"/>
              <a:t>{</a:t>
            </a:r>
            <a:endParaRPr lang="zh-CN" altLang="zh-CN" b="0" dirty="0"/>
          </a:p>
          <a:p>
            <a:r>
              <a:rPr lang="en-US" altLang="zh-CN" b="0" dirty="0"/>
              <a:t>    friend class </a:t>
            </a:r>
            <a:r>
              <a:rPr lang="en-US" altLang="zh-CN" b="0" dirty="0" err="1"/>
              <a:t>HuffmanTree</a:t>
            </a:r>
            <a:r>
              <a:rPr lang="en-US" altLang="zh-CN" b="0" dirty="0"/>
              <a:t>&lt;T&gt;;</a:t>
            </a:r>
            <a:endParaRPr lang="zh-CN" altLang="zh-CN" b="0" dirty="0"/>
          </a:p>
          <a:p>
            <a:r>
              <a:rPr lang="en-US" altLang="zh-CN" b="0" dirty="0"/>
              <a:t>private:</a:t>
            </a:r>
            <a:endParaRPr lang="zh-CN" altLang="zh-CN" b="0" dirty="0"/>
          </a:p>
          <a:p>
            <a:r>
              <a:rPr lang="en-US" altLang="zh-CN" b="0" dirty="0"/>
              <a:t>    </a:t>
            </a:r>
            <a:r>
              <a:rPr lang="en-US" altLang="zh-CN" b="0" dirty="0" err="1"/>
              <a:t>HuffmanTreeNode</a:t>
            </a:r>
            <a:r>
              <a:rPr lang="en-US" altLang="zh-CN" b="0" dirty="0"/>
              <a:t>&lt;T&gt; *left;</a:t>
            </a:r>
            <a:endParaRPr lang="zh-CN" altLang="zh-CN" b="0" dirty="0"/>
          </a:p>
          <a:p>
            <a:r>
              <a:rPr lang="en-US" altLang="zh-CN" b="0" dirty="0"/>
              <a:t>    </a:t>
            </a:r>
            <a:r>
              <a:rPr lang="en-US" altLang="zh-CN" b="0" dirty="0" err="1"/>
              <a:t>HuffmanTreeNode</a:t>
            </a:r>
            <a:r>
              <a:rPr lang="en-US" altLang="zh-CN" b="0" dirty="0"/>
              <a:t>&lt;T&gt; *right;</a:t>
            </a:r>
            <a:endParaRPr lang="zh-CN" altLang="zh-CN" b="0" dirty="0"/>
          </a:p>
          <a:p>
            <a:r>
              <a:rPr lang="en-US" altLang="zh-CN" b="0" dirty="0"/>
              <a:t>    </a:t>
            </a:r>
            <a:r>
              <a:rPr lang="en-US" altLang="zh-CN" b="0" dirty="0" err="1"/>
              <a:t>int</a:t>
            </a:r>
            <a:r>
              <a:rPr lang="en-US" altLang="zh-CN" b="0" dirty="0"/>
              <a:t> </a:t>
            </a:r>
            <a:r>
              <a:rPr lang="en-US" altLang="zh-CN" b="0" dirty="0" err="1"/>
              <a:t>wgt</a:t>
            </a:r>
            <a:r>
              <a:rPr lang="en-US" altLang="zh-CN" b="0" dirty="0"/>
              <a:t>;</a:t>
            </a:r>
            <a:endParaRPr lang="zh-CN" altLang="zh-CN" b="0" dirty="0"/>
          </a:p>
          <a:p>
            <a:r>
              <a:rPr lang="en-US" altLang="zh-CN" b="0" dirty="0"/>
              <a:t>    T </a:t>
            </a:r>
            <a:r>
              <a:rPr lang="en-US" altLang="zh-CN" b="0" dirty="0" err="1"/>
              <a:t>elem</a:t>
            </a:r>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30631801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112568"/>
          </a:xfrm>
        </p:spPr>
        <p:txBody>
          <a:bodyPr>
            <a:normAutofit fontScale="77500" lnSpcReduction="20000"/>
          </a:bodyPr>
          <a:lstStyle/>
          <a:p>
            <a:r>
              <a:rPr lang="en-US" altLang="zh-CN" b="0" dirty="0"/>
              <a:t>public:</a:t>
            </a:r>
            <a:endParaRPr lang="zh-CN" altLang="zh-CN" b="0" dirty="0"/>
          </a:p>
          <a:p>
            <a:r>
              <a:rPr lang="en-US" altLang="zh-CN" b="0" dirty="0"/>
              <a:t>    </a:t>
            </a:r>
            <a:r>
              <a:rPr lang="en-US" altLang="zh-CN" b="0" dirty="0" err="1"/>
              <a:t>HuffmanTreeNode</a:t>
            </a:r>
            <a:r>
              <a:rPr lang="en-US" altLang="zh-CN" b="0" dirty="0"/>
              <a:t>() {left = right = NULL; </a:t>
            </a:r>
            <a:r>
              <a:rPr lang="en-US" altLang="zh-CN" b="0" dirty="0" err="1"/>
              <a:t>wgt</a:t>
            </a:r>
            <a:r>
              <a:rPr lang="en-US" altLang="zh-CN" b="0" dirty="0"/>
              <a:t> = 0;};</a:t>
            </a:r>
            <a:endParaRPr lang="zh-CN" altLang="zh-CN" b="0" dirty="0"/>
          </a:p>
          <a:p>
            <a:r>
              <a:rPr lang="en-US" altLang="zh-CN" b="0" dirty="0"/>
              <a:t>    </a:t>
            </a:r>
            <a:r>
              <a:rPr lang="en-US" altLang="zh-CN" b="0" dirty="0" err="1"/>
              <a:t>HuffmanTreeNode</a:t>
            </a:r>
            <a:r>
              <a:rPr lang="en-US" altLang="zh-CN" b="0" dirty="0"/>
              <a:t>(</a:t>
            </a:r>
            <a:r>
              <a:rPr lang="en-US" altLang="zh-CN" b="0" dirty="0" err="1"/>
              <a:t>HuffmanTreeNode</a:t>
            </a:r>
            <a:r>
              <a:rPr lang="en-US" altLang="zh-CN" b="0" dirty="0"/>
              <a:t>&lt;T&gt; *l, </a:t>
            </a:r>
            <a:r>
              <a:rPr lang="en-US" altLang="zh-CN" b="0" dirty="0" err="1"/>
              <a:t>HuffmanTreeNode</a:t>
            </a:r>
            <a:r>
              <a:rPr lang="en-US" altLang="zh-CN" b="0" dirty="0"/>
              <a:t>&lt;T&gt; *r, </a:t>
            </a:r>
            <a:r>
              <a:rPr lang="en-US" altLang="zh-CN" b="0" dirty="0" err="1"/>
              <a:t>int</a:t>
            </a:r>
            <a:r>
              <a:rPr lang="en-US" altLang="zh-CN" b="0" dirty="0"/>
              <a:t> weight, T element);</a:t>
            </a:r>
            <a:endParaRPr lang="zh-CN" altLang="zh-CN" b="0" dirty="0"/>
          </a:p>
          <a:p>
            <a:r>
              <a:rPr lang="en-US" altLang="zh-CN" b="0" dirty="0"/>
              <a:t>    ~</a:t>
            </a:r>
            <a:r>
              <a:rPr lang="en-US" altLang="zh-CN" b="0" dirty="0" err="1"/>
              <a:t>HuffmanTreeNode</a:t>
            </a:r>
            <a:r>
              <a:rPr lang="en-US" altLang="zh-CN" b="0" dirty="0"/>
              <a:t>();</a:t>
            </a:r>
            <a:endParaRPr lang="zh-CN" altLang="zh-CN" b="0" dirty="0"/>
          </a:p>
          <a:p>
            <a:r>
              <a:rPr lang="en-US" altLang="zh-CN" b="0" dirty="0"/>
              <a:t>    </a:t>
            </a:r>
            <a:r>
              <a:rPr lang="en-US" altLang="zh-CN" b="0" dirty="0" err="1"/>
              <a:t>int</a:t>
            </a:r>
            <a:r>
              <a:rPr lang="en-US" altLang="zh-CN" b="0" dirty="0"/>
              <a:t> weight() {return </a:t>
            </a:r>
            <a:r>
              <a:rPr lang="en-US" altLang="zh-CN" b="0" dirty="0" err="1"/>
              <a:t>wgt</a:t>
            </a:r>
            <a:r>
              <a:rPr lang="en-US" altLang="zh-CN" b="0" dirty="0"/>
              <a:t>;};</a:t>
            </a:r>
            <a:endParaRPr lang="zh-CN" altLang="zh-CN" b="0" dirty="0"/>
          </a:p>
          <a:p>
            <a:r>
              <a:rPr lang="en-US" altLang="zh-CN" b="0" dirty="0"/>
              <a:t>    T&amp; element() {return </a:t>
            </a:r>
            <a:r>
              <a:rPr lang="en-US" altLang="zh-CN" b="0" dirty="0" err="1"/>
              <a:t>elem</a:t>
            </a:r>
            <a:r>
              <a:rPr lang="en-US" altLang="zh-CN" b="0" dirty="0"/>
              <a:t>;};</a:t>
            </a:r>
            <a:endParaRPr lang="zh-CN" altLang="zh-CN" b="0" dirty="0"/>
          </a:p>
          <a:p>
            <a:r>
              <a:rPr lang="en-US" altLang="zh-CN" b="0" dirty="0"/>
              <a:t>    bool </a:t>
            </a:r>
            <a:r>
              <a:rPr lang="en-US" altLang="zh-CN" b="0" dirty="0" err="1"/>
              <a:t>isLeaf</a:t>
            </a:r>
            <a:r>
              <a:rPr lang="en-US" altLang="zh-CN" b="0" dirty="0"/>
              <a:t>(){return !left &amp;&amp; !right;};</a:t>
            </a:r>
            <a:endParaRPr lang="zh-CN" altLang="zh-CN" b="0" dirty="0"/>
          </a:p>
          <a:p>
            <a:r>
              <a:rPr lang="en-US" altLang="zh-CN" b="0" dirty="0"/>
              <a:t>    void </a:t>
            </a:r>
            <a:r>
              <a:rPr lang="en-US" altLang="zh-CN" b="0" dirty="0" err="1"/>
              <a:t>setLeft</a:t>
            </a:r>
            <a:r>
              <a:rPr lang="en-US" altLang="zh-CN" b="0" dirty="0"/>
              <a:t>(</a:t>
            </a:r>
            <a:r>
              <a:rPr lang="en-US" altLang="zh-CN" b="0" dirty="0" err="1"/>
              <a:t>HuffmanTreeNode</a:t>
            </a:r>
            <a:r>
              <a:rPr lang="en-US" altLang="zh-CN" b="0" dirty="0"/>
              <a:t>&lt;T&gt; *b){left = b;};</a:t>
            </a:r>
            <a:endParaRPr lang="zh-CN" altLang="zh-CN" b="0" dirty="0"/>
          </a:p>
          <a:p>
            <a:r>
              <a:rPr lang="en-US" altLang="zh-CN" b="0" dirty="0"/>
              <a:t>    void </a:t>
            </a:r>
            <a:r>
              <a:rPr lang="en-US" altLang="zh-CN" b="0" dirty="0" err="1"/>
              <a:t>setRight</a:t>
            </a:r>
            <a:r>
              <a:rPr lang="en-US" altLang="zh-CN" b="0" dirty="0"/>
              <a:t>(</a:t>
            </a:r>
            <a:r>
              <a:rPr lang="en-US" altLang="zh-CN" b="0" dirty="0" err="1"/>
              <a:t>HuffmanTreeNode</a:t>
            </a:r>
            <a:r>
              <a:rPr lang="en-US" altLang="zh-CN" b="0" dirty="0"/>
              <a:t>&lt;T&gt; *b){right = b;};</a:t>
            </a:r>
            <a:endParaRPr lang="zh-CN" altLang="zh-CN" b="0" dirty="0"/>
          </a:p>
          <a:p>
            <a:r>
              <a:rPr lang="en-US" altLang="zh-CN" b="0" dirty="0"/>
              <a:t>    </a:t>
            </a:r>
            <a:r>
              <a:rPr lang="en-US" altLang="zh-CN" b="0" dirty="0" err="1"/>
              <a:t>HuffmanTreeNode</a:t>
            </a:r>
            <a:r>
              <a:rPr lang="en-US" altLang="zh-CN" b="0" dirty="0"/>
              <a:t>&lt;T&gt;* Left() </a:t>
            </a:r>
            <a:r>
              <a:rPr lang="en-US" altLang="zh-CN" b="0" dirty="0" err="1"/>
              <a:t>const</a:t>
            </a:r>
            <a:r>
              <a:rPr lang="en-US" altLang="zh-CN" b="0" dirty="0"/>
              <a:t> {return left;};</a:t>
            </a:r>
            <a:endParaRPr lang="zh-CN" altLang="zh-CN" b="0" dirty="0"/>
          </a:p>
          <a:p>
            <a:r>
              <a:rPr lang="en-US" altLang="zh-CN" b="0" dirty="0"/>
              <a:t>    </a:t>
            </a:r>
            <a:r>
              <a:rPr lang="en-US" altLang="zh-CN" b="0" dirty="0" err="1"/>
              <a:t>HuffmanTreeNode</a:t>
            </a:r>
            <a:r>
              <a:rPr lang="en-US" altLang="zh-CN" b="0" dirty="0"/>
              <a:t>&lt;T&gt;* Right() </a:t>
            </a:r>
            <a:r>
              <a:rPr lang="en-US" altLang="zh-CN" b="0" dirty="0" err="1"/>
              <a:t>const</a:t>
            </a:r>
            <a:r>
              <a:rPr lang="en-US" altLang="zh-CN" b="0" dirty="0"/>
              <a:t> {return right;};</a:t>
            </a:r>
            <a:endParaRPr lang="zh-CN" altLang="zh-CN" b="0" dirty="0"/>
          </a:p>
          <a:p>
            <a:r>
              <a:rPr lang="en-US" altLang="zh-CN" b="0" dirty="0" smtClean="0"/>
              <a:t>};</a:t>
            </a:r>
            <a:endParaRPr lang="zh-CN" altLang="zh-CN" b="0" dirty="0"/>
          </a:p>
        </p:txBody>
      </p:sp>
    </p:spTree>
    <p:extLst>
      <p:ext uri="{BB962C8B-B14F-4D97-AF65-F5344CB8AC3E}">
        <p14:creationId xmlns:p14="http://schemas.microsoft.com/office/powerpoint/2010/main" val="37477302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848872" cy="5256584"/>
          </a:xfrm>
        </p:spPr>
        <p:txBody>
          <a:bodyPr>
            <a:normAutofit fontScale="70000" lnSpcReduction="20000"/>
          </a:bodyPr>
          <a:lstStyle/>
          <a:p>
            <a:r>
              <a:rPr lang="zh-CN" altLang="zh-CN" b="0" dirty="0"/>
              <a:t>算法</a:t>
            </a:r>
            <a:r>
              <a:rPr lang="en-US" altLang="zh-CN" b="0" dirty="0"/>
              <a:t>5.13</a:t>
            </a:r>
            <a:r>
              <a:rPr lang="zh-CN" altLang="zh-CN" b="0" dirty="0"/>
              <a:t>：哈夫曼</a:t>
            </a:r>
            <a:r>
              <a:rPr lang="zh-CN" altLang="zh-CN" dirty="0">
                <a:solidFill>
                  <a:srgbClr val="FF0000"/>
                </a:solidFill>
              </a:rPr>
              <a:t>树类</a:t>
            </a:r>
            <a:r>
              <a:rPr lang="zh-CN" altLang="zh-CN" b="0" dirty="0"/>
              <a:t>的定义</a:t>
            </a:r>
          </a:p>
          <a:p>
            <a:r>
              <a:rPr lang="en-US" altLang="zh-CN" b="0" dirty="0"/>
              <a:t>template&lt;class T&gt;</a:t>
            </a:r>
            <a:endParaRPr lang="zh-CN" altLang="zh-CN" b="0" dirty="0"/>
          </a:p>
          <a:p>
            <a:r>
              <a:rPr lang="en-US" altLang="zh-CN" b="0" dirty="0"/>
              <a:t>class </a:t>
            </a:r>
            <a:r>
              <a:rPr lang="en-US" altLang="zh-CN" b="0" dirty="0" err="1"/>
              <a:t>HuffmanTree</a:t>
            </a:r>
            <a:r>
              <a:rPr lang="en-US" altLang="zh-CN" b="0" dirty="0"/>
              <a:t>{</a:t>
            </a:r>
            <a:endParaRPr lang="zh-CN" altLang="zh-CN" b="0" dirty="0"/>
          </a:p>
          <a:p>
            <a:r>
              <a:rPr lang="en-US" altLang="zh-CN" b="0" dirty="0"/>
              <a:t>private:</a:t>
            </a:r>
            <a:endParaRPr lang="zh-CN" altLang="zh-CN" b="0" dirty="0"/>
          </a:p>
          <a:p>
            <a:r>
              <a:rPr lang="en-US" altLang="zh-CN" b="0" dirty="0"/>
              <a:t>    </a:t>
            </a:r>
            <a:r>
              <a:rPr lang="en-US" altLang="zh-CN" b="0" dirty="0" err="1"/>
              <a:t>HuffmanTreeNode</a:t>
            </a:r>
            <a:r>
              <a:rPr lang="en-US" altLang="zh-CN" b="0" dirty="0"/>
              <a:t>&lt;T&gt; *root;     	//</a:t>
            </a:r>
            <a:r>
              <a:rPr lang="en-US" altLang="zh-CN" b="0" dirty="0" err="1"/>
              <a:t>HuffmanTree</a:t>
            </a:r>
            <a:r>
              <a:rPr lang="zh-CN" altLang="zh-CN" b="0" dirty="0"/>
              <a:t>的树根</a:t>
            </a:r>
          </a:p>
          <a:p>
            <a:r>
              <a:rPr lang="en-US" altLang="zh-CN" b="0" dirty="0"/>
              <a:t>public:</a:t>
            </a:r>
            <a:endParaRPr lang="zh-CN" altLang="zh-CN" b="0" dirty="0"/>
          </a:p>
          <a:p>
            <a:r>
              <a:rPr lang="en-US" altLang="zh-CN" b="0" dirty="0"/>
              <a:t>    </a:t>
            </a:r>
            <a:r>
              <a:rPr lang="en-US" altLang="zh-CN" b="0" dirty="0" err="1"/>
              <a:t>HuffmanTree</a:t>
            </a:r>
            <a:r>
              <a:rPr lang="en-US" altLang="zh-CN" b="0" dirty="0"/>
              <a:t>(){root = NULL;};</a:t>
            </a:r>
            <a:endParaRPr lang="zh-CN" altLang="zh-CN" b="0" dirty="0"/>
          </a:p>
          <a:p>
            <a:r>
              <a:rPr lang="en-US" altLang="zh-CN" b="0" dirty="0"/>
              <a:t>    </a:t>
            </a:r>
            <a:r>
              <a:rPr lang="en-US" altLang="zh-CN" b="0" dirty="0" err="1"/>
              <a:t>HuffmanTree</a:t>
            </a:r>
            <a:r>
              <a:rPr lang="en-US" altLang="zh-CN" b="0" dirty="0"/>
              <a:t>(T element</a:t>
            </a:r>
            <a:r>
              <a:rPr lang="en-US" altLang="zh-CN" b="0" dirty="0" smtClean="0"/>
              <a:t>,  </a:t>
            </a:r>
            <a:r>
              <a:rPr lang="en-US" altLang="zh-CN" b="0" dirty="0" err="1" smtClean="0"/>
              <a:t>int</a:t>
            </a:r>
            <a:r>
              <a:rPr lang="en-US" altLang="zh-CN" b="0" dirty="0" smtClean="0"/>
              <a:t> </a:t>
            </a:r>
            <a:r>
              <a:rPr lang="en-US" altLang="zh-CN" b="0" dirty="0"/>
              <a:t>weight);</a:t>
            </a:r>
            <a:endParaRPr lang="zh-CN" altLang="zh-CN" b="0" dirty="0"/>
          </a:p>
          <a:p>
            <a:r>
              <a:rPr lang="en-US" altLang="zh-CN" b="0" dirty="0"/>
              <a:t>    </a:t>
            </a:r>
            <a:r>
              <a:rPr lang="en-US" altLang="zh-CN" b="0" dirty="0" err="1"/>
              <a:t>HuffmanTree</a:t>
            </a:r>
            <a:r>
              <a:rPr lang="en-US" altLang="zh-CN" b="0" dirty="0"/>
              <a:t>(</a:t>
            </a:r>
            <a:r>
              <a:rPr lang="en-US" altLang="zh-CN" b="0" dirty="0" err="1"/>
              <a:t>HuffmanTree</a:t>
            </a:r>
            <a:r>
              <a:rPr lang="en-US" altLang="zh-CN" b="0" dirty="0"/>
              <a:t>&lt;T&gt; *l</a:t>
            </a:r>
            <a:r>
              <a:rPr lang="en-US" altLang="zh-CN" b="0" dirty="0" smtClean="0"/>
              <a:t>, </a:t>
            </a:r>
            <a:r>
              <a:rPr lang="en-US" altLang="zh-CN" b="0" dirty="0" err="1" smtClean="0"/>
              <a:t>HuffmanTree</a:t>
            </a:r>
            <a:r>
              <a:rPr lang="en-US" altLang="zh-CN" b="0" dirty="0" smtClean="0"/>
              <a:t>&lt;T</a:t>
            </a:r>
            <a:r>
              <a:rPr lang="en-US" altLang="zh-CN" b="0" dirty="0"/>
              <a:t>&gt; *r</a:t>
            </a:r>
            <a:r>
              <a:rPr lang="en-US" altLang="zh-CN" b="0" dirty="0" smtClean="0"/>
              <a:t>, </a:t>
            </a:r>
            <a:r>
              <a:rPr lang="en-US" altLang="zh-CN" b="0" dirty="0" err="1" smtClean="0"/>
              <a:t>int</a:t>
            </a:r>
            <a:r>
              <a:rPr lang="en-US" altLang="zh-CN" b="0" dirty="0" smtClean="0"/>
              <a:t> </a:t>
            </a:r>
            <a:r>
              <a:rPr lang="en-US" altLang="zh-CN" b="0" dirty="0"/>
              <a:t>weight);</a:t>
            </a:r>
            <a:endParaRPr lang="zh-CN" altLang="zh-CN" b="0" dirty="0"/>
          </a:p>
          <a:p>
            <a:r>
              <a:rPr lang="en-US" altLang="zh-CN" b="0" dirty="0"/>
              <a:t>    void </a:t>
            </a:r>
            <a:r>
              <a:rPr lang="en-US" altLang="zh-CN" b="0" dirty="0" err="1"/>
              <a:t>DeleteTree</a:t>
            </a:r>
            <a:r>
              <a:rPr lang="en-US" altLang="zh-CN" b="0" dirty="0"/>
              <a:t>(</a:t>
            </a:r>
            <a:r>
              <a:rPr lang="en-US" altLang="zh-CN" b="0" dirty="0" err="1"/>
              <a:t>HuffmanTreeNode</a:t>
            </a:r>
            <a:r>
              <a:rPr lang="en-US" altLang="zh-CN" b="0" dirty="0"/>
              <a:t>&lt;T&gt; *root);    	//</a:t>
            </a:r>
            <a:r>
              <a:rPr lang="zh-CN" altLang="zh-CN" b="0" dirty="0"/>
              <a:t>删除</a:t>
            </a:r>
            <a:r>
              <a:rPr lang="en-US" altLang="zh-CN" b="0" dirty="0"/>
              <a:t>Huffman</a:t>
            </a:r>
            <a:r>
              <a:rPr lang="zh-CN" altLang="zh-CN" b="0" dirty="0"/>
              <a:t>树或其子树</a:t>
            </a:r>
          </a:p>
          <a:p>
            <a:r>
              <a:rPr lang="en-US" altLang="zh-CN" b="0" dirty="0"/>
              <a:t>    ~</a:t>
            </a:r>
            <a:r>
              <a:rPr lang="en-US" altLang="zh-CN" b="0" dirty="0" err="1"/>
              <a:t>HuffmanTree</a:t>
            </a:r>
            <a:r>
              <a:rPr lang="en-US" altLang="zh-CN" b="0" dirty="0" smtClean="0"/>
              <a:t>(){ </a:t>
            </a:r>
            <a:r>
              <a:rPr lang="en-US" altLang="zh-CN" b="0" dirty="0" err="1" smtClean="0"/>
              <a:t>DeleteTree</a:t>
            </a:r>
            <a:r>
              <a:rPr lang="en-US" altLang="zh-CN" b="0" dirty="0" smtClean="0"/>
              <a:t>(root); };</a:t>
            </a:r>
            <a:r>
              <a:rPr lang="en-US" altLang="zh-CN" b="0" dirty="0"/>
              <a:t>		</a:t>
            </a:r>
            <a:r>
              <a:rPr lang="en-US" altLang="zh-CN" b="0" dirty="0" smtClean="0"/>
              <a:t>//</a:t>
            </a:r>
            <a:r>
              <a:rPr lang="zh-CN" altLang="zh-CN" b="0" dirty="0"/>
              <a:t>析构函数</a:t>
            </a:r>
          </a:p>
          <a:p>
            <a:r>
              <a:rPr lang="en-US" altLang="zh-CN" b="0" dirty="0"/>
              <a:t>    </a:t>
            </a:r>
            <a:r>
              <a:rPr lang="en-US" altLang="zh-CN" b="0" dirty="0" err="1"/>
              <a:t>HuffmanTreeNode</a:t>
            </a:r>
            <a:r>
              <a:rPr lang="en-US" altLang="zh-CN" b="0" dirty="0"/>
              <a:t>&lt;T&gt;* Root() {return root;}</a:t>
            </a:r>
            <a:endParaRPr lang="zh-CN" altLang="zh-CN" b="0" dirty="0"/>
          </a:p>
          <a:p>
            <a:r>
              <a:rPr lang="en-US" altLang="zh-CN" b="0" dirty="0"/>
              <a:t>    </a:t>
            </a:r>
            <a:r>
              <a:rPr lang="en-US" altLang="zh-CN" b="0" dirty="0" err="1"/>
              <a:t>int</a:t>
            </a:r>
            <a:r>
              <a:rPr lang="en-US" altLang="zh-CN" b="0" dirty="0"/>
              <a:t> weight() {return root-&gt;</a:t>
            </a:r>
            <a:r>
              <a:rPr lang="en-US" altLang="zh-CN" b="0" dirty="0" err="1"/>
              <a:t>wgt</a:t>
            </a:r>
            <a:r>
              <a:rPr lang="en-US" altLang="zh-CN" b="0" dirty="0"/>
              <a:t>;};</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31626677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8532440" cy="5112568"/>
          </a:xfrm>
        </p:spPr>
        <p:txBody>
          <a:bodyPr>
            <a:noAutofit/>
          </a:bodyPr>
          <a:lstStyle/>
          <a:p>
            <a:pPr>
              <a:lnSpc>
                <a:spcPct val="110000"/>
              </a:lnSpc>
              <a:spcBef>
                <a:spcPts val="0"/>
              </a:spcBef>
            </a:pPr>
            <a:r>
              <a:rPr lang="zh-CN" altLang="zh-CN" dirty="0"/>
              <a:t>算法</a:t>
            </a:r>
            <a:r>
              <a:rPr lang="en-US" altLang="zh-CN" dirty="0"/>
              <a:t>5.14</a:t>
            </a:r>
            <a:r>
              <a:rPr lang="zh-CN" altLang="zh-CN" dirty="0"/>
              <a:t>：哈夫曼树构造的实现</a:t>
            </a:r>
          </a:p>
          <a:p>
            <a:pPr>
              <a:lnSpc>
                <a:spcPct val="110000"/>
              </a:lnSpc>
              <a:spcBef>
                <a:spcPts val="0"/>
              </a:spcBef>
            </a:pPr>
            <a:r>
              <a:rPr lang="en-US" altLang="zh-CN" b="0" dirty="0" smtClean="0"/>
              <a:t>//</a:t>
            </a:r>
            <a:r>
              <a:rPr lang="zh-CN" altLang="zh-CN" b="0" dirty="0">
                <a:solidFill>
                  <a:srgbClr val="FF0000"/>
                </a:solidFill>
              </a:rPr>
              <a:t>构造哈夫曼树：</a:t>
            </a:r>
            <a:r>
              <a:rPr lang="en-US" altLang="zh-CN" b="0" dirty="0"/>
              <a:t>element</a:t>
            </a:r>
            <a:r>
              <a:rPr lang="zh-CN" altLang="zh-CN" b="0" dirty="0"/>
              <a:t>数据存储字符，</a:t>
            </a:r>
            <a:r>
              <a:rPr lang="en-US" altLang="zh-CN" b="0" dirty="0"/>
              <a:t>weight</a:t>
            </a:r>
            <a:r>
              <a:rPr lang="zh-CN" altLang="zh-CN" b="0" dirty="0"/>
              <a:t>数组存储对应权值，</a:t>
            </a:r>
            <a:r>
              <a:rPr lang="en-US" altLang="zh-CN" b="0" dirty="0"/>
              <a:t>n</a:t>
            </a:r>
            <a:r>
              <a:rPr lang="zh-CN" altLang="zh-CN" b="0" dirty="0"/>
              <a:t>是数据长度</a:t>
            </a:r>
          </a:p>
          <a:p>
            <a:pPr>
              <a:lnSpc>
                <a:spcPct val="110000"/>
              </a:lnSpc>
              <a:spcBef>
                <a:spcPts val="0"/>
              </a:spcBef>
            </a:pPr>
            <a:r>
              <a:rPr lang="en-US" altLang="zh-CN" b="0" dirty="0"/>
              <a:t>template&lt;class T&gt;</a:t>
            </a:r>
            <a:endParaRPr lang="zh-CN" altLang="zh-CN" b="0" dirty="0"/>
          </a:p>
          <a:p>
            <a:pPr>
              <a:lnSpc>
                <a:spcPct val="110000"/>
              </a:lnSpc>
              <a:spcBef>
                <a:spcPts val="0"/>
              </a:spcBef>
            </a:pPr>
            <a:r>
              <a:rPr lang="en-US" altLang="zh-CN" b="0" dirty="0" err="1"/>
              <a:t>HuffmanTree</a:t>
            </a:r>
            <a:r>
              <a:rPr lang="en-US" altLang="zh-CN" b="0" dirty="0"/>
              <a:t>&lt;T&gt;* </a:t>
            </a:r>
            <a:r>
              <a:rPr lang="en-US" altLang="zh-CN" b="0" dirty="0" err="1"/>
              <a:t>BuildHuffTree</a:t>
            </a:r>
            <a:r>
              <a:rPr lang="en-US" altLang="zh-CN" b="0" dirty="0"/>
              <a:t>(T element[], </a:t>
            </a:r>
            <a:r>
              <a:rPr lang="en-US" altLang="zh-CN" b="0" dirty="0" err="1"/>
              <a:t>int</a:t>
            </a:r>
            <a:r>
              <a:rPr lang="en-US" altLang="zh-CN" b="0" dirty="0"/>
              <a:t> weight[], </a:t>
            </a:r>
            <a:r>
              <a:rPr lang="en-US" altLang="zh-CN" b="0" dirty="0" err="1"/>
              <a:t>int</a:t>
            </a:r>
            <a:r>
              <a:rPr lang="en-US" altLang="zh-CN" b="0" dirty="0"/>
              <a:t> n){</a:t>
            </a:r>
            <a:endParaRPr lang="zh-CN" altLang="zh-CN" b="0" dirty="0"/>
          </a:p>
          <a:p>
            <a:pPr>
              <a:lnSpc>
                <a:spcPct val="110000"/>
              </a:lnSpc>
              <a:spcBef>
                <a:spcPts val="0"/>
              </a:spcBef>
            </a:pPr>
            <a:r>
              <a:rPr lang="en-US" altLang="zh-CN" b="0" dirty="0"/>
              <a:t>    	</a:t>
            </a:r>
            <a:r>
              <a:rPr lang="en-US" altLang="zh-CN" b="0" dirty="0" err="1"/>
              <a:t>Priority_queue</a:t>
            </a:r>
            <a:r>
              <a:rPr lang="en-US" altLang="zh-CN" b="0" dirty="0"/>
              <a:t>&lt;</a:t>
            </a:r>
            <a:r>
              <a:rPr lang="en-US" altLang="zh-CN" b="0" dirty="0" err="1"/>
              <a:t>HuffmanTree</a:t>
            </a:r>
            <a:r>
              <a:rPr lang="en-US" altLang="zh-CN" b="0" dirty="0"/>
              <a:t>&lt;T</a:t>
            </a:r>
            <a:r>
              <a:rPr lang="en-US" altLang="zh-CN" b="0" dirty="0" smtClean="0"/>
              <a:t>&gt;</a:t>
            </a:r>
            <a:r>
              <a:rPr lang="zh-CN" altLang="en-US" b="0" dirty="0" smtClean="0"/>
              <a:t>*</a:t>
            </a:r>
            <a:r>
              <a:rPr lang="en-US" altLang="zh-CN" b="0" dirty="0" smtClean="0"/>
              <a:t>&gt; </a:t>
            </a:r>
            <a:r>
              <a:rPr lang="en-US" altLang="zh-CN" b="0" dirty="0" err="1" smtClean="0"/>
              <a:t>QHTree</a:t>
            </a:r>
            <a:r>
              <a:rPr lang="en-US" altLang="zh-CN" b="0" dirty="0"/>
              <a:t>;</a:t>
            </a:r>
          </a:p>
          <a:p>
            <a:pPr>
              <a:lnSpc>
                <a:spcPct val="110000"/>
              </a:lnSpc>
              <a:spcBef>
                <a:spcPts val="0"/>
              </a:spcBef>
            </a:pPr>
            <a:r>
              <a:rPr lang="en-US" altLang="zh-CN" b="0" dirty="0"/>
              <a:t>	</a:t>
            </a:r>
            <a:r>
              <a:rPr lang="en-US" altLang="zh-CN" b="0" dirty="0" err="1"/>
              <a:t>HuffmanTree</a:t>
            </a:r>
            <a:r>
              <a:rPr lang="en-US" altLang="zh-CN" b="0" dirty="0"/>
              <a:t>&lt;T&gt; *</a:t>
            </a:r>
            <a:r>
              <a:rPr lang="en-US" altLang="zh-CN" b="0" dirty="0" err="1"/>
              <a:t>lc</a:t>
            </a:r>
            <a:r>
              <a:rPr lang="en-US" altLang="zh-CN" b="0" dirty="0"/>
              <a:t>, *</a:t>
            </a:r>
            <a:r>
              <a:rPr lang="en-US" altLang="zh-CN" b="0" dirty="0" err="1"/>
              <a:t>rc</a:t>
            </a:r>
            <a:r>
              <a:rPr lang="en-US" altLang="zh-CN" b="0" dirty="0"/>
              <a:t>, *</a:t>
            </a:r>
            <a:r>
              <a:rPr lang="en-US" altLang="zh-CN" b="0" dirty="0" smtClean="0"/>
              <a:t>p;</a:t>
            </a:r>
            <a:endParaRPr lang="zh-CN" altLang="zh-CN" b="0" dirty="0"/>
          </a:p>
          <a:p>
            <a:pPr>
              <a:lnSpc>
                <a:spcPct val="110000"/>
              </a:lnSpc>
              <a:spcBef>
                <a:spcPts val="0"/>
              </a:spcBef>
            </a:pPr>
            <a:r>
              <a:rPr lang="en-US" altLang="zh-CN" b="0" dirty="0"/>
              <a:t>    	//</a:t>
            </a:r>
            <a:r>
              <a:rPr lang="zh-CN" altLang="zh-CN" b="0" dirty="0" smtClean="0"/>
              <a:t>初始化</a:t>
            </a:r>
            <a:r>
              <a:rPr lang="zh-CN" altLang="en-US" b="0" dirty="0" smtClean="0"/>
              <a:t>：建立</a:t>
            </a:r>
            <a:r>
              <a:rPr lang="en-US" altLang="zh-CN" b="0" dirty="0" smtClean="0"/>
              <a:t>n</a:t>
            </a:r>
            <a:r>
              <a:rPr lang="zh-CN" altLang="en-US" b="0" dirty="0" smtClean="0"/>
              <a:t>棵单根树</a:t>
            </a:r>
            <a:endParaRPr lang="zh-CN" altLang="zh-CN" b="0" dirty="0"/>
          </a:p>
          <a:p>
            <a:pPr>
              <a:lnSpc>
                <a:spcPct val="110000"/>
              </a:lnSpc>
              <a:spcBef>
                <a:spcPts val="0"/>
              </a:spcBef>
            </a:pPr>
            <a:r>
              <a:rPr lang="en-US" altLang="zh-CN" b="0" dirty="0"/>
              <a:t>    	for (</a:t>
            </a:r>
            <a:r>
              <a:rPr lang="en-US" altLang="zh-CN" b="0" dirty="0" err="1"/>
              <a:t>int</a:t>
            </a:r>
            <a:r>
              <a:rPr lang="en-US" altLang="zh-CN" b="0" dirty="0"/>
              <a:t> i = 0; i &lt; n; i++)</a:t>
            </a:r>
            <a:endParaRPr lang="zh-CN" altLang="zh-CN" b="0" dirty="0"/>
          </a:p>
          <a:p>
            <a:pPr>
              <a:lnSpc>
                <a:spcPct val="110000"/>
              </a:lnSpc>
              <a:spcBef>
                <a:spcPts val="0"/>
              </a:spcBef>
            </a:pPr>
            <a:r>
              <a:rPr lang="en-US" altLang="zh-CN" b="0" dirty="0"/>
              <a:t>        	</a:t>
            </a:r>
            <a:r>
              <a:rPr lang="en-US" altLang="zh-CN" b="0" dirty="0" err="1" smtClean="0"/>
              <a:t>QHTree.push</a:t>
            </a:r>
            <a:r>
              <a:rPr lang="en-US" altLang="zh-CN" b="0" dirty="0" smtClean="0"/>
              <a:t>(new </a:t>
            </a:r>
            <a:r>
              <a:rPr lang="en-US" altLang="zh-CN" b="0" dirty="0" err="1"/>
              <a:t>HuffmanTree</a:t>
            </a:r>
            <a:r>
              <a:rPr lang="en-US" altLang="zh-CN" b="0" dirty="0"/>
              <a:t>&lt;T&gt;(element[i],weight[i</a:t>
            </a:r>
            <a:r>
              <a:rPr lang="en-US" altLang="zh-CN" b="0" dirty="0" smtClean="0"/>
              <a:t>]));</a:t>
            </a:r>
            <a:endParaRPr lang="zh-CN" altLang="zh-CN" b="0" dirty="0"/>
          </a:p>
        </p:txBody>
      </p:sp>
    </p:spTree>
    <p:extLst>
      <p:ext uri="{BB962C8B-B14F-4D97-AF65-F5344CB8AC3E}">
        <p14:creationId xmlns:p14="http://schemas.microsoft.com/office/powerpoint/2010/main" val="34348452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12776"/>
            <a:ext cx="8712968" cy="4464496"/>
          </a:xfrm>
        </p:spPr>
        <p:txBody>
          <a:bodyPr>
            <a:normAutofit/>
          </a:bodyPr>
          <a:lstStyle/>
          <a:p>
            <a:pPr>
              <a:spcBef>
                <a:spcPts val="0"/>
              </a:spcBef>
            </a:pPr>
            <a:r>
              <a:rPr lang="en-US" altLang="zh-CN" b="0" dirty="0" smtClean="0"/>
              <a:t>//</a:t>
            </a:r>
            <a:r>
              <a:rPr lang="zh-CN" altLang="zh-CN" b="0" dirty="0"/>
              <a:t>构造哈夫曼树</a:t>
            </a:r>
          </a:p>
          <a:p>
            <a:pPr>
              <a:spcBef>
                <a:spcPts val="0"/>
              </a:spcBef>
            </a:pPr>
            <a:r>
              <a:rPr lang="en-US" altLang="zh-CN" b="0" dirty="0"/>
              <a:t>    while </a:t>
            </a:r>
            <a:r>
              <a:rPr lang="en-US" altLang="zh-CN" b="0" dirty="0" smtClean="0"/>
              <a:t>(</a:t>
            </a:r>
            <a:r>
              <a:rPr lang="en-US" altLang="zh-CN" b="0" dirty="0" err="1" smtClean="0"/>
              <a:t>QHTree.size</a:t>
            </a:r>
            <a:r>
              <a:rPr lang="en-US" altLang="zh-CN" b="0" dirty="0"/>
              <a:t>() &gt; 1){</a:t>
            </a:r>
            <a:endParaRPr lang="zh-CN" altLang="zh-CN" b="0" dirty="0"/>
          </a:p>
          <a:p>
            <a:pPr>
              <a:spcBef>
                <a:spcPts val="0"/>
              </a:spcBef>
            </a:pPr>
            <a:r>
              <a:rPr lang="en-US" altLang="zh-CN" b="0" dirty="0"/>
              <a:t>        </a:t>
            </a:r>
            <a:r>
              <a:rPr lang="en-US" altLang="zh-CN" b="0" dirty="0" smtClean="0"/>
              <a:t>	</a:t>
            </a:r>
            <a:r>
              <a:rPr lang="en-US" altLang="zh-CN" b="0" dirty="0" err="1" smtClean="0"/>
              <a:t>rc</a:t>
            </a:r>
            <a:r>
              <a:rPr lang="en-US" altLang="zh-CN" b="0" dirty="0" smtClean="0"/>
              <a:t> </a:t>
            </a:r>
            <a:r>
              <a:rPr lang="en-US" altLang="zh-CN" b="0" dirty="0"/>
              <a:t>= </a:t>
            </a:r>
            <a:r>
              <a:rPr lang="en-US" altLang="zh-CN" b="0" dirty="0" err="1" smtClean="0"/>
              <a:t>QHTree.top</a:t>
            </a:r>
            <a:r>
              <a:rPr lang="en-US" altLang="zh-CN" b="0" dirty="0" smtClean="0"/>
              <a:t>();     	</a:t>
            </a:r>
            <a:r>
              <a:rPr lang="en-US" altLang="zh-CN" b="0" dirty="0" err="1" smtClean="0"/>
              <a:t>QHTree.pop</a:t>
            </a:r>
            <a:r>
              <a:rPr lang="en-US" altLang="zh-CN" b="0" dirty="0" smtClean="0"/>
              <a:t>(); //</a:t>
            </a:r>
            <a:r>
              <a:rPr lang="zh-CN" altLang="en-US" b="0" dirty="0" smtClean="0"/>
              <a:t>取出权值最小树</a:t>
            </a:r>
            <a:endParaRPr lang="zh-CN" altLang="zh-CN" b="0" dirty="0"/>
          </a:p>
          <a:p>
            <a:pPr>
              <a:spcBef>
                <a:spcPts val="0"/>
              </a:spcBef>
            </a:pPr>
            <a:r>
              <a:rPr lang="en-US" altLang="zh-CN" b="0" dirty="0"/>
              <a:t>        </a:t>
            </a:r>
            <a:r>
              <a:rPr lang="en-US" altLang="zh-CN" b="0" dirty="0" smtClean="0"/>
              <a:t>	</a:t>
            </a:r>
            <a:r>
              <a:rPr lang="en-US" altLang="zh-CN" b="0" dirty="0" err="1" smtClean="0"/>
              <a:t>lc</a:t>
            </a:r>
            <a:r>
              <a:rPr lang="en-US" altLang="zh-CN" b="0" dirty="0" smtClean="0"/>
              <a:t> </a:t>
            </a:r>
            <a:r>
              <a:rPr lang="en-US" altLang="zh-CN" b="0" dirty="0"/>
              <a:t>= </a:t>
            </a:r>
            <a:r>
              <a:rPr lang="en-US" altLang="zh-CN" b="0" dirty="0" err="1" smtClean="0"/>
              <a:t>QHTree.top</a:t>
            </a:r>
            <a:r>
              <a:rPr lang="en-US" altLang="zh-CN" b="0" dirty="0" smtClean="0"/>
              <a:t>();      	</a:t>
            </a:r>
            <a:r>
              <a:rPr lang="en-US" altLang="zh-CN" b="0" dirty="0" err="1" smtClean="0"/>
              <a:t>QHTree.pop</a:t>
            </a:r>
            <a:r>
              <a:rPr lang="en-US" altLang="zh-CN" b="0" dirty="0" smtClean="0"/>
              <a:t>(); //</a:t>
            </a:r>
            <a:r>
              <a:rPr lang="zh-CN" altLang="en-US" b="0" dirty="0" smtClean="0"/>
              <a:t>取值权值第二小树</a:t>
            </a:r>
            <a:endParaRPr lang="zh-CN" altLang="zh-CN" b="0" dirty="0"/>
          </a:p>
          <a:p>
            <a:pPr>
              <a:spcBef>
                <a:spcPts val="0"/>
              </a:spcBef>
            </a:pPr>
            <a:r>
              <a:rPr lang="en-US" altLang="zh-CN" b="0" dirty="0"/>
              <a:t>	</a:t>
            </a:r>
            <a:r>
              <a:rPr lang="en-US" altLang="zh-CN" b="0" dirty="0" smtClean="0"/>
              <a:t>	p </a:t>
            </a:r>
            <a:r>
              <a:rPr lang="en-US" altLang="zh-CN" b="0" dirty="0"/>
              <a:t>= new </a:t>
            </a:r>
            <a:r>
              <a:rPr lang="en-US" altLang="zh-CN" b="0" dirty="0" err="1"/>
              <a:t>HuffmanTree</a:t>
            </a:r>
            <a:r>
              <a:rPr lang="en-US" altLang="zh-CN" b="0" dirty="0"/>
              <a:t>&lt;T&gt;(</a:t>
            </a:r>
            <a:r>
              <a:rPr lang="en-US" altLang="zh-CN" b="0" dirty="0" err="1" smtClean="0"/>
              <a:t>lc,rc,lc</a:t>
            </a:r>
            <a:r>
              <a:rPr lang="en-US" altLang="zh-CN" b="0" dirty="0" smtClean="0"/>
              <a:t>-</a:t>
            </a:r>
            <a:r>
              <a:rPr lang="en-US" altLang="zh-CN" b="0" dirty="0"/>
              <a:t>&gt;weight()+</a:t>
            </a:r>
            <a:r>
              <a:rPr lang="en-US" altLang="zh-CN" b="0" dirty="0" err="1"/>
              <a:t>rc</a:t>
            </a:r>
            <a:r>
              <a:rPr lang="en-US" altLang="zh-CN" b="0" dirty="0"/>
              <a:t>-&gt;weight());</a:t>
            </a:r>
            <a:endParaRPr lang="zh-CN" altLang="zh-CN" b="0" dirty="0"/>
          </a:p>
          <a:p>
            <a:pPr>
              <a:spcBef>
                <a:spcPts val="0"/>
              </a:spcBef>
            </a:pPr>
            <a:r>
              <a:rPr lang="en-US" altLang="zh-CN" b="0" dirty="0"/>
              <a:t>        </a:t>
            </a:r>
            <a:r>
              <a:rPr lang="en-US" altLang="zh-CN" b="0" dirty="0" smtClean="0"/>
              <a:t>	</a:t>
            </a:r>
            <a:r>
              <a:rPr lang="en-US" altLang="zh-CN" b="0" dirty="0" err="1" smtClean="0"/>
              <a:t>QHTree.push</a:t>
            </a:r>
            <a:r>
              <a:rPr lang="en-US" altLang="zh-CN" b="0" dirty="0" smtClean="0"/>
              <a:t>(p);  //</a:t>
            </a:r>
            <a:r>
              <a:rPr lang="zh-CN" altLang="en-US" b="0" dirty="0" smtClean="0"/>
              <a:t>合并两棵最小树后加入优先队列</a:t>
            </a:r>
            <a:endParaRPr lang="zh-CN" altLang="zh-CN" b="0" dirty="0"/>
          </a:p>
          <a:p>
            <a:pPr>
              <a:spcBef>
                <a:spcPts val="0"/>
              </a:spcBef>
            </a:pPr>
            <a:r>
              <a:rPr lang="en-US" altLang="zh-CN" b="0" dirty="0"/>
              <a:t>    }</a:t>
            </a:r>
            <a:endParaRPr lang="zh-CN" altLang="zh-CN" b="0" dirty="0"/>
          </a:p>
          <a:p>
            <a:pPr>
              <a:spcBef>
                <a:spcPts val="0"/>
              </a:spcBef>
            </a:pPr>
            <a:r>
              <a:rPr lang="en-US" altLang="zh-CN" b="0" dirty="0"/>
              <a:t>    return </a:t>
            </a:r>
            <a:r>
              <a:rPr lang="en-US" altLang="zh-CN" b="0" dirty="0" err="1" smtClean="0"/>
              <a:t>QHTree.top</a:t>
            </a:r>
            <a:r>
              <a:rPr lang="en-US" altLang="zh-CN" b="0" dirty="0"/>
              <a:t>();</a:t>
            </a:r>
            <a:endParaRPr lang="zh-CN" altLang="zh-CN" b="0" dirty="0"/>
          </a:p>
          <a:p>
            <a:pPr>
              <a:spcBef>
                <a:spcPts val="0"/>
              </a:spcBef>
            </a:pPr>
            <a:r>
              <a:rPr lang="en-US" altLang="zh-CN" b="0" dirty="0"/>
              <a:t>}</a:t>
            </a:r>
            <a:endParaRPr lang="zh-CN" altLang="zh-CN" b="0" dirty="0"/>
          </a:p>
          <a:p>
            <a:pPr>
              <a:spcBef>
                <a:spcPts val="0"/>
              </a:spcBef>
            </a:pPr>
            <a:endParaRPr lang="zh-CN" altLang="en-US" dirty="0"/>
          </a:p>
        </p:txBody>
      </p:sp>
    </p:spTree>
    <p:extLst>
      <p:ext uri="{BB962C8B-B14F-4D97-AF65-F5344CB8AC3E}">
        <p14:creationId xmlns:p14="http://schemas.microsoft.com/office/powerpoint/2010/main" val="4840826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5.4.2 </a:t>
            </a:r>
            <a:r>
              <a:rPr lang="zh-CN" altLang="zh-CN" b="1" dirty="0"/>
              <a:t>哈夫曼编码</a:t>
            </a:r>
            <a:endParaRPr lang="zh-CN" altLang="en-US" dirty="0"/>
          </a:p>
        </p:txBody>
      </p:sp>
      <p:sp>
        <p:nvSpPr>
          <p:cNvPr id="3" name="内容占位符 2"/>
          <p:cNvSpPr>
            <a:spLocks noGrp="1"/>
          </p:cNvSpPr>
          <p:nvPr>
            <p:ph idx="1"/>
          </p:nvPr>
        </p:nvSpPr>
        <p:spPr>
          <a:xfrm>
            <a:off x="428596" y="1628800"/>
            <a:ext cx="8429684" cy="4586282"/>
          </a:xfrm>
        </p:spPr>
        <p:txBody>
          <a:bodyPr>
            <a:normAutofit/>
          </a:bodyPr>
          <a:lstStyle/>
          <a:p>
            <a:pPr>
              <a:spcBef>
                <a:spcPts val="600"/>
              </a:spcBef>
              <a:buFont typeface="Arial" panose="020B0604020202020204" pitchFamily="34" charset="0"/>
              <a:buChar char="•"/>
            </a:pPr>
            <a:r>
              <a:rPr lang="zh-CN" altLang="zh-CN" b="0" dirty="0">
                <a:solidFill>
                  <a:srgbClr val="FF0000"/>
                </a:solidFill>
              </a:rPr>
              <a:t>哈夫曼树可以用来设计二进制的前缀编码</a:t>
            </a:r>
            <a:r>
              <a:rPr lang="zh-CN" altLang="zh-CN" b="0" dirty="0"/>
              <a:t>，既满足前缀编码的条件，译码时不会产生二义性，又能保证报文的总编码长度最短</a:t>
            </a:r>
            <a:r>
              <a:rPr lang="zh-CN" altLang="zh-CN" b="0" dirty="0" smtClean="0"/>
              <a:t>。</a:t>
            </a:r>
            <a:endParaRPr lang="en-US" altLang="zh-CN" b="0" dirty="0" smtClean="0"/>
          </a:p>
          <a:p>
            <a:pPr>
              <a:spcBef>
                <a:spcPts val="600"/>
              </a:spcBef>
              <a:buFont typeface="Arial" panose="020B0604020202020204" pitchFamily="34" charset="0"/>
              <a:buChar char="•"/>
            </a:pPr>
            <a:r>
              <a:rPr lang="zh-CN" altLang="zh-CN" dirty="0" smtClean="0"/>
              <a:t>具体</a:t>
            </a:r>
            <a:r>
              <a:rPr lang="zh-CN" altLang="zh-CN" dirty="0"/>
              <a:t>做法为</a:t>
            </a:r>
            <a:r>
              <a:rPr lang="zh-CN" altLang="zh-CN" dirty="0" smtClean="0"/>
              <a:t>：</a:t>
            </a:r>
            <a:endParaRPr lang="en-US" altLang="zh-CN" dirty="0" smtClean="0"/>
          </a:p>
          <a:p>
            <a:pPr lvl="2">
              <a:spcBef>
                <a:spcPts val="600"/>
              </a:spcBef>
              <a:buFont typeface="Wingdings" pitchFamily="2" charset="2"/>
              <a:buChar char="ü"/>
            </a:pPr>
            <a:r>
              <a:rPr lang="zh-CN" altLang="zh-CN" b="0" dirty="0" smtClean="0"/>
              <a:t>首先</a:t>
            </a:r>
            <a:r>
              <a:rPr lang="zh-CN" altLang="zh-CN" b="0" dirty="0"/>
              <a:t>将字符集中的每个字符的使用频率作为权值构造一棵哈夫曼树</a:t>
            </a:r>
            <a:r>
              <a:rPr lang="zh-CN" altLang="zh-CN" b="0" dirty="0" smtClean="0"/>
              <a:t>；</a:t>
            </a:r>
            <a:endParaRPr lang="en-US" altLang="zh-CN" b="0" dirty="0" smtClean="0"/>
          </a:p>
          <a:p>
            <a:pPr lvl="2">
              <a:spcBef>
                <a:spcPts val="600"/>
              </a:spcBef>
              <a:buFont typeface="Wingdings" pitchFamily="2" charset="2"/>
              <a:buChar char="ü"/>
            </a:pPr>
            <a:r>
              <a:rPr lang="zh-CN" altLang="zh-CN" b="0" dirty="0" smtClean="0"/>
              <a:t>从</a:t>
            </a:r>
            <a:r>
              <a:rPr lang="zh-CN" altLang="zh-CN" b="0" dirty="0"/>
              <a:t>根结点开始，分别</a:t>
            </a:r>
            <a:r>
              <a:rPr lang="zh-CN" altLang="zh-CN" b="0" dirty="0" smtClean="0"/>
              <a:t>把</a:t>
            </a:r>
            <a:r>
              <a:rPr lang="en-US" altLang="zh-CN" b="0" dirty="0" smtClean="0"/>
              <a:t>‘0’</a:t>
            </a:r>
            <a:r>
              <a:rPr lang="zh-CN" altLang="zh-CN" b="0" dirty="0" smtClean="0"/>
              <a:t>或</a:t>
            </a:r>
            <a:r>
              <a:rPr lang="en-US" altLang="zh-CN" b="0" dirty="0" smtClean="0"/>
              <a:t>‘1’</a:t>
            </a:r>
            <a:r>
              <a:rPr lang="zh-CN" altLang="zh-CN" b="0" dirty="0" smtClean="0"/>
              <a:t>标</a:t>
            </a:r>
            <a:r>
              <a:rPr lang="zh-CN" altLang="zh-CN" b="0" dirty="0"/>
              <a:t>于树的每条</a:t>
            </a:r>
            <a:r>
              <a:rPr lang="zh-CN" altLang="zh-CN" b="0" dirty="0" smtClean="0"/>
              <a:t>边上</a:t>
            </a:r>
            <a:endParaRPr lang="en-US" altLang="zh-CN" b="0" dirty="0" smtClean="0"/>
          </a:p>
          <a:p>
            <a:pPr lvl="2">
              <a:spcBef>
                <a:spcPts val="600"/>
              </a:spcBef>
              <a:buFont typeface="Wingdings" pitchFamily="2" charset="2"/>
              <a:buChar char="ü"/>
            </a:pPr>
            <a:r>
              <a:rPr lang="en-US" altLang="zh-CN" b="0" dirty="0" smtClean="0"/>
              <a:t>‘0’</a:t>
            </a:r>
            <a:r>
              <a:rPr lang="zh-CN" altLang="zh-CN" b="0" dirty="0" smtClean="0"/>
              <a:t>对应</a:t>
            </a:r>
            <a:r>
              <a:rPr lang="zh-CN" altLang="zh-CN" b="0" dirty="0"/>
              <a:t>于连接左孩子的边</a:t>
            </a:r>
            <a:r>
              <a:rPr lang="zh-CN" altLang="zh-CN" b="0" dirty="0" smtClean="0"/>
              <a:t>，</a:t>
            </a:r>
            <a:r>
              <a:rPr lang="en-US" altLang="zh-CN" b="0" dirty="0" smtClean="0"/>
              <a:t>‘1’</a:t>
            </a:r>
            <a:r>
              <a:rPr lang="zh-CN" altLang="zh-CN" b="0" dirty="0" smtClean="0"/>
              <a:t>对应</a:t>
            </a:r>
            <a:r>
              <a:rPr lang="zh-CN" altLang="zh-CN" b="0" dirty="0"/>
              <a:t>于连接右孩子的</a:t>
            </a:r>
            <a:r>
              <a:rPr lang="zh-CN" altLang="zh-CN" b="0" dirty="0" smtClean="0"/>
              <a:t>边</a:t>
            </a:r>
            <a:endParaRPr lang="en-US" altLang="zh-CN" b="0" dirty="0" smtClean="0"/>
          </a:p>
          <a:p>
            <a:pPr lvl="2">
              <a:spcBef>
                <a:spcPts val="600"/>
              </a:spcBef>
              <a:buFont typeface="Wingdings" pitchFamily="2" charset="2"/>
              <a:buChar char="ü"/>
            </a:pPr>
            <a:r>
              <a:rPr lang="zh-CN" altLang="en-US" dirty="0" smtClean="0"/>
              <a:t>从根到叶子的路径上‘</a:t>
            </a:r>
            <a:r>
              <a:rPr lang="en-US" altLang="zh-CN" dirty="0" smtClean="0"/>
              <a:t>0</a:t>
            </a:r>
            <a:r>
              <a:rPr lang="zh-CN" altLang="en-US" dirty="0" smtClean="0"/>
              <a:t>’‘</a:t>
            </a:r>
            <a:r>
              <a:rPr lang="en-US" altLang="zh-CN" dirty="0" smtClean="0"/>
              <a:t>1</a:t>
            </a:r>
            <a:r>
              <a:rPr lang="zh-CN" altLang="en-US" dirty="0" smtClean="0"/>
              <a:t>’串即为该叶子哈夫曼编码</a:t>
            </a:r>
            <a:endParaRPr lang="en-US" altLang="zh-CN" b="0" dirty="0" smtClean="0"/>
          </a:p>
        </p:txBody>
      </p:sp>
    </p:spTree>
    <p:extLst>
      <p:ext uri="{BB962C8B-B14F-4D97-AF65-F5344CB8AC3E}">
        <p14:creationId xmlns:p14="http://schemas.microsoft.com/office/powerpoint/2010/main" val="424430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3372" y="1714488"/>
            <a:ext cx="4752528" cy="3033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282" y="1412776"/>
            <a:ext cx="3788719" cy="3444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5882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07504" y="970563"/>
            <a:ext cx="8856984"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spcBef>
                <a:spcPct val="50000"/>
              </a:spcBef>
            </a:pPr>
            <a:r>
              <a:rPr kumimoji="1" lang="zh-CN" altLang="en-US" sz="2200" dirty="0" smtClean="0">
                <a:latin typeface="楷体" panose="02010609060101010101" pitchFamily="49" charset="-122"/>
                <a:ea typeface="楷体" panose="02010609060101010101" pitchFamily="49" charset="-122"/>
              </a:rPr>
              <a:t>在</a:t>
            </a:r>
            <a:r>
              <a:rPr kumimoji="1" lang="zh-CN" altLang="en-US" sz="2200" dirty="0">
                <a:latin typeface="楷体" panose="02010609060101010101" pitchFamily="49" charset="-122"/>
                <a:ea typeface="楷体" panose="02010609060101010101" pitchFamily="49" charset="-122"/>
              </a:rPr>
              <a:t>结点个数为</a:t>
            </a:r>
            <a:r>
              <a:rPr kumimoji="1" lang="en-US" altLang="zh-CN" sz="2200" dirty="0" smtClean="0">
                <a:latin typeface="楷体" panose="02010609060101010101" pitchFamily="49" charset="-122"/>
                <a:ea typeface="楷体" panose="02010609060101010101" pitchFamily="49" charset="-122"/>
              </a:rPr>
              <a:t>n(n&gt;1</a:t>
            </a:r>
            <a:r>
              <a:rPr kumimoji="1" lang="en-US" altLang="zh-CN" sz="2200" dirty="0">
                <a:latin typeface="楷体" panose="02010609060101010101" pitchFamily="49" charset="-122"/>
                <a:ea typeface="楷体" panose="02010609060101010101" pitchFamily="49" charset="-122"/>
              </a:rPr>
              <a:t>)</a:t>
            </a:r>
            <a:r>
              <a:rPr kumimoji="1" lang="zh-CN" altLang="en-US" sz="2200" dirty="0">
                <a:latin typeface="楷体" panose="02010609060101010101" pitchFamily="49" charset="-122"/>
                <a:ea typeface="楷体" panose="02010609060101010101" pitchFamily="49" charset="-122"/>
              </a:rPr>
              <a:t>的各棵树中，</a:t>
            </a:r>
          </a:p>
          <a:p>
            <a:pPr marL="457200" indent="-457200" eaLnBrk="1" hangingPunct="1">
              <a:lnSpc>
                <a:spcPct val="150000"/>
              </a:lnSpc>
              <a:spcBef>
                <a:spcPct val="50000"/>
              </a:spcBef>
              <a:buFont typeface="+mj-lt"/>
              <a:buAutoNum type="arabicPeriod"/>
            </a:pPr>
            <a:r>
              <a:rPr kumimoji="1" lang="zh-CN" altLang="en-US" sz="2200" dirty="0" smtClean="0">
                <a:latin typeface="楷体" panose="02010609060101010101" pitchFamily="49" charset="-122"/>
                <a:ea typeface="楷体" panose="02010609060101010101" pitchFamily="49" charset="-122"/>
              </a:rPr>
              <a:t>高度</a:t>
            </a:r>
            <a:r>
              <a:rPr kumimoji="1" lang="zh-CN" altLang="en-US" sz="2200" dirty="0">
                <a:latin typeface="楷体" panose="02010609060101010101" pitchFamily="49" charset="-122"/>
                <a:ea typeface="楷体" panose="02010609060101010101" pitchFamily="49" charset="-122"/>
              </a:rPr>
              <a:t>最小的树的高度是多少？它有多少个叶结点？多少个分支结点？</a:t>
            </a:r>
          </a:p>
          <a:p>
            <a:pPr marL="457200" indent="-457200" eaLnBrk="1" hangingPunct="1">
              <a:lnSpc>
                <a:spcPct val="150000"/>
              </a:lnSpc>
              <a:spcBef>
                <a:spcPct val="50000"/>
              </a:spcBef>
              <a:buFont typeface="+mj-lt"/>
              <a:buAutoNum type="arabicPeriod"/>
            </a:pPr>
            <a:r>
              <a:rPr kumimoji="1" lang="zh-CN" altLang="en-US" sz="2200" dirty="0" smtClean="0">
                <a:latin typeface="楷体" panose="02010609060101010101" pitchFamily="49" charset="-122"/>
                <a:ea typeface="楷体" panose="02010609060101010101" pitchFamily="49" charset="-122"/>
              </a:rPr>
              <a:t>高度</a:t>
            </a:r>
            <a:r>
              <a:rPr kumimoji="1" lang="zh-CN" altLang="en-US" sz="2200" dirty="0">
                <a:latin typeface="楷体" panose="02010609060101010101" pitchFamily="49" charset="-122"/>
                <a:ea typeface="楷体" panose="02010609060101010101" pitchFamily="49" charset="-122"/>
              </a:rPr>
              <a:t>最大的树的高度是多少？它有多少个叶结点</a:t>
            </a:r>
            <a:r>
              <a:rPr kumimoji="1" lang="zh-CN" altLang="en-US" sz="2200" dirty="0" smtClean="0">
                <a:latin typeface="楷体" panose="02010609060101010101" pitchFamily="49" charset="-122"/>
                <a:ea typeface="楷体" panose="02010609060101010101" pitchFamily="49" charset="-122"/>
              </a:rPr>
              <a:t>？多少</a:t>
            </a:r>
            <a:r>
              <a:rPr kumimoji="1" lang="zh-CN" altLang="en-US" sz="2200" dirty="0">
                <a:latin typeface="楷体" panose="02010609060101010101" pitchFamily="49" charset="-122"/>
                <a:ea typeface="楷体" panose="02010609060101010101" pitchFamily="49" charset="-122"/>
              </a:rPr>
              <a:t>个分支结点？ </a:t>
            </a:r>
          </a:p>
        </p:txBody>
      </p:sp>
      <p:sp>
        <p:nvSpPr>
          <p:cNvPr id="120835" name="Text Box 3"/>
          <p:cNvSpPr txBox="1">
            <a:spLocks noChangeArrowheads="1"/>
          </p:cNvSpPr>
          <p:nvPr/>
        </p:nvSpPr>
        <p:spPr bwMode="auto">
          <a:xfrm>
            <a:off x="72008" y="3245782"/>
            <a:ext cx="9036496"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spcBef>
                <a:spcPct val="50000"/>
              </a:spcBef>
            </a:pPr>
            <a:r>
              <a:rPr kumimoji="1" lang="en-US" altLang="zh-CN" sz="2200" b="1" dirty="0">
                <a:solidFill>
                  <a:srgbClr val="0066FF"/>
                </a:solidFill>
                <a:latin typeface="楷体" panose="02010609060101010101" pitchFamily="49" charset="-122"/>
                <a:ea typeface="楷体" panose="02010609060101010101" pitchFamily="49" charset="-122"/>
              </a:rPr>
              <a:t>【</a:t>
            </a:r>
            <a:r>
              <a:rPr kumimoji="1" lang="zh-CN" altLang="en-US" sz="2200" b="1" dirty="0">
                <a:solidFill>
                  <a:srgbClr val="0066FF"/>
                </a:solidFill>
                <a:latin typeface="楷体" panose="02010609060101010101" pitchFamily="49" charset="-122"/>
                <a:ea typeface="楷体" panose="02010609060101010101" pitchFamily="49" charset="-122"/>
              </a:rPr>
              <a:t>答案</a:t>
            </a:r>
            <a:r>
              <a:rPr kumimoji="1" lang="en-US" altLang="zh-CN" sz="2200" b="1" dirty="0">
                <a:solidFill>
                  <a:srgbClr val="0066FF"/>
                </a:solidFill>
                <a:latin typeface="楷体" panose="02010609060101010101" pitchFamily="49" charset="-122"/>
                <a:ea typeface="楷体" panose="02010609060101010101" pitchFamily="49" charset="-122"/>
              </a:rPr>
              <a:t>】 </a:t>
            </a:r>
          </a:p>
          <a:p>
            <a:pPr marL="457200" indent="-457200" eaLnBrk="1" hangingPunct="1">
              <a:lnSpc>
                <a:spcPct val="150000"/>
              </a:lnSpc>
              <a:spcBef>
                <a:spcPct val="50000"/>
              </a:spcBef>
              <a:buFont typeface="+mj-lt"/>
              <a:buAutoNum type="arabicPeriod"/>
            </a:pPr>
            <a:r>
              <a:rPr kumimoji="1" lang="zh-CN" altLang="en-US" sz="2200" b="1" dirty="0" smtClean="0">
                <a:latin typeface="楷体" panose="02010609060101010101" pitchFamily="49" charset="-122"/>
                <a:ea typeface="楷体" panose="02010609060101010101" pitchFamily="49" charset="-122"/>
              </a:rPr>
              <a:t>高度</a:t>
            </a:r>
            <a:r>
              <a:rPr kumimoji="1" lang="zh-CN" altLang="en-US" sz="2200" b="1" dirty="0">
                <a:latin typeface="楷体" panose="02010609060101010101" pitchFamily="49" charset="-122"/>
                <a:ea typeface="楷体" panose="02010609060101010101" pitchFamily="49" charset="-122"/>
              </a:rPr>
              <a:t>最小的树的高度为</a:t>
            </a:r>
            <a:r>
              <a:rPr kumimoji="1" lang="en-US" altLang="zh-CN" sz="2200" b="1" dirty="0">
                <a:latin typeface="楷体" panose="02010609060101010101" pitchFamily="49" charset="-122"/>
                <a:ea typeface="楷体" panose="02010609060101010101" pitchFamily="49" charset="-122"/>
              </a:rPr>
              <a:t>2</a:t>
            </a:r>
            <a:r>
              <a:rPr kumimoji="1" lang="zh-CN" altLang="en-US" sz="2200" b="1" dirty="0">
                <a:latin typeface="楷体" panose="02010609060101010101" pitchFamily="49" charset="-122"/>
                <a:ea typeface="楷体" panose="02010609060101010101" pitchFamily="49" charset="-122"/>
              </a:rPr>
              <a:t>，有</a:t>
            </a:r>
            <a:r>
              <a:rPr kumimoji="1" lang="en-US" altLang="zh-CN" sz="2200" b="1" dirty="0">
                <a:latin typeface="楷体" panose="02010609060101010101" pitchFamily="49" charset="-122"/>
                <a:ea typeface="楷体" panose="02010609060101010101" pitchFamily="49" charset="-122"/>
              </a:rPr>
              <a:t>2</a:t>
            </a:r>
            <a:r>
              <a:rPr kumimoji="1" lang="zh-CN" altLang="en-US" sz="2200" b="1" dirty="0">
                <a:latin typeface="楷体" panose="02010609060101010101" pitchFamily="49" charset="-122"/>
                <a:ea typeface="楷体" panose="02010609060101010101" pitchFamily="49" charset="-122"/>
              </a:rPr>
              <a:t>层</a:t>
            </a:r>
            <a:r>
              <a:rPr kumimoji="1" lang="zh-CN" altLang="en-US" sz="2200" b="1" dirty="0" smtClean="0">
                <a:latin typeface="楷体" panose="02010609060101010101" pitchFamily="49" charset="-122"/>
                <a:ea typeface="楷体" panose="02010609060101010101" pitchFamily="49" charset="-122"/>
              </a:rPr>
              <a:t>；它</a:t>
            </a:r>
            <a:r>
              <a:rPr kumimoji="1" lang="zh-CN" altLang="en-US" sz="2200" b="1" dirty="0">
                <a:latin typeface="楷体" panose="02010609060101010101" pitchFamily="49" charset="-122"/>
                <a:ea typeface="楷体" panose="02010609060101010101" pitchFamily="49" charset="-122"/>
              </a:rPr>
              <a:t>有</a:t>
            </a:r>
            <a:r>
              <a:rPr kumimoji="1" lang="en-US" altLang="zh-CN" sz="2200" b="1" dirty="0">
                <a:latin typeface="楷体" panose="02010609060101010101" pitchFamily="49" charset="-122"/>
                <a:ea typeface="楷体" panose="02010609060101010101" pitchFamily="49" charset="-122"/>
              </a:rPr>
              <a:t>n-1</a:t>
            </a:r>
            <a:r>
              <a:rPr kumimoji="1" lang="zh-CN" altLang="en-US" sz="2200" b="1" dirty="0">
                <a:latin typeface="楷体" panose="02010609060101010101" pitchFamily="49" charset="-122"/>
                <a:ea typeface="楷体" panose="02010609060101010101" pitchFamily="49" charset="-122"/>
              </a:rPr>
              <a:t>个叶结点，</a:t>
            </a:r>
            <a:r>
              <a:rPr kumimoji="1" lang="en-US" altLang="zh-CN" sz="2200" b="1" dirty="0">
                <a:latin typeface="楷体" panose="02010609060101010101" pitchFamily="49" charset="-122"/>
                <a:ea typeface="楷体" panose="02010609060101010101" pitchFamily="49" charset="-122"/>
              </a:rPr>
              <a:t>1</a:t>
            </a:r>
            <a:r>
              <a:rPr kumimoji="1" lang="zh-CN" altLang="en-US" sz="2200" b="1" dirty="0">
                <a:latin typeface="楷体" panose="02010609060101010101" pitchFamily="49" charset="-122"/>
                <a:ea typeface="楷体" panose="02010609060101010101" pitchFamily="49" charset="-122"/>
              </a:rPr>
              <a:t>个分支结点；</a:t>
            </a:r>
            <a:endParaRPr kumimoji="1" lang="en-US" altLang="zh-CN" sz="2200" b="1" dirty="0" smtClean="0">
              <a:latin typeface="楷体" panose="02010609060101010101" pitchFamily="49" charset="-122"/>
              <a:ea typeface="楷体" panose="02010609060101010101" pitchFamily="49" charset="-122"/>
            </a:endParaRPr>
          </a:p>
          <a:p>
            <a:pPr marL="457200" indent="-457200" eaLnBrk="1" hangingPunct="1">
              <a:lnSpc>
                <a:spcPct val="150000"/>
              </a:lnSpc>
              <a:spcBef>
                <a:spcPct val="50000"/>
              </a:spcBef>
              <a:buFont typeface="+mj-lt"/>
              <a:buAutoNum type="arabicPeriod"/>
            </a:pPr>
            <a:r>
              <a:rPr kumimoji="1" lang="zh-CN" altLang="en-US" sz="2200" b="1" dirty="0">
                <a:latin typeface="楷体" panose="02010609060101010101" pitchFamily="49" charset="-122"/>
                <a:ea typeface="楷体" panose="02010609060101010101" pitchFamily="49" charset="-122"/>
              </a:rPr>
              <a:t>高度最大的树的高度为</a:t>
            </a:r>
            <a:r>
              <a:rPr kumimoji="1" lang="en-US" altLang="zh-CN" sz="2200" b="1" dirty="0">
                <a:latin typeface="楷体" panose="02010609060101010101" pitchFamily="49" charset="-122"/>
                <a:ea typeface="楷体" panose="02010609060101010101" pitchFamily="49" charset="-122"/>
              </a:rPr>
              <a:t>n</a:t>
            </a:r>
            <a:r>
              <a:rPr kumimoji="1" lang="zh-CN" altLang="en-US" sz="2200" b="1" dirty="0">
                <a:latin typeface="楷体" panose="02010609060101010101" pitchFamily="49" charset="-122"/>
                <a:ea typeface="楷体" panose="02010609060101010101" pitchFamily="49" charset="-122"/>
              </a:rPr>
              <a:t>，有</a:t>
            </a:r>
            <a:r>
              <a:rPr kumimoji="1" lang="en-US" altLang="zh-CN" sz="2200" b="1" dirty="0">
                <a:latin typeface="楷体" panose="02010609060101010101" pitchFamily="49" charset="-122"/>
                <a:ea typeface="楷体" panose="02010609060101010101" pitchFamily="49" charset="-122"/>
              </a:rPr>
              <a:t>n</a:t>
            </a:r>
            <a:r>
              <a:rPr kumimoji="1" lang="zh-CN" altLang="en-US" sz="2200" b="1" dirty="0">
                <a:latin typeface="楷体" panose="02010609060101010101" pitchFamily="49" charset="-122"/>
                <a:ea typeface="楷体" panose="02010609060101010101" pitchFamily="49" charset="-122"/>
              </a:rPr>
              <a:t>层</a:t>
            </a:r>
            <a:r>
              <a:rPr kumimoji="1" lang="zh-CN" altLang="en-US" sz="2200" b="1" dirty="0" smtClean="0">
                <a:latin typeface="楷体" panose="02010609060101010101" pitchFamily="49" charset="-122"/>
                <a:ea typeface="楷体" panose="02010609060101010101" pitchFamily="49" charset="-122"/>
              </a:rPr>
              <a:t>；它</a:t>
            </a:r>
            <a:r>
              <a:rPr kumimoji="1" lang="zh-CN" altLang="en-US" sz="2200" b="1" dirty="0">
                <a:latin typeface="楷体" panose="02010609060101010101" pitchFamily="49" charset="-122"/>
                <a:ea typeface="楷体" panose="02010609060101010101" pitchFamily="49" charset="-122"/>
              </a:rPr>
              <a:t>有</a:t>
            </a:r>
            <a:r>
              <a:rPr kumimoji="1" lang="en-US" altLang="zh-CN" sz="2200" b="1" dirty="0">
                <a:latin typeface="楷体" panose="02010609060101010101" pitchFamily="49" charset="-122"/>
                <a:ea typeface="楷体" panose="02010609060101010101" pitchFamily="49" charset="-122"/>
              </a:rPr>
              <a:t>1</a:t>
            </a:r>
            <a:r>
              <a:rPr kumimoji="1" lang="zh-CN" altLang="en-US" sz="2200" b="1" dirty="0">
                <a:latin typeface="楷体" panose="02010609060101010101" pitchFamily="49" charset="-122"/>
                <a:ea typeface="楷体" panose="02010609060101010101" pitchFamily="49" charset="-122"/>
              </a:rPr>
              <a:t>个叶结点，</a:t>
            </a:r>
            <a:r>
              <a:rPr kumimoji="1" lang="en-US" altLang="zh-CN" sz="2200" b="1" dirty="0">
                <a:latin typeface="楷体" panose="02010609060101010101" pitchFamily="49" charset="-122"/>
                <a:ea typeface="楷体" panose="02010609060101010101" pitchFamily="49" charset="-122"/>
              </a:rPr>
              <a:t>n-1</a:t>
            </a:r>
            <a:r>
              <a:rPr kumimoji="1" lang="zh-CN" altLang="en-US" sz="2200" b="1" dirty="0">
                <a:latin typeface="楷体" panose="02010609060101010101" pitchFamily="49" charset="-122"/>
                <a:ea typeface="楷体" panose="02010609060101010101" pitchFamily="49" charset="-122"/>
              </a:rPr>
              <a:t>个分支结点。</a:t>
            </a:r>
          </a:p>
          <a:p>
            <a:pPr marL="457200" indent="-457200" eaLnBrk="1" hangingPunct="1">
              <a:lnSpc>
                <a:spcPct val="150000"/>
              </a:lnSpc>
              <a:spcBef>
                <a:spcPct val="50000"/>
              </a:spcBef>
              <a:buFont typeface="+mj-lt"/>
              <a:buAutoNum type="arabicPeriod"/>
            </a:pPr>
            <a:endParaRPr kumimoji="1" lang="zh-CN" altLang="en-US" sz="2200" b="1" dirty="0">
              <a:latin typeface="楷体" panose="02010609060101010101" pitchFamily="49" charset="-122"/>
              <a:ea typeface="楷体" panose="02010609060101010101" pitchFamily="49" charset="-122"/>
            </a:endParaRPr>
          </a:p>
        </p:txBody>
      </p:sp>
      <p:sp>
        <p:nvSpPr>
          <p:cNvPr id="20484" name="Rectangle 4"/>
          <p:cNvSpPr>
            <a:spLocks noChangeArrowheads="1"/>
          </p:cNvSpPr>
          <p:nvPr/>
        </p:nvSpPr>
        <p:spPr bwMode="gray">
          <a:xfrm>
            <a:off x="107504" y="216797"/>
            <a:ext cx="4635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z="2800" b="1" dirty="0" smtClean="0">
                <a:latin typeface="楷体" panose="02010609060101010101" pitchFamily="49" charset="-122"/>
                <a:ea typeface="楷体" panose="02010609060101010101" pitchFamily="49" charset="-122"/>
              </a:rPr>
              <a:t>思考题</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18764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barn(outVertical)">
                                      <p:cBhvr>
                                        <p:cTn id="7" dur="500"/>
                                        <p:tgtEl>
                                          <p:spTgt spid="1208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0835">
                                            <p:txEl>
                                              <p:pRg st="1" end="1"/>
                                            </p:txEl>
                                          </p:spTgt>
                                        </p:tgtEl>
                                        <p:attrNameLst>
                                          <p:attrName>style.visibility</p:attrName>
                                        </p:attrNameLst>
                                      </p:cBhvr>
                                      <p:to>
                                        <p:strVal val="visible"/>
                                      </p:to>
                                    </p:set>
                                    <p:animEffect transition="in" filter="barn(inVertical)">
                                      <p:cBhvr>
                                        <p:cTn id="12" dur="500"/>
                                        <p:tgtEl>
                                          <p:spTgt spid="120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0835">
                                            <p:txEl>
                                              <p:pRg st="2" end="2"/>
                                            </p:txEl>
                                          </p:spTgt>
                                        </p:tgtEl>
                                        <p:attrNameLst>
                                          <p:attrName>style.visibility</p:attrName>
                                        </p:attrNameLst>
                                      </p:cBhvr>
                                      <p:to>
                                        <p:strVal val="visible"/>
                                      </p:to>
                                    </p:set>
                                    <p:animEffect transition="in" filter="wipe(down)">
                                      <p:cBhvr>
                                        <p:cTn id="17" dur="500"/>
                                        <p:tgtEl>
                                          <p:spTgt spid="1208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659479"/>
            <a:ext cx="8249570" cy="4065665"/>
          </a:xfrm>
        </p:spPr>
        <p:txBody>
          <a:bodyPr/>
          <a:lstStyle/>
          <a:p>
            <a:r>
              <a:rPr lang="en-US" altLang="zh-CN" b="0" dirty="0" smtClean="0"/>
              <a:t>	</a:t>
            </a:r>
            <a:r>
              <a:rPr lang="en-US" altLang="zh-CN" dirty="0">
                <a:solidFill>
                  <a:srgbClr val="FF0000"/>
                </a:solidFill>
              </a:rPr>
              <a:t>【</a:t>
            </a:r>
            <a:r>
              <a:rPr lang="zh-CN" altLang="en-US" dirty="0" smtClean="0">
                <a:solidFill>
                  <a:srgbClr val="FF0000"/>
                </a:solidFill>
              </a:rPr>
              <a:t>例子</a:t>
            </a:r>
            <a:r>
              <a:rPr lang="en-US" altLang="zh-CN" dirty="0" smtClean="0">
                <a:solidFill>
                  <a:srgbClr val="FF0000"/>
                </a:solidFill>
              </a:rPr>
              <a:t>1】</a:t>
            </a:r>
            <a:r>
              <a:rPr lang="zh-CN" altLang="en-US" dirty="0" smtClean="0">
                <a:solidFill>
                  <a:srgbClr val="FF0000"/>
                </a:solidFill>
              </a:rPr>
              <a:t>：</a:t>
            </a:r>
            <a:endParaRPr lang="en-US" altLang="zh-CN" dirty="0" smtClean="0">
              <a:solidFill>
                <a:srgbClr val="FF0000"/>
              </a:solidFill>
            </a:endParaRPr>
          </a:p>
          <a:p>
            <a:r>
              <a:rPr lang="en-US" altLang="zh-CN" b="0" dirty="0">
                <a:solidFill>
                  <a:srgbClr val="FF0000"/>
                </a:solidFill>
              </a:rPr>
              <a:t>	</a:t>
            </a:r>
            <a:r>
              <a:rPr lang="en-US" altLang="zh-CN" b="0" dirty="0" smtClean="0">
                <a:solidFill>
                  <a:srgbClr val="FF0000"/>
                </a:solidFill>
              </a:rPr>
              <a:t>	</a:t>
            </a:r>
            <a:r>
              <a:rPr lang="zh-CN" altLang="en-US" b="0" dirty="0" smtClean="0"/>
              <a:t>给定一段报文：</a:t>
            </a:r>
            <a:r>
              <a:rPr lang="en-US" b="0" dirty="0" smtClean="0"/>
              <a:t>CASATTAASCATSAAAS</a:t>
            </a:r>
            <a:r>
              <a:rPr lang="zh-CN" altLang="en-US" b="0" dirty="0" smtClean="0"/>
              <a:t>，字符集合是</a:t>
            </a:r>
            <a:r>
              <a:rPr lang="en-US" b="0" dirty="0" smtClean="0"/>
              <a:t>{C, A, S, T}</a:t>
            </a:r>
            <a:r>
              <a:rPr lang="zh-CN" altLang="en-US" b="0" dirty="0" smtClean="0"/>
              <a:t>，各个字符出现的频率（次数）是</a:t>
            </a:r>
            <a:r>
              <a:rPr lang="en-US" b="0" dirty="0" smtClean="0"/>
              <a:t>W = {2, 8, 4, 3}</a:t>
            </a:r>
            <a:r>
              <a:rPr lang="zh-CN" altLang="en-US" b="0" dirty="0" smtClean="0"/>
              <a:t>。两种编码方式：</a:t>
            </a:r>
            <a:endParaRPr lang="en-US" altLang="zh-CN" b="0" dirty="0" smtClean="0"/>
          </a:p>
          <a:p>
            <a:r>
              <a:rPr lang="en-US" altLang="zh-CN" dirty="0" smtClean="0"/>
              <a:t>	</a:t>
            </a:r>
            <a:r>
              <a:rPr lang="zh-CN" altLang="en-US" dirty="0" smtClean="0">
                <a:solidFill>
                  <a:srgbClr val="FF0000"/>
                </a:solidFill>
              </a:rPr>
              <a:t>第一种编码方式是等长编码</a:t>
            </a:r>
            <a:r>
              <a:rPr lang="zh-CN" altLang="en-US" dirty="0" smtClean="0"/>
              <a:t>，</a:t>
            </a:r>
            <a:r>
              <a:rPr lang="zh-CN" altLang="en-US" b="0" dirty="0" smtClean="0"/>
              <a:t>它也是最简单的二进制编码方式，等长编码的每个字符的编码长度都相同（编码长度就是每个编码所含的二进制位数），表示</a:t>
            </a:r>
            <a:r>
              <a:rPr lang="en-US" b="0" dirty="0" smtClean="0"/>
              <a:t>n</a:t>
            </a:r>
            <a:r>
              <a:rPr lang="zh-CN" altLang="en-US" b="0" dirty="0" smtClean="0"/>
              <a:t>个不同字符需要位。</a:t>
            </a:r>
            <a:r>
              <a:rPr lang="en-US" altLang="zh-CN" b="0" dirty="0" smtClean="0"/>
              <a:t>WPL=2*2+8*2+4*2+3*2=34</a:t>
            </a:r>
            <a:endParaRPr lang="zh-CN" altLang="en-US" b="0" dirty="0"/>
          </a:p>
        </p:txBody>
      </p:sp>
      <p:sp>
        <p:nvSpPr>
          <p:cNvPr id="171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1009" name="Object 1"/>
          <p:cNvGraphicFramePr>
            <a:graphicFrameLocks noChangeAspect="1"/>
          </p:cNvGraphicFramePr>
          <p:nvPr>
            <p:extLst>
              <p:ext uri="{D42A27DB-BD31-4B8C-83A1-F6EECF244321}">
                <p14:modId xmlns:p14="http://schemas.microsoft.com/office/powerpoint/2010/main" val="2036827079"/>
              </p:ext>
            </p:extLst>
          </p:nvPr>
        </p:nvGraphicFramePr>
        <p:xfrm>
          <a:off x="3000364" y="4509120"/>
          <a:ext cx="4143404" cy="1727888"/>
        </p:xfrm>
        <a:graphic>
          <a:graphicData uri="http://schemas.openxmlformats.org/presentationml/2006/ole">
            <mc:AlternateContent xmlns:mc="http://schemas.openxmlformats.org/markup-compatibility/2006">
              <mc:Choice xmlns:v="urn:schemas-microsoft-com:vml" Requires="v">
                <p:oleObj spid="_x0000_s171375" r:id="rId3" imgW="3109609" imgH="1315528" progId="">
                  <p:embed/>
                </p:oleObj>
              </mc:Choice>
              <mc:Fallback>
                <p:oleObj r:id="rId3" imgW="3109609" imgH="1315528"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64" y="4509120"/>
                        <a:ext cx="4143404" cy="172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1009"/>
                                        </p:tgtEl>
                                        <p:attrNameLst>
                                          <p:attrName>style.visibility</p:attrName>
                                        </p:attrNameLst>
                                      </p:cBhvr>
                                      <p:to>
                                        <p:strVal val="visible"/>
                                      </p:to>
                                    </p:set>
                                    <p:animEffect transition="in" filter="fade">
                                      <p:cBhvr>
                                        <p:cTn id="10" dur="500"/>
                                        <p:tgtEl>
                                          <p:spTgt spid="171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1071546"/>
            <a:ext cx="8163882" cy="3579849"/>
          </a:xfrm>
        </p:spPr>
        <p:txBody>
          <a:bodyPr/>
          <a:lstStyle/>
          <a:p>
            <a:r>
              <a:rPr lang="en-US" altLang="zh-CN" b="0" dirty="0" smtClean="0"/>
              <a:t>	</a:t>
            </a:r>
            <a:r>
              <a:rPr lang="zh-CN" altLang="en-US" dirty="0" smtClean="0">
                <a:solidFill>
                  <a:srgbClr val="FF0000"/>
                </a:solidFill>
              </a:rPr>
              <a:t>第二种编码方式为不等长编码</a:t>
            </a:r>
            <a:r>
              <a:rPr lang="zh-CN" altLang="en-US" dirty="0" smtClean="0"/>
              <a:t>。</a:t>
            </a:r>
            <a:r>
              <a:rPr lang="zh-CN" altLang="en-US" b="0" dirty="0" smtClean="0"/>
              <a:t>若报文中可能出现</a:t>
            </a:r>
            <a:r>
              <a:rPr lang="en-US" b="0" dirty="0" smtClean="0"/>
              <a:t>26</a:t>
            </a:r>
            <a:r>
              <a:rPr lang="zh-CN" altLang="en-US" b="0" dirty="0" smtClean="0"/>
              <a:t>个不同字符，则等长编码的长度为</a:t>
            </a:r>
            <a:r>
              <a:rPr lang="en-US" b="0" dirty="0" smtClean="0"/>
              <a:t>5</a:t>
            </a:r>
            <a:r>
              <a:rPr lang="zh-CN" altLang="en-US" b="0" dirty="0" smtClean="0"/>
              <a:t>。在实际应用当中，各个字符的出现频率或使用次数是不相同的，因此，在传送报文时，为了使编码长度尽可能的短，可以将每个字符的编码设计为不等长的，使用频率高的字符分配一个相对较短的编码，使用频率较低的字符分配一个较长的编码，以优化整个报文的编码长度。</a:t>
            </a:r>
            <a:endParaRPr lang="zh-CN" altLang="en-US" b="0" dirty="0"/>
          </a:p>
        </p:txBody>
      </p:sp>
      <p:sp>
        <p:nvSpPr>
          <p:cNvPr id="172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4" name="组合 33"/>
          <p:cNvGrpSpPr/>
          <p:nvPr/>
        </p:nvGrpSpPr>
        <p:grpSpPr>
          <a:xfrm>
            <a:off x="2000232" y="4429132"/>
            <a:ext cx="2000264" cy="1726654"/>
            <a:chOff x="142844" y="4572008"/>
            <a:chExt cx="2000264" cy="1726654"/>
          </a:xfrm>
        </p:grpSpPr>
        <p:sp>
          <p:nvSpPr>
            <p:cNvPr id="5" name="椭圆 4"/>
            <p:cNvSpPr/>
            <p:nvPr/>
          </p:nvSpPr>
          <p:spPr>
            <a:xfrm>
              <a:off x="1643042" y="4929198"/>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42976" y="4572008"/>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5786" y="5000636"/>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14414" y="5429264"/>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00034" y="5500702"/>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2844" y="6000768"/>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57224" y="5929330"/>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7" idx="5"/>
              <a:endCxn id="5" idx="1"/>
            </p:cNvCxnSpPr>
            <p:nvPr/>
          </p:nvCxnSpPr>
          <p:spPr>
            <a:xfrm rot="16200000" flipH="1">
              <a:off x="1529757" y="4794989"/>
              <a:ext cx="155132" cy="1969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1163900" y="5265464"/>
              <a:ext cx="155132" cy="1969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5"/>
            </p:cNvCxnSpPr>
            <p:nvPr/>
          </p:nvCxnSpPr>
          <p:spPr>
            <a:xfrm rot="16200000" flipH="1">
              <a:off x="861558" y="5748939"/>
              <a:ext cx="196979" cy="18831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7" idx="3"/>
              <a:endCxn id="8" idx="0"/>
            </p:cNvCxnSpPr>
            <p:nvPr/>
          </p:nvCxnSpPr>
          <p:spPr>
            <a:xfrm rot="5400000">
              <a:off x="1010563" y="4805451"/>
              <a:ext cx="184723" cy="2056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0" idx="0"/>
            </p:cNvCxnSpPr>
            <p:nvPr/>
          </p:nvCxnSpPr>
          <p:spPr>
            <a:xfrm rot="5400000">
              <a:off x="714348" y="5286388"/>
              <a:ext cx="214314" cy="2143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428596" y="5786454"/>
              <a:ext cx="214314" cy="21431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643042" y="4937951"/>
              <a:ext cx="500066" cy="338554"/>
            </a:xfrm>
            <a:prstGeom prst="rect">
              <a:avLst/>
            </a:prstGeom>
            <a:noFill/>
          </p:spPr>
          <p:txBody>
            <a:bodyPr wrap="square" rtlCol="0">
              <a:spAutoFit/>
            </a:bodyPr>
            <a:lstStyle/>
            <a:p>
              <a:r>
                <a:rPr lang="en-US" altLang="zh-CN" sz="1600" dirty="0" smtClean="0"/>
                <a:t>A:8</a:t>
              </a:r>
              <a:endParaRPr lang="zh-CN" altLang="en-US" sz="1600" dirty="0"/>
            </a:p>
          </p:txBody>
        </p:sp>
        <p:sp>
          <p:nvSpPr>
            <p:cNvPr id="25" name="TextBox 24"/>
            <p:cNvSpPr txBox="1"/>
            <p:nvPr/>
          </p:nvSpPr>
          <p:spPr>
            <a:xfrm>
              <a:off x="1214414" y="5357826"/>
              <a:ext cx="571504" cy="369332"/>
            </a:xfrm>
            <a:prstGeom prst="rect">
              <a:avLst/>
            </a:prstGeom>
            <a:noFill/>
          </p:spPr>
          <p:txBody>
            <a:bodyPr wrap="square" rtlCol="0">
              <a:spAutoFit/>
            </a:bodyPr>
            <a:lstStyle/>
            <a:p>
              <a:r>
                <a:rPr lang="en-US" altLang="zh-CN" dirty="0" smtClean="0"/>
                <a:t>S:4</a:t>
              </a:r>
              <a:endParaRPr lang="zh-CN" altLang="en-US" dirty="0"/>
            </a:p>
          </p:txBody>
        </p:sp>
        <p:sp>
          <p:nvSpPr>
            <p:cNvPr id="26" name="TextBox 25"/>
            <p:cNvSpPr txBox="1"/>
            <p:nvPr/>
          </p:nvSpPr>
          <p:spPr>
            <a:xfrm>
              <a:off x="857224" y="5857892"/>
              <a:ext cx="642942" cy="369332"/>
            </a:xfrm>
            <a:prstGeom prst="rect">
              <a:avLst/>
            </a:prstGeom>
            <a:noFill/>
          </p:spPr>
          <p:txBody>
            <a:bodyPr wrap="square" rtlCol="0">
              <a:spAutoFit/>
            </a:bodyPr>
            <a:lstStyle/>
            <a:p>
              <a:r>
                <a:rPr lang="en-US" altLang="zh-CN" dirty="0" smtClean="0"/>
                <a:t>C:2</a:t>
              </a:r>
              <a:endParaRPr lang="zh-CN" altLang="en-US" dirty="0"/>
            </a:p>
          </p:txBody>
        </p:sp>
        <p:sp>
          <p:nvSpPr>
            <p:cNvPr id="27" name="TextBox 26"/>
            <p:cNvSpPr txBox="1"/>
            <p:nvPr/>
          </p:nvSpPr>
          <p:spPr>
            <a:xfrm>
              <a:off x="142844" y="5929330"/>
              <a:ext cx="571504" cy="369332"/>
            </a:xfrm>
            <a:prstGeom prst="rect">
              <a:avLst/>
            </a:prstGeom>
            <a:noFill/>
          </p:spPr>
          <p:txBody>
            <a:bodyPr wrap="square" rtlCol="0">
              <a:spAutoFit/>
            </a:bodyPr>
            <a:lstStyle/>
            <a:p>
              <a:r>
                <a:rPr lang="en-US" altLang="zh-CN" dirty="0" smtClean="0"/>
                <a:t>T:3</a:t>
              </a:r>
              <a:endParaRPr lang="zh-CN" altLang="en-US" dirty="0"/>
            </a:p>
          </p:txBody>
        </p:sp>
        <p:sp>
          <p:nvSpPr>
            <p:cNvPr id="28" name="TextBox 27"/>
            <p:cNvSpPr txBox="1"/>
            <p:nvPr/>
          </p:nvSpPr>
          <p:spPr>
            <a:xfrm>
              <a:off x="857224" y="4714884"/>
              <a:ext cx="285752" cy="307777"/>
            </a:xfrm>
            <a:prstGeom prst="rect">
              <a:avLst/>
            </a:prstGeom>
            <a:noFill/>
          </p:spPr>
          <p:txBody>
            <a:bodyPr wrap="square" rtlCol="0">
              <a:spAutoFit/>
            </a:bodyPr>
            <a:lstStyle/>
            <a:p>
              <a:r>
                <a:rPr lang="en-US" altLang="zh-CN" sz="1400" dirty="0" smtClean="0"/>
                <a:t>0</a:t>
              </a:r>
              <a:endParaRPr lang="zh-CN" altLang="en-US" sz="1400" dirty="0"/>
            </a:p>
          </p:txBody>
        </p:sp>
        <p:sp>
          <p:nvSpPr>
            <p:cNvPr id="29" name="TextBox 28"/>
            <p:cNvSpPr txBox="1"/>
            <p:nvPr/>
          </p:nvSpPr>
          <p:spPr>
            <a:xfrm>
              <a:off x="571472" y="5143512"/>
              <a:ext cx="285752" cy="307777"/>
            </a:xfrm>
            <a:prstGeom prst="rect">
              <a:avLst/>
            </a:prstGeom>
            <a:noFill/>
          </p:spPr>
          <p:txBody>
            <a:bodyPr wrap="square" rtlCol="0">
              <a:spAutoFit/>
            </a:bodyPr>
            <a:lstStyle/>
            <a:p>
              <a:r>
                <a:rPr lang="en-US" altLang="zh-CN" sz="1400" dirty="0" smtClean="0"/>
                <a:t>0</a:t>
              </a:r>
              <a:endParaRPr lang="zh-CN" altLang="en-US" sz="1400" dirty="0"/>
            </a:p>
          </p:txBody>
        </p:sp>
        <p:sp>
          <p:nvSpPr>
            <p:cNvPr id="30" name="TextBox 29"/>
            <p:cNvSpPr txBox="1"/>
            <p:nvPr/>
          </p:nvSpPr>
          <p:spPr>
            <a:xfrm>
              <a:off x="285720" y="5692991"/>
              <a:ext cx="285752" cy="307777"/>
            </a:xfrm>
            <a:prstGeom prst="rect">
              <a:avLst/>
            </a:prstGeom>
            <a:noFill/>
          </p:spPr>
          <p:txBody>
            <a:bodyPr wrap="square" rtlCol="0">
              <a:spAutoFit/>
            </a:bodyPr>
            <a:lstStyle/>
            <a:p>
              <a:r>
                <a:rPr lang="en-US" altLang="zh-CN" sz="1400" dirty="0" smtClean="0"/>
                <a:t>0</a:t>
              </a:r>
              <a:endParaRPr lang="zh-CN" altLang="en-US" sz="1400" dirty="0"/>
            </a:p>
          </p:txBody>
        </p:sp>
        <p:sp>
          <p:nvSpPr>
            <p:cNvPr id="31" name="TextBox 30"/>
            <p:cNvSpPr txBox="1"/>
            <p:nvPr/>
          </p:nvSpPr>
          <p:spPr>
            <a:xfrm>
              <a:off x="1571604" y="4643446"/>
              <a:ext cx="285752" cy="307777"/>
            </a:xfrm>
            <a:prstGeom prst="rect">
              <a:avLst/>
            </a:prstGeom>
            <a:noFill/>
          </p:spPr>
          <p:txBody>
            <a:bodyPr wrap="square" rtlCol="0">
              <a:spAutoFit/>
            </a:bodyPr>
            <a:lstStyle/>
            <a:p>
              <a:r>
                <a:rPr lang="en-US" altLang="zh-CN" sz="1400" dirty="0" smtClean="0"/>
                <a:t>1</a:t>
              </a:r>
              <a:endParaRPr lang="zh-CN" altLang="en-US" sz="1400" dirty="0"/>
            </a:p>
          </p:txBody>
        </p:sp>
        <p:sp>
          <p:nvSpPr>
            <p:cNvPr id="32" name="TextBox 31"/>
            <p:cNvSpPr txBox="1"/>
            <p:nvPr/>
          </p:nvSpPr>
          <p:spPr>
            <a:xfrm>
              <a:off x="1214414" y="5143512"/>
              <a:ext cx="285752" cy="307777"/>
            </a:xfrm>
            <a:prstGeom prst="rect">
              <a:avLst/>
            </a:prstGeom>
            <a:noFill/>
          </p:spPr>
          <p:txBody>
            <a:bodyPr wrap="square" rtlCol="0">
              <a:spAutoFit/>
            </a:bodyPr>
            <a:lstStyle/>
            <a:p>
              <a:r>
                <a:rPr lang="en-US" altLang="zh-CN" sz="1400" dirty="0" smtClean="0"/>
                <a:t>1</a:t>
              </a:r>
              <a:endParaRPr lang="zh-CN" altLang="en-US" sz="1400" dirty="0"/>
            </a:p>
          </p:txBody>
        </p:sp>
        <p:sp>
          <p:nvSpPr>
            <p:cNvPr id="33" name="TextBox 32"/>
            <p:cNvSpPr txBox="1"/>
            <p:nvPr/>
          </p:nvSpPr>
          <p:spPr>
            <a:xfrm>
              <a:off x="857224" y="5572140"/>
              <a:ext cx="285752" cy="307777"/>
            </a:xfrm>
            <a:prstGeom prst="rect">
              <a:avLst/>
            </a:prstGeom>
            <a:noFill/>
          </p:spPr>
          <p:txBody>
            <a:bodyPr wrap="square" rtlCol="0">
              <a:spAutoFit/>
            </a:bodyPr>
            <a:lstStyle/>
            <a:p>
              <a:r>
                <a:rPr lang="en-US" altLang="zh-CN" sz="1400" dirty="0" smtClean="0"/>
                <a:t>1</a:t>
              </a:r>
              <a:endParaRPr lang="zh-CN" altLang="en-US" sz="1400" dirty="0"/>
            </a:p>
          </p:txBody>
        </p:sp>
      </p:grpSp>
      <p:sp>
        <p:nvSpPr>
          <p:cNvPr id="35" name="TextBox 34"/>
          <p:cNvSpPr txBox="1"/>
          <p:nvPr/>
        </p:nvSpPr>
        <p:spPr>
          <a:xfrm>
            <a:off x="4929190" y="4572008"/>
            <a:ext cx="4000528" cy="1631216"/>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C(2): 001</a:t>
            </a:r>
          </a:p>
          <a:p>
            <a:r>
              <a:rPr lang="en-US" altLang="zh-CN" sz="2000" dirty="0" smtClean="0">
                <a:latin typeface="Times New Roman" pitchFamily="18" charset="0"/>
                <a:cs typeface="Times New Roman" pitchFamily="18" charset="0"/>
              </a:rPr>
              <a:t>A(8): 1</a:t>
            </a:r>
          </a:p>
          <a:p>
            <a:r>
              <a:rPr lang="en-US" altLang="zh-CN" sz="2000" dirty="0" smtClean="0">
                <a:latin typeface="Times New Roman" pitchFamily="18" charset="0"/>
                <a:cs typeface="Times New Roman" pitchFamily="18" charset="0"/>
              </a:rPr>
              <a:t>S(4): 01</a:t>
            </a:r>
          </a:p>
          <a:p>
            <a:r>
              <a:rPr lang="en-US" altLang="zh-CN" sz="2000" dirty="0" smtClean="0">
                <a:latin typeface="Times New Roman" pitchFamily="18" charset="0"/>
                <a:cs typeface="Times New Roman" pitchFamily="18" charset="0"/>
              </a:rPr>
              <a:t>T(3): 000</a:t>
            </a:r>
          </a:p>
          <a:p>
            <a:r>
              <a:rPr lang="en-US" altLang="zh-CN" sz="2000" dirty="0" smtClean="0">
                <a:latin typeface="Times New Roman" pitchFamily="18" charset="0"/>
                <a:cs typeface="Times New Roman" pitchFamily="18" charset="0"/>
              </a:rPr>
              <a:t>WPL=2*3+8*1+4*2+3*3=31</a:t>
            </a:r>
            <a:endParaRPr lang="zh-CN" alt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616" y="764704"/>
            <a:ext cx="7520940" cy="5400600"/>
          </a:xfrm>
        </p:spPr>
        <p:txBody>
          <a:bodyPr>
            <a:normAutofit fontScale="85000" lnSpcReduction="20000"/>
          </a:bodyPr>
          <a:lstStyle/>
          <a:p>
            <a:pPr>
              <a:spcBef>
                <a:spcPts val="0"/>
              </a:spcBef>
            </a:pPr>
            <a:r>
              <a:rPr lang="zh-CN" altLang="zh-CN" dirty="0"/>
              <a:t>算法</a:t>
            </a:r>
            <a:r>
              <a:rPr lang="en-US" altLang="zh-CN" dirty="0"/>
              <a:t>5.15</a:t>
            </a:r>
            <a:r>
              <a:rPr lang="zh-CN" altLang="zh-CN" dirty="0"/>
              <a:t>：哈夫曼</a:t>
            </a:r>
            <a:r>
              <a:rPr lang="zh-CN" altLang="zh-CN" dirty="0">
                <a:solidFill>
                  <a:srgbClr val="FF0000"/>
                </a:solidFill>
              </a:rPr>
              <a:t>编码</a:t>
            </a:r>
            <a:r>
              <a:rPr lang="zh-CN" altLang="zh-CN" dirty="0"/>
              <a:t>的实现</a:t>
            </a:r>
          </a:p>
          <a:p>
            <a:pPr>
              <a:spcBef>
                <a:spcPts val="0"/>
              </a:spcBef>
            </a:pPr>
            <a:r>
              <a:rPr lang="en-US" altLang="zh-CN" b="0" dirty="0" err="1"/>
              <a:t>typedef</a:t>
            </a:r>
            <a:r>
              <a:rPr lang="en-US" altLang="zh-CN" b="0" dirty="0"/>
              <a:t> vector&lt;bool&gt; </a:t>
            </a:r>
            <a:r>
              <a:rPr lang="en-US" altLang="zh-CN" b="0" dirty="0" err="1"/>
              <a:t>Huff_Code</a:t>
            </a:r>
            <a:r>
              <a:rPr lang="en-US" altLang="zh-CN" b="0" dirty="0"/>
              <a:t>;	//8 bit code of one char</a:t>
            </a:r>
            <a:endParaRPr lang="zh-CN" altLang="zh-CN" b="0" dirty="0"/>
          </a:p>
          <a:p>
            <a:pPr>
              <a:spcBef>
                <a:spcPts val="0"/>
              </a:spcBef>
            </a:pPr>
            <a:r>
              <a:rPr lang="en-US" altLang="zh-CN" b="0" dirty="0"/>
              <a:t>map&lt;char, </a:t>
            </a:r>
            <a:r>
              <a:rPr lang="en-US" altLang="zh-CN" b="0" dirty="0" err="1"/>
              <a:t>Huff_Code</a:t>
            </a:r>
            <a:r>
              <a:rPr lang="en-US" altLang="zh-CN" b="0" dirty="0"/>
              <a:t>&gt; </a:t>
            </a:r>
            <a:r>
              <a:rPr lang="en-US" altLang="zh-CN" b="0" dirty="0" err="1"/>
              <a:t>Huff_Dic</a:t>
            </a:r>
            <a:r>
              <a:rPr lang="en-US" altLang="zh-CN" b="0" dirty="0"/>
              <a:t>;	//Huffman code dictionary</a:t>
            </a:r>
            <a:endParaRPr lang="zh-CN" altLang="zh-CN" b="0" dirty="0"/>
          </a:p>
          <a:p>
            <a:pPr>
              <a:spcBef>
                <a:spcPts val="0"/>
              </a:spcBef>
            </a:pPr>
            <a:r>
              <a:rPr lang="en-US" altLang="zh-CN" b="0" dirty="0"/>
              <a:t>//</a:t>
            </a:r>
            <a:r>
              <a:rPr lang="zh-CN" altLang="zh-CN" b="0" dirty="0"/>
              <a:t>哈夫曼编码</a:t>
            </a:r>
          </a:p>
          <a:p>
            <a:pPr>
              <a:spcBef>
                <a:spcPts val="0"/>
              </a:spcBef>
            </a:pPr>
            <a:r>
              <a:rPr lang="en-US" altLang="zh-CN" b="0" dirty="0"/>
              <a:t>template&lt;class T&gt;</a:t>
            </a:r>
            <a:endParaRPr lang="zh-CN" altLang="zh-CN" b="0" dirty="0"/>
          </a:p>
          <a:p>
            <a:pPr>
              <a:spcBef>
                <a:spcPts val="0"/>
              </a:spcBef>
            </a:pPr>
            <a:r>
              <a:rPr lang="en-US" altLang="zh-CN" b="0" dirty="0"/>
              <a:t>void </a:t>
            </a:r>
            <a:r>
              <a:rPr lang="en-US" altLang="zh-CN" b="0" dirty="0" err="1"/>
              <a:t>Huffman_Code</a:t>
            </a:r>
            <a:r>
              <a:rPr lang="en-US" altLang="zh-CN" b="0" dirty="0"/>
              <a:t>(</a:t>
            </a:r>
            <a:r>
              <a:rPr lang="en-US" altLang="zh-CN" b="0" dirty="0" err="1"/>
              <a:t>HuffmanTreeNode</a:t>
            </a:r>
            <a:r>
              <a:rPr lang="en-US" altLang="zh-CN" b="0" dirty="0"/>
              <a:t>&lt;T&gt; *r, </a:t>
            </a:r>
            <a:r>
              <a:rPr lang="en-US" altLang="zh-CN" b="0" dirty="0" err="1"/>
              <a:t>Huff_Code</a:t>
            </a:r>
            <a:r>
              <a:rPr lang="en-US" altLang="zh-CN" b="0" dirty="0"/>
              <a:t> </a:t>
            </a:r>
            <a:r>
              <a:rPr lang="en-US" altLang="zh-CN" b="0" dirty="0" err="1"/>
              <a:t>curcode</a:t>
            </a:r>
            <a:r>
              <a:rPr lang="en-US" altLang="zh-CN" b="0" dirty="0"/>
              <a:t>){</a:t>
            </a:r>
            <a:endParaRPr lang="zh-CN" altLang="zh-CN" b="0" dirty="0"/>
          </a:p>
          <a:p>
            <a:pPr>
              <a:spcBef>
                <a:spcPts val="0"/>
              </a:spcBef>
            </a:pPr>
            <a:r>
              <a:rPr lang="en-US" altLang="zh-CN" b="0" dirty="0"/>
              <a:t>    if (r-&gt;</a:t>
            </a:r>
            <a:r>
              <a:rPr lang="en-US" altLang="zh-CN" b="0" dirty="0" err="1"/>
              <a:t>isLeaf</a:t>
            </a:r>
            <a:r>
              <a:rPr lang="en-US" altLang="zh-CN" b="0" dirty="0"/>
              <a:t>()){</a:t>
            </a:r>
            <a:endParaRPr lang="zh-CN" altLang="zh-CN" b="0" dirty="0"/>
          </a:p>
          <a:p>
            <a:pPr>
              <a:spcBef>
                <a:spcPts val="0"/>
              </a:spcBef>
            </a:pPr>
            <a:r>
              <a:rPr lang="en-US" altLang="zh-CN" b="0" dirty="0"/>
              <a:t>        </a:t>
            </a:r>
            <a:r>
              <a:rPr lang="en-US" altLang="zh-CN" b="0" dirty="0" err="1"/>
              <a:t>Huff_Dic</a:t>
            </a:r>
            <a:r>
              <a:rPr lang="en-US" altLang="zh-CN" b="0" dirty="0"/>
              <a:t>[r-&gt;element()] = </a:t>
            </a:r>
            <a:r>
              <a:rPr lang="en-US" altLang="zh-CN" b="0" dirty="0" err="1"/>
              <a:t>curcode</a:t>
            </a:r>
            <a:r>
              <a:rPr lang="en-US" altLang="zh-CN" b="0" dirty="0"/>
              <a:t>;</a:t>
            </a:r>
            <a:endParaRPr lang="zh-CN" altLang="zh-CN" b="0" dirty="0"/>
          </a:p>
          <a:p>
            <a:pPr>
              <a:spcBef>
                <a:spcPts val="0"/>
              </a:spcBef>
            </a:pPr>
            <a:r>
              <a:rPr lang="en-US" altLang="zh-CN" b="0" dirty="0"/>
              <a:t>        return ;</a:t>
            </a:r>
            <a:endParaRPr lang="zh-CN" altLang="zh-CN" b="0" dirty="0"/>
          </a:p>
          <a:p>
            <a:pPr>
              <a:spcBef>
                <a:spcPts val="0"/>
              </a:spcBef>
            </a:pPr>
            <a:r>
              <a:rPr lang="en-US" altLang="zh-CN" b="0" dirty="0"/>
              <a:t>    }</a:t>
            </a:r>
            <a:endParaRPr lang="zh-CN" altLang="zh-CN" b="0" dirty="0"/>
          </a:p>
          <a:p>
            <a:pPr>
              <a:spcBef>
                <a:spcPts val="0"/>
              </a:spcBef>
            </a:pPr>
            <a:r>
              <a:rPr lang="en-US" altLang="zh-CN" b="0" dirty="0"/>
              <a:t>    </a:t>
            </a:r>
            <a:r>
              <a:rPr lang="en-US" altLang="zh-CN" b="0" dirty="0" err="1"/>
              <a:t>Huff_Code</a:t>
            </a:r>
            <a:r>
              <a:rPr lang="en-US" altLang="zh-CN" b="0" dirty="0"/>
              <a:t> </a:t>
            </a:r>
            <a:r>
              <a:rPr lang="en-US" altLang="zh-CN" b="0" dirty="0" err="1"/>
              <a:t>lcode</a:t>
            </a:r>
            <a:r>
              <a:rPr lang="en-US" altLang="zh-CN" b="0" dirty="0"/>
              <a:t> = </a:t>
            </a:r>
            <a:r>
              <a:rPr lang="en-US" altLang="zh-CN" b="0" dirty="0" err="1"/>
              <a:t>curcode</a:t>
            </a:r>
            <a:r>
              <a:rPr lang="en-US" altLang="zh-CN" b="0" dirty="0"/>
              <a:t>;</a:t>
            </a:r>
            <a:endParaRPr lang="zh-CN" altLang="zh-CN" b="0" dirty="0"/>
          </a:p>
          <a:p>
            <a:pPr>
              <a:spcBef>
                <a:spcPts val="0"/>
              </a:spcBef>
            </a:pPr>
            <a:r>
              <a:rPr lang="en-US" altLang="zh-CN" b="0" dirty="0"/>
              <a:t>    </a:t>
            </a:r>
            <a:r>
              <a:rPr lang="en-US" altLang="zh-CN" b="0" dirty="0" err="1"/>
              <a:t>Huff_Code</a:t>
            </a:r>
            <a:r>
              <a:rPr lang="en-US" altLang="zh-CN" b="0" dirty="0"/>
              <a:t> </a:t>
            </a:r>
            <a:r>
              <a:rPr lang="en-US" altLang="zh-CN" b="0" dirty="0" err="1"/>
              <a:t>rcode</a:t>
            </a:r>
            <a:r>
              <a:rPr lang="en-US" altLang="zh-CN" b="0" dirty="0"/>
              <a:t> = </a:t>
            </a:r>
            <a:r>
              <a:rPr lang="en-US" altLang="zh-CN" b="0" dirty="0" err="1"/>
              <a:t>curcode</a:t>
            </a:r>
            <a:r>
              <a:rPr lang="en-US" altLang="zh-CN" b="0" dirty="0"/>
              <a:t>;</a:t>
            </a:r>
            <a:endParaRPr lang="zh-CN" altLang="zh-CN" b="0" dirty="0"/>
          </a:p>
          <a:p>
            <a:pPr>
              <a:spcBef>
                <a:spcPts val="0"/>
              </a:spcBef>
            </a:pPr>
            <a:r>
              <a:rPr lang="en-US" altLang="zh-CN" b="0" dirty="0"/>
              <a:t>    </a:t>
            </a:r>
            <a:r>
              <a:rPr lang="en-US" altLang="zh-CN" b="0" dirty="0" err="1"/>
              <a:t>lcode.push_back</a:t>
            </a:r>
            <a:r>
              <a:rPr lang="en-US" altLang="zh-CN" b="0" dirty="0"/>
              <a:t>(false);</a:t>
            </a:r>
            <a:endParaRPr lang="zh-CN" altLang="zh-CN" b="0" dirty="0"/>
          </a:p>
          <a:p>
            <a:pPr>
              <a:spcBef>
                <a:spcPts val="0"/>
              </a:spcBef>
            </a:pPr>
            <a:r>
              <a:rPr lang="en-US" altLang="zh-CN" b="0" dirty="0"/>
              <a:t>    </a:t>
            </a:r>
            <a:r>
              <a:rPr lang="en-US" altLang="zh-CN" b="0" dirty="0" err="1"/>
              <a:t>rcode.push_back</a:t>
            </a:r>
            <a:r>
              <a:rPr lang="en-US" altLang="zh-CN" b="0" dirty="0"/>
              <a:t>(true);</a:t>
            </a:r>
            <a:endParaRPr lang="zh-CN" altLang="zh-CN" b="0" dirty="0"/>
          </a:p>
          <a:p>
            <a:pPr>
              <a:spcBef>
                <a:spcPts val="0"/>
              </a:spcBef>
            </a:pPr>
            <a:r>
              <a:rPr lang="en-US" altLang="zh-CN" b="0" dirty="0"/>
              <a:t>    </a:t>
            </a:r>
            <a:r>
              <a:rPr lang="en-US" altLang="zh-CN" b="0" dirty="0" err="1"/>
              <a:t>Huffman_Code</a:t>
            </a:r>
            <a:r>
              <a:rPr lang="en-US" altLang="zh-CN" b="0" dirty="0"/>
              <a:t>(r-&gt;Left</a:t>
            </a:r>
            <a:r>
              <a:rPr lang="en-US" altLang="zh-CN" b="0" dirty="0" smtClean="0"/>
              <a:t>(), </a:t>
            </a:r>
            <a:r>
              <a:rPr lang="en-US" altLang="zh-CN" b="0" dirty="0" err="1" smtClean="0"/>
              <a:t>lcode</a:t>
            </a:r>
            <a:r>
              <a:rPr lang="en-US" altLang="zh-CN" b="0" dirty="0"/>
              <a:t>);</a:t>
            </a:r>
            <a:endParaRPr lang="zh-CN" altLang="zh-CN" b="0" dirty="0"/>
          </a:p>
          <a:p>
            <a:pPr>
              <a:spcBef>
                <a:spcPts val="0"/>
              </a:spcBef>
            </a:pPr>
            <a:r>
              <a:rPr lang="en-US" altLang="zh-CN" b="0" dirty="0"/>
              <a:t>    </a:t>
            </a:r>
            <a:r>
              <a:rPr lang="en-US" altLang="zh-CN" b="0" dirty="0" err="1"/>
              <a:t>Huffman_Code</a:t>
            </a:r>
            <a:r>
              <a:rPr lang="en-US" altLang="zh-CN" b="0" dirty="0"/>
              <a:t>(r-&gt;Right</a:t>
            </a:r>
            <a:r>
              <a:rPr lang="en-US" altLang="zh-CN" b="0" dirty="0" smtClean="0"/>
              <a:t>(), </a:t>
            </a:r>
            <a:r>
              <a:rPr lang="en-US" altLang="zh-CN" b="0" dirty="0" err="1" smtClean="0"/>
              <a:t>rcode</a:t>
            </a:r>
            <a:r>
              <a:rPr lang="en-US" altLang="zh-CN" b="0" dirty="0"/>
              <a:t>);</a:t>
            </a:r>
            <a:endParaRPr lang="zh-CN" altLang="zh-CN" b="0" dirty="0"/>
          </a:p>
          <a:p>
            <a:pPr>
              <a:spcBef>
                <a:spcPts val="0"/>
              </a:spcBef>
            </a:pPr>
            <a:r>
              <a:rPr lang="en-US" altLang="zh-CN" b="0" dirty="0" smtClean="0"/>
              <a:t>}</a:t>
            </a:r>
            <a:endParaRPr lang="zh-CN" altLang="zh-CN" b="0" dirty="0"/>
          </a:p>
        </p:txBody>
      </p:sp>
    </p:spTree>
    <p:extLst>
      <p:ext uri="{BB962C8B-B14F-4D97-AF65-F5344CB8AC3E}">
        <p14:creationId xmlns:p14="http://schemas.microsoft.com/office/powerpoint/2010/main" val="20121359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908721"/>
            <a:ext cx="8175282" cy="2880320"/>
          </a:xfrm>
        </p:spPr>
        <p:txBody>
          <a:bodyPr/>
          <a:lstStyle/>
          <a:p>
            <a:r>
              <a:rPr lang="en-US" altLang="zh-CN" b="0" dirty="0" smtClean="0"/>
              <a:t>	</a:t>
            </a:r>
            <a:r>
              <a:rPr lang="en-US" altLang="zh-CN" b="0" dirty="0" smtClean="0">
                <a:solidFill>
                  <a:srgbClr val="FF0000"/>
                </a:solidFill>
              </a:rPr>
              <a:t>【</a:t>
            </a:r>
            <a:r>
              <a:rPr lang="zh-CN" altLang="en-US" dirty="0" smtClean="0">
                <a:solidFill>
                  <a:srgbClr val="FF0000"/>
                </a:solidFill>
              </a:rPr>
              <a:t>例子</a:t>
            </a:r>
            <a:r>
              <a:rPr lang="en-US" altLang="zh-CN" dirty="0" smtClean="0">
                <a:solidFill>
                  <a:srgbClr val="FF0000"/>
                </a:solidFill>
              </a:rPr>
              <a:t>2</a:t>
            </a:r>
            <a:r>
              <a:rPr lang="en-US" altLang="zh-CN" b="0" dirty="0">
                <a:solidFill>
                  <a:srgbClr val="FF0000"/>
                </a:solidFill>
              </a:rPr>
              <a:t>】</a:t>
            </a:r>
            <a:r>
              <a:rPr lang="zh-CN" altLang="en-US" dirty="0" smtClean="0">
                <a:solidFill>
                  <a:srgbClr val="FF0000"/>
                </a:solidFill>
              </a:rPr>
              <a:t>：</a:t>
            </a:r>
            <a:r>
              <a:rPr lang="zh-CN" altLang="zh-CN" b="0" dirty="0" smtClean="0"/>
              <a:t>在</a:t>
            </a:r>
            <a:r>
              <a:rPr lang="zh-CN" altLang="zh-CN" b="0" dirty="0"/>
              <a:t>解决某些判定问题时，利用哈夫曼树可以得到最佳判定算法，一个典型的例子就是将学生百分成绩按分数段分级，由于在实际情况下，学生成绩的等级分布并不是均匀的，因此判定过程的表示也可能不同，判定过程可以用图</a:t>
            </a:r>
            <a:r>
              <a:rPr lang="en-US" altLang="zh-CN" b="0" dirty="0"/>
              <a:t>5-23</a:t>
            </a:r>
            <a:r>
              <a:rPr lang="zh-CN" altLang="zh-CN" b="0" dirty="0"/>
              <a:t>所示的判定树来表示，</a:t>
            </a:r>
            <a:r>
              <a:rPr lang="en-US" altLang="zh-CN" b="0" dirty="0"/>
              <a:t>(a)</a:t>
            </a:r>
            <a:r>
              <a:rPr lang="zh-CN" altLang="zh-CN" b="0" dirty="0"/>
              <a:t>和</a:t>
            </a:r>
            <a:r>
              <a:rPr lang="en-US" altLang="zh-CN" b="0" dirty="0"/>
              <a:t>(b)</a:t>
            </a:r>
            <a:r>
              <a:rPr lang="zh-CN" altLang="zh-CN" b="0" dirty="0"/>
              <a:t>分别为不及格</a:t>
            </a:r>
            <a:r>
              <a:rPr lang="en-US" altLang="zh-CN" b="0" dirty="0"/>
              <a:t>(&lt;60) </a:t>
            </a:r>
            <a:r>
              <a:rPr lang="zh-CN" altLang="zh-CN" b="0" dirty="0"/>
              <a:t>学生和</a:t>
            </a:r>
            <a:r>
              <a:rPr lang="en-US" altLang="zh-CN" b="0" dirty="0"/>
              <a:t>70</a:t>
            </a:r>
            <a:r>
              <a:rPr lang="zh-CN" altLang="zh-CN" b="0" dirty="0"/>
              <a:t>～</a:t>
            </a:r>
            <a:r>
              <a:rPr lang="en-US" altLang="zh-CN" b="0" dirty="0"/>
              <a:t>80</a:t>
            </a:r>
            <a:r>
              <a:rPr lang="zh-CN" altLang="zh-CN" b="0" dirty="0"/>
              <a:t>分学生最多的情况下的判定树。</a:t>
            </a:r>
            <a:endParaRPr lang="zh-CN" altLang="en-US" b="0" dirty="0"/>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843228"/>
            <a:ext cx="2925688" cy="2102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789040"/>
            <a:ext cx="3995340" cy="2134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419872" y="5946066"/>
            <a:ext cx="2608406" cy="369332"/>
          </a:xfrm>
          <a:prstGeom prst="rect">
            <a:avLst/>
          </a:prstGeom>
        </p:spPr>
        <p:txBody>
          <a:bodyPr wrap="none">
            <a:spAutoFit/>
          </a:bodyPr>
          <a:lstStyle/>
          <a:p>
            <a:r>
              <a:rPr lang="zh-CN" altLang="zh-CN"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5-23 </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判定过程示意图</a:t>
            </a:r>
          </a:p>
        </p:txBody>
      </p:sp>
    </p:spTree>
    <p:extLst>
      <p:ext uri="{BB962C8B-B14F-4D97-AF65-F5344CB8AC3E}">
        <p14:creationId xmlns:p14="http://schemas.microsoft.com/office/powerpoint/2010/main" val="14227967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5.5 </a:t>
            </a:r>
            <a:r>
              <a:rPr lang="zh-CN" altLang="zh-CN" b="1" dirty="0"/>
              <a:t>二叉树应用</a:t>
            </a:r>
            <a:r>
              <a:rPr lang="en-US" altLang="zh-CN" b="1" dirty="0"/>
              <a:t>2</a:t>
            </a:r>
            <a:r>
              <a:rPr lang="zh-CN" altLang="zh-CN" b="1" dirty="0"/>
              <a:t>：</a:t>
            </a:r>
            <a:r>
              <a:rPr lang="zh-CN" altLang="zh-CN" b="1" dirty="0">
                <a:solidFill>
                  <a:srgbClr val="FF0000"/>
                </a:solidFill>
              </a:rPr>
              <a:t>二叉查找树</a:t>
            </a:r>
            <a:endParaRPr lang="zh-CN" altLang="en-US" dirty="0">
              <a:solidFill>
                <a:srgbClr val="FF0000"/>
              </a:solidFill>
            </a:endParaRPr>
          </a:p>
        </p:txBody>
      </p:sp>
      <p:sp>
        <p:nvSpPr>
          <p:cNvPr id="3" name="内容占位符 2"/>
          <p:cNvSpPr>
            <a:spLocks noGrp="1"/>
          </p:cNvSpPr>
          <p:nvPr>
            <p:ph idx="1"/>
          </p:nvPr>
        </p:nvSpPr>
        <p:spPr>
          <a:xfrm>
            <a:off x="395536" y="1628801"/>
            <a:ext cx="8496944" cy="3240360"/>
          </a:xfrm>
        </p:spPr>
        <p:txBody>
          <a:bodyPr/>
          <a:lstStyle/>
          <a:p>
            <a:r>
              <a:rPr lang="en-US" altLang="zh-CN" b="0" dirty="0" smtClean="0"/>
              <a:t>	</a:t>
            </a:r>
            <a:r>
              <a:rPr lang="zh-CN" altLang="zh-CN" b="0" dirty="0" smtClean="0">
                <a:solidFill>
                  <a:srgbClr val="FF0000"/>
                </a:solidFill>
              </a:rPr>
              <a:t>二</a:t>
            </a:r>
            <a:r>
              <a:rPr lang="zh-CN" altLang="zh-CN" b="0" dirty="0">
                <a:solidFill>
                  <a:srgbClr val="FF0000"/>
                </a:solidFill>
              </a:rPr>
              <a:t>叉查找树</a:t>
            </a:r>
            <a:r>
              <a:rPr lang="zh-CN" altLang="zh-CN" b="0" dirty="0"/>
              <a:t>是经过一定地组织形成的有特定结构特征的二叉树，支持各种动态集合操作（如插入、删除等）。这些操作的时间复杂度与树的高度成正比</a:t>
            </a:r>
            <a:r>
              <a:rPr lang="zh-CN" altLang="zh-CN" b="0" dirty="0" smtClean="0"/>
              <a:t>。</a:t>
            </a:r>
            <a:endParaRPr lang="en-US" altLang="zh-CN" b="0" dirty="0" smtClean="0"/>
          </a:p>
          <a:p>
            <a:r>
              <a:rPr lang="en-US" altLang="zh-CN" b="0" dirty="0"/>
              <a:t>	</a:t>
            </a:r>
            <a:r>
              <a:rPr lang="zh-CN" altLang="en-US" b="0" dirty="0" smtClean="0"/>
              <a:t>平均</a:t>
            </a:r>
            <a:r>
              <a:rPr lang="zh-CN" altLang="zh-CN" b="0" dirty="0" smtClean="0"/>
              <a:t>时间</a:t>
            </a:r>
            <a:r>
              <a:rPr lang="zh-CN" altLang="zh-CN" b="0" dirty="0"/>
              <a:t>复杂度</a:t>
            </a:r>
            <a:r>
              <a:rPr lang="zh-CN" altLang="zh-CN" b="0" dirty="0" smtClean="0"/>
              <a:t>为</a:t>
            </a:r>
            <a:r>
              <a:rPr lang="zh-CN" altLang="en-US" b="0" dirty="0" smtClean="0"/>
              <a:t>：</a:t>
            </a:r>
            <a:r>
              <a:rPr lang="en-US" altLang="zh-CN" b="0" dirty="0" smtClean="0"/>
              <a:t>O(log</a:t>
            </a:r>
            <a:r>
              <a:rPr lang="en-US" altLang="zh-CN" b="0" baseline="-25000" dirty="0" smtClean="0"/>
              <a:t>2</a:t>
            </a:r>
            <a:r>
              <a:rPr lang="en-US" altLang="zh-CN" b="0" dirty="0" smtClean="0"/>
              <a:t>n)</a:t>
            </a:r>
          </a:p>
          <a:p>
            <a:r>
              <a:rPr lang="en-US" altLang="zh-CN" b="0" dirty="0"/>
              <a:t>	</a:t>
            </a:r>
            <a:r>
              <a:rPr lang="zh-CN" altLang="zh-CN" b="0" dirty="0" smtClean="0"/>
              <a:t>最坏</a:t>
            </a:r>
            <a:r>
              <a:rPr lang="zh-CN" altLang="zh-CN" b="0" dirty="0"/>
              <a:t>情况</a:t>
            </a:r>
            <a:r>
              <a:rPr lang="zh-CN" altLang="zh-CN" b="0" dirty="0" smtClean="0"/>
              <a:t>下</a:t>
            </a:r>
            <a:r>
              <a:rPr lang="en-US" altLang="zh-CN" b="0" dirty="0" smtClean="0"/>
              <a:t>(</a:t>
            </a:r>
            <a:r>
              <a:rPr lang="zh-CN" altLang="zh-CN" b="0" dirty="0"/>
              <a:t>单支树</a:t>
            </a:r>
            <a:r>
              <a:rPr lang="en-US" altLang="zh-CN" b="0" dirty="0"/>
              <a:t>)</a:t>
            </a:r>
            <a:r>
              <a:rPr lang="zh-CN" altLang="zh-CN" b="0" dirty="0" smtClean="0"/>
              <a:t>，最坏</a:t>
            </a:r>
            <a:r>
              <a:rPr lang="zh-CN" altLang="zh-CN" b="0" dirty="0"/>
              <a:t>时间复杂度将</a:t>
            </a:r>
            <a:r>
              <a:rPr lang="zh-CN" altLang="zh-CN" b="0" dirty="0" smtClean="0"/>
              <a:t>变为</a:t>
            </a:r>
            <a:r>
              <a:rPr lang="zh-CN" altLang="en-US" b="0" dirty="0" smtClean="0"/>
              <a:t>：</a:t>
            </a:r>
            <a:r>
              <a:rPr lang="en-US" altLang="zh-CN" b="0" dirty="0" smtClean="0"/>
              <a:t>O(n)</a:t>
            </a:r>
            <a:endParaRPr lang="zh-CN" altLang="en-US" b="0" dirty="0"/>
          </a:p>
        </p:txBody>
      </p:sp>
      <p:sp>
        <p:nvSpPr>
          <p:cNvPr id="4" name="矩形 3"/>
          <p:cNvSpPr/>
          <p:nvPr/>
        </p:nvSpPr>
        <p:spPr>
          <a:xfrm>
            <a:off x="683568" y="4869160"/>
            <a:ext cx="7632848" cy="1200329"/>
          </a:xfrm>
          <a:prstGeom prst="rect">
            <a:avLst/>
          </a:prstGeom>
        </p:spPr>
        <p:txBody>
          <a:bodyPr wrap="square">
            <a:spAutoFit/>
          </a:bodyPr>
          <a:lstStyle/>
          <a:p>
            <a:r>
              <a:rPr lang="en-US" altLang="zh-CN" sz="2400" b="1" dirty="0">
                <a:sym typeface="Wingdings 2"/>
              </a:rPr>
              <a:t></a:t>
            </a:r>
            <a:r>
              <a:rPr lang="zh-CN" altLang="zh-CN" sz="2400" dirty="0"/>
              <a:t>应用：</a:t>
            </a:r>
            <a:r>
              <a:rPr lang="zh-CN" altLang="zh-CN" sz="2400" dirty="0">
                <a:solidFill>
                  <a:srgbClr val="FF0000"/>
                </a:solidFill>
              </a:rPr>
              <a:t>快速访问数据，建立索引</a:t>
            </a:r>
          </a:p>
          <a:p>
            <a:r>
              <a:rPr lang="zh-CN" altLang="en-US" sz="2400" dirty="0"/>
              <a:t>原理</a:t>
            </a:r>
            <a:r>
              <a:rPr lang="zh-CN" altLang="zh-CN" sz="2400" dirty="0" smtClean="0"/>
              <a:t>：</a:t>
            </a:r>
            <a:r>
              <a:rPr lang="zh-CN" altLang="zh-CN" sz="2400" dirty="0"/>
              <a:t>假设希望存储包含多个域的数据元素，其中的一个域被指定为关键值，搜索就是基于该关键值进行的。</a:t>
            </a:r>
          </a:p>
        </p:txBody>
      </p:sp>
    </p:spTree>
    <p:extLst>
      <p:ext uri="{BB962C8B-B14F-4D97-AF65-F5344CB8AC3E}">
        <p14:creationId xmlns:p14="http://schemas.microsoft.com/office/powerpoint/2010/main" val="29793589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5.5.1</a:t>
            </a:r>
            <a:r>
              <a:rPr lang="zh-CN" altLang="zh-CN" b="1" dirty="0"/>
              <a:t>二叉查找树的定义</a:t>
            </a:r>
            <a:endParaRPr lang="zh-CN" altLang="en-US" dirty="0"/>
          </a:p>
        </p:txBody>
      </p:sp>
      <p:sp>
        <p:nvSpPr>
          <p:cNvPr id="3" name="内容占位符 2"/>
          <p:cNvSpPr>
            <a:spLocks noGrp="1"/>
          </p:cNvSpPr>
          <p:nvPr>
            <p:ph idx="1"/>
          </p:nvPr>
        </p:nvSpPr>
        <p:spPr>
          <a:xfrm>
            <a:off x="827584" y="1628800"/>
            <a:ext cx="7776864" cy="4657720"/>
          </a:xfrm>
        </p:spPr>
        <p:txBody>
          <a:bodyPr>
            <a:normAutofit lnSpcReduction="10000"/>
          </a:bodyPr>
          <a:lstStyle/>
          <a:p>
            <a:r>
              <a:rPr lang="en-US" altLang="zh-CN" b="0" dirty="0" smtClean="0"/>
              <a:t>	</a:t>
            </a:r>
            <a:r>
              <a:rPr lang="zh-CN" altLang="zh-CN" dirty="0" smtClean="0">
                <a:solidFill>
                  <a:srgbClr val="FF0000"/>
                </a:solidFill>
              </a:rPr>
              <a:t>二</a:t>
            </a:r>
            <a:r>
              <a:rPr lang="zh-CN" altLang="zh-CN" dirty="0">
                <a:solidFill>
                  <a:srgbClr val="FF0000"/>
                </a:solidFill>
              </a:rPr>
              <a:t>叉查找树</a:t>
            </a:r>
            <a:r>
              <a:rPr lang="en-US" altLang="zh-CN" dirty="0">
                <a:solidFill>
                  <a:srgbClr val="FF0000"/>
                </a:solidFill>
              </a:rPr>
              <a:t>(Binary Search Tree, BST)</a:t>
            </a:r>
            <a:r>
              <a:rPr lang="zh-CN" altLang="zh-CN" b="0" dirty="0"/>
              <a:t>，又称</a:t>
            </a:r>
            <a:r>
              <a:rPr lang="zh-CN" altLang="zh-CN" b="0" dirty="0">
                <a:solidFill>
                  <a:srgbClr val="FF0000"/>
                </a:solidFill>
              </a:rPr>
              <a:t>二叉搜索树</a:t>
            </a:r>
            <a:r>
              <a:rPr lang="zh-CN" altLang="zh-CN" b="0" dirty="0"/>
              <a:t>。其定义如下：</a:t>
            </a:r>
          </a:p>
          <a:p>
            <a:pPr marL="342900" lvl="4" indent="-342900">
              <a:spcBef>
                <a:spcPts val="800"/>
              </a:spcBef>
              <a:buClrTx/>
              <a:buNone/>
            </a:pPr>
            <a:r>
              <a:rPr lang="en-US" altLang="zh-CN" b="0" dirty="0"/>
              <a:t>	</a:t>
            </a:r>
            <a:r>
              <a:rPr lang="zh-CN" altLang="zh-CN" dirty="0" smtClean="0"/>
              <a:t>二叉查找树或者是一棵空树，或者是每个结点具有一个关键值，其</a:t>
            </a:r>
            <a:r>
              <a:rPr lang="zh-CN" altLang="zh-CN" b="1" dirty="0" smtClean="0">
                <a:solidFill>
                  <a:srgbClr val="FF0000"/>
                </a:solidFill>
              </a:rPr>
              <a:t>满足以下性质</a:t>
            </a:r>
            <a:r>
              <a:rPr lang="zh-CN" altLang="zh-CN" dirty="0" smtClean="0"/>
              <a:t>：</a:t>
            </a:r>
          </a:p>
          <a:p>
            <a:pPr lvl="4"/>
            <a:r>
              <a:rPr lang="en-US" altLang="zh-CN" b="1" dirty="0" smtClean="0">
                <a:solidFill>
                  <a:srgbClr val="0000FF"/>
                </a:solidFill>
              </a:rPr>
              <a:t>	(1) </a:t>
            </a:r>
            <a:r>
              <a:rPr lang="zh-CN" altLang="zh-CN" b="1" dirty="0" smtClean="0">
                <a:solidFill>
                  <a:srgbClr val="0000FF"/>
                </a:solidFill>
              </a:rPr>
              <a:t>若左子树非空，则</a:t>
            </a:r>
            <a:r>
              <a:rPr lang="zh-CN" altLang="en-US" b="1" dirty="0" smtClean="0">
                <a:solidFill>
                  <a:srgbClr val="0000FF"/>
                </a:solidFill>
              </a:rPr>
              <a:t>左子树上所有结点的关键字值</a:t>
            </a:r>
            <a:r>
              <a:rPr lang="zh-CN" altLang="zh-CN" b="1" dirty="0" smtClean="0">
                <a:solidFill>
                  <a:srgbClr val="0000FF"/>
                </a:solidFill>
              </a:rPr>
              <a:t>小于其根结点的值；</a:t>
            </a:r>
            <a:endParaRPr lang="en-US" altLang="zh-CN" b="1" dirty="0">
              <a:solidFill>
                <a:srgbClr val="0000FF"/>
              </a:solidFill>
            </a:endParaRPr>
          </a:p>
          <a:p>
            <a:pPr lvl="4"/>
            <a:r>
              <a:rPr lang="en-US" altLang="zh-CN" b="1" dirty="0" smtClean="0">
                <a:solidFill>
                  <a:srgbClr val="0000FF"/>
                </a:solidFill>
              </a:rPr>
              <a:t>	(2) </a:t>
            </a:r>
            <a:r>
              <a:rPr lang="zh-CN" altLang="zh-CN" b="1" dirty="0" smtClean="0">
                <a:solidFill>
                  <a:srgbClr val="0000FF"/>
                </a:solidFill>
              </a:rPr>
              <a:t>若右子树非空，则</a:t>
            </a:r>
            <a:r>
              <a:rPr lang="zh-CN" altLang="en-US" b="1" dirty="0" smtClean="0">
                <a:solidFill>
                  <a:srgbClr val="0000FF"/>
                </a:solidFill>
              </a:rPr>
              <a:t>右子树上所有结点</a:t>
            </a:r>
            <a:r>
              <a:rPr lang="zh-CN" altLang="zh-CN" b="1" dirty="0" smtClean="0">
                <a:solidFill>
                  <a:srgbClr val="0000FF"/>
                </a:solidFill>
              </a:rPr>
              <a:t>的</a:t>
            </a:r>
            <a:r>
              <a:rPr lang="zh-CN" altLang="en-US" b="1" dirty="0" smtClean="0">
                <a:solidFill>
                  <a:srgbClr val="0000FF"/>
                </a:solidFill>
              </a:rPr>
              <a:t>关键字</a:t>
            </a:r>
            <a:r>
              <a:rPr lang="zh-CN" altLang="zh-CN" b="1" dirty="0" smtClean="0">
                <a:solidFill>
                  <a:srgbClr val="0000FF"/>
                </a:solidFill>
              </a:rPr>
              <a:t>值大于其根结点的值；</a:t>
            </a:r>
            <a:endParaRPr lang="en-US" altLang="zh-CN" b="1" dirty="0" smtClean="0">
              <a:solidFill>
                <a:srgbClr val="0000FF"/>
              </a:solidFill>
            </a:endParaRPr>
          </a:p>
          <a:p>
            <a:pPr lvl="4"/>
            <a:r>
              <a:rPr lang="en-US" altLang="zh-CN" b="1" dirty="0" smtClean="0">
                <a:solidFill>
                  <a:srgbClr val="0000FF"/>
                </a:solidFill>
              </a:rPr>
              <a:t>	(3) </a:t>
            </a:r>
            <a:r>
              <a:rPr lang="zh-CN" altLang="zh-CN" b="1" dirty="0" smtClean="0">
                <a:solidFill>
                  <a:srgbClr val="0000FF"/>
                </a:solidFill>
              </a:rPr>
              <a:t>左、右子树均是二叉查找树。</a:t>
            </a:r>
            <a:endParaRPr lang="en-US" altLang="zh-CN" b="1" dirty="0" smtClean="0">
              <a:solidFill>
                <a:srgbClr val="0000FF"/>
              </a:solidFill>
            </a:endParaRPr>
          </a:p>
          <a:p>
            <a:pPr marL="342900" lvl="4" indent="-342900">
              <a:spcBef>
                <a:spcPts val="800"/>
              </a:spcBef>
              <a:buClrTx/>
              <a:buNone/>
            </a:pPr>
            <a:r>
              <a:rPr lang="en-US" altLang="zh-CN" dirty="0" smtClean="0"/>
              <a:t>	</a:t>
            </a:r>
            <a:r>
              <a:rPr lang="zh-CN" altLang="en-US" dirty="0" smtClean="0"/>
              <a:t>注意：</a:t>
            </a:r>
            <a:r>
              <a:rPr lang="zh-CN" altLang="zh-CN" dirty="0" smtClean="0"/>
              <a:t>二叉查找树的定义也是一个递归的定义</a:t>
            </a:r>
            <a:endParaRPr lang="en-US" altLang="zh-CN" b="0" dirty="0" smtClean="0"/>
          </a:p>
        </p:txBody>
      </p:sp>
    </p:spTree>
    <p:extLst>
      <p:ext uri="{BB962C8B-B14F-4D97-AF65-F5344CB8AC3E}">
        <p14:creationId xmlns:p14="http://schemas.microsoft.com/office/powerpoint/2010/main" val="16222605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80728"/>
            <a:ext cx="7520940" cy="3579849"/>
          </a:xfrm>
        </p:spPr>
        <p:txBody>
          <a:bodyPr>
            <a:normAutofit/>
          </a:bodyPr>
          <a:lstStyle/>
          <a:p>
            <a:r>
              <a:rPr lang="zh-CN" altLang="zh-CN" sz="2200" b="0" dirty="0" smtClean="0"/>
              <a:t>图</a:t>
            </a:r>
            <a:r>
              <a:rPr lang="en-US" altLang="zh-CN" sz="2200" b="0" dirty="0"/>
              <a:t>5-24</a:t>
            </a:r>
            <a:r>
              <a:rPr lang="zh-CN" altLang="zh-CN" sz="2200" b="0" dirty="0"/>
              <a:t>给出了一组对应数值的两颗二叉查找树</a:t>
            </a:r>
            <a:r>
              <a:rPr lang="zh-CN" altLang="zh-CN" sz="2200" b="0" dirty="0" smtClean="0"/>
              <a:t>，</a:t>
            </a:r>
            <a:endParaRPr lang="en-US" altLang="zh-CN" sz="2200" b="0" dirty="0" smtClean="0"/>
          </a:p>
          <a:p>
            <a:pPr>
              <a:buFont typeface="Arial" panose="020B0604020202020204" pitchFamily="34" charset="0"/>
              <a:buChar char="•"/>
            </a:pPr>
            <a:r>
              <a:rPr lang="en-US" altLang="zh-CN" sz="2200" b="0" dirty="0" smtClean="0"/>
              <a:t>(</a:t>
            </a:r>
            <a:r>
              <a:rPr lang="en-US" altLang="zh-CN" sz="2200" b="0" dirty="0"/>
              <a:t>a</a:t>
            </a:r>
            <a:r>
              <a:rPr lang="en-US" altLang="zh-CN" sz="2200" b="0" dirty="0" smtClean="0"/>
              <a:t>)</a:t>
            </a:r>
            <a:r>
              <a:rPr lang="zh-CN" altLang="en-US" sz="2200" b="0" dirty="0" smtClean="0"/>
              <a:t>为</a:t>
            </a:r>
            <a:r>
              <a:rPr lang="en-US" altLang="zh-CN" sz="2200" b="0" dirty="0" smtClean="0"/>
              <a:t>(35, 23, 54, 7, 3, 40, 32, 100)</a:t>
            </a:r>
            <a:r>
              <a:rPr lang="zh-CN" altLang="en-US" sz="2200" b="0" dirty="0" smtClean="0"/>
              <a:t>；</a:t>
            </a:r>
            <a:endParaRPr lang="en-US" altLang="zh-CN" sz="2200" b="0" dirty="0" smtClean="0"/>
          </a:p>
          <a:p>
            <a:pPr>
              <a:buFont typeface="Arial" panose="020B0604020202020204" pitchFamily="34" charset="0"/>
              <a:buChar char="•"/>
            </a:pPr>
            <a:r>
              <a:rPr lang="en-US" altLang="zh-CN" sz="2200" b="0" dirty="0" smtClean="0"/>
              <a:t>(</a:t>
            </a:r>
            <a:r>
              <a:rPr lang="en-US" altLang="zh-CN" sz="2200" b="0" dirty="0"/>
              <a:t>b)</a:t>
            </a:r>
            <a:r>
              <a:rPr lang="zh-CN" altLang="zh-CN" sz="2200" b="0" dirty="0" smtClean="0"/>
              <a:t>为</a:t>
            </a:r>
            <a:r>
              <a:rPr lang="en-US" altLang="zh-CN" sz="2200" b="0" dirty="0" smtClean="0"/>
              <a:t>(</a:t>
            </a:r>
            <a:r>
              <a:rPr lang="en-US" altLang="zh-CN" sz="2200" b="0" dirty="0"/>
              <a:t>100, 54, 7, 3, 32, 35, 23, 40</a:t>
            </a:r>
            <a:r>
              <a:rPr lang="en-US" altLang="zh-CN" sz="2200" b="0" dirty="0" smtClean="0"/>
              <a:t>)</a:t>
            </a:r>
            <a:r>
              <a:rPr lang="zh-CN" altLang="en-US" sz="2200" b="0" dirty="0" smtClean="0"/>
              <a:t>；</a:t>
            </a:r>
            <a:endParaRPr lang="en-US" altLang="zh-CN" sz="2200" b="0" dirty="0" smtClean="0"/>
          </a:p>
          <a:p>
            <a:r>
              <a:rPr lang="zh-CN" altLang="zh-CN" sz="2200" b="0" dirty="0" smtClean="0"/>
              <a:t>两种</a:t>
            </a:r>
            <a:r>
              <a:rPr lang="zh-CN" altLang="zh-CN" sz="2200" b="0" dirty="0"/>
              <a:t>顺序插入各结点得到的二叉查找</a:t>
            </a:r>
            <a:r>
              <a:rPr lang="zh-CN" altLang="zh-CN" sz="2200" b="0" dirty="0" smtClean="0"/>
              <a:t>树。</a:t>
            </a:r>
            <a:endParaRPr lang="en-US" altLang="zh-CN" sz="2200" b="0" dirty="0" smtClean="0"/>
          </a:p>
          <a:p>
            <a:endParaRPr lang="zh-CN" altLang="en-US" b="0" dirty="0"/>
          </a:p>
        </p:txBody>
      </p:sp>
      <p:pic>
        <p:nvPicPr>
          <p:cNvPr id="245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08" y="3286124"/>
            <a:ext cx="4572031" cy="2682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10705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08720"/>
            <a:ext cx="7920880" cy="5256584"/>
          </a:xfrm>
        </p:spPr>
        <p:txBody>
          <a:bodyPr>
            <a:normAutofit/>
          </a:bodyPr>
          <a:lstStyle/>
          <a:p>
            <a:pPr>
              <a:lnSpc>
                <a:spcPct val="150000"/>
              </a:lnSpc>
              <a:buFont typeface="Arial" panose="020B0604020202020204" pitchFamily="34" charset="0"/>
              <a:buChar char="•"/>
            </a:pPr>
            <a:r>
              <a:rPr lang="zh-CN" altLang="zh-CN" b="0" dirty="0"/>
              <a:t>同一组数值由于插入顺序的不同可以对应多个不同的二叉查找树，而这些二叉查找树的共同</a:t>
            </a:r>
            <a:r>
              <a:rPr lang="zh-CN" altLang="zh-CN" b="0" dirty="0" smtClean="0"/>
              <a:t>特点</a:t>
            </a:r>
            <a:r>
              <a:rPr lang="zh-CN" altLang="en-US" b="0" dirty="0" smtClean="0"/>
              <a:t>：</a:t>
            </a:r>
            <a:endParaRPr lang="en-US" altLang="zh-CN" b="0" dirty="0" smtClean="0"/>
          </a:p>
          <a:p>
            <a:pPr marL="0" indent="0">
              <a:lnSpc>
                <a:spcPct val="150000"/>
              </a:lnSpc>
            </a:pPr>
            <a:r>
              <a:rPr lang="en-US" altLang="zh-CN" b="0" dirty="0">
                <a:solidFill>
                  <a:srgbClr val="FF0000"/>
                </a:solidFill>
              </a:rPr>
              <a:t>	</a:t>
            </a:r>
            <a:r>
              <a:rPr lang="zh-CN" altLang="zh-CN" sz="2800" dirty="0" smtClean="0">
                <a:solidFill>
                  <a:srgbClr val="FF0000"/>
                </a:solidFill>
              </a:rPr>
              <a:t>对</a:t>
            </a:r>
            <a:r>
              <a:rPr lang="zh-CN" altLang="zh-CN" sz="2800" dirty="0">
                <a:solidFill>
                  <a:srgbClr val="FF0000"/>
                </a:solidFill>
              </a:rPr>
              <a:t>该树</a:t>
            </a:r>
            <a:r>
              <a:rPr lang="zh-CN" altLang="zh-CN" sz="2800" u="sng" dirty="0">
                <a:solidFill>
                  <a:srgbClr val="FF0000"/>
                </a:solidFill>
              </a:rPr>
              <a:t>中序遍历</a:t>
            </a:r>
            <a:r>
              <a:rPr lang="zh-CN" altLang="zh-CN" sz="2800" dirty="0">
                <a:solidFill>
                  <a:srgbClr val="FF0000"/>
                </a:solidFill>
              </a:rPr>
              <a:t>会得到一个递增的有序序列。</a:t>
            </a:r>
            <a:endParaRPr lang="en-US" altLang="zh-CN" sz="2800" dirty="0">
              <a:solidFill>
                <a:srgbClr val="FF0000"/>
              </a:solidFill>
            </a:endParaRPr>
          </a:p>
          <a:p>
            <a:pPr>
              <a:lnSpc>
                <a:spcPct val="150000"/>
              </a:lnSpc>
              <a:buFont typeface="Arial" panose="020B0604020202020204" pitchFamily="34" charset="0"/>
              <a:buChar char="•"/>
            </a:pPr>
            <a:r>
              <a:rPr lang="zh-CN" altLang="zh-CN" b="0" dirty="0"/>
              <a:t>图</a:t>
            </a:r>
            <a:r>
              <a:rPr lang="en-US" altLang="zh-CN" b="0" dirty="0"/>
              <a:t>5-24</a:t>
            </a:r>
            <a:r>
              <a:rPr lang="zh-CN" altLang="zh-CN" b="0" dirty="0"/>
              <a:t>所示的两棵二叉查找树按照中序遍历得到的有序序列均为：</a:t>
            </a:r>
            <a:r>
              <a:rPr lang="en-US" altLang="zh-CN" b="0" dirty="0"/>
              <a:t>3, 7, 23, 32, 35, 40, 54, 100</a:t>
            </a:r>
            <a:r>
              <a:rPr lang="zh-CN" altLang="zh-CN" b="0" dirty="0" smtClean="0"/>
              <a:t>。</a:t>
            </a:r>
            <a:endParaRPr lang="en-US" altLang="zh-CN" b="0" dirty="0" smtClean="0"/>
          </a:p>
          <a:p>
            <a:r>
              <a:rPr lang="zh-CN" altLang="zh-CN" dirty="0"/>
              <a:t>★注：</a:t>
            </a:r>
            <a:r>
              <a:rPr lang="zh-CN" altLang="zh-CN" dirty="0">
                <a:solidFill>
                  <a:srgbClr val="FF0000"/>
                </a:solidFill>
              </a:rPr>
              <a:t>二叉查找树与二叉排序树的区别：</a:t>
            </a:r>
          </a:p>
          <a:p>
            <a:r>
              <a:rPr lang="en-US" altLang="zh-CN" dirty="0"/>
              <a:t>	</a:t>
            </a:r>
            <a:r>
              <a:rPr lang="zh-CN" altLang="zh-CN" dirty="0"/>
              <a:t>二叉查找树中不存在关键值相等的结点，而二叉排序树中允许存在关键值相等的结点，并习惯将相等的结点放在其右子树中</a:t>
            </a:r>
            <a:r>
              <a:rPr lang="zh-CN" altLang="zh-CN" dirty="0" smtClean="0"/>
              <a:t>。</a:t>
            </a:r>
            <a:endParaRPr lang="zh-CN" altLang="zh-CN" dirty="0"/>
          </a:p>
        </p:txBody>
      </p:sp>
    </p:spTree>
    <p:extLst>
      <p:ext uri="{BB962C8B-B14F-4D97-AF65-F5344CB8AC3E}">
        <p14:creationId xmlns:p14="http://schemas.microsoft.com/office/powerpoint/2010/main" val="56655639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968552"/>
          </a:xfrm>
        </p:spPr>
        <p:txBody>
          <a:bodyPr>
            <a:normAutofit fontScale="92500" lnSpcReduction="20000"/>
          </a:bodyPr>
          <a:lstStyle/>
          <a:p>
            <a:r>
              <a:rPr lang="zh-CN" altLang="zh-CN" dirty="0"/>
              <a:t>算法</a:t>
            </a:r>
            <a:r>
              <a:rPr lang="en-US" altLang="zh-CN" dirty="0"/>
              <a:t>5.16</a:t>
            </a:r>
            <a:r>
              <a:rPr lang="zh-CN" altLang="zh-CN" dirty="0"/>
              <a:t>：二叉查找树的声明</a:t>
            </a:r>
          </a:p>
          <a:p>
            <a:r>
              <a:rPr lang="en-US" altLang="zh-CN" b="0" dirty="0"/>
              <a:t>template &lt;class T&gt;</a:t>
            </a:r>
            <a:endParaRPr lang="zh-CN" altLang="zh-CN" b="0" dirty="0"/>
          </a:p>
          <a:p>
            <a:r>
              <a:rPr lang="en-US" altLang="zh-CN" b="0" dirty="0"/>
              <a:t>class </a:t>
            </a:r>
            <a:r>
              <a:rPr lang="en-US" altLang="zh-CN" b="0" dirty="0" err="1"/>
              <a:t>BinarySearchTree:public</a:t>
            </a:r>
            <a:r>
              <a:rPr lang="en-US" altLang="zh-CN" b="0" dirty="0"/>
              <a:t> </a:t>
            </a:r>
            <a:r>
              <a:rPr lang="en-US" altLang="zh-CN" b="0" dirty="0" err="1"/>
              <a:t>BinaryTree</a:t>
            </a:r>
            <a:r>
              <a:rPr lang="en-US" altLang="zh-CN" b="0" dirty="0"/>
              <a:t>&lt;T&gt;{</a:t>
            </a:r>
            <a:endParaRPr lang="zh-CN" altLang="zh-CN" b="0" dirty="0"/>
          </a:p>
          <a:p>
            <a:r>
              <a:rPr lang="en-US" altLang="zh-CN" b="0" dirty="0"/>
              <a:t>public:</a:t>
            </a:r>
            <a:endParaRPr lang="zh-CN" altLang="zh-CN" b="0" dirty="0"/>
          </a:p>
          <a:p>
            <a:r>
              <a:rPr lang="en-US" altLang="zh-CN" b="0" dirty="0"/>
              <a:t>    </a:t>
            </a:r>
            <a:r>
              <a:rPr lang="en-US" altLang="zh-CN" b="0" dirty="0" err="1"/>
              <a:t>BinarySearchTree</a:t>
            </a:r>
            <a:r>
              <a:rPr lang="en-US" altLang="zh-CN" b="0" dirty="0"/>
              <a:t>(){};</a:t>
            </a:r>
            <a:endParaRPr lang="zh-CN" altLang="zh-CN" b="0" dirty="0"/>
          </a:p>
          <a:p>
            <a:r>
              <a:rPr lang="en-US" altLang="zh-CN" b="0" dirty="0"/>
              <a:t>    ~</a:t>
            </a:r>
            <a:r>
              <a:rPr lang="en-US" altLang="zh-CN" b="0" dirty="0" err="1"/>
              <a:t>BinarySearchTree</a:t>
            </a:r>
            <a:r>
              <a:rPr lang="en-US" altLang="zh-CN" b="0" dirty="0"/>
              <a:t>(){};</a:t>
            </a:r>
            <a:endParaRPr lang="zh-CN" altLang="zh-CN" b="0" dirty="0"/>
          </a:p>
          <a:p>
            <a:r>
              <a:rPr lang="en-US" altLang="zh-CN" b="0" dirty="0"/>
              <a:t>    </a:t>
            </a:r>
            <a:r>
              <a:rPr lang="en-US" altLang="zh-CN" b="0" dirty="0" err="1"/>
              <a:t>BinaryTreeNode</a:t>
            </a:r>
            <a:r>
              <a:rPr lang="en-US" altLang="zh-CN" b="0" dirty="0"/>
              <a:t>&lt;T&gt;* Search(</a:t>
            </a:r>
            <a:r>
              <a:rPr lang="en-US" altLang="zh-CN" b="0" dirty="0" err="1"/>
              <a:t>BinaryTreeNode</a:t>
            </a:r>
            <a:r>
              <a:rPr lang="en-US" altLang="zh-CN" b="0" dirty="0"/>
              <a:t>&lt;T&gt;* </a:t>
            </a:r>
            <a:r>
              <a:rPr lang="en-US" altLang="zh-CN" b="0" dirty="0" err="1"/>
              <a:t>subroot</a:t>
            </a:r>
            <a:r>
              <a:rPr lang="en-US" altLang="zh-CN" b="0" dirty="0"/>
              <a:t>, </a:t>
            </a:r>
            <a:r>
              <a:rPr lang="en-US" altLang="zh-CN" b="0" dirty="0" err="1"/>
              <a:t>const</a:t>
            </a:r>
            <a:r>
              <a:rPr lang="en-US" altLang="zh-CN" b="0" dirty="0"/>
              <a:t> </a:t>
            </a:r>
            <a:r>
              <a:rPr lang="en-US" altLang="zh-CN" b="0" dirty="0" smtClean="0"/>
              <a:t>T  &amp; </a:t>
            </a:r>
            <a:r>
              <a:rPr lang="en-US" altLang="zh-CN" b="0" dirty="0"/>
              <a:t>k);</a:t>
            </a:r>
            <a:endParaRPr lang="zh-CN" altLang="zh-CN" b="0" dirty="0"/>
          </a:p>
          <a:p>
            <a:r>
              <a:rPr lang="en-US" altLang="zh-CN" b="0" dirty="0"/>
              <a:t>    void Insert(</a:t>
            </a:r>
            <a:r>
              <a:rPr lang="en-US" altLang="zh-CN" b="0" dirty="0" err="1"/>
              <a:t>BinaryTreeNode</a:t>
            </a:r>
            <a:r>
              <a:rPr lang="en-US" altLang="zh-CN" b="0" dirty="0"/>
              <a:t>&lt;T&gt; *&amp;root, </a:t>
            </a:r>
            <a:r>
              <a:rPr lang="en-US" altLang="zh-CN" b="0" dirty="0" err="1"/>
              <a:t>const</a:t>
            </a:r>
            <a:r>
              <a:rPr lang="en-US" altLang="zh-CN" b="0" dirty="0"/>
              <a:t> T&amp; k);</a:t>
            </a:r>
            <a:endParaRPr lang="zh-CN" altLang="zh-CN" b="0" dirty="0"/>
          </a:p>
          <a:p>
            <a:r>
              <a:rPr lang="en-US" altLang="zh-CN" b="0" dirty="0"/>
              <a:t>    bool Delete(</a:t>
            </a:r>
            <a:r>
              <a:rPr lang="en-US" altLang="zh-CN" b="0" dirty="0" err="1"/>
              <a:t>BinaryTreeNode</a:t>
            </a:r>
            <a:r>
              <a:rPr lang="en-US" altLang="zh-CN" b="0" dirty="0"/>
              <a:t>&lt;T&gt; *&amp;root, </a:t>
            </a:r>
            <a:r>
              <a:rPr lang="en-US" altLang="zh-CN" b="0" dirty="0" err="1"/>
              <a:t>const</a:t>
            </a:r>
            <a:r>
              <a:rPr lang="en-US" altLang="zh-CN" b="0" dirty="0"/>
              <a:t> T&amp; k);</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31404817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5.5.2 </a:t>
            </a:r>
            <a:r>
              <a:rPr lang="zh-CN" altLang="zh-CN" b="1" dirty="0" smtClean="0"/>
              <a:t>二</a:t>
            </a:r>
            <a:r>
              <a:rPr lang="zh-CN" altLang="zh-CN" b="1" dirty="0"/>
              <a:t>叉查找树的</a:t>
            </a:r>
            <a:r>
              <a:rPr lang="zh-CN" altLang="zh-CN" b="1" dirty="0" smtClean="0"/>
              <a:t>查找</a:t>
            </a:r>
            <a:endParaRPr lang="zh-CN" altLang="en-US" dirty="0"/>
          </a:p>
        </p:txBody>
      </p:sp>
      <p:sp>
        <p:nvSpPr>
          <p:cNvPr id="3" name="内容占位符 2"/>
          <p:cNvSpPr>
            <a:spLocks noGrp="1"/>
          </p:cNvSpPr>
          <p:nvPr>
            <p:ph idx="1"/>
          </p:nvPr>
        </p:nvSpPr>
        <p:spPr>
          <a:xfrm>
            <a:off x="428596" y="1628800"/>
            <a:ext cx="8358246" cy="4657720"/>
          </a:xfrm>
        </p:spPr>
        <p:txBody>
          <a:bodyPr>
            <a:normAutofit/>
          </a:bodyPr>
          <a:lstStyle/>
          <a:p>
            <a:r>
              <a:rPr lang="zh-CN" altLang="zh-CN" b="0" dirty="0"/>
              <a:t>假设查找关键值为</a:t>
            </a:r>
            <a:r>
              <a:rPr lang="en-US" altLang="zh-CN" b="0" dirty="0"/>
              <a:t>k</a:t>
            </a:r>
            <a:r>
              <a:rPr lang="zh-CN" altLang="zh-CN" b="0" dirty="0"/>
              <a:t>的元素，</a:t>
            </a:r>
            <a:r>
              <a:rPr lang="zh-CN" altLang="zh-CN" dirty="0">
                <a:solidFill>
                  <a:srgbClr val="FF0000"/>
                </a:solidFill>
              </a:rPr>
              <a:t>二叉查找树的查找方法为：</a:t>
            </a:r>
          </a:p>
          <a:p>
            <a:r>
              <a:rPr lang="zh-CN" altLang="zh-CN" b="0" dirty="0"/>
              <a:t>①从根结点开始，将给定的值</a:t>
            </a:r>
            <a:r>
              <a:rPr lang="en-US" altLang="zh-CN" b="0" dirty="0"/>
              <a:t>k</a:t>
            </a:r>
            <a:r>
              <a:rPr lang="zh-CN" altLang="zh-CN" b="0" dirty="0"/>
              <a:t>与根结点的关键值比较。</a:t>
            </a:r>
            <a:r>
              <a:rPr lang="zh-CN" altLang="zh-CN" b="0" dirty="0">
                <a:solidFill>
                  <a:srgbClr val="FF0000"/>
                </a:solidFill>
              </a:rPr>
              <a:t>若相等，则查找成功</a:t>
            </a:r>
            <a:r>
              <a:rPr lang="zh-CN" altLang="zh-CN" b="0" dirty="0"/>
              <a:t>，否则必须查找树的更深一层。</a:t>
            </a:r>
          </a:p>
          <a:p>
            <a:r>
              <a:rPr lang="zh-CN" altLang="zh-CN" b="0" dirty="0"/>
              <a:t>②</a:t>
            </a:r>
            <a:r>
              <a:rPr lang="zh-CN" altLang="zh-CN" b="0" dirty="0">
                <a:solidFill>
                  <a:srgbClr val="FF0000"/>
                </a:solidFill>
              </a:rPr>
              <a:t>如果</a:t>
            </a:r>
            <a:r>
              <a:rPr lang="en-US" altLang="zh-CN" b="0" dirty="0">
                <a:solidFill>
                  <a:srgbClr val="FF0000"/>
                </a:solidFill>
              </a:rPr>
              <a:t>k</a:t>
            </a:r>
            <a:r>
              <a:rPr lang="zh-CN" altLang="zh-CN" b="0" dirty="0">
                <a:solidFill>
                  <a:srgbClr val="FF0000"/>
                </a:solidFill>
              </a:rPr>
              <a:t>值小于根结点的值，则只需查找该结点的左子树</a:t>
            </a:r>
            <a:r>
              <a:rPr lang="zh-CN" altLang="zh-CN" b="0" dirty="0"/>
              <a:t>；</a:t>
            </a:r>
          </a:p>
          <a:p>
            <a:r>
              <a:rPr lang="zh-CN" altLang="zh-CN" b="0" dirty="0"/>
              <a:t>③</a:t>
            </a:r>
            <a:r>
              <a:rPr lang="zh-CN" altLang="zh-CN" b="0" dirty="0">
                <a:solidFill>
                  <a:srgbClr val="FF0000"/>
                </a:solidFill>
              </a:rPr>
              <a:t>如果</a:t>
            </a:r>
            <a:r>
              <a:rPr lang="en-US" altLang="zh-CN" b="0" dirty="0">
                <a:solidFill>
                  <a:srgbClr val="FF0000"/>
                </a:solidFill>
              </a:rPr>
              <a:t>k</a:t>
            </a:r>
            <a:r>
              <a:rPr lang="zh-CN" altLang="zh-CN" b="0" dirty="0">
                <a:solidFill>
                  <a:srgbClr val="FF0000"/>
                </a:solidFill>
              </a:rPr>
              <a:t>值大于根结点的值，则只需查找该结点的右子树</a:t>
            </a:r>
            <a:r>
              <a:rPr lang="zh-CN" altLang="zh-CN" b="0" dirty="0" smtClean="0"/>
              <a:t>。</a:t>
            </a:r>
            <a:endParaRPr lang="en-US" altLang="zh-CN" b="0" dirty="0" smtClean="0"/>
          </a:p>
          <a:p>
            <a:r>
              <a:rPr lang="en-US" altLang="zh-CN" b="0" dirty="0" smtClean="0"/>
              <a:t>            </a:t>
            </a:r>
            <a:r>
              <a:rPr lang="zh-CN" altLang="zh-CN" b="0" dirty="0" smtClean="0"/>
              <a:t>该</a:t>
            </a:r>
            <a:r>
              <a:rPr lang="zh-CN" altLang="zh-CN" b="0" dirty="0"/>
              <a:t>过程将一直持续到找到</a:t>
            </a:r>
            <a:r>
              <a:rPr lang="en-US" altLang="zh-CN" b="0" dirty="0"/>
              <a:t>k</a:t>
            </a:r>
            <a:r>
              <a:rPr lang="zh-CN" altLang="zh-CN" b="0" dirty="0"/>
              <a:t>或者遇到叶子结点为止，如果遇到叶子结点仍没有找到</a:t>
            </a:r>
            <a:r>
              <a:rPr lang="en-US" altLang="zh-CN" b="0" dirty="0"/>
              <a:t>k</a:t>
            </a:r>
            <a:r>
              <a:rPr lang="zh-CN" altLang="zh-CN" b="0" dirty="0"/>
              <a:t>，则</a:t>
            </a:r>
            <a:r>
              <a:rPr lang="en-US" altLang="zh-CN" b="0" dirty="0"/>
              <a:t>k</a:t>
            </a:r>
            <a:r>
              <a:rPr lang="zh-CN" altLang="zh-CN" b="0" dirty="0"/>
              <a:t>不在该二叉查找树中</a:t>
            </a:r>
            <a:r>
              <a:rPr lang="zh-CN" altLang="zh-CN" b="0" dirty="0" smtClean="0"/>
              <a:t>。</a:t>
            </a:r>
            <a:endParaRPr lang="en-US" altLang="zh-CN" b="0" dirty="0" smtClean="0"/>
          </a:p>
          <a:p>
            <a:r>
              <a:rPr lang="en-US" altLang="zh-CN" b="0" dirty="0" smtClean="0"/>
              <a:t>             </a:t>
            </a:r>
            <a:r>
              <a:rPr lang="zh-CN" altLang="zh-CN" b="0" dirty="0" smtClean="0"/>
              <a:t>从</a:t>
            </a:r>
            <a:r>
              <a:rPr lang="zh-CN" altLang="zh-CN" b="0" dirty="0"/>
              <a:t>上述查找方法可知，二叉查找树的高效率表现在其只需要查找两棵子树之一。</a:t>
            </a:r>
          </a:p>
          <a:p>
            <a:endParaRPr lang="zh-CN" altLang="en-US" dirty="0"/>
          </a:p>
        </p:txBody>
      </p:sp>
    </p:spTree>
    <p:extLst>
      <p:ext uri="{BB962C8B-B14F-4D97-AF65-F5344CB8AC3E}">
        <p14:creationId xmlns:p14="http://schemas.microsoft.com/office/powerpoint/2010/main" val="433748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5.2 </a:t>
            </a:r>
            <a:r>
              <a:rPr lang="zh-CN" altLang="zh-CN" b="1" dirty="0"/>
              <a:t>二叉树的定义、性质和存储结构</a:t>
            </a:r>
            <a:endParaRPr lang="zh-CN" altLang="en-US" dirty="0"/>
          </a:p>
        </p:txBody>
      </p:sp>
      <p:sp>
        <p:nvSpPr>
          <p:cNvPr id="3" name="内容占位符 2"/>
          <p:cNvSpPr>
            <a:spLocks noGrp="1"/>
          </p:cNvSpPr>
          <p:nvPr>
            <p:ph idx="1"/>
          </p:nvPr>
        </p:nvSpPr>
        <p:spPr>
          <a:xfrm>
            <a:off x="395536" y="1628800"/>
            <a:ext cx="8424936" cy="4514844"/>
          </a:xfrm>
        </p:spPr>
        <p:txBody>
          <a:bodyPr>
            <a:normAutofit fontScale="92500" lnSpcReduction="20000"/>
          </a:bodyPr>
          <a:lstStyle/>
          <a:p>
            <a:pPr>
              <a:lnSpc>
                <a:spcPct val="145000"/>
              </a:lnSpc>
            </a:pPr>
            <a:r>
              <a:rPr lang="zh-CN" altLang="zh-CN" dirty="0">
                <a:solidFill>
                  <a:srgbClr val="FF0000"/>
                </a:solidFill>
              </a:rPr>
              <a:t>二叉树</a:t>
            </a:r>
            <a:r>
              <a:rPr lang="en-US" altLang="zh-CN" dirty="0">
                <a:solidFill>
                  <a:srgbClr val="FF0000"/>
                </a:solidFill>
              </a:rPr>
              <a:t>T</a:t>
            </a:r>
            <a:r>
              <a:rPr lang="zh-CN" altLang="zh-CN" b="0" dirty="0"/>
              <a:t>是包含</a:t>
            </a:r>
            <a:r>
              <a:rPr lang="en-US" altLang="zh-CN" b="0" dirty="0"/>
              <a:t>n(n ≥ 0)</a:t>
            </a:r>
            <a:r>
              <a:rPr lang="zh-CN" altLang="zh-CN" b="0" dirty="0"/>
              <a:t>个结点的有限集合。</a:t>
            </a:r>
          </a:p>
          <a:p>
            <a:pPr>
              <a:lnSpc>
                <a:spcPct val="145000"/>
              </a:lnSpc>
            </a:pPr>
            <a:r>
              <a:rPr lang="en-US" altLang="zh-CN" b="0" dirty="0"/>
              <a:t>	</a:t>
            </a:r>
            <a:r>
              <a:rPr lang="zh-CN" altLang="zh-CN" b="0" dirty="0"/>
              <a:t>当</a:t>
            </a:r>
            <a:r>
              <a:rPr lang="en-US" altLang="zh-CN" b="0" dirty="0"/>
              <a:t>n = 0</a:t>
            </a:r>
            <a:r>
              <a:rPr lang="zh-CN" altLang="zh-CN" b="0" dirty="0"/>
              <a:t>时，二叉树</a:t>
            </a:r>
            <a:r>
              <a:rPr lang="en-US" altLang="zh-CN" b="0" dirty="0"/>
              <a:t>T</a:t>
            </a:r>
            <a:r>
              <a:rPr lang="zh-CN" altLang="zh-CN" b="0" dirty="0"/>
              <a:t>为空二叉树。</a:t>
            </a:r>
          </a:p>
          <a:p>
            <a:pPr>
              <a:lnSpc>
                <a:spcPct val="145000"/>
              </a:lnSpc>
            </a:pPr>
            <a:r>
              <a:rPr lang="en-US" altLang="zh-CN" b="0" dirty="0"/>
              <a:t>	</a:t>
            </a:r>
            <a:r>
              <a:rPr lang="zh-CN" altLang="zh-CN" b="0" dirty="0" smtClean="0"/>
              <a:t>当</a:t>
            </a:r>
            <a:r>
              <a:rPr lang="en-US" altLang="zh-CN" b="0" dirty="0"/>
              <a:t>n &gt; 0</a:t>
            </a:r>
            <a:r>
              <a:rPr lang="zh-CN" altLang="zh-CN" b="0" dirty="0"/>
              <a:t>时，二叉树</a:t>
            </a:r>
            <a:r>
              <a:rPr lang="en-US" altLang="zh-CN" b="0" dirty="0"/>
              <a:t>T</a:t>
            </a:r>
            <a:r>
              <a:rPr lang="zh-CN" altLang="zh-CN" b="0" dirty="0"/>
              <a:t>为非空二叉树</a:t>
            </a:r>
            <a:r>
              <a:rPr lang="zh-CN" altLang="zh-CN" b="0" dirty="0" smtClean="0"/>
              <a:t>。</a:t>
            </a:r>
            <a:endParaRPr lang="en-US" altLang="zh-CN" b="0" dirty="0" smtClean="0"/>
          </a:p>
          <a:p>
            <a:pPr>
              <a:lnSpc>
                <a:spcPct val="145000"/>
              </a:lnSpc>
            </a:pPr>
            <a:r>
              <a:rPr lang="en-US" altLang="zh-CN" b="0" dirty="0" smtClean="0"/>
              <a:t>	</a:t>
            </a:r>
            <a:r>
              <a:rPr lang="zh-CN" altLang="zh-CN" b="0" dirty="0" smtClean="0"/>
              <a:t>在</a:t>
            </a:r>
            <a:r>
              <a:rPr lang="zh-CN" altLang="zh-CN" b="0" dirty="0"/>
              <a:t>任意一棵非空二叉树中，都有：</a:t>
            </a:r>
          </a:p>
          <a:p>
            <a:pPr lvl="3">
              <a:lnSpc>
                <a:spcPct val="145000"/>
              </a:lnSpc>
              <a:buNone/>
            </a:pPr>
            <a:r>
              <a:rPr lang="en-US" altLang="zh-CN" b="0" dirty="0"/>
              <a:t>(1) </a:t>
            </a:r>
            <a:r>
              <a:rPr lang="zh-CN" altLang="zh-CN" b="0" dirty="0"/>
              <a:t>有且仅有一个特定的结点</a:t>
            </a:r>
            <a:r>
              <a:rPr lang="en-US" altLang="zh-CN" b="0" dirty="0"/>
              <a:t>R</a:t>
            </a:r>
            <a:r>
              <a:rPr lang="zh-CN" altLang="zh-CN" b="0" dirty="0"/>
              <a:t>称为二叉树</a:t>
            </a:r>
            <a:r>
              <a:rPr lang="en-US" altLang="zh-CN" b="0" dirty="0"/>
              <a:t>T</a:t>
            </a:r>
            <a:r>
              <a:rPr lang="zh-CN" altLang="zh-CN" b="0" dirty="0"/>
              <a:t>的根结点；</a:t>
            </a:r>
          </a:p>
          <a:p>
            <a:pPr lvl="3">
              <a:lnSpc>
                <a:spcPct val="145000"/>
              </a:lnSpc>
              <a:buNone/>
            </a:pPr>
            <a:r>
              <a:rPr lang="en-US" altLang="zh-CN" b="0" dirty="0"/>
              <a:t>(2) </a:t>
            </a:r>
            <a:r>
              <a:rPr lang="zh-CN" altLang="zh-CN" b="0" dirty="0"/>
              <a:t>除根结点之外的其余结点被分成两个互不相交的有限集合</a:t>
            </a:r>
            <a:r>
              <a:rPr lang="en-US" altLang="zh-CN" b="0" dirty="0"/>
              <a:t>T</a:t>
            </a:r>
            <a:r>
              <a:rPr lang="en-US" altLang="zh-CN" b="0" baseline="-25000" dirty="0"/>
              <a:t>1</a:t>
            </a:r>
            <a:r>
              <a:rPr lang="zh-CN" altLang="zh-CN" b="0" dirty="0"/>
              <a:t>，</a:t>
            </a:r>
            <a:r>
              <a:rPr lang="en-US" altLang="zh-CN" b="0" dirty="0"/>
              <a:t>T</a:t>
            </a:r>
            <a:r>
              <a:rPr lang="en-US" altLang="zh-CN" b="0" baseline="-25000" dirty="0"/>
              <a:t>2</a:t>
            </a:r>
            <a:r>
              <a:rPr lang="zh-CN" altLang="zh-CN" b="0" dirty="0" smtClean="0"/>
              <a:t>，其中集合</a:t>
            </a:r>
            <a:r>
              <a:rPr lang="en-US" altLang="zh-CN" b="0" dirty="0" smtClean="0"/>
              <a:t>T</a:t>
            </a:r>
            <a:r>
              <a:rPr lang="en-US" altLang="zh-CN" b="0" baseline="-25000" dirty="0" smtClean="0"/>
              <a:t>1</a:t>
            </a:r>
            <a:r>
              <a:rPr lang="zh-CN" altLang="zh-CN" b="0" dirty="0" smtClean="0"/>
              <a:t>，</a:t>
            </a:r>
            <a:r>
              <a:rPr lang="en-US" altLang="zh-CN" b="0" dirty="0" smtClean="0"/>
              <a:t>T</a:t>
            </a:r>
            <a:r>
              <a:rPr lang="en-US" altLang="zh-CN" b="0" baseline="-25000" dirty="0" smtClean="0"/>
              <a:t>2</a:t>
            </a:r>
            <a:r>
              <a:rPr lang="zh-CN" altLang="zh-CN" b="0" dirty="0" smtClean="0"/>
              <a:t>本身也是一棵二叉树，这</a:t>
            </a:r>
            <a:r>
              <a:rPr lang="zh-CN" altLang="zh-CN" b="0" dirty="0"/>
              <a:t>两棵二叉树分别称为根结点</a:t>
            </a:r>
            <a:r>
              <a:rPr lang="en-US" altLang="zh-CN" b="0" dirty="0"/>
              <a:t>R</a:t>
            </a:r>
            <a:r>
              <a:rPr lang="zh-CN" altLang="zh-CN" b="0" dirty="0"/>
              <a:t>的左子树和右子</a:t>
            </a:r>
            <a:r>
              <a:rPr lang="zh-CN" altLang="zh-CN" b="0" dirty="0" smtClean="0"/>
              <a:t>树，并且</a:t>
            </a:r>
            <a:r>
              <a:rPr lang="zh-CN" altLang="zh-CN" b="0" dirty="0"/>
              <a:t>这两棵子树的根分别称为二叉树根结点</a:t>
            </a:r>
            <a:r>
              <a:rPr lang="en-US" altLang="zh-CN" b="0" dirty="0"/>
              <a:t>R</a:t>
            </a:r>
            <a:r>
              <a:rPr lang="zh-CN" altLang="zh-CN" b="0" dirty="0"/>
              <a:t>的左孩子和右孩子结点。</a:t>
            </a:r>
          </a:p>
          <a:p>
            <a:endParaRPr lang="zh-CN" altLang="en-US" b="0" dirty="0"/>
          </a:p>
        </p:txBody>
      </p:sp>
    </p:spTree>
    <p:extLst>
      <p:ext uri="{BB962C8B-B14F-4D97-AF65-F5344CB8AC3E}">
        <p14:creationId xmlns:p14="http://schemas.microsoft.com/office/powerpoint/2010/main" val="121227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4155913"/>
          </a:xfrm>
        </p:spPr>
        <p:txBody>
          <a:bodyPr/>
          <a:lstStyle/>
          <a:p>
            <a:r>
              <a:rPr lang="zh-CN" altLang="zh-CN" b="0" dirty="0"/>
              <a:t>图</a:t>
            </a:r>
            <a:r>
              <a:rPr lang="en-US" altLang="zh-CN" b="0" dirty="0"/>
              <a:t>5-25(a)</a:t>
            </a:r>
            <a:r>
              <a:rPr lang="zh-CN" altLang="zh-CN" b="0" dirty="0"/>
              <a:t>给出了在二叉查找树中查找关键值</a:t>
            </a:r>
            <a:r>
              <a:rPr lang="en-US" altLang="zh-CN" b="0" dirty="0"/>
              <a:t>k</a:t>
            </a:r>
            <a:r>
              <a:rPr lang="zh-CN" altLang="zh-CN" b="0" dirty="0"/>
              <a:t>等于</a:t>
            </a:r>
            <a:r>
              <a:rPr lang="en-US" altLang="zh-CN" b="0" dirty="0"/>
              <a:t>40</a:t>
            </a:r>
            <a:r>
              <a:rPr lang="zh-CN" altLang="zh-CN" b="0" dirty="0"/>
              <a:t>的结点的查找路径。</a:t>
            </a:r>
            <a:endParaRPr lang="zh-CN" altLang="en-US" b="0" dirty="0"/>
          </a:p>
        </p:txBody>
      </p:sp>
      <p:pic>
        <p:nvPicPr>
          <p:cNvPr id="256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147122"/>
            <a:ext cx="6821388" cy="3410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40502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8064896" cy="5328592"/>
          </a:xfrm>
        </p:spPr>
        <p:txBody>
          <a:bodyPr>
            <a:normAutofit fontScale="92500" lnSpcReduction="10000"/>
          </a:bodyPr>
          <a:lstStyle/>
          <a:p>
            <a:pPr>
              <a:spcBef>
                <a:spcPts val="0"/>
              </a:spcBef>
            </a:pPr>
            <a:r>
              <a:rPr lang="en-US" altLang="zh-CN" dirty="0"/>
              <a:t>	</a:t>
            </a:r>
            <a:r>
              <a:rPr lang="zh-CN" altLang="zh-CN" dirty="0">
                <a:solidFill>
                  <a:srgbClr val="FF0000"/>
                </a:solidFill>
              </a:rPr>
              <a:t>查找过程的算法</a:t>
            </a:r>
            <a:r>
              <a:rPr lang="zh-CN" altLang="zh-CN" dirty="0"/>
              <a:t>实现如下：</a:t>
            </a:r>
          </a:p>
          <a:p>
            <a:pPr>
              <a:spcBef>
                <a:spcPts val="0"/>
              </a:spcBef>
            </a:pPr>
            <a:r>
              <a:rPr lang="en-US" altLang="zh-CN" b="0" dirty="0"/>
              <a:t>1</a:t>
            </a:r>
            <a:r>
              <a:rPr lang="zh-CN" altLang="zh-CN" b="0" dirty="0"/>
              <a:t>）递归算法的实现</a:t>
            </a:r>
          </a:p>
          <a:p>
            <a:pPr>
              <a:spcBef>
                <a:spcPts val="0"/>
              </a:spcBef>
            </a:pPr>
            <a:r>
              <a:rPr lang="en-US" altLang="zh-CN" b="0" dirty="0"/>
              <a:t>	</a:t>
            </a:r>
            <a:r>
              <a:rPr lang="zh-CN" altLang="zh-CN" b="0" dirty="0"/>
              <a:t>算法</a:t>
            </a:r>
            <a:r>
              <a:rPr lang="en-US" altLang="zh-CN" b="0" dirty="0"/>
              <a:t>5.17</a:t>
            </a:r>
            <a:r>
              <a:rPr lang="zh-CN" altLang="zh-CN" b="0" dirty="0"/>
              <a:t>：二叉查找树递归算法</a:t>
            </a:r>
          </a:p>
          <a:p>
            <a:pPr>
              <a:spcBef>
                <a:spcPts val="0"/>
              </a:spcBef>
            </a:pPr>
            <a:r>
              <a:rPr lang="en-US" altLang="zh-CN" b="0" dirty="0"/>
              <a:t>template&lt;class T&gt;</a:t>
            </a:r>
            <a:endParaRPr lang="zh-CN" altLang="zh-CN" b="0" dirty="0"/>
          </a:p>
          <a:p>
            <a:pPr>
              <a:spcBef>
                <a:spcPts val="0"/>
              </a:spcBef>
            </a:pPr>
            <a:r>
              <a:rPr lang="en-US" altLang="zh-CN" b="0" dirty="0" err="1"/>
              <a:t>BinaryTreeNode</a:t>
            </a:r>
            <a:r>
              <a:rPr lang="en-US" altLang="zh-CN" b="0" dirty="0"/>
              <a:t>&lt;T&gt;* </a:t>
            </a:r>
            <a:r>
              <a:rPr lang="en-US" altLang="zh-CN" b="0" dirty="0" err="1"/>
              <a:t>BinarySearchTree</a:t>
            </a:r>
            <a:r>
              <a:rPr lang="en-US" altLang="zh-CN" b="0" dirty="0"/>
              <a:t>&lt;T&gt;::Search(</a:t>
            </a:r>
            <a:r>
              <a:rPr lang="en-US" altLang="zh-CN" b="0" dirty="0" err="1"/>
              <a:t>BinaryTreeNode</a:t>
            </a:r>
            <a:r>
              <a:rPr lang="en-US" altLang="zh-CN" b="0" dirty="0"/>
              <a:t>&lt;T&gt;* </a:t>
            </a:r>
            <a:r>
              <a:rPr lang="en-US" altLang="zh-CN" b="0" dirty="0" err="1"/>
              <a:t>subroot</a:t>
            </a:r>
            <a:r>
              <a:rPr lang="en-US" altLang="zh-CN" b="0" dirty="0"/>
              <a:t>, </a:t>
            </a:r>
            <a:r>
              <a:rPr lang="en-US" altLang="zh-CN" b="0" dirty="0" err="1"/>
              <a:t>const</a:t>
            </a:r>
            <a:r>
              <a:rPr lang="en-US" altLang="zh-CN" b="0" dirty="0"/>
              <a:t> T&amp; k){</a:t>
            </a:r>
            <a:endParaRPr lang="zh-CN" altLang="zh-CN" b="0" dirty="0"/>
          </a:p>
          <a:p>
            <a:pPr>
              <a:spcBef>
                <a:spcPts val="0"/>
              </a:spcBef>
            </a:pPr>
            <a:r>
              <a:rPr lang="en-US" altLang="zh-CN" b="0" dirty="0"/>
              <a:t>    if (</a:t>
            </a:r>
            <a:r>
              <a:rPr lang="en-US" altLang="zh-CN" b="0" dirty="0" err="1"/>
              <a:t>subroot</a:t>
            </a:r>
            <a:r>
              <a:rPr lang="en-US" altLang="zh-CN" b="0" dirty="0"/>
              <a:t> == NULL) return NULL;</a:t>
            </a:r>
            <a:endParaRPr lang="zh-CN" altLang="zh-CN" b="0" dirty="0"/>
          </a:p>
          <a:p>
            <a:pPr>
              <a:spcBef>
                <a:spcPts val="0"/>
              </a:spcBef>
            </a:pPr>
            <a:r>
              <a:rPr lang="en-US" altLang="zh-CN" b="0" dirty="0"/>
              <a:t>    else if (k &gt; </a:t>
            </a:r>
            <a:r>
              <a:rPr lang="en-US" altLang="zh-CN" b="0" dirty="0" err="1"/>
              <a:t>subroot</a:t>
            </a:r>
            <a:r>
              <a:rPr lang="en-US" altLang="zh-CN" b="0" dirty="0"/>
              <a:t>-&gt;value())</a:t>
            </a:r>
            <a:endParaRPr lang="zh-CN" altLang="zh-CN" b="0" dirty="0"/>
          </a:p>
          <a:p>
            <a:pPr>
              <a:spcBef>
                <a:spcPts val="0"/>
              </a:spcBef>
            </a:pPr>
            <a:r>
              <a:rPr lang="en-US" altLang="zh-CN" b="0" dirty="0"/>
              <a:t>        return Search(</a:t>
            </a:r>
            <a:r>
              <a:rPr lang="en-US" altLang="zh-CN" b="0" dirty="0" err="1"/>
              <a:t>subroot</a:t>
            </a:r>
            <a:r>
              <a:rPr lang="en-US" altLang="zh-CN" b="0" dirty="0"/>
              <a:t>-&gt;right, k);	//</a:t>
            </a:r>
            <a:r>
              <a:rPr lang="zh-CN" altLang="zh-CN" b="0" dirty="0"/>
              <a:t>递归查找右子树</a:t>
            </a:r>
          </a:p>
          <a:p>
            <a:pPr>
              <a:spcBef>
                <a:spcPts val="0"/>
              </a:spcBef>
            </a:pPr>
            <a:r>
              <a:rPr lang="en-US" altLang="zh-CN" b="0" dirty="0"/>
              <a:t>    else if (k &lt; </a:t>
            </a:r>
            <a:r>
              <a:rPr lang="en-US" altLang="zh-CN" b="0" dirty="0" err="1"/>
              <a:t>subroot</a:t>
            </a:r>
            <a:r>
              <a:rPr lang="en-US" altLang="zh-CN" b="0" dirty="0"/>
              <a:t>-&gt;value())</a:t>
            </a:r>
            <a:endParaRPr lang="zh-CN" altLang="zh-CN" b="0" dirty="0"/>
          </a:p>
          <a:p>
            <a:pPr>
              <a:spcBef>
                <a:spcPts val="0"/>
              </a:spcBef>
            </a:pPr>
            <a:r>
              <a:rPr lang="en-US" altLang="zh-CN" b="0" dirty="0"/>
              <a:t>        return Search(</a:t>
            </a:r>
            <a:r>
              <a:rPr lang="en-US" altLang="zh-CN" b="0" dirty="0" err="1"/>
              <a:t>subroot</a:t>
            </a:r>
            <a:r>
              <a:rPr lang="en-US" altLang="zh-CN" b="0" dirty="0"/>
              <a:t>-&gt;left, k);	//</a:t>
            </a:r>
            <a:r>
              <a:rPr lang="zh-CN" altLang="zh-CN" b="0" dirty="0"/>
              <a:t>递归查找左子树</a:t>
            </a:r>
          </a:p>
          <a:p>
            <a:pPr>
              <a:spcBef>
                <a:spcPts val="0"/>
              </a:spcBef>
            </a:pPr>
            <a:r>
              <a:rPr lang="en-US" altLang="zh-CN" b="0" dirty="0"/>
              <a:t>    else  return </a:t>
            </a:r>
            <a:r>
              <a:rPr lang="en-US" altLang="zh-CN" b="0" dirty="0" err="1"/>
              <a:t>subroot</a:t>
            </a:r>
            <a:r>
              <a:rPr lang="en-US" altLang="zh-CN" b="0" dirty="0" smtClean="0"/>
              <a:t>;			//</a:t>
            </a:r>
            <a:r>
              <a:rPr lang="zh-CN" altLang="en-US" b="0" dirty="0" smtClean="0"/>
              <a:t>相等则查找成功</a:t>
            </a:r>
            <a:endParaRPr lang="zh-CN" altLang="zh-CN" b="0" dirty="0"/>
          </a:p>
          <a:p>
            <a:pPr>
              <a:spcBef>
                <a:spcPts val="0"/>
              </a:spcBef>
            </a:pPr>
            <a:r>
              <a:rPr lang="en-US" altLang="zh-CN" b="0" dirty="0" smtClean="0"/>
              <a:t>}</a:t>
            </a:r>
            <a:endParaRPr lang="zh-CN" altLang="zh-CN" b="0" dirty="0"/>
          </a:p>
        </p:txBody>
      </p:sp>
    </p:spTree>
    <p:extLst>
      <p:ext uri="{BB962C8B-B14F-4D97-AF65-F5344CB8AC3E}">
        <p14:creationId xmlns:p14="http://schemas.microsoft.com/office/powerpoint/2010/main" val="41004989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848872" cy="5472608"/>
          </a:xfrm>
        </p:spPr>
        <p:txBody>
          <a:bodyPr>
            <a:normAutofit fontScale="92500" lnSpcReduction="20000"/>
          </a:bodyPr>
          <a:lstStyle/>
          <a:p>
            <a:pPr>
              <a:spcBef>
                <a:spcPts val="0"/>
              </a:spcBef>
            </a:pPr>
            <a:r>
              <a:rPr lang="en-US" altLang="zh-CN" b="0" dirty="0"/>
              <a:t>2</a:t>
            </a:r>
            <a:r>
              <a:rPr lang="zh-CN" altLang="zh-CN" b="0" dirty="0"/>
              <a:t>）</a:t>
            </a:r>
            <a:r>
              <a:rPr lang="zh-CN" altLang="zh-CN" dirty="0">
                <a:solidFill>
                  <a:srgbClr val="FF0000"/>
                </a:solidFill>
              </a:rPr>
              <a:t>非递归算法</a:t>
            </a:r>
            <a:r>
              <a:rPr lang="zh-CN" altLang="zh-CN" b="0" dirty="0"/>
              <a:t>的实现：采用指针</a:t>
            </a:r>
          </a:p>
          <a:p>
            <a:pPr>
              <a:spcBef>
                <a:spcPts val="0"/>
              </a:spcBef>
            </a:pPr>
            <a:r>
              <a:rPr lang="en-US" altLang="zh-CN" b="0" dirty="0"/>
              <a:t>	</a:t>
            </a:r>
            <a:r>
              <a:rPr lang="zh-CN" altLang="zh-CN" b="0" dirty="0"/>
              <a:t>算法</a:t>
            </a:r>
            <a:r>
              <a:rPr lang="en-US" altLang="zh-CN" b="0" dirty="0"/>
              <a:t>5.18</a:t>
            </a:r>
            <a:r>
              <a:rPr lang="zh-CN" altLang="zh-CN" b="0" dirty="0"/>
              <a:t>：二叉查找树非递归算法</a:t>
            </a:r>
          </a:p>
          <a:p>
            <a:pPr>
              <a:spcBef>
                <a:spcPts val="0"/>
              </a:spcBef>
            </a:pPr>
            <a:r>
              <a:rPr lang="en-US" altLang="zh-CN" b="0" dirty="0"/>
              <a:t>template&lt;class T&gt;</a:t>
            </a:r>
            <a:endParaRPr lang="zh-CN" altLang="zh-CN" b="0" dirty="0"/>
          </a:p>
          <a:p>
            <a:pPr>
              <a:spcBef>
                <a:spcPts val="0"/>
              </a:spcBef>
            </a:pPr>
            <a:r>
              <a:rPr lang="en-US" altLang="zh-CN" b="0" dirty="0" err="1"/>
              <a:t>BinaryTreeNode</a:t>
            </a:r>
            <a:r>
              <a:rPr lang="en-US" altLang="zh-CN" b="0" dirty="0"/>
              <a:t>&lt;T&gt;* </a:t>
            </a:r>
            <a:r>
              <a:rPr lang="en-US" altLang="zh-CN" b="0" dirty="0" err="1" smtClean="0"/>
              <a:t>BinarySearchTree</a:t>
            </a:r>
            <a:r>
              <a:rPr lang="en-US" altLang="zh-CN" b="0" dirty="0" smtClean="0"/>
              <a:t>&lt;T&gt;:: Search(</a:t>
            </a:r>
            <a:r>
              <a:rPr lang="en-US" altLang="zh-CN" b="0" dirty="0" err="1" smtClean="0"/>
              <a:t>BinaryTreeNode</a:t>
            </a:r>
            <a:r>
              <a:rPr lang="en-US" altLang="zh-CN" b="0" dirty="0" smtClean="0"/>
              <a:t>&lt;T</a:t>
            </a:r>
            <a:r>
              <a:rPr lang="en-US" altLang="zh-CN" b="0" dirty="0"/>
              <a:t>&gt;* </a:t>
            </a:r>
            <a:r>
              <a:rPr lang="en-US" altLang="zh-CN" b="0" dirty="0" err="1"/>
              <a:t>subroot</a:t>
            </a:r>
            <a:r>
              <a:rPr lang="en-US" altLang="zh-CN" b="0" dirty="0"/>
              <a:t>, </a:t>
            </a:r>
            <a:r>
              <a:rPr lang="en-US" altLang="zh-CN" b="0" dirty="0" err="1"/>
              <a:t>const</a:t>
            </a:r>
            <a:r>
              <a:rPr lang="en-US" altLang="zh-CN" b="0" dirty="0"/>
              <a:t> T&amp; k){</a:t>
            </a:r>
            <a:endParaRPr lang="zh-CN" altLang="zh-CN" b="0" dirty="0"/>
          </a:p>
          <a:p>
            <a:pPr>
              <a:spcBef>
                <a:spcPts val="0"/>
              </a:spcBef>
            </a:pPr>
            <a:r>
              <a:rPr lang="en-US" altLang="zh-CN" b="0" dirty="0"/>
              <a:t>	</a:t>
            </a:r>
            <a:r>
              <a:rPr lang="en-US" altLang="zh-CN" b="0" dirty="0" err="1"/>
              <a:t>BinaryTreeNode</a:t>
            </a:r>
            <a:r>
              <a:rPr lang="en-US" altLang="zh-CN" b="0" dirty="0"/>
              <a:t>&lt;T&gt;* p = </a:t>
            </a:r>
            <a:r>
              <a:rPr lang="en-US" altLang="zh-CN" b="0" dirty="0" err="1"/>
              <a:t>subroot</a:t>
            </a:r>
            <a:r>
              <a:rPr lang="en-US" altLang="zh-CN" b="0" dirty="0"/>
              <a:t>;</a:t>
            </a:r>
            <a:endParaRPr lang="zh-CN" altLang="zh-CN" b="0" dirty="0"/>
          </a:p>
          <a:p>
            <a:pPr>
              <a:spcBef>
                <a:spcPts val="0"/>
              </a:spcBef>
            </a:pPr>
            <a:r>
              <a:rPr lang="en-US" altLang="zh-CN" b="0" dirty="0"/>
              <a:t>	while (p != NULL){</a:t>
            </a:r>
            <a:endParaRPr lang="zh-CN" altLang="zh-CN" b="0" dirty="0"/>
          </a:p>
          <a:p>
            <a:pPr>
              <a:spcBef>
                <a:spcPts val="0"/>
              </a:spcBef>
            </a:pPr>
            <a:r>
              <a:rPr lang="en-US" altLang="zh-CN" b="0" dirty="0"/>
              <a:t>		if (k &gt; p-&gt;value())		//</a:t>
            </a:r>
            <a:r>
              <a:rPr lang="zh-CN" altLang="zh-CN" b="0" dirty="0"/>
              <a:t>查找右子树</a:t>
            </a:r>
          </a:p>
          <a:p>
            <a:pPr>
              <a:spcBef>
                <a:spcPts val="0"/>
              </a:spcBef>
            </a:pPr>
            <a:r>
              <a:rPr lang="en-US" altLang="zh-CN" b="0" dirty="0"/>
              <a:t>			p = p-&gt;</a:t>
            </a:r>
            <a:r>
              <a:rPr lang="en-US" altLang="zh-CN" b="0" dirty="0" err="1"/>
              <a:t>rightchild</a:t>
            </a:r>
            <a:r>
              <a:rPr lang="en-US" altLang="zh-CN" b="0" dirty="0"/>
              <a:t>();</a:t>
            </a:r>
            <a:endParaRPr lang="zh-CN" altLang="zh-CN" b="0" dirty="0"/>
          </a:p>
          <a:p>
            <a:pPr>
              <a:spcBef>
                <a:spcPts val="0"/>
              </a:spcBef>
            </a:pPr>
            <a:r>
              <a:rPr lang="en-US" altLang="zh-CN" b="0" dirty="0"/>
              <a:t>		else if (k &lt; p-&gt;value())	</a:t>
            </a:r>
            <a:r>
              <a:rPr lang="en-US" altLang="zh-CN" b="0" dirty="0" smtClean="0"/>
              <a:t>	//</a:t>
            </a:r>
            <a:r>
              <a:rPr lang="zh-CN" altLang="zh-CN" b="0" dirty="0"/>
              <a:t>查找左子树</a:t>
            </a:r>
          </a:p>
          <a:p>
            <a:pPr>
              <a:spcBef>
                <a:spcPts val="0"/>
              </a:spcBef>
            </a:pPr>
            <a:r>
              <a:rPr lang="en-US" altLang="zh-CN" b="0" dirty="0"/>
              <a:t>			p = p-&gt;</a:t>
            </a:r>
            <a:r>
              <a:rPr lang="en-US" altLang="zh-CN" b="0" dirty="0" err="1"/>
              <a:t>leftchild</a:t>
            </a:r>
            <a:r>
              <a:rPr lang="en-US" altLang="zh-CN" b="0" dirty="0"/>
              <a:t>();</a:t>
            </a:r>
            <a:endParaRPr lang="zh-CN" altLang="zh-CN" b="0" dirty="0"/>
          </a:p>
          <a:p>
            <a:pPr>
              <a:spcBef>
                <a:spcPts val="0"/>
              </a:spcBef>
            </a:pPr>
            <a:r>
              <a:rPr lang="en-US" altLang="zh-CN" b="0" dirty="0"/>
              <a:t>		else return p</a:t>
            </a:r>
            <a:r>
              <a:rPr lang="en-US" altLang="zh-CN" b="0" dirty="0" smtClean="0"/>
              <a:t>;			//</a:t>
            </a:r>
            <a:r>
              <a:rPr lang="zh-CN" altLang="en-US" b="0" dirty="0" smtClean="0"/>
              <a:t>查找成功</a:t>
            </a:r>
            <a:endParaRPr lang="zh-CN" altLang="zh-CN" b="0" dirty="0"/>
          </a:p>
          <a:p>
            <a:pPr>
              <a:spcBef>
                <a:spcPts val="0"/>
              </a:spcBef>
            </a:pPr>
            <a:r>
              <a:rPr lang="en-US" altLang="zh-CN" b="0" dirty="0"/>
              <a:t>	}</a:t>
            </a:r>
            <a:endParaRPr lang="zh-CN" altLang="zh-CN" b="0" dirty="0"/>
          </a:p>
          <a:p>
            <a:pPr>
              <a:spcBef>
                <a:spcPts val="0"/>
              </a:spcBef>
            </a:pPr>
            <a:r>
              <a:rPr lang="en-US" altLang="zh-CN" b="0" dirty="0"/>
              <a:t>	return NULL;</a:t>
            </a:r>
            <a:endParaRPr lang="zh-CN" altLang="zh-CN" b="0" dirty="0"/>
          </a:p>
          <a:p>
            <a:pPr>
              <a:spcBef>
                <a:spcPts val="0"/>
              </a:spcBef>
            </a:pPr>
            <a:r>
              <a:rPr lang="en-US" altLang="zh-CN" b="0" dirty="0" smtClean="0"/>
              <a:t>}</a:t>
            </a:r>
            <a:endParaRPr lang="zh-CN" altLang="zh-CN" b="0" dirty="0"/>
          </a:p>
        </p:txBody>
      </p:sp>
    </p:spTree>
    <p:extLst>
      <p:ext uri="{BB962C8B-B14F-4D97-AF65-F5344CB8AC3E}">
        <p14:creationId xmlns:p14="http://schemas.microsoft.com/office/powerpoint/2010/main" val="260611853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785786" y="1142984"/>
            <a:ext cx="7858180" cy="5072098"/>
          </a:xfrm>
        </p:spPr>
        <p:txBody>
          <a:bodyPr>
            <a:normAutofit fontScale="85000" lnSpcReduction="20000"/>
          </a:bodyPr>
          <a:lstStyle/>
          <a:p>
            <a:r>
              <a:rPr lang="zh-CN" altLang="en-US" b="0" dirty="0" smtClean="0"/>
              <a:t>图</a:t>
            </a:r>
            <a:r>
              <a:rPr lang="en-US" b="0" dirty="0" smtClean="0"/>
              <a:t>5-24(a)</a:t>
            </a:r>
            <a:r>
              <a:rPr lang="zh-CN" altLang="en-US" b="0" dirty="0" smtClean="0"/>
              <a:t>的平均查找长度</a:t>
            </a:r>
            <a:r>
              <a:rPr lang="en-US" b="0" dirty="0" smtClean="0"/>
              <a:t>ASL</a:t>
            </a:r>
            <a:r>
              <a:rPr lang="zh-CN" altLang="en-US" b="0" dirty="0" smtClean="0"/>
              <a:t>为：</a:t>
            </a:r>
            <a:endParaRPr lang="en-US" altLang="zh-CN" b="0" dirty="0" smtClean="0"/>
          </a:p>
          <a:p>
            <a:endParaRPr lang="en-US" altLang="zh-CN" b="0" dirty="0" smtClean="0"/>
          </a:p>
          <a:p>
            <a:endParaRPr lang="en-US" altLang="zh-CN" b="0" dirty="0" smtClean="0"/>
          </a:p>
          <a:p>
            <a:r>
              <a:rPr lang="zh-CN" altLang="en-US" b="0" dirty="0" smtClean="0"/>
              <a:t>图</a:t>
            </a:r>
            <a:r>
              <a:rPr lang="en-US" b="0" dirty="0" smtClean="0"/>
              <a:t>5-24(b)</a:t>
            </a:r>
            <a:r>
              <a:rPr lang="zh-CN" altLang="en-US" b="0" dirty="0" smtClean="0"/>
              <a:t>的平均查找长度</a:t>
            </a:r>
            <a:r>
              <a:rPr lang="en-US" b="0" dirty="0" smtClean="0"/>
              <a:t>ASL</a:t>
            </a:r>
            <a:r>
              <a:rPr lang="zh-CN" altLang="en-US" b="0" dirty="0" smtClean="0"/>
              <a:t>为：</a:t>
            </a:r>
          </a:p>
          <a:p>
            <a:endParaRPr lang="en-US" altLang="zh-CN" dirty="0" smtClean="0"/>
          </a:p>
          <a:p>
            <a:endParaRPr lang="en-US" altLang="zh-CN" dirty="0" smtClean="0"/>
          </a:p>
          <a:p>
            <a:r>
              <a:rPr lang="zh-CN" altLang="en-US" dirty="0" smtClean="0">
                <a:solidFill>
                  <a:srgbClr val="FF0000"/>
                </a:solidFill>
              </a:rPr>
              <a:t>结论：</a:t>
            </a:r>
          </a:p>
          <a:p>
            <a:r>
              <a:rPr lang="en-US" b="0" dirty="0" smtClean="0"/>
              <a:t>(1) </a:t>
            </a:r>
            <a:r>
              <a:rPr lang="zh-CN" altLang="en-US" b="0" dirty="0" smtClean="0"/>
              <a:t>在</a:t>
            </a:r>
            <a:r>
              <a:rPr lang="en-US" b="0" dirty="0" smtClean="0"/>
              <a:t>BST</a:t>
            </a:r>
            <a:r>
              <a:rPr lang="zh-CN" altLang="en-US" b="0" dirty="0" smtClean="0"/>
              <a:t>树中查找次数最长的值</a:t>
            </a:r>
            <a:r>
              <a:rPr lang="en-US" b="0" dirty="0" smtClean="0"/>
              <a:t> = </a:t>
            </a:r>
            <a:r>
              <a:rPr lang="zh-CN" altLang="en-US" b="0" dirty="0" smtClean="0"/>
              <a:t>树的高度；</a:t>
            </a:r>
          </a:p>
          <a:p>
            <a:r>
              <a:rPr lang="en-US" b="0" dirty="0" smtClean="0"/>
              <a:t>(2) </a:t>
            </a:r>
            <a:r>
              <a:rPr lang="zh-CN" altLang="en-US" b="0" dirty="0" smtClean="0"/>
              <a:t>理想情况：二叉查找树比较平衡，查找时的平均查找长度与二叉树的深度有关，复杂度为</a:t>
            </a:r>
            <a:r>
              <a:rPr lang="en-US" b="0" dirty="0" smtClean="0"/>
              <a:t>O( </a:t>
            </a:r>
            <a:r>
              <a:rPr lang="en-US" altLang="zh-CN" b="0" dirty="0" smtClean="0"/>
              <a:t>log(</a:t>
            </a:r>
            <a:r>
              <a:rPr lang="en-US" b="0" dirty="0" smtClean="0"/>
              <a:t>n) );</a:t>
            </a:r>
            <a:endParaRPr lang="zh-CN" altLang="en-US" b="0" dirty="0" smtClean="0"/>
          </a:p>
          <a:p>
            <a:r>
              <a:rPr lang="en-US" b="0" dirty="0" smtClean="0"/>
              <a:t>(3) </a:t>
            </a:r>
            <a:r>
              <a:rPr lang="zh-CN" altLang="en-US" b="0" dirty="0" smtClean="0"/>
              <a:t>最坏情况：二叉查找树是按照数值递增或递减的顺序依次插入而生成的，是一棵深度等于结点个数</a:t>
            </a:r>
            <a:r>
              <a:rPr lang="en-US" b="0" dirty="0" smtClean="0"/>
              <a:t>n</a:t>
            </a:r>
            <a:r>
              <a:rPr lang="zh-CN" altLang="en-US" b="0" dirty="0" smtClean="0"/>
              <a:t>的单支树，其平均查找长度为</a:t>
            </a:r>
            <a:r>
              <a:rPr lang="en-US" b="0" dirty="0" smtClean="0"/>
              <a:t>(n+1)/2</a:t>
            </a:r>
            <a:r>
              <a:rPr lang="zh-CN" altLang="en-US" b="0" dirty="0" smtClean="0"/>
              <a:t>，复杂度为</a:t>
            </a:r>
            <a:r>
              <a:rPr lang="en-US" b="0" dirty="0" smtClean="0"/>
              <a:t>O(n)</a:t>
            </a:r>
            <a:r>
              <a:rPr lang="zh-CN" altLang="en-US" b="0" dirty="0" smtClean="0"/>
              <a:t>。</a:t>
            </a:r>
          </a:p>
          <a:p>
            <a:endParaRPr lang="zh-CN" altLang="en-US" dirty="0"/>
          </a:p>
        </p:txBody>
      </p:sp>
      <p:pic>
        <p:nvPicPr>
          <p:cNvPr id="82945" name="Picture 1"/>
          <p:cNvPicPr>
            <a:picLocks noChangeAspect="1" noChangeArrowheads="1"/>
          </p:cNvPicPr>
          <p:nvPr/>
        </p:nvPicPr>
        <p:blipFill>
          <a:blip r:embed="rId2" cstate="print"/>
          <a:srcRect/>
          <a:stretch>
            <a:fillRect/>
          </a:stretch>
        </p:blipFill>
        <p:spPr bwMode="auto">
          <a:xfrm>
            <a:off x="1967086" y="1714897"/>
            <a:ext cx="3829050" cy="561975"/>
          </a:xfrm>
          <a:prstGeom prst="rect">
            <a:avLst/>
          </a:prstGeom>
          <a:noFill/>
          <a:ln w="9525">
            <a:noFill/>
            <a:miter lim="800000"/>
            <a:headEnd/>
            <a:tailEnd/>
          </a:ln>
          <a:effectLst/>
        </p:spPr>
      </p:pic>
      <p:pic>
        <p:nvPicPr>
          <p:cNvPr id="82946" name="Picture 2"/>
          <p:cNvPicPr>
            <a:picLocks noChangeAspect="1" noChangeArrowheads="1"/>
          </p:cNvPicPr>
          <p:nvPr/>
        </p:nvPicPr>
        <p:blipFill>
          <a:blip r:embed="rId3" cstate="print"/>
          <a:srcRect/>
          <a:stretch>
            <a:fillRect/>
          </a:stretch>
        </p:blipFill>
        <p:spPr bwMode="auto">
          <a:xfrm>
            <a:off x="1857356" y="2948558"/>
            <a:ext cx="5353050" cy="552450"/>
          </a:xfrm>
          <a:prstGeom prst="rect">
            <a:avLst/>
          </a:prstGeom>
          <a:noFill/>
          <a:ln w="9525">
            <a:noFill/>
            <a:miter lim="800000"/>
            <a:headEnd/>
            <a:tailEnd/>
          </a:ln>
          <a:effectLst/>
        </p:spPr>
      </p:pic>
    </p:spTree>
    <p:extLst>
      <p:ext uri="{BB962C8B-B14F-4D97-AF65-F5344CB8AC3E}">
        <p14:creationId xmlns:p14="http://schemas.microsoft.com/office/powerpoint/2010/main" val="13669238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5.5.3 </a:t>
            </a:r>
            <a:r>
              <a:rPr lang="zh-CN" altLang="zh-CN" b="1" dirty="0" smtClean="0"/>
              <a:t>二</a:t>
            </a:r>
            <a:r>
              <a:rPr lang="zh-CN" altLang="zh-CN" b="1" dirty="0"/>
              <a:t>叉查找树的</a:t>
            </a:r>
            <a:r>
              <a:rPr lang="zh-CN" altLang="zh-CN" b="1" dirty="0" smtClean="0"/>
              <a:t>插入</a:t>
            </a:r>
            <a:endParaRPr lang="zh-CN" altLang="en-US" dirty="0"/>
          </a:p>
        </p:txBody>
      </p:sp>
      <p:sp>
        <p:nvSpPr>
          <p:cNvPr id="3" name="内容占位符 2"/>
          <p:cNvSpPr>
            <a:spLocks noGrp="1"/>
          </p:cNvSpPr>
          <p:nvPr>
            <p:ph idx="1"/>
          </p:nvPr>
        </p:nvSpPr>
        <p:spPr>
          <a:xfrm>
            <a:off x="827584" y="1628800"/>
            <a:ext cx="7992888" cy="4464496"/>
          </a:xfrm>
        </p:spPr>
        <p:txBody>
          <a:bodyPr>
            <a:normAutofit fontScale="92500" lnSpcReduction="10000"/>
          </a:bodyPr>
          <a:lstStyle/>
          <a:p>
            <a:r>
              <a:rPr lang="en-US" altLang="zh-CN" b="0" dirty="0" smtClean="0"/>
              <a:t>	</a:t>
            </a:r>
            <a:r>
              <a:rPr lang="zh-CN" altLang="zh-CN" b="0" dirty="0" smtClean="0"/>
              <a:t>二</a:t>
            </a:r>
            <a:r>
              <a:rPr lang="zh-CN" altLang="zh-CN" b="0" dirty="0"/>
              <a:t>叉查找树的建立应先从空树开始，要在二叉查找树中插入一个关键值为</a:t>
            </a:r>
            <a:r>
              <a:rPr lang="en-US" altLang="zh-CN" b="0" dirty="0"/>
              <a:t>k</a:t>
            </a:r>
            <a:r>
              <a:rPr lang="zh-CN" altLang="zh-CN" b="0" dirty="0"/>
              <a:t>的新结点，需定位其在树中的</a:t>
            </a:r>
            <a:r>
              <a:rPr lang="zh-CN" altLang="zh-CN" b="0" dirty="0" smtClean="0"/>
              <a:t>位置</a:t>
            </a:r>
            <a:r>
              <a:rPr lang="zh-CN" altLang="en-US" b="0" dirty="0" smtClean="0"/>
              <a:t>，</a:t>
            </a:r>
            <a:r>
              <a:rPr lang="zh-CN" altLang="zh-CN" b="0" dirty="0" smtClean="0"/>
              <a:t>即</a:t>
            </a:r>
            <a:r>
              <a:rPr lang="zh-CN" altLang="zh-CN" b="0" dirty="0"/>
              <a:t>实现对二叉查找树的搜索，并且必须保证插入后的树仍满足</a:t>
            </a:r>
            <a:r>
              <a:rPr lang="en-US" altLang="zh-CN" b="0" dirty="0"/>
              <a:t>BST</a:t>
            </a:r>
            <a:r>
              <a:rPr lang="zh-CN" altLang="zh-CN" b="0" dirty="0"/>
              <a:t>的性质。</a:t>
            </a:r>
            <a:r>
              <a:rPr lang="zh-CN" altLang="zh-CN" dirty="0">
                <a:solidFill>
                  <a:srgbClr val="FF0000"/>
                </a:solidFill>
              </a:rPr>
              <a:t>其插入过程为：</a:t>
            </a:r>
          </a:p>
          <a:p>
            <a:pPr lvl="3">
              <a:buNone/>
            </a:pPr>
            <a:r>
              <a:rPr lang="zh-CN" altLang="zh-CN" b="0" dirty="0"/>
              <a:t>①</a:t>
            </a:r>
            <a:r>
              <a:rPr lang="zh-CN" altLang="zh-CN" b="0" dirty="0">
                <a:solidFill>
                  <a:srgbClr val="FF0000"/>
                </a:solidFill>
              </a:rPr>
              <a:t>若二叉树为空，则生成一个值为</a:t>
            </a:r>
            <a:r>
              <a:rPr lang="en-US" altLang="zh-CN" b="0" dirty="0">
                <a:solidFill>
                  <a:srgbClr val="FF0000"/>
                </a:solidFill>
              </a:rPr>
              <a:t>k</a:t>
            </a:r>
            <a:r>
              <a:rPr lang="zh-CN" altLang="zh-CN" b="0" dirty="0">
                <a:solidFill>
                  <a:srgbClr val="FF0000"/>
                </a:solidFill>
              </a:rPr>
              <a:t>的新结点</a:t>
            </a:r>
            <a:r>
              <a:rPr lang="zh-CN" altLang="zh-CN" b="0" dirty="0"/>
              <a:t>，并令其为二叉查找树的根；</a:t>
            </a:r>
          </a:p>
          <a:p>
            <a:pPr lvl="3">
              <a:buNone/>
            </a:pPr>
            <a:r>
              <a:rPr lang="zh-CN" altLang="zh-CN" b="0" dirty="0"/>
              <a:t>②</a:t>
            </a:r>
            <a:r>
              <a:rPr lang="zh-CN" altLang="zh-CN" b="0" dirty="0">
                <a:solidFill>
                  <a:srgbClr val="FF0000"/>
                </a:solidFill>
              </a:rPr>
              <a:t>若二叉树非空，则将关键值</a:t>
            </a:r>
            <a:r>
              <a:rPr lang="en-US" altLang="zh-CN" b="0" dirty="0">
                <a:solidFill>
                  <a:srgbClr val="FF0000"/>
                </a:solidFill>
              </a:rPr>
              <a:t>k</a:t>
            </a:r>
            <a:r>
              <a:rPr lang="zh-CN" altLang="zh-CN" b="0" dirty="0">
                <a:solidFill>
                  <a:srgbClr val="FF0000"/>
                </a:solidFill>
              </a:rPr>
              <a:t>与根的关键值比较</a:t>
            </a:r>
            <a:r>
              <a:rPr lang="zh-CN" altLang="zh-CN" b="0" dirty="0"/>
              <a:t>，若相等，则说明树中已有关键值</a:t>
            </a:r>
            <a:r>
              <a:rPr lang="en-US" altLang="zh-CN" b="0" dirty="0"/>
              <a:t>k</a:t>
            </a:r>
            <a:r>
              <a:rPr lang="zh-CN" altLang="zh-CN" b="0" dirty="0"/>
              <a:t>的结点，无需插入；</a:t>
            </a:r>
            <a:r>
              <a:rPr lang="zh-CN" altLang="zh-CN" b="0" dirty="0">
                <a:solidFill>
                  <a:srgbClr val="FF0000"/>
                </a:solidFill>
              </a:rPr>
              <a:t>若</a:t>
            </a:r>
            <a:r>
              <a:rPr lang="en-US" altLang="zh-CN" b="0" dirty="0">
                <a:solidFill>
                  <a:srgbClr val="FF0000"/>
                </a:solidFill>
              </a:rPr>
              <a:t>k</a:t>
            </a:r>
            <a:r>
              <a:rPr lang="zh-CN" altLang="zh-CN" b="0" dirty="0">
                <a:solidFill>
                  <a:srgbClr val="FF0000"/>
                </a:solidFill>
              </a:rPr>
              <a:t>小于根结点的关键值，则将</a:t>
            </a:r>
            <a:r>
              <a:rPr lang="en-US" altLang="zh-CN" b="0" dirty="0">
                <a:solidFill>
                  <a:srgbClr val="FF0000"/>
                </a:solidFill>
              </a:rPr>
              <a:t>k</a:t>
            </a:r>
            <a:r>
              <a:rPr lang="zh-CN" altLang="zh-CN" b="0" dirty="0">
                <a:solidFill>
                  <a:srgbClr val="FF0000"/>
                </a:solidFill>
              </a:rPr>
              <a:t>插入到其左子树中，否则插入到其右子树中</a:t>
            </a:r>
            <a:r>
              <a:rPr lang="zh-CN" altLang="zh-CN" b="0" dirty="0"/>
              <a:t>。</a:t>
            </a:r>
          </a:p>
          <a:p>
            <a:r>
              <a:rPr lang="en-US" altLang="zh-CN" dirty="0">
                <a:sym typeface="Webdings"/>
              </a:rPr>
              <a:t></a:t>
            </a:r>
            <a:r>
              <a:rPr lang="zh-CN" altLang="zh-CN" dirty="0">
                <a:solidFill>
                  <a:srgbClr val="FF0000"/>
                </a:solidFill>
              </a:rPr>
              <a:t>结论</a:t>
            </a:r>
            <a:r>
              <a:rPr lang="zh-CN" altLang="zh-CN" dirty="0" smtClean="0">
                <a:solidFill>
                  <a:srgbClr val="FF0000"/>
                </a:solidFill>
              </a:rPr>
              <a:t>：</a:t>
            </a:r>
            <a:r>
              <a:rPr lang="zh-CN" altLang="en-US" dirty="0"/>
              <a:t>新</a:t>
            </a:r>
            <a:r>
              <a:rPr lang="zh-CN" altLang="zh-CN" dirty="0"/>
              <a:t>插入的</a:t>
            </a:r>
            <a:r>
              <a:rPr lang="zh-CN" altLang="en-US" dirty="0" smtClean="0"/>
              <a:t>结点</a:t>
            </a:r>
            <a:r>
              <a:rPr lang="zh-CN" altLang="zh-CN" dirty="0" smtClean="0"/>
              <a:t>一定</a:t>
            </a:r>
            <a:r>
              <a:rPr lang="zh-CN" altLang="zh-CN" dirty="0"/>
              <a:t>为叶子结点</a:t>
            </a:r>
            <a:r>
              <a:rPr lang="zh-CN" altLang="zh-CN" dirty="0" smtClean="0"/>
              <a:t>。</a:t>
            </a:r>
            <a:endParaRPr lang="zh-CN" altLang="zh-CN" dirty="0"/>
          </a:p>
        </p:txBody>
      </p:sp>
    </p:spTree>
    <p:extLst>
      <p:ext uri="{BB962C8B-B14F-4D97-AF65-F5344CB8AC3E}">
        <p14:creationId xmlns:p14="http://schemas.microsoft.com/office/powerpoint/2010/main" val="8676527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764704"/>
            <a:ext cx="8424936" cy="5544616"/>
          </a:xfrm>
        </p:spPr>
        <p:txBody>
          <a:bodyPr>
            <a:noAutofit/>
          </a:bodyPr>
          <a:lstStyle/>
          <a:p>
            <a:pPr>
              <a:spcBef>
                <a:spcPts val="0"/>
              </a:spcBef>
            </a:pPr>
            <a:r>
              <a:rPr lang="zh-CN" altLang="zh-CN" sz="2000" dirty="0">
                <a:solidFill>
                  <a:srgbClr val="FF0000"/>
                </a:solidFill>
              </a:rPr>
              <a:t>插入算法</a:t>
            </a:r>
            <a:r>
              <a:rPr lang="zh-CN" altLang="zh-CN" sz="2000" dirty="0"/>
              <a:t>实现如下：</a:t>
            </a:r>
          </a:p>
          <a:p>
            <a:pPr>
              <a:spcBef>
                <a:spcPts val="0"/>
              </a:spcBef>
            </a:pPr>
            <a:r>
              <a:rPr lang="en-US" altLang="zh-CN" sz="2000" dirty="0"/>
              <a:t>1</a:t>
            </a:r>
            <a:r>
              <a:rPr lang="zh-CN" altLang="zh-CN" sz="2000" dirty="0"/>
              <a:t>）</a:t>
            </a:r>
            <a:r>
              <a:rPr lang="zh-CN" altLang="zh-CN" sz="2000" dirty="0">
                <a:solidFill>
                  <a:srgbClr val="FF0000"/>
                </a:solidFill>
              </a:rPr>
              <a:t>递归算法</a:t>
            </a:r>
            <a:r>
              <a:rPr lang="zh-CN" altLang="zh-CN" sz="2000" dirty="0"/>
              <a:t>的实现</a:t>
            </a:r>
          </a:p>
          <a:p>
            <a:pPr>
              <a:spcBef>
                <a:spcPts val="0"/>
              </a:spcBef>
            </a:pPr>
            <a:r>
              <a:rPr lang="en-US" altLang="zh-CN" sz="2000" b="0" dirty="0"/>
              <a:t>	</a:t>
            </a:r>
            <a:r>
              <a:rPr lang="zh-CN" altLang="zh-CN" sz="2000" b="0" dirty="0"/>
              <a:t>算法</a:t>
            </a:r>
            <a:r>
              <a:rPr lang="en-US" altLang="zh-CN" sz="2000" b="0" dirty="0"/>
              <a:t>5.19</a:t>
            </a:r>
            <a:r>
              <a:rPr lang="zh-CN" altLang="zh-CN" sz="2000" b="0" dirty="0"/>
              <a:t>：二叉查找树的</a:t>
            </a:r>
            <a:r>
              <a:rPr lang="zh-CN" altLang="zh-CN" sz="2000" dirty="0">
                <a:solidFill>
                  <a:srgbClr val="FF0000"/>
                </a:solidFill>
              </a:rPr>
              <a:t>插入递归算法</a:t>
            </a:r>
          </a:p>
          <a:p>
            <a:pPr>
              <a:spcBef>
                <a:spcPts val="0"/>
              </a:spcBef>
            </a:pPr>
            <a:r>
              <a:rPr lang="en-US" altLang="zh-CN" sz="2000" b="0" dirty="0"/>
              <a:t>template&lt;class T&gt;</a:t>
            </a:r>
            <a:endParaRPr lang="zh-CN" altLang="zh-CN" sz="2000" b="0" dirty="0"/>
          </a:p>
          <a:p>
            <a:pPr>
              <a:spcBef>
                <a:spcPts val="0"/>
              </a:spcBef>
            </a:pPr>
            <a:r>
              <a:rPr lang="en-US" altLang="zh-CN" sz="2000" b="0" dirty="0"/>
              <a:t>void </a:t>
            </a:r>
            <a:r>
              <a:rPr lang="en-US" altLang="zh-CN" sz="2000" b="0" dirty="0" err="1"/>
              <a:t>BinarySearchTree</a:t>
            </a:r>
            <a:r>
              <a:rPr lang="en-US" altLang="zh-CN" sz="2000" b="0" dirty="0"/>
              <a:t>&lt;T&gt;::Insert(</a:t>
            </a:r>
            <a:r>
              <a:rPr lang="en-US" altLang="zh-CN" sz="2000" b="0" dirty="0" err="1"/>
              <a:t>BinaryTreeNode</a:t>
            </a:r>
            <a:r>
              <a:rPr lang="en-US" altLang="zh-CN" sz="2000" b="0" dirty="0"/>
              <a:t>&lt;T&gt; *&amp;root, </a:t>
            </a:r>
            <a:r>
              <a:rPr lang="en-US" altLang="zh-CN" sz="2000" b="0" dirty="0" err="1"/>
              <a:t>const</a:t>
            </a:r>
            <a:r>
              <a:rPr lang="en-US" altLang="zh-CN" sz="2000" b="0" dirty="0"/>
              <a:t> T&amp; k){</a:t>
            </a:r>
            <a:endParaRPr lang="zh-CN" altLang="zh-CN" sz="2000" b="0" dirty="0"/>
          </a:p>
          <a:p>
            <a:pPr>
              <a:spcBef>
                <a:spcPts val="0"/>
              </a:spcBef>
            </a:pPr>
            <a:r>
              <a:rPr lang="en-US" altLang="zh-CN" sz="2000" b="0" dirty="0"/>
              <a:t>    if (root == NULL){</a:t>
            </a:r>
            <a:endParaRPr lang="zh-CN" altLang="zh-CN" sz="2000" b="0" dirty="0"/>
          </a:p>
          <a:p>
            <a:pPr>
              <a:spcBef>
                <a:spcPts val="0"/>
              </a:spcBef>
            </a:pPr>
            <a:r>
              <a:rPr lang="en-US" altLang="zh-CN" sz="2000" b="0" dirty="0"/>
              <a:t>        root = new </a:t>
            </a:r>
            <a:r>
              <a:rPr lang="en-US" altLang="zh-CN" sz="2000" b="0" dirty="0" err="1"/>
              <a:t>BinaryTreeNode</a:t>
            </a:r>
            <a:r>
              <a:rPr lang="en-US" altLang="zh-CN" sz="2000" b="0" dirty="0"/>
              <a:t>&lt;T&gt;(k);</a:t>
            </a:r>
            <a:endParaRPr lang="zh-CN" altLang="zh-CN" sz="2000" b="0" dirty="0"/>
          </a:p>
          <a:p>
            <a:pPr>
              <a:spcBef>
                <a:spcPts val="0"/>
              </a:spcBef>
            </a:pPr>
            <a:r>
              <a:rPr lang="en-US" altLang="zh-CN" sz="2000" b="0" dirty="0"/>
              <a:t>        return;</a:t>
            </a:r>
            <a:endParaRPr lang="zh-CN" altLang="zh-CN" sz="2000" b="0" dirty="0"/>
          </a:p>
          <a:p>
            <a:pPr>
              <a:spcBef>
                <a:spcPts val="0"/>
              </a:spcBef>
            </a:pPr>
            <a:r>
              <a:rPr lang="en-US" altLang="zh-CN" sz="2000" b="0" dirty="0"/>
              <a:t>    </a:t>
            </a:r>
            <a:r>
              <a:rPr lang="en-US" altLang="zh-CN" sz="2000" b="0" dirty="0" smtClean="0"/>
              <a:t>} </a:t>
            </a:r>
            <a:r>
              <a:rPr lang="en-US" altLang="zh-CN" sz="2000" b="0" dirty="0"/>
              <a:t>else{</a:t>
            </a:r>
            <a:endParaRPr lang="zh-CN" altLang="zh-CN" sz="2000" b="0" dirty="0"/>
          </a:p>
          <a:p>
            <a:pPr>
              <a:spcBef>
                <a:spcPts val="0"/>
              </a:spcBef>
            </a:pPr>
            <a:r>
              <a:rPr lang="en-US" altLang="zh-CN" sz="2000" b="0" dirty="0"/>
              <a:t>        if (k == root-&gt;value()) return ; 	//</a:t>
            </a:r>
            <a:r>
              <a:rPr lang="zh-CN" altLang="zh-CN" sz="2000" b="0" dirty="0"/>
              <a:t>树中已有关键值为</a:t>
            </a:r>
            <a:r>
              <a:rPr lang="en-US" altLang="zh-CN" sz="2000" b="0" dirty="0"/>
              <a:t>k</a:t>
            </a:r>
            <a:r>
              <a:rPr lang="zh-CN" altLang="zh-CN" sz="2000" b="0" dirty="0"/>
              <a:t>的结点，无需插入</a:t>
            </a:r>
          </a:p>
          <a:p>
            <a:pPr>
              <a:spcBef>
                <a:spcPts val="0"/>
              </a:spcBef>
            </a:pPr>
            <a:r>
              <a:rPr lang="en-US" altLang="zh-CN" sz="2000" b="0" dirty="0"/>
              <a:t>        else if (k &lt; root-&gt;value())</a:t>
            </a:r>
            <a:endParaRPr lang="zh-CN" altLang="zh-CN" sz="2000" b="0" dirty="0"/>
          </a:p>
          <a:p>
            <a:pPr>
              <a:spcBef>
                <a:spcPts val="0"/>
              </a:spcBef>
            </a:pPr>
            <a:r>
              <a:rPr lang="en-US" altLang="zh-CN" sz="2000" b="0" dirty="0"/>
              <a:t>            Insert(root-&gt;left, k);</a:t>
            </a:r>
            <a:endParaRPr lang="zh-CN" altLang="zh-CN" sz="2000" b="0" dirty="0"/>
          </a:p>
          <a:p>
            <a:pPr>
              <a:spcBef>
                <a:spcPts val="0"/>
              </a:spcBef>
            </a:pPr>
            <a:r>
              <a:rPr lang="en-US" altLang="zh-CN" sz="2000" b="0" dirty="0"/>
              <a:t>        else  Insert(root-&gt;right, k);</a:t>
            </a:r>
            <a:endParaRPr lang="zh-CN" altLang="zh-CN" sz="2000" b="0" dirty="0"/>
          </a:p>
          <a:p>
            <a:pPr>
              <a:spcBef>
                <a:spcPts val="0"/>
              </a:spcBef>
            </a:pPr>
            <a:r>
              <a:rPr lang="en-US" altLang="zh-CN" sz="2000" b="0" dirty="0"/>
              <a:t>    }</a:t>
            </a:r>
            <a:endParaRPr lang="zh-CN" altLang="zh-CN" sz="2000" b="0" dirty="0"/>
          </a:p>
          <a:p>
            <a:pPr>
              <a:spcBef>
                <a:spcPts val="0"/>
              </a:spcBef>
            </a:pPr>
            <a:r>
              <a:rPr lang="en-US" altLang="zh-CN" sz="2000" b="0" dirty="0" smtClean="0"/>
              <a:t>}</a:t>
            </a:r>
            <a:endParaRPr lang="zh-CN" altLang="zh-CN" sz="2000" b="0" dirty="0"/>
          </a:p>
        </p:txBody>
      </p:sp>
    </p:spTree>
    <p:extLst>
      <p:ext uri="{BB962C8B-B14F-4D97-AF65-F5344CB8AC3E}">
        <p14:creationId xmlns:p14="http://schemas.microsoft.com/office/powerpoint/2010/main" val="39039188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688632"/>
          </a:xfrm>
        </p:spPr>
        <p:txBody>
          <a:bodyPr>
            <a:normAutofit fontScale="70000" lnSpcReduction="20000"/>
          </a:bodyPr>
          <a:lstStyle/>
          <a:p>
            <a:pPr>
              <a:spcBef>
                <a:spcPts val="0"/>
              </a:spcBef>
            </a:pPr>
            <a:r>
              <a:rPr lang="en-US" altLang="zh-CN" sz="4200" dirty="0"/>
              <a:t>2</a:t>
            </a:r>
            <a:r>
              <a:rPr lang="zh-CN" altLang="zh-CN" sz="4200" dirty="0"/>
              <a:t>）</a:t>
            </a:r>
            <a:r>
              <a:rPr lang="zh-CN" altLang="zh-CN" sz="4200" dirty="0">
                <a:solidFill>
                  <a:srgbClr val="FF0000"/>
                </a:solidFill>
              </a:rPr>
              <a:t>非递归算法</a:t>
            </a:r>
            <a:r>
              <a:rPr lang="zh-CN" altLang="zh-CN" sz="4200" dirty="0"/>
              <a:t>的实现</a:t>
            </a:r>
          </a:p>
          <a:p>
            <a:pPr>
              <a:spcBef>
                <a:spcPts val="0"/>
              </a:spcBef>
            </a:pPr>
            <a:r>
              <a:rPr lang="en-US" altLang="zh-CN" b="0" dirty="0"/>
              <a:t>	</a:t>
            </a:r>
            <a:r>
              <a:rPr lang="zh-CN" altLang="zh-CN" b="0" dirty="0"/>
              <a:t>算法</a:t>
            </a:r>
            <a:r>
              <a:rPr lang="en-US" altLang="zh-CN" b="0" dirty="0"/>
              <a:t>5.20</a:t>
            </a:r>
            <a:r>
              <a:rPr lang="zh-CN" altLang="zh-CN" b="0" dirty="0"/>
              <a:t>：二叉查找树的</a:t>
            </a:r>
            <a:r>
              <a:rPr lang="zh-CN" altLang="zh-CN" dirty="0">
                <a:solidFill>
                  <a:srgbClr val="FF0000"/>
                </a:solidFill>
              </a:rPr>
              <a:t>插入非递归算法</a:t>
            </a:r>
          </a:p>
          <a:p>
            <a:pPr>
              <a:spcBef>
                <a:spcPts val="0"/>
              </a:spcBef>
            </a:pPr>
            <a:r>
              <a:rPr lang="en-US" altLang="zh-CN" b="0" dirty="0"/>
              <a:t>template&lt;class T&gt;</a:t>
            </a:r>
            <a:endParaRPr lang="zh-CN" altLang="zh-CN" b="0" dirty="0"/>
          </a:p>
          <a:p>
            <a:pPr>
              <a:spcBef>
                <a:spcPts val="0"/>
              </a:spcBef>
            </a:pPr>
            <a:r>
              <a:rPr lang="en-US" altLang="zh-CN" b="0" dirty="0"/>
              <a:t>void </a:t>
            </a:r>
            <a:r>
              <a:rPr lang="en-US" altLang="zh-CN" b="0" dirty="0" err="1"/>
              <a:t>BinarySearchTree</a:t>
            </a:r>
            <a:r>
              <a:rPr lang="en-US" altLang="zh-CN" b="0" dirty="0"/>
              <a:t>&lt;T&gt;::Insert(</a:t>
            </a:r>
            <a:r>
              <a:rPr lang="en-US" altLang="zh-CN" b="0" dirty="0" err="1"/>
              <a:t>BinaryTreeNode</a:t>
            </a:r>
            <a:r>
              <a:rPr lang="en-US" altLang="zh-CN" b="0" dirty="0"/>
              <a:t>&lt;T&gt; *&amp;root, </a:t>
            </a:r>
            <a:r>
              <a:rPr lang="en-US" altLang="zh-CN" b="0" dirty="0" err="1"/>
              <a:t>const</a:t>
            </a:r>
            <a:r>
              <a:rPr lang="en-US" altLang="zh-CN" b="0" dirty="0"/>
              <a:t> T&amp; k){</a:t>
            </a:r>
            <a:endParaRPr lang="zh-CN" altLang="zh-CN" b="0" dirty="0"/>
          </a:p>
          <a:p>
            <a:pPr>
              <a:spcBef>
                <a:spcPts val="0"/>
              </a:spcBef>
            </a:pPr>
            <a:r>
              <a:rPr lang="en-US" altLang="zh-CN" b="0" dirty="0"/>
              <a:t>	if (root == NULL){</a:t>
            </a:r>
            <a:endParaRPr lang="zh-CN" altLang="zh-CN" b="0" dirty="0"/>
          </a:p>
          <a:p>
            <a:pPr>
              <a:spcBef>
                <a:spcPts val="0"/>
              </a:spcBef>
            </a:pPr>
            <a:r>
              <a:rPr lang="en-US" altLang="zh-CN" b="0" dirty="0"/>
              <a:t>		root = new </a:t>
            </a:r>
            <a:r>
              <a:rPr lang="en-US" altLang="zh-CN" b="0" dirty="0" err="1"/>
              <a:t>BinaryTreeNode</a:t>
            </a:r>
            <a:r>
              <a:rPr lang="en-US" altLang="zh-CN" b="0" dirty="0"/>
              <a:t>&lt;T&gt;(k);</a:t>
            </a:r>
            <a:endParaRPr lang="zh-CN" altLang="zh-CN" b="0" dirty="0"/>
          </a:p>
          <a:p>
            <a:pPr>
              <a:spcBef>
                <a:spcPts val="0"/>
              </a:spcBef>
            </a:pPr>
            <a:r>
              <a:rPr lang="en-US" altLang="zh-CN" b="0" dirty="0"/>
              <a:t>		return ;</a:t>
            </a:r>
            <a:endParaRPr lang="zh-CN" altLang="zh-CN" b="0" dirty="0"/>
          </a:p>
          <a:p>
            <a:pPr>
              <a:spcBef>
                <a:spcPts val="0"/>
              </a:spcBef>
            </a:pPr>
            <a:r>
              <a:rPr lang="en-US" altLang="zh-CN" b="0" dirty="0"/>
              <a:t>	}</a:t>
            </a:r>
            <a:endParaRPr lang="zh-CN" altLang="zh-CN" b="0" dirty="0"/>
          </a:p>
          <a:p>
            <a:pPr>
              <a:spcBef>
                <a:spcPts val="0"/>
              </a:spcBef>
            </a:pPr>
            <a:r>
              <a:rPr lang="en-US" altLang="zh-CN" b="0" dirty="0"/>
              <a:t>	</a:t>
            </a:r>
            <a:r>
              <a:rPr lang="en-US" altLang="zh-CN" b="0" dirty="0" err="1"/>
              <a:t>BinaryTreeNode</a:t>
            </a:r>
            <a:r>
              <a:rPr lang="en-US" altLang="zh-CN" b="0" dirty="0"/>
              <a:t>&lt;T&gt; *p = root, *q, *s;</a:t>
            </a:r>
            <a:endParaRPr lang="zh-CN" altLang="zh-CN" b="0" dirty="0"/>
          </a:p>
          <a:p>
            <a:pPr>
              <a:spcBef>
                <a:spcPts val="0"/>
              </a:spcBef>
            </a:pPr>
            <a:r>
              <a:rPr lang="en-US" altLang="zh-CN" b="0" dirty="0"/>
              <a:t>	q = NULL, s = new </a:t>
            </a:r>
            <a:r>
              <a:rPr lang="en-US" altLang="zh-CN" b="0" dirty="0" err="1"/>
              <a:t>BinaryTreeNode</a:t>
            </a:r>
            <a:r>
              <a:rPr lang="en-US" altLang="zh-CN" b="0" dirty="0"/>
              <a:t>&lt;T&gt;(k);</a:t>
            </a:r>
            <a:endParaRPr lang="zh-CN" altLang="zh-CN" b="0" dirty="0"/>
          </a:p>
          <a:p>
            <a:pPr>
              <a:spcBef>
                <a:spcPts val="0"/>
              </a:spcBef>
            </a:pPr>
            <a:r>
              <a:rPr lang="en-US" altLang="zh-CN" b="0" dirty="0"/>
              <a:t>	while (p != NULL){</a:t>
            </a:r>
            <a:endParaRPr lang="zh-CN" altLang="zh-CN" b="0" dirty="0"/>
          </a:p>
          <a:p>
            <a:pPr>
              <a:spcBef>
                <a:spcPts val="0"/>
              </a:spcBef>
            </a:pPr>
            <a:r>
              <a:rPr lang="en-US" altLang="zh-CN" b="0" dirty="0"/>
              <a:t>		q = p;</a:t>
            </a:r>
            <a:endParaRPr lang="zh-CN" altLang="zh-CN" b="0" dirty="0"/>
          </a:p>
          <a:p>
            <a:pPr>
              <a:spcBef>
                <a:spcPts val="0"/>
              </a:spcBef>
            </a:pPr>
            <a:r>
              <a:rPr lang="en-US" altLang="zh-CN" b="0" dirty="0"/>
              <a:t>		if (k &gt; q-&gt;value</a:t>
            </a:r>
            <a:r>
              <a:rPr lang="en-US" altLang="zh-CN" b="0" dirty="0" smtClean="0"/>
              <a:t>())  p </a:t>
            </a:r>
            <a:r>
              <a:rPr lang="en-US" altLang="zh-CN" b="0" dirty="0"/>
              <a:t>= p-&gt;right;</a:t>
            </a:r>
            <a:endParaRPr lang="zh-CN" altLang="zh-CN" b="0" dirty="0"/>
          </a:p>
          <a:p>
            <a:pPr>
              <a:spcBef>
                <a:spcPts val="0"/>
              </a:spcBef>
            </a:pPr>
            <a:r>
              <a:rPr lang="en-US" altLang="zh-CN" b="0" dirty="0"/>
              <a:t>		</a:t>
            </a:r>
            <a:r>
              <a:rPr lang="en-US" altLang="zh-CN" b="0" dirty="0" smtClean="0"/>
              <a:t>else  p </a:t>
            </a:r>
            <a:r>
              <a:rPr lang="en-US" altLang="zh-CN" b="0" dirty="0"/>
              <a:t>= p-&gt;left;</a:t>
            </a:r>
            <a:endParaRPr lang="zh-CN" altLang="zh-CN" b="0" dirty="0"/>
          </a:p>
          <a:p>
            <a:pPr>
              <a:spcBef>
                <a:spcPts val="0"/>
              </a:spcBef>
            </a:pPr>
            <a:r>
              <a:rPr lang="en-US" altLang="zh-CN" b="0" dirty="0"/>
              <a:t>	}</a:t>
            </a:r>
            <a:endParaRPr lang="zh-CN" altLang="zh-CN" b="0" dirty="0"/>
          </a:p>
          <a:p>
            <a:pPr>
              <a:spcBef>
                <a:spcPts val="0"/>
              </a:spcBef>
            </a:pPr>
            <a:r>
              <a:rPr lang="en-US" altLang="zh-CN" b="0" dirty="0"/>
              <a:t>	if (q == NULL)  </a:t>
            </a:r>
            <a:r>
              <a:rPr lang="en-US" altLang="zh-CN" b="0" dirty="0" smtClean="0"/>
              <a:t>{ root=s; return ; }</a:t>
            </a:r>
            <a:endParaRPr lang="zh-CN" altLang="zh-CN" b="0" dirty="0"/>
          </a:p>
          <a:p>
            <a:pPr>
              <a:spcBef>
                <a:spcPts val="0"/>
              </a:spcBef>
            </a:pPr>
            <a:r>
              <a:rPr lang="en-US" altLang="zh-CN" b="0" dirty="0"/>
              <a:t>	</a:t>
            </a:r>
            <a:r>
              <a:rPr lang="en-US" altLang="zh-CN" b="0" dirty="0" smtClean="0"/>
              <a:t>if </a:t>
            </a:r>
            <a:r>
              <a:rPr lang="en-US" altLang="zh-CN" b="0" dirty="0"/>
              <a:t>(k &gt; q-&gt;value())  q-&gt;</a:t>
            </a:r>
            <a:r>
              <a:rPr lang="en-US" altLang="zh-CN" b="0" dirty="0" err="1"/>
              <a:t>setRightchild</a:t>
            </a:r>
            <a:r>
              <a:rPr lang="en-US" altLang="zh-CN" b="0" dirty="0"/>
              <a:t>(s);</a:t>
            </a:r>
            <a:endParaRPr lang="zh-CN" altLang="zh-CN" b="0" dirty="0"/>
          </a:p>
          <a:p>
            <a:pPr>
              <a:spcBef>
                <a:spcPts val="0"/>
              </a:spcBef>
            </a:pPr>
            <a:r>
              <a:rPr lang="en-US" altLang="zh-CN" b="0" dirty="0"/>
              <a:t>	</a:t>
            </a:r>
            <a:r>
              <a:rPr lang="en-US" altLang="zh-CN" b="0" dirty="0" smtClean="0"/>
              <a:t>else  q-</a:t>
            </a:r>
            <a:r>
              <a:rPr lang="en-US" altLang="zh-CN" b="0" dirty="0"/>
              <a:t>&gt;</a:t>
            </a:r>
            <a:r>
              <a:rPr lang="en-US" altLang="zh-CN" b="0" dirty="0" err="1"/>
              <a:t>setLeftchild</a:t>
            </a:r>
            <a:r>
              <a:rPr lang="en-US" altLang="zh-CN" b="0" dirty="0"/>
              <a:t>(s);</a:t>
            </a:r>
            <a:endParaRPr lang="zh-CN" altLang="zh-CN" b="0" dirty="0"/>
          </a:p>
          <a:p>
            <a:pPr>
              <a:spcBef>
                <a:spcPts val="0"/>
              </a:spcBef>
            </a:pPr>
            <a:r>
              <a:rPr lang="en-US" altLang="zh-CN" b="0" dirty="0"/>
              <a:t>	return ;</a:t>
            </a:r>
            <a:endParaRPr lang="zh-CN" altLang="zh-CN" b="0" dirty="0"/>
          </a:p>
          <a:p>
            <a:pPr>
              <a:spcBef>
                <a:spcPts val="0"/>
              </a:spcBef>
            </a:pPr>
            <a:r>
              <a:rPr lang="en-US" altLang="zh-CN" b="0" dirty="0" smtClean="0"/>
              <a:t>}</a:t>
            </a:r>
            <a:endParaRPr lang="zh-CN" altLang="zh-CN" b="0" dirty="0"/>
          </a:p>
        </p:txBody>
      </p:sp>
    </p:spTree>
    <p:extLst>
      <p:ext uri="{BB962C8B-B14F-4D97-AF65-F5344CB8AC3E}">
        <p14:creationId xmlns:p14="http://schemas.microsoft.com/office/powerpoint/2010/main" val="423593397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24744"/>
            <a:ext cx="7520940" cy="3579849"/>
          </a:xfrm>
        </p:spPr>
        <p:txBody>
          <a:bodyPr/>
          <a:lstStyle/>
          <a:p>
            <a:r>
              <a:rPr lang="zh-CN" altLang="en-US" b="0" dirty="0" smtClean="0"/>
              <a:t>例子：</a:t>
            </a:r>
            <a:r>
              <a:rPr lang="zh-CN" altLang="zh-CN" b="0" dirty="0" smtClean="0"/>
              <a:t>通过</a:t>
            </a:r>
            <a:r>
              <a:rPr lang="zh-CN" altLang="zh-CN" b="0" dirty="0"/>
              <a:t>二叉查找树的插入可构建二叉查找树，一组关键值</a:t>
            </a:r>
            <a:r>
              <a:rPr lang="en-US" altLang="zh-CN" b="0" dirty="0"/>
              <a:t>(4, 6, 3, 9, 7, 1)</a:t>
            </a:r>
            <a:r>
              <a:rPr lang="zh-CN" altLang="zh-CN" b="0" dirty="0"/>
              <a:t>，从空树开始，逐个插入结点，生成一棵二叉查找树的过程如图</a:t>
            </a:r>
            <a:r>
              <a:rPr lang="en-US" altLang="zh-CN" b="0" dirty="0"/>
              <a:t>5-26</a:t>
            </a:r>
            <a:r>
              <a:rPr lang="zh-CN" altLang="zh-CN" b="0" dirty="0"/>
              <a:t>所示。</a:t>
            </a:r>
            <a:r>
              <a:rPr lang="en-US" altLang="zh-CN" b="0" dirty="0"/>
              <a:t>  </a:t>
            </a:r>
            <a:endParaRPr lang="zh-CN" altLang="zh-CN" b="0" dirty="0"/>
          </a:p>
          <a:p>
            <a:endParaRPr lang="zh-CN" altLang="en-US" dirty="0"/>
          </a:p>
        </p:txBody>
      </p:sp>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2780928"/>
            <a:ext cx="6083399" cy="3326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51875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664956" cy="3579849"/>
          </a:xfrm>
        </p:spPr>
        <p:txBody>
          <a:bodyPr/>
          <a:lstStyle/>
          <a:p>
            <a:r>
              <a:rPr lang="en-US" altLang="zh-CN" b="0" dirty="0" smtClean="0"/>
              <a:t>	</a:t>
            </a:r>
            <a:r>
              <a:rPr lang="zh-CN" altLang="zh-CN" b="0" dirty="0" smtClean="0"/>
              <a:t>由于</a:t>
            </a:r>
            <a:r>
              <a:rPr lang="zh-CN" altLang="zh-CN" b="0" dirty="0"/>
              <a:t>同一组关键字按照不同的顺序插入时得到不同的二叉查找树，因此有两种极端情况，如下图</a:t>
            </a:r>
            <a:r>
              <a:rPr lang="en-US" altLang="zh-CN" b="0" dirty="0"/>
              <a:t>5-27</a:t>
            </a:r>
            <a:r>
              <a:rPr lang="zh-CN" altLang="zh-CN" b="0" dirty="0"/>
              <a:t>所示，</a:t>
            </a:r>
            <a:r>
              <a:rPr lang="en-US" altLang="zh-CN" b="0" dirty="0"/>
              <a:t>(a)</a:t>
            </a:r>
            <a:r>
              <a:rPr lang="zh-CN" altLang="zh-CN" b="0" dirty="0"/>
              <a:t>插入顺序完全有序，相当于一个线性表，</a:t>
            </a:r>
            <a:r>
              <a:rPr lang="en-US" altLang="zh-CN" b="0" dirty="0"/>
              <a:t>(b)</a:t>
            </a:r>
            <a:r>
              <a:rPr lang="zh-CN" altLang="zh-CN" b="0" dirty="0"/>
              <a:t>插入顺序部分有序。</a:t>
            </a:r>
          </a:p>
          <a:p>
            <a:endParaRPr lang="zh-CN" altLang="en-US" b="0" dirty="0"/>
          </a:p>
        </p:txBody>
      </p:sp>
      <p:pic>
        <p:nvPicPr>
          <p:cNvPr id="276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2708920"/>
            <a:ext cx="5184576" cy="2854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83568" y="5846591"/>
            <a:ext cx="7848872" cy="369332"/>
          </a:xfrm>
          <a:prstGeom prst="rect">
            <a:avLst/>
          </a:prstGeom>
        </p:spPr>
        <p:txBody>
          <a:bodyPr wrap="square">
            <a:spAutoFit/>
          </a:bodyPr>
          <a:lstStyle/>
          <a:p>
            <a:r>
              <a:rPr lang="en-US" altLang="zh-CN" dirty="0">
                <a:sym typeface="Webdings"/>
              </a:rPr>
              <a:t></a:t>
            </a:r>
            <a:r>
              <a:rPr lang="zh-CN" altLang="zh-CN" dirty="0"/>
              <a:t>结论：插入后形成的二叉查找树的好坏，取决于插入的关键字的顺序。</a:t>
            </a:r>
          </a:p>
        </p:txBody>
      </p:sp>
    </p:spTree>
    <p:extLst>
      <p:ext uri="{BB962C8B-B14F-4D97-AF65-F5344CB8AC3E}">
        <p14:creationId xmlns:p14="http://schemas.microsoft.com/office/powerpoint/2010/main" val="110907067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5.5.4 </a:t>
            </a:r>
            <a:r>
              <a:rPr lang="zh-CN" altLang="zh-CN" b="1" dirty="0" smtClean="0"/>
              <a:t>二</a:t>
            </a:r>
            <a:r>
              <a:rPr lang="zh-CN" altLang="zh-CN" b="1" dirty="0"/>
              <a:t>叉查找树的</a:t>
            </a:r>
            <a:r>
              <a:rPr lang="zh-CN" altLang="zh-CN" b="1" dirty="0" smtClean="0"/>
              <a:t>删除</a:t>
            </a:r>
            <a:endParaRPr lang="zh-CN" altLang="en-US" dirty="0"/>
          </a:p>
        </p:txBody>
      </p:sp>
      <p:sp>
        <p:nvSpPr>
          <p:cNvPr id="3" name="内容占位符 2"/>
          <p:cNvSpPr>
            <a:spLocks noGrp="1"/>
          </p:cNvSpPr>
          <p:nvPr>
            <p:ph idx="1"/>
          </p:nvPr>
        </p:nvSpPr>
        <p:spPr>
          <a:xfrm>
            <a:off x="827584" y="1628800"/>
            <a:ext cx="8136904" cy="3579849"/>
          </a:xfrm>
        </p:spPr>
        <p:txBody>
          <a:bodyPr>
            <a:normAutofit/>
          </a:bodyPr>
          <a:lstStyle/>
          <a:p>
            <a:pPr marL="457200" indent="-457200">
              <a:buAutoNum type="arabicParenBoth"/>
            </a:pPr>
            <a:r>
              <a:rPr lang="zh-CN" altLang="zh-CN" sz="2200" dirty="0" smtClean="0">
                <a:solidFill>
                  <a:srgbClr val="FF0000"/>
                </a:solidFill>
              </a:rPr>
              <a:t>若</a:t>
            </a:r>
            <a:r>
              <a:rPr lang="zh-CN" altLang="zh-CN" sz="2200" dirty="0">
                <a:solidFill>
                  <a:srgbClr val="FF0000"/>
                </a:solidFill>
              </a:rPr>
              <a:t>结点</a:t>
            </a:r>
            <a:r>
              <a:rPr lang="en-US" altLang="zh-CN" sz="2200" dirty="0">
                <a:solidFill>
                  <a:srgbClr val="FF0000"/>
                </a:solidFill>
              </a:rPr>
              <a:t>k</a:t>
            </a:r>
            <a:r>
              <a:rPr lang="zh-CN" altLang="zh-CN" sz="2200" dirty="0">
                <a:solidFill>
                  <a:srgbClr val="FF0000"/>
                </a:solidFill>
              </a:rPr>
              <a:t>为叶子结点</a:t>
            </a:r>
            <a:r>
              <a:rPr lang="zh-CN" altLang="zh-CN" sz="2200" b="0" dirty="0"/>
              <a:t>，由于删去叶子结点不会破坏整棵树的结构，因此只需将</a:t>
            </a:r>
            <a:r>
              <a:rPr lang="en-US" altLang="zh-CN" sz="2200" b="0" dirty="0"/>
              <a:t>k</a:t>
            </a:r>
            <a:r>
              <a:rPr lang="zh-CN" altLang="zh-CN" sz="2200" b="0" dirty="0"/>
              <a:t>的双亲结点指向它的指针置空，然后删除结点</a:t>
            </a:r>
            <a:r>
              <a:rPr lang="en-US" altLang="zh-CN" sz="2200" b="0" dirty="0"/>
              <a:t>k</a:t>
            </a:r>
            <a:r>
              <a:rPr lang="zh-CN" altLang="zh-CN" sz="2200" b="0" dirty="0"/>
              <a:t>即</a:t>
            </a:r>
            <a:r>
              <a:rPr lang="zh-CN" altLang="zh-CN" sz="2200" b="0" dirty="0" smtClean="0"/>
              <a:t>可</a:t>
            </a:r>
            <a:r>
              <a:rPr lang="zh-CN" altLang="en-US" sz="2200" b="0" dirty="0" smtClean="0"/>
              <a:t>；</a:t>
            </a:r>
            <a:endParaRPr lang="en-US" altLang="zh-CN" sz="2200" b="0" dirty="0" smtClean="0"/>
          </a:p>
          <a:p>
            <a:pPr marL="457200" indent="-457200"/>
            <a:r>
              <a:rPr lang="en-US" altLang="zh-CN" sz="2200" b="0" dirty="0" smtClean="0"/>
              <a:t>	</a:t>
            </a:r>
            <a:r>
              <a:rPr lang="zh-CN" altLang="zh-CN" sz="2200" b="0" dirty="0" smtClean="0"/>
              <a:t>如</a:t>
            </a:r>
            <a:r>
              <a:rPr lang="zh-CN" altLang="zh-CN" sz="2200" b="0" dirty="0"/>
              <a:t>图</a:t>
            </a:r>
            <a:r>
              <a:rPr lang="en-US" altLang="zh-CN" sz="2200" b="0" dirty="0"/>
              <a:t>5-29</a:t>
            </a:r>
            <a:r>
              <a:rPr lang="zh-CN" altLang="zh-CN" sz="2200" b="0" dirty="0"/>
              <a:t>为图</a:t>
            </a:r>
            <a:r>
              <a:rPr lang="en-US" altLang="zh-CN" sz="2200" b="0" dirty="0"/>
              <a:t>5-28</a:t>
            </a:r>
            <a:r>
              <a:rPr lang="zh-CN" altLang="zh-CN" sz="2200" b="0" dirty="0"/>
              <a:t>二叉查找树</a:t>
            </a:r>
            <a:r>
              <a:rPr lang="en-US" altLang="zh-CN" sz="2200" b="0" dirty="0"/>
              <a:t>T</a:t>
            </a:r>
            <a:r>
              <a:rPr lang="en-US" altLang="zh-CN" sz="2200" b="0" baseline="-25000" dirty="0"/>
              <a:t>8</a:t>
            </a:r>
            <a:r>
              <a:rPr lang="zh-CN" altLang="zh-CN" sz="2200" b="0" dirty="0"/>
              <a:t>删除关键值为</a:t>
            </a:r>
            <a:r>
              <a:rPr lang="en-US" altLang="zh-CN" sz="2200" b="0" dirty="0"/>
              <a:t>40</a:t>
            </a:r>
            <a:r>
              <a:rPr lang="zh-CN" altLang="zh-CN" sz="2200" b="0" dirty="0"/>
              <a:t>的结点后得到的二叉查找树。</a:t>
            </a:r>
          </a:p>
          <a:p>
            <a:endParaRPr lang="zh-CN" altLang="en-US" sz="2200" dirty="0"/>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3042" y="3857628"/>
            <a:ext cx="6254278" cy="2460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8143900" y="428604"/>
            <a:ext cx="474345" cy="476250"/>
          </a:xfrm>
          <a:prstGeom prst="rect">
            <a:avLst/>
          </a:prstGeom>
        </p:spPr>
      </p:pic>
    </p:spTree>
    <p:extLst>
      <p:ext uri="{BB962C8B-B14F-4D97-AF65-F5344CB8AC3E}">
        <p14:creationId xmlns:p14="http://schemas.microsoft.com/office/powerpoint/2010/main" val="3713965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556792"/>
            <a:ext cx="7992888" cy="4104456"/>
          </a:xfrm>
        </p:spPr>
        <p:txBody>
          <a:bodyPr>
            <a:normAutofit/>
          </a:bodyPr>
          <a:lstStyle/>
          <a:p>
            <a:pPr>
              <a:spcAft>
                <a:spcPts val="1800"/>
              </a:spcAft>
              <a:buFont typeface="Wingdings" panose="05000000000000000000" pitchFamily="2" charset="2"/>
              <a:buChar char="l"/>
            </a:pPr>
            <a:r>
              <a:rPr lang="zh-CN" altLang="zh-CN" b="0" dirty="0" smtClean="0"/>
              <a:t>二叉树</a:t>
            </a:r>
            <a:r>
              <a:rPr lang="zh-CN" altLang="zh-CN" b="0" dirty="0"/>
              <a:t>的定义也是一个</a:t>
            </a:r>
            <a:r>
              <a:rPr lang="zh-CN" altLang="zh-CN" b="0" dirty="0">
                <a:solidFill>
                  <a:srgbClr val="FF0000"/>
                </a:solidFill>
              </a:rPr>
              <a:t>递归的</a:t>
            </a:r>
            <a:r>
              <a:rPr lang="zh-CN" altLang="zh-CN" b="0" dirty="0" smtClean="0">
                <a:solidFill>
                  <a:srgbClr val="FF0000"/>
                </a:solidFill>
              </a:rPr>
              <a:t>定义</a:t>
            </a:r>
            <a:endParaRPr lang="en-US" altLang="zh-CN" b="0" dirty="0" smtClean="0">
              <a:solidFill>
                <a:srgbClr val="FF0000"/>
              </a:solidFill>
            </a:endParaRPr>
          </a:p>
          <a:p>
            <a:pPr>
              <a:spcAft>
                <a:spcPts val="1200"/>
              </a:spcAft>
              <a:buFont typeface="Wingdings" panose="05000000000000000000" pitchFamily="2" charset="2"/>
              <a:buChar char="l"/>
            </a:pPr>
            <a:r>
              <a:rPr lang="zh-CN" altLang="zh-CN" b="0" dirty="0"/>
              <a:t>树和二叉树是两种不同的</a:t>
            </a:r>
            <a:r>
              <a:rPr lang="zh-CN" altLang="zh-CN" b="0" dirty="0" smtClean="0"/>
              <a:t>数据结构</a:t>
            </a:r>
            <a:endParaRPr lang="en-US" altLang="zh-CN" b="0" dirty="0" smtClean="0">
              <a:solidFill>
                <a:srgbClr val="FF0000"/>
              </a:solidFill>
            </a:endParaRPr>
          </a:p>
          <a:p>
            <a:pPr indent="100013">
              <a:spcAft>
                <a:spcPts val="600"/>
              </a:spcAft>
              <a:buFont typeface="Wingdings" panose="05000000000000000000" pitchFamily="2" charset="2"/>
              <a:buChar char="u"/>
            </a:pPr>
            <a:r>
              <a:rPr lang="zh-CN" altLang="en-US" sz="2000" dirty="0" smtClean="0"/>
              <a:t> 二叉树</a:t>
            </a:r>
            <a:r>
              <a:rPr lang="zh-CN" altLang="zh-CN" sz="2000" dirty="0" smtClean="0"/>
              <a:t>每个</a:t>
            </a:r>
            <a:r>
              <a:rPr lang="zh-CN" altLang="zh-CN" sz="2000" dirty="0"/>
              <a:t>结点最多只能有两棵子树，并且有左右之</a:t>
            </a:r>
            <a:r>
              <a:rPr lang="zh-CN" altLang="zh-CN" sz="2000" dirty="0" smtClean="0"/>
              <a:t>分</a:t>
            </a:r>
            <a:r>
              <a:rPr lang="zh-CN" altLang="en-US" sz="2000" dirty="0" smtClean="0"/>
              <a:t>；</a:t>
            </a:r>
            <a:endParaRPr lang="en-US" altLang="zh-CN" sz="2000" b="0" dirty="0"/>
          </a:p>
          <a:p>
            <a:pPr marL="685800">
              <a:buFont typeface="Wingdings" panose="05000000000000000000" pitchFamily="2" charset="2"/>
              <a:buChar char="u"/>
            </a:pPr>
            <a:r>
              <a:rPr lang="zh-CN" altLang="en-US" sz="2000" dirty="0" smtClean="0"/>
              <a:t>二叉树左右子树</a:t>
            </a:r>
            <a:r>
              <a:rPr lang="zh-CN" altLang="zh-CN" sz="2000" dirty="0" smtClean="0"/>
              <a:t>次序</a:t>
            </a:r>
            <a:r>
              <a:rPr lang="zh-CN" altLang="zh-CN" sz="2000" dirty="0"/>
              <a:t>不能任意颠倒，即使只有一棵子树，也要区分是</a:t>
            </a:r>
            <a:r>
              <a:rPr lang="zh-CN" altLang="zh-CN" sz="2000" dirty="0" smtClean="0"/>
              <a:t>左子树还是</a:t>
            </a:r>
            <a:r>
              <a:rPr lang="zh-CN" altLang="zh-CN" sz="2000" dirty="0"/>
              <a:t>右子</a:t>
            </a:r>
            <a:r>
              <a:rPr lang="zh-CN" altLang="zh-CN" sz="2000" dirty="0" smtClean="0"/>
              <a:t>树</a:t>
            </a:r>
            <a:r>
              <a:rPr lang="zh-CN" altLang="en-US" sz="2000" dirty="0" smtClean="0"/>
              <a:t>；</a:t>
            </a:r>
            <a:endParaRPr lang="en-US" altLang="zh-CN" sz="2000" dirty="0" smtClean="0"/>
          </a:p>
          <a:p>
            <a:r>
              <a:rPr lang="en-US" altLang="zh-CN" sz="2000" b="0" dirty="0" smtClean="0"/>
              <a:t>	</a:t>
            </a:r>
            <a:endParaRPr lang="zh-CN" altLang="en-US" sz="2000" b="0" dirty="0"/>
          </a:p>
        </p:txBody>
      </p:sp>
    </p:spTree>
    <p:extLst>
      <p:ext uri="{BB962C8B-B14F-4D97-AF65-F5344CB8AC3E}">
        <p14:creationId xmlns:p14="http://schemas.microsoft.com/office/powerpoint/2010/main" val="275956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7"/>
            <a:ext cx="7992888" cy="2448272"/>
          </a:xfrm>
        </p:spPr>
        <p:txBody>
          <a:bodyPr>
            <a:normAutofit/>
          </a:bodyPr>
          <a:lstStyle/>
          <a:p>
            <a:r>
              <a:rPr lang="en-US" altLang="zh-CN" dirty="0"/>
              <a:t>	</a:t>
            </a:r>
            <a:r>
              <a:rPr lang="en-US" altLang="zh-CN" b="0" dirty="0"/>
              <a:t>(2) </a:t>
            </a:r>
            <a:r>
              <a:rPr lang="zh-CN" altLang="zh-CN" dirty="0">
                <a:solidFill>
                  <a:srgbClr val="FF0000"/>
                </a:solidFill>
              </a:rPr>
              <a:t>若结点</a:t>
            </a:r>
            <a:r>
              <a:rPr lang="en-US" altLang="zh-CN" dirty="0">
                <a:solidFill>
                  <a:srgbClr val="FF0000"/>
                </a:solidFill>
              </a:rPr>
              <a:t>k</a:t>
            </a:r>
            <a:r>
              <a:rPr lang="zh-CN" altLang="zh-CN" dirty="0">
                <a:solidFill>
                  <a:srgbClr val="FF0000"/>
                </a:solidFill>
              </a:rPr>
              <a:t>只有左子树（或右子树），</a:t>
            </a:r>
            <a:r>
              <a:rPr lang="zh-CN" altLang="zh-CN" b="0" dirty="0"/>
              <a:t>此时可以直接用</a:t>
            </a:r>
            <a:r>
              <a:rPr lang="en-US" altLang="zh-CN" b="0" dirty="0"/>
              <a:t>k</a:t>
            </a:r>
            <a:r>
              <a:rPr lang="zh-CN" altLang="zh-CN" b="0" dirty="0"/>
              <a:t>的左子树（或右子树）取代</a:t>
            </a:r>
            <a:r>
              <a:rPr lang="en-US" altLang="zh-CN" b="0" dirty="0"/>
              <a:t>k</a:t>
            </a:r>
            <a:r>
              <a:rPr lang="zh-CN" altLang="zh-CN" b="0" dirty="0"/>
              <a:t>的位置，将</a:t>
            </a:r>
            <a:r>
              <a:rPr lang="en-US" altLang="zh-CN" b="0" dirty="0"/>
              <a:t>k</a:t>
            </a:r>
            <a:r>
              <a:rPr lang="zh-CN" altLang="zh-CN" b="0" dirty="0"/>
              <a:t>的双亲结点指向</a:t>
            </a:r>
            <a:r>
              <a:rPr lang="en-US" altLang="zh-CN" b="0" dirty="0"/>
              <a:t>k</a:t>
            </a:r>
            <a:r>
              <a:rPr lang="zh-CN" altLang="zh-CN" b="0" dirty="0"/>
              <a:t>的左子树（或右子树）即</a:t>
            </a:r>
            <a:r>
              <a:rPr lang="zh-CN" altLang="zh-CN" b="0" dirty="0" smtClean="0"/>
              <a:t>可</a:t>
            </a:r>
            <a:r>
              <a:rPr lang="zh-CN" altLang="en-US" b="0" dirty="0" smtClean="0"/>
              <a:t>；</a:t>
            </a:r>
            <a:endParaRPr lang="en-US" altLang="zh-CN" b="0" dirty="0" smtClean="0"/>
          </a:p>
          <a:p>
            <a:r>
              <a:rPr lang="en-US" altLang="zh-CN" b="0" dirty="0" smtClean="0"/>
              <a:t>	</a:t>
            </a:r>
            <a:r>
              <a:rPr lang="zh-CN" altLang="zh-CN" b="0" dirty="0" smtClean="0"/>
              <a:t>如</a:t>
            </a:r>
            <a:r>
              <a:rPr lang="zh-CN" altLang="zh-CN" b="0" dirty="0"/>
              <a:t>图</a:t>
            </a:r>
            <a:r>
              <a:rPr lang="en-US" altLang="zh-CN" b="0" dirty="0"/>
              <a:t>5-30</a:t>
            </a:r>
            <a:r>
              <a:rPr lang="zh-CN" altLang="zh-CN" b="0" dirty="0"/>
              <a:t>为图</a:t>
            </a:r>
            <a:r>
              <a:rPr lang="en-US" altLang="zh-CN" b="0" dirty="0" smtClean="0"/>
              <a:t>5-28</a:t>
            </a:r>
            <a:r>
              <a:rPr lang="zh-CN" altLang="zh-CN" b="0" dirty="0" smtClean="0"/>
              <a:t>删除</a:t>
            </a:r>
            <a:r>
              <a:rPr lang="zh-CN" altLang="zh-CN" b="0" dirty="0"/>
              <a:t>关键值为</a:t>
            </a:r>
            <a:r>
              <a:rPr lang="en-US" altLang="zh-CN" b="0" dirty="0"/>
              <a:t>7</a:t>
            </a:r>
            <a:r>
              <a:rPr lang="zh-CN" altLang="zh-CN" b="0" dirty="0"/>
              <a:t>的结点后得到的二叉查找树。显然该修改也不会破坏二叉查找树的特性</a:t>
            </a:r>
            <a:r>
              <a:rPr lang="zh-CN" altLang="zh-CN" b="0" dirty="0" smtClean="0"/>
              <a:t>。</a:t>
            </a:r>
            <a:endParaRPr lang="en-US" altLang="zh-CN" b="0" dirty="0" smtClean="0"/>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128" y="3571876"/>
            <a:ext cx="3143272" cy="2535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右箭头 1"/>
          <p:cNvSpPr/>
          <p:nvPr/>
        </p:nvSpPr>
        <p:spPr>
          <a:xfrm>
            <a:off x="4139952" y="4581128"/>
            <a:ext cx="889176" cy="1294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379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544436"/>
            <a:ext cx="2733208" cy="2404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8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80729"/>
            <a:ext cx="7920880" cy="2736304"/>
          </a:xfrm>
        </p:spPr>
        <p:txBody>
          <a:bodyPr/>
          <a:lstStyle/>
          <a:p>
            <a:r>
              <a:rPr lang="en-US" altLang="zh-CN" dirty="0"/>
              <a:t>(3)</a:t>
            </a:r>
            <a:r>
              <a:rPr lang="zh-CN" altLang="zh-CN" dirty="0" smtClean="0">
                <a:solidFill>
                  <a:srgbClr val="FF0000"/>
                </a:solidFill>
              </a:rPr>
              <a:t>若</a:t>
            </a:r>
            <a:r>
              <a:rPr lang="zh-CN" altLang="zh-CN" dirty="0">
                <a:solidFill>
                  <a:srgbClr val="FF0000"/>
                </a:solidFill>
              </a:rPr>
              <a:t>结点</a:t>
            </a:r>
            <a:r>
              <a:rPr lang="en-US" altLang="zh-CN" dirty="0">
                <a:solidFill>
                  <a:srgbClr val="FF0000"/>
                </a:solidFill>
              </a:rPr>
              <a:t>k</a:t>
            </a:r>
            <a:r>
              <a:rPr lang="zh-CN" altLang="zh-CN" dirty="0">
                <a:solidFill>
                  <a:srgbClr val="FF0000"/>
                </a:solidFill>
              </a:rPr>
              <a:t>的左子树和右子树均不为空</a:t>
            </a:r>
            <a:r>
              <a:rPr lang="zh-CN" altLang="zh-CN" b="0" dirty="0"/>
              <a:t>，即</a:t>
            </a:r>
            <a:r>
              <a:rPr lang="en-US" altLang="zh-CN" b="0" dirty="0"/>
              <a:t>K</a:t>
            </a:r>
            <a:r>
              <a:rPr lang="zh-CN" altLang="zh-CN" b="0" dirty="0"/>
              <a:t>为树的内部结点。为保证二叉查找树的特性，可将该元素替换为中序遍历所得的前驱或后继结点，即它的左子树中的最大元素或右子树中的最小</a:t>
            </a:r>
            <a:r>
              <a:rPr lang="zh-CN" altLang="zh-CN" b="0" dirty="0" smtClean="0"/>
              <a:t>元素。</a:t>
            </a:r>
            <a:endParaRPr lang="en-US" altLang="zh-CN" b="0" dirty="0"/>
          </a:p>
          <a:p>
            <a:r>
              <a:rPr lang="en-US" altLang="zh-CN" b="0" dirty="0" smtClean="0"/>
              <a:t>	</a:t>
            </a:r>
            <a:r>
              <a:rPr lang="zh-CN" altLang="zh-CN" b="0" dirty="0" smtClean="0"/>
              <a:t>如</a:t>
            </a:r>
            <a:r>
              <a:rPr lang="zh-CN" altLang="zh-CN" b="0" dirty="0"/>
              <a:t>要删除图</a:t>
            </a:r>
            <a:r>
              <a:rPr lang="en-US" altLang="zh-CN" b="0" dirty="0"/>
              <a:t>5-28</a:t>
            </a:r>
            <a:r>
              <a:rPr lang="zh-CN" altLang="zh-CN" b="0" dirty="0"/>
              <a:t>中关键值为</a:t>
            </a:r>
            <a:r>
              <a:rPr lang="en-US" altLang="zh-CN" b="0" dirty="0"/>
              <a:t>35</a:t>
            </a:r>
            <a:r>
              <a:rPr lang="zh-CN" altLang="zh-CN" b="0" dirty="0"/>
              <a:t>的</a:t>
            </a:r>
            <a:r>
              <a:rPr lang="zh-CN" altLang="zh-CN" b="0" dirty="0" smtClean="0"/>
              <a:t>结点</a:t>
            </a:r>
            <a:r>
              <a:rPr lang="zh-CN" altLang="en-US" b="0" dirty="0" smtClean="0"/>
              <a:t>。</a:t>
            </a:r>
            <a:endParaRPr lang="zh-CN" altLang="en-US" b="0" dirty="0"/>
          </a:p>
        </p:txBody>
      </p:sp>
      <p:pic>
        <p:nvPicPr>
          <p:cNvPr id="307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3538626"/>
            <a:ext cx="6094384" cy="2698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02786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80728"/>
            <a:ext cx="7520940" cy="5472608"/>
          </a:xfrm>
        </p:spPr>
        <p:txBody>
          <a:bodyPr>
            <a:normAutofit fontScale="70000" lnSpcReduction="20000"/>
          </a:bodyPr>
          <a:lstStyle/>
          <a:p>
            <a:r>
              <a:rPr lang="zh-CN" altLang="zh-CN" sz="2900" dirty="0" smtClean="0">
                <a:solidFill>
                  <a:srgbClr val="FF0000"/>
                </a:solidFill>
              </a:rPr>
              <a:t>仔细</a:t>
            </a:r>
            <a:r>
              <a:rPr lang="zh-CN" altLang="zh-CN" sz="2900" dirty="0">
                <a:solidFill>
                  <a:srgbClr val="FF0000"/>
                </a:solidFill>
              </a:rPr>
              <a:t>分析上述三种情况会</a:t>
            </a:r>
            <a:r>
              <a:rPr lang="zh-CN" altLang="zh-CN" sz="2900" dirty="0" smtClean="0">
                <a:solidFill>
                  <a:srgbClr val="FF0000"/>
                </a:solidFill>
              </a:rPr>
              <a:t>发现</a:t>
            </a:r>
            <a:r>
              <a:rPr lang="zh-CN" altLang="en-US" sz="2900" b="0" dirty="0" smtClean="0"/>
              <a:t>：</a:t>
            </a:r>
            <a:endParaRPr lang="en-US" altLang="zh-CN" sz="2900" b="0" dirty="0" smtClean="0"/>
          </a:p>
          <a:p>
            <a:pPr>
              <a:buFont typeface="Arial" panose="020B0604020202020204" pitchFamily="34" charset="0"/>
              <a:buChar char="•"/>
            </a:pPr>
            <a:r>
              <a:rPr lang="zh-CN" altLang="zh-CN" sz="2900" b="0" dirty="0" smtClean="0"/>
              <a:t>情况</a:t>
            </a:r>
            <a:r>
              <a:rPr lang="en-US" altLang="zh-CN" sz="2900" b="0" dirty="0"/>
              <a:t>(1)</a:t>
            </a:r>
            <a:r>
              <a:rPr lang="zh-CN" altLang="zh-CN" sz="2900" b="0" dirty="0"/>
              <a:t>和情况</a:t>
            </a:r>
            <a:r>
              <a:rPr lang="en-US" altLang="zh-CN" sz="2900" b="0" dirty="0"/>
              <a:t>(3)</a:t>
            </a:r>
            <a:r>
              <a:rPr lang="zh-CN" altLang="zh-CN" sz="2900" b="0" dirty="0"/>
              <a:t>可以统一到情况</a:t>
            </a:r>
            <a:r>
              <a:rPr lang="en-US" altLang="zh-CN" sz="2900" b="0" dirty="0"/>
              <a:t>(2)</a:t>
            </a:r>
            <a:r>
              <a:rPr lang="zh-CN" altLang="zh-CN" sz="2900" b="0" dirty="0" smtClean="0"/>
              <a:t>，</a:t>
            </a:r>
            <a:endParaRPr lang="en-US" altLang="zh-CN" sz="2900" b="0" dirty="0" smtClean="0"/>
          </a:p>
          <a:p>
            <a:pPr>
              <a:buFont typeface="Arial" panose="020B0604020202020204" pitchFamily="34" charset="0"/>
              <a:buChar char="•"/>
            </a:pPr>
            <a:r>
              <a:rPr lang="zh-CN" altLang="zh-CN" sz="2900" b="0" dirty="0" smtClean="0"/>
              <a:t>情况</a:t>
            </a:r>
            <a:r>
              <a:rPr lang="en-US" altLang="zh-CN" sz="2900" b="0" dirty="0"/>
              <a:t>(1)</a:t>
            </a:r>
            <a:r>
              <a:rPr lang="zh-CN" altLang="zh-CN" sz="2900" b="0" dirty="0"/>
              <a:t>是情况</a:t>
            </a:r>
            <a:r>
              <a:rPr lang="en-US" altLang="zh-CN" sz="2900" b="0" dirty="0"/>
              <a:t>(2)</a:t>
            </a:r>
            <a:r>
              <a:rPr lang="zh-CN" altLang="zh-CN" sz="2900" b="0" dirty="0"/>
              <a:t>的特例</a:t>
            </a:r>
            <a:r>
              <a:rPr lang="zh-CN" altLang="zh-CN" sz="2900" b="0" dirty="0" smtClean="0"/>
              <a:t>，</a:t>
            </a:r>
            <a:endParaRPr lang="en-US" altLang="zh-CN" sz="2900" b="0" dirty="0" smtClean="0"/>
          </a:p>
          <a:p>
            <a:pPr>
              <a:buFont typeface="Arial" panose="020B0604020202020204" pitchFamily="34" charset="0"/>
              <a:buChar char="•"/>
            </a:pPr>
            <a:r>
              <a:rPr lang="zh-CN" altLang="zh-CN" sz="2900" b="0" dirty="0" smtClean="0"/>
              <a:t>情况</a:t>
            </a:r>
            <a:r>
              <a:rPr lang="en-US" altLang="zh-CN" sz="2900" b="0" dirty="0"/>
              <a:t>(3)</a:t>
            </a:r>
            <a:r>
              <a:rPr lang="zh-CN" altLang="zh-CN" sz="2900" b="0" dirty="0"/>
              <a:t>可以转化为</a:t>
            </a:r>
            <a:r>
              <a:rPr lang="zh-CN" altLang="zh-CN" sz="2900" b="0" dirty="0" smtClean="0"/>
              <a:t>情况</a:t>
            </a:r>
            <a:r>
              <a:rPr lang="en-US" altLang="zh-CN" sz="2900" b="0" dirty="0"/>
              <a:t>(2)</a:t>
            </a:r>
            <a:r>
              <a:rPr lang="zh-CN" altLang="zh-CN" sz="2900" b="0" dirty="0" smtClean="0"/>
              <a:t>。</a:t>
            </a:r>
            <a:endParaRPr lang="en-US" altLang="zh-CN" sz="2900" b="0" dirty="0" smtClean="0"/>
          </a:p>
          <a:p>
            <a:pPr>
              <a:buFont typeface="Arial" panose="020B0604020202020204" pitchFamily="34" charset="0"/>
              <a:buChar char="•"/>
            </a:pPr>
            <a:endParaRPr lang="en-US" altLang="zh-CN" b="0" dirty="0" smtClean="0"/>
          </a:p>
          <a:p>
            <a:r>
              <a:rPr lang="zh-CN" altLang="zh-CN" dirty="0"/>
              <a:t>算法</a:t>
            </a:r>
            <a:r>
              <a:rPr lang="en-US" altLang="zh-CN" dirty="0"/>
              <a:t>5.21</a:t>
            </a:r>
            <a:r>
              <a:rPr lang="zh-CN" altLang="zh-CN" dirty="0"/>
              <a:t>：二叉查找树的删除操作</a:t>
            </a:r>
          </a:p>
          <a:p>
            <a:r>
              <a:rPr lang="en-US" altLang="zh-CN" b="0" dirty="0"/>
              <a:t>template&lt;class T&gt;</a:t>
            </a:r>
            <a:endParaRPr lang="zh-CN" altLang="zh-CN" b="0" dirty="0"/>
          </a:p>
          <a:p>
            <a:r>
              <a:rPr lang="en-US" altLang="zh-CN" b="0" dirty="0"/>
              <a:t>bool </a:t>
            </a:r>
            <a:r>
              <a:rPr lang="en-US" altLang="zh-CN" b="0" dirty="0" err="1"/>
              <a:t>BinarySearchTree</a:t>
            </a:r>
            <a:r>
              <a:rPr lang="en-US" altLang="zh-CN" b="0" dirty="0"/>
              <a:t>&lt;T&gt;::Delete(</a:t>
            </a:r>
            <a:r>
              <a:rPr lang="en-US" altLang="zh-CN" b="0" dirty="0" err="1"/>
              <a:t>BinaryTreeNode</a:t>
            </a:r>
            <a:r>
              <a:rPr lang="en-US" altLang="zh-CN" b="0" dirty="0"/>
              <a:t>&lt;T&gt; *&amp;root, </a:t>
            </a:r>
            <a:r>
              <a:rPr lang="en-US" altLang="zh-CN" b="0" dirty="0" err="1"/>
              <a:t>const</a:t>
            </a:r>
            <a:r>
              <a:rPr lang="en-US" altLang="zh-CN" b="0" dirty="0"/>
              <a:t> T&amp; k){</a:t>
            </a:r>
            <a:endParaRPr lang="zh-CN" altLang="zh-CN" b="0" dirty="0"/>
          </a:p>
          <a:p>
            <a:r>
              <a:rPr lang="en-US" altLang="zh-CN" b="0" dirty="0" err="1"/>
              <a:t>BinaryTreeNode</a:t>
            </a:r>
            <a:r>
              <a:rPr lang="en-US" altLang="zh-CN" b="0" dirty="0"/>
              <a:t>&lt;T&gt; *pointer = Search(</a:t>
            </a:r>
            <a:r>
              <a:rPr lang="en-US" altLang="zh-CN" b="0" dirty="0" err="1"/>
              <a:t>root,k</a:t>
            </a:r>
            <a:r>
              <a:rPr lang="en-US" altLang="zh-CN" b="0" dirty="0"/>
              <a:t>);</a:t>
            </a:r>
            <a:endParaRPr lang="zh-CN" altLang="zh-CN" b="0" dirty="0"/>
          </a:p>
          <a:p>
            <a:r>
              <a:rPr lang="en-US" altLang="zh-CN" b="0" dirty="0"/>
              <a:t>    if (pointer == NULL)  return false;	//</a:t>
            </a:r>
            <a:r>
              <a:rPr lang="zh-CN" altLang="zh-CN" b="0" dirty="0"/>
              <a:t>未找到关键值为</a:t>
            </a:r>
            <a:r>
              <a:rPr lang="en-US" altLang="zh-CN" b="0" dirty="0"/>
              <a:t>k</a:t>
            </a:r>
            <a:r>
              <a:rPr lang="zh-CN" altLang="zh-CN" b="0" dirty="0"/>
              <a:t>的结点</a:t>
            </a:r>
          </a:p>
          <a:p>
            <a:r>
              <a:rPr lang="en-US" altLang="zh-CN" b="0" dirty="0"/>
              <a:t>    </a:t>
            </a:r>
            <a:r>
              <a:rPr lang="en-US" altLang="zh-CN" b="0" dirty="0" err="1"/>
              <a:t>BinaryTreeNode</a:t>
            </a:r>
            <a:r>
              <a:rPr lang="en-US" altLang="zh-CN" b="0" dirty="0"/>
              <a:t>&lt;T&gt; *child, *parent = </a:t>
            </a:r>
            <a:r>
              <a:rPr lang="en-US" altLang="zh-CN" b="0" dirty="0" err="1"/>
              <a:t>BinaryTree</a:t>
            </a:r>
            <a:r>
              <a:rPr lang="en-US" altLang="zh-CN" b="0" dirty="0"/>
              <a:t>&lt;T&gt;::Parent(pointer);</a:t>
            </a:r>
            <a:endParaRPr lang="zh-CN" altLang="zh-CN" b="0" dirty="0"/>
          </a:p>
          <a:p>
            <a:r>
              <a:rPr lang="en-US" altLang="zh-CN" b="0" dirty="0"/>
              <a:t>    </a:t>
            </a:r>
            <a:r>
              <a:rPr lang="en-US" altLang="zh-CN" b="0" dirty="0" err="1"/>
              <a:t>BinaryTreeNode</a:t>
            </a:r>
            <a:r>
              <a:rPr lang="en-US" altLang="zh-CN" b="0" dirty="0"/>
              <a:t>&lt;T&gt; *</a:t>
            </a:r>
            <a:r>
              <a:rPr lang="en-US" altLang="zh-CN" b="0" dirty="0" err="1"/>
              <a:t>ptr</a:t>
            </a:r>
            <a:r>
              <a:rPr lang="en-US" altLang="zh-CN" b="0" dirty="0"/>
              <a:t> = pointer;   	//</a:t>
            </a:r>
            <a:r>
              <a:rPr lang="en-US" altLang="zh-CN" b="0" dirty="0" err="1"/>
              <a:t>ptr</a:t>
            </a:r>
            <a:r>
              <a:rPr lang="zh-CN" altLang="zh-CN" b="0" dirty="0"/>
              <a:t>记录被删除结点</a:t>
            </a:r>
            <a:r>
              <a:rPr lang="en-US" altLang="zh-CN" b="0" dirty="0"/>
              <a:t>pointer</a:t>
            </a:r>
            <a:endParaRPr lang="zh-CN" altLang="zh-CN" b="0" dirty="0"/>
          </a:p>
          <a:p>
            <a:r>
              <a:rPr lang="en-US" altLang="zh-CN" b="0" dirty="0"/>
              <a:t>    if (pointer-&gt;left &amp;&amp; pointer-&gt;right){    //</a:t>
            </a:r>
            <a:r>
              <a:rPr lang="zh-CN" altLang="zh-CN" b="0" dirty="0"/>
              <a:t>若</a:t>
            </a:r>
            <a:r>
              <a:rPr lang="en-US" altLang="zh-CN" b="0" dirty="0"/>
              <a:t>pointer</a:t>
            </a:r>
            <a:r>
              <a:rPr lang="zh-CN" altLang="zh-CN" b="0" dirty="0"/>
              <a:t>的左右子树均非空</a:t>
            </a:r>
          </a:p>
          <a:p>
            <a:pPr>
              <a:buFont typeface="Arial" panose="020B0604020202020204" pitchFamily="34" charset="0"/>
              <a:buChar char="•"/>
            </a:pPr>
            <a:endParaRPr lang="zh-CN" altLang="en-US" b="0" dirty="0"/>
          </a:p>
        </p:txBody>
      </p:sp>
    </p:spTree>
    <p:extLst>
      <p:ext uri="{BB962C8B-B14F-4D97-AF65-F5344CB8AC3E}">
        <p14:creationId xmlns:p14="http://schemas.microsoft.com/office/powerpoint/2010/main" val="3187927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227921"/>
          </a:xfrm>
        </p:spPr>
        <p:txBody>
          <a:bodyPr>
            <a:normAutofit lnSpcReduction="10000"/>
          </a:bodyPr>
          <a:lstStyle/>
          <a:p>
            <a:r>
              <a:rPr lang="en-US" altLang="zh-CN" dirty="0"/>
              <a:t> </a:t>
            </a:r>
            <a:r>
              <a:rPr lang="en-US" altLang="zh-CN" b="0" dirty="0"/>
              <a:t>//</a:t>
            </a:r>
            <a:r>
              <a:rPr lang="zh-CN" altLang="zh-CN" b="0" dirty="0"/>
              <a:t>找到右子树中的最小值</a:t>
            </a:r>
            <a:r>
              <a:rPr lang="en-US" altLang="zh-CN" b="0" dirty="0"/>
              <a:t>,</a:t>
            </a:r>
            <a:r>
              <a:rPr lang="zh-CN" altLang="zh-CN" b="0" dirty="0"/>
              <a:t>将情况</a:t>
            </a:r>
            <a:r>
              <a:rPr lang="en-US" altLang="zh-CN" b="0" dirty="0"/>
              <a:t>(3)</a:t>
            </a:r>
            <a:r>
              <a:rPr lang="zh-CN" altLang="zh-CN" b="0" dirty="0"/>
              <a:t>转化为情况</a:t>
            </a:r>
            <a:r>
              <a:rPr lang="en-US" altLang="zh-CN" b="0" dirty="0"/>
              <a:t>(2)</a:t>
            </a:r>
            <a:endParaRPr lang="zh-CN" altLang="zh-CN" b="0" dirty="0"/>
          </a:p>
          <a:p>
            <a:r>
              <a:rPr lang="en-US" altLang="zh-CN" b="0" dirty="0"/>
              <a:t>        parent = pointer;</a:t>
            </a:r>
            <a:endParaRPr lang="zh-CN" altLang="zh-CN" b="0" dirty="0"/>
          </a:p>
          <a:p>
            <a:r>
              <a:rPr lang="en-US" altLang="zh-CN" b="0" dirty="0"/>
              <a:t>        pointer = pointer-&gt;right;</a:t>
            </a:r>
            <a:endParaRPr lang="zh-CN" altLang="zh-CN" b="0" dirty="0"/>
          </a:p>
          <a:p>
            <a:r>
              <a:rPr lang="en-US" altLang="zh-CN" b="0" dirty="0"/>
              <a:t>        while (pointer-&gt;left){</a:t>
            </a:r>
            <a:endParaRPr lang="zh-CN" altLang="zh-CN" b="0" dirty="0"/>
          </a:p>
          <a:p>
            <a:r>
              <a:rPr lang="en-US" altLang="zh-CN" b="0" dirty="0"/>
              <a:t>            parent = pointer;</a:t>
            </a:r>
            <a:endParaRPr lang="zh-CN" altLang="zh-CN" b="0" dirty="0"/>
          </a:p>
          <a:p>
            <a:r>
              <a:rPr lang="en-US" altLang="zh-CN" b="0" dirty="0"/>
              <a:t>            pointer = pointer-&gt;left;</a:t>
            </a:r>
            <a:endParaRPr lang="zh-CN" altLang="zh-CN" b="0" dirty="0"/>
          </a:p>
          <a:p>
            <a:r>
              <a:rPr lang="en-US" altLang="zh-CN" b="0" dirty="0"/>
              <a:t>        }</a:t>
            </a:r>
            <a:endParaRPr lang="zh-CN" altLang="zh-CN" b="0" dirty="0"/>
          </a:p>
          <a:p>
            <a:r>
              <a:rPr lang="en-US" altLang="zh-CN" b="0" dirty="0"/>
              <a:t>    }</a:t>
            </a:r>
            <a:endParaRPr lang="zh-CN" altLang="en-US" b="0" dirty="0"/>
          </a:p>
        </p:txBody>
      </p:sp>
    </p:spTree>
    <p:extLst>
      <p:ext uri="{BB962C8B-B14F-4D97-AF65-F5344CB8AC3E}">
        <p14:creationId xmlns:p14="http://schemas.microsoft.com/office/powerpoint/2010/main" val="14562622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040560"/>
          </a:xfrm>
        </p:spPr>
        <p:txBody>
          <a:bodyPr>
            <a:normAutofit fontScale="92500" lnSpcReduction="20000"/>
          </a:bodyPr>
          <a:lstStyle/>
          <a:p>
            <a:r>
              <a:rPr lang="en-US" altLang="zh-CN" b="0" dirty="0"/>
              <a:t> //</a:t>
            </a:r>
            <a:r>
              <a:rPr lang="zh-CN" altLang="zh-CN" b="0" dirty="0"/>
              <a:t>若是情况</a:t>
            </a:r>
            <a:r>
              <a:rPr lang="en-US" altLang="zh-CN" b="0" dirty="0"/>
              <a:t>(2),</a:t>
            </a:r>
            <a:r>
              <a:rPr lang="zh-CN" altLang="zh-CN" b="0" dirty="0"/>
              <a:t>则</a:t>
            </a:r>
            <a:r>
              <a:rPr lang="en-US" altLang="zh-CN" b="0" dirty="0"/>
              <a:t>child</a:t>
            </a:r>
            <a:r>
              <a:rPr lang="zh-CN" altLang="zh-CN" b="0" dirty="0"/>
              <a:t>非空；否则</a:t>
            </a:r>
            <a:r>
              <a:rPr lang="en-US" altLang="zh-CN" b="0" dirty="0"/>
              <a:t>child</a:t>
            </a:r>
            <a:r>
              <a:rPr lang="zh-CN" altLang="zh-CN" b="0" dirty="0"/>
              <a:t>为空</a:t>
            </a:r>
          </a:p>
          <a:p>
            <a:r>
              <a:rPr lang="en-US" altLang="zh-CN" b="0" dirty="0"/>
              <a:t>    child = (pointer-&gt;left) ? pointer-&gt;left : pointer-&gt;right;</a:t>
            </a:r>
            <a:endParaRPr lang="zh-CN" altLang="zh-CN" b="0" dirty="0"/>
          </a:p>
          <a:p>
            <a:r>
              <a:rPr lang="en-US" altLang="zh-CN" b="0" dirty="0"/>
              <a:t>    if (!parent)  root = child</a:t>
            </a:r>
            <a:r>
              <a:rPr lang="en-US" altLang="zh-CN" b="0" dirty="0" smtClean="0"/>
              <a:t>;    //</a:t>
            </a:r>
            <a:r>
              <a:rPr lang="zh-CN" altLang="zh-CN" b="0" dirty="0"/>
              <a:t>若双亲为空，说明</a:t>
            </a:r>
            <a:r>
              <a:rPr lang="en-US" altLang="zh-CN" b="0" dirty="0"/>
              <a:t>p</a:t>
            </a:r>
            <a:r>
              <a:rPr lang="zh-CN" altLang="zh-CN" b="0" dirty="0"/>
              <a:t>为根</a:t>
            </a:r>
          </a:p>
          <a:p>
            <a:r>
              <a:rPr lang="en-US" altLang="zh-CN" b="0" dirty="0"/>
              <a:t>    else{</a:t>
            </a:r>
            <a:endParaRPr lang="zh-CN" altLang="zh-CN" b="0" dirty="0"/>
          </a:p>
          <a:p>
            <a:r>
              <a:rPr lang="en-US" altLang="zh-CN" b="0" dirty="0"/>
              <a:t>        if (parent-&gt;left == pointer)  parent-&gt;left = child;  //pointer</a:t>
            </a:r>
            <a:r>
              <a:rPr lang="zh-CN" altLang="zh-CN" b="0" dirty="0"/>
              <a:t>是双亲结点的左孩子</a:t>
            </a:r>
          </a:p>
          <a:p>
            <a:r>
              <a:rPr lang="en-US" altLang="zh-CN" b="0" dirty="0"/>
              <a:t>        else   parent-&gt;right = child;</a:t>
            </a:r>
            <a:endParaRPr lang="zh-CN" altLang="zh-CN" b="0" dirty="0"/>
          </a:p>
          <a:p>
            <a:r>
              <a:rPr lang="en-US" altLang="zh-CN" b="0" dirty="0"/>
              <a:t>    }</a:t>
            </a:r>
            <a:endParaRPr lang="zh-CN" altLang="zh-CN" b="0" dirty="0"/>
          </a:p>
          <a:p>
            <a:r>
              <a:rPr lang="en-US" altLang="zh-CN" b="0" dirty="0"/>
              <a:t>    if (</a:t>
            </a:r>
            <a:r>
              <a:rPr lang="en-US" altLang="zh-CN" b="0" dirty="0" err="1"/>
              <a:t>ptr</a:t>
            </a:r>
            <a:r>
              <a:rPr lang="en-US" altLang="zh-CN" b="0" dirty="0"/>
              <a:t> != pointer)  </a:t>
            </a:r>
            <a:r>
              <a:rPr lang="en-US" altLang="zh-CN" b="0" dirty="0" err="1"/>
              <a:t>ptr</a:t>
            </a:r>
            <a:r>
              <a:rPr lang="en-US" altLang="zh-CN" b="0" dirty="0"/>
              <a:t>-&gt;data = pointer-&gt;data;	 //</a:t>
            </a:r>
            <a:r>
              <a:rPr lang="zh-CN" altLang="zh-CN" b="0" dirty="0"/>
              <a:t>情况</a:t>
            </a:r>
            <a:r>
              <a:rPr lang="en-US" altLang="zh-CN" b="0" dirty="0"/>
              <a:t>(3)</a:t>
            </a:r>
            <a:endParaRPr lang="zh-CN" altLang="zh-CN" b="0" dirty="0"/>
          </a:p>
          <a:p>
            <a:r>
              <a:rPr lang="en-US" altLang="zh-CN" b="0" dirty="0"/>
              <a:t>    return true;</a:t>
            </a:r>
            <a:endParaRPr lang="zh-CN" altLang="zh-CN" b="0" dirty="0"/>
          </a:p>
          <a:p>
            <a:r>
              <a:rPr lang="en-US" altLang="zh-CN" b="0" dirty="0"/>
              <a:t>}</a:t>
            </a:r>
            <a:endParaRPr lang="zh-CN" altLang="en-US" b="0" dirty="0"/>
          </a:p>
        </p:txBody>
      </p:sp>
    </p:spTree>
    <p:extLst>
      <p:ext uri="{BB962C8B-B14F-4D97-AF65-F5344CB8AC3E}">
        <p14:creationId xmlns:p14="http://schemas.microsoft.com/office/powerpoint/2010/main" val="164780642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424936" cy="4227921"/>
          </a:xfrm>
        </p:spPr>
        <p:txBody>
          <a:bodyPr/>
          <a:lstStyle/>
          <a:p>
            <a:r>
              <a:rPr lang="en-US" altLang="zh-CN" b="0" dirty="0" smtClean="0"/>
              <a:t>	</a:t>
            </a:r>
            <a:r>
              <a:rPr lang="zh-CN" altLang="zh-CN" b="0" dirty="0" smtClean="0"/>
              <a:t>除了</a:t>
            </a:r>
            <a:r>
              <a:rPr lang="zh-CN" altLang="zh-CN" b="0" dirty="0"/>
              <a:t>替换方法完成删除操作之外，还可采用</a:t>
            </a:r>
            <a:r>
              <a:rPr lang="zh-CN" altLang="zh-CN" dirty="0">
                <a:solidFill>
                  <a:srgbClr val="FF0000"/>
                </a:solidFill>
              </a:rPr>
              <a:t>截枝方法</a:t>
            </a:r>
            <a:r>
              <a:rPr lang="zh-CN" altLang="zh-CN" b="0" dirty="0"/>
              <a:t>实现删除操作。把删除结点的左子树挂到右子树中最小元素后面，成为它的左子树；或把删除结点的右子树挂到左子树中最大元素的后面，使其成为它的右子树，如下图</a:t>
            </a:r>
            <a:r>
              <a:rPr lang="en-US" altLang="zh-CN" b="0" dirty="0"/>
              <a:t>5-32</a:t>
            </a:r>
            <a:r>
              <a:rPr lang="zh-CN" altLang="zh-CN" b="0" dirty="0"/>
              <a:t>所示。截枝方法可能会大幅改变树的形状，从而影响查找速度。</a:t>
            </a:r>
          </a:p>
          <a:p>
            <a:endParaRPr lang="zh-CN" altLang="en-US" b="0" dirty="0"/>
          </a:p>
        </p:txBody>
      </p:sp>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3356992"/>
            <a:ext cx="5484246"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846178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620688"/>
            <a:ext cx="8136904" cy="5688632"/>
          </a:xfrm>
        </p:spPr>
        <p:txBody>
          <a:bodyPr>
            <a:noAutofit/>
          </a:bodyPr>
          <a:lstStyle/>
          <a:p>
            <a:pPr>
              <a:lnSpc>
                <a:spcPct val="110000"/>
              </a:lnSpc>
              <a:spcBef>
                <a:spcPts val="0"/>
              </a:spcBef>
            </a:pPr>
            <a:r>
              <a:rPr lang="zh-CN" altLang="zh-CN" sz="1800" dirty="0"/>
              <a:t>算法</a:t>
            </a:r>
            <a:r>
              <a:rPr lang="en-US" altLang="zh-CN" sz="1800" dirty="0"/>
              <a:t>5.22</a:t>
            </a:r>
            <a:r>
              <a:rPr lang="zh-CN" altLang="zh-CN" sz="1800" dirty="0"/>
              <a:t>：截枝方法完成删除操作</a:t>
            </a:r>
          </a:p>
          <a:p>
            <a:pPr>
              <a:lnSpc>
                <a:spcPct val="110000"/>
              </a:lnSpc>
              <a:spcBef>
                <a:spcPts val="0"/>
              </a:spcBef>
            </a:pPr>
            <a:r>
              <a:rPr lang="en-US" altLang="zh-CN" sz="1800" b="0" dirty="0"/>
              <a:t>template&lt;class T&gt;</a:t>
            </a:r>
            <a:endParaRPr lang="zh-CN" altLang="zh-CN" sz="1800" b="0" dirty="0"/>
          </a:p>
          <a:p>
            <a:pPr>
              <a:lnSpc>
                <a:spcPct val="110000"/>
              </a:lnSpc>
              <a:spcBef>
                <a:spcPts val="0"/>
              </a:spcBef>
            </a:pPr>
            <a:r>
              <a:rPr lang="en-US" altLang="zh-CN" sz="1800" b="0" dirty="0"/>
              <a:t>bool </a:t>
            </a:r>
            <a:r>
              <a:rPr lang="en-US" altLang="zh-CN" sz="1800" b="0" dirty="0" err="1"/>
              <a:t>BinarySearchTree</a:t>
            </a:r>
            <a:r>
              <a:rPr lang="en-US" altLang="zh-CN" sz="1800" b="0" dirty="0"/>
              <a:t>&lt;T&gt;::Delete(</a:t>
            </a:r>
            <a:r>
              <a:rPr lang="en-US" altLang="zh-CN" sz="1800" b="0" dirty="0" err="1"/>
              <a:t>BinaryTreeNode</a:t>
            </a:r>
            <a:r>
              <a:rPr lang="en-US" altLang="zh-CN" sz="1800" b="0" dirty="0"/>
              <a:t>&lt;T&gt; *&amp;root, </a:t>
            </a:r>
            <a:r>
              <a:rPr lang="en-US" altLang="zh-CN" sz="1800" b="0" dirty="0" err="1"/>
              <a:t>const</a:t>
            </a:r>
            <a:r>
              <a:rPr lang="en-US" altLang="zh-CN" sz="1800" b="0" dirty="0"/>
              <a:t> T&amp; k){</a:t>
            </a:r>
            <a:endParaRPr lang="zh-CN" altLang="zh-CN" sz="1800" b="0" dirty="0"/>
          </a:p>
          <a:p>
            <a:pPr>
              <a:lnSpc>
                <a:spcPct val="110000"/>
              </a:lnSpc>
              <a:spcBef>
                <a:spcPts val="0"/>
              </a:spcBef>
            </a:pPr>
            <a:r>
              <a:rPr lang="en-US" altLang="zh-CN" sz="1800" b="0" dirty="0"/>
              <a:t>	</a:t>
            </a:r>
            <a:r>
              <a:rPr lang="en-US" altLang="zh-CN" sz="1800" b="0" dirty="0" err="1"/>
              <a:t>BinaryTreeNode</a:t>
            </a:r>
            <a:r>
              <a:rPr lang="en-US" altLang="zh-CN" sz="1800" b="0" dirty="0"/>
              <a:t>&lt;T&gt; </a:t>
            </a:r>
            <a:r>
              <a:rPr lang="en-US" altLang="zh-CN" sz="1800" b="0" dirty="0" smtClean="0"/>
              <a:t>*p, *parent, *</a:t>
            </a:r>
            <a:r>
              <a:rPr lang="en-US" altLang="zh-CN" sz="1800" b="0" dirty="0" err="1" smtClean="0"/>
              <a:t>ptr</a:t>
            </a:r>
            <a:r>
              <a:rPr lang="en-US" altLang="zh-CN" sz="1800" b="0" dirty="0" smtClean="0"/>
              <a:t>, *pointer </a:t>
            </a:r>
            <a:r>
              <a:rPr lang="en-US" altLang="zh-CN" sz="1800" b="0" dirty="0"/>
              <a:t>= Search(</a:t>
            </a:r>
            <a:r>
              <a:rPr lang="en-US" altLang="zh-CN" sz="1800" b="0" dirty="0" err="1"/>
              <a:t>root,k</a:t>
            </a:r>
            <a:r>
              <a:rPr lang="en-US" altLang="zh-CN" sz="1800" b="0" dirty="0"/>
              <a:t>);</a:t>
            </a:r>
            <a:endParaRPr lang="zh-CN" altLang="zh-CN" sz="1800" b="0" dirty="0"/>
          </a:p>
          <a:p>
            <a:pPr>
              <a:lnSpc>
                <a:spcPct val="110000"/>
              </a:lnSpc>
              <a:spcBef>
                <a:spcPts val="0"/>
              </a:spcBef>
            </a:pPr>
            <a:r>
              <a:rPr lang="en-US" altLang="zh-CN" sz="1800" b="0" dirty="0"/>
              <a:t>	if (pointer == NULL)  return false; 	//</a:t>
            </a:r>
            <a:r>
              <a:rPr lang="zh-CN" altLang="zh-CN" sz="1800" b="0" dirty="0"/>
              <a:t>未找到关键值为</a:t>
            </a:r>
            <a:r>
              <a:rPr lang="en-US" altLang="zh-CN" sz="1800" b="0" dirty="0"/>
              <a:t>k</a:t>
            </a:r>
            <a:r>
              <a:rPr lang="zh-CN" altLang="zh-CN" sz="1800" b="0" dirty="0"/>
              <a:t>的</a:t>
            </a:r>
            <a:r>
              <a:rPr lang="zh-CN" altLang="zh-CN" sz="1800" b="0" dirty="0" smtClean="0"/>
              <a:t>结点</a:t>
            </a:r>
            <a:endParaRPr lang="en-US" altLang="zh-CN" sz="1800" b="0" dirty="0" smtClean="0"/>
          </a:p>
          <a:p>
            <a:pPr>
              <a:lnSpc>
                <a:spcPct val="110000"/>
              </a:lnSpc>
              <a:spcBef>
                <a:spcPts val="0"/>
              </a:spcBef>
            </a:pPr>
            <a:r>
              <a:rPr lang="en-US" altLang="zh-CN" sz="1800" b="0" dirty="0"/>
              <a:t>	</a:t>
            </a:r>
            <a:r>
              <a:rPr lang="en-US" altLang="zh-CN" sz="1800" b="0" dirty="0" err="1" smtClean="0"/>
              <a:t>ptr</a:t>
            </a:r>
            <a:r>
              <a:rPr lang="en-US" altLang="zh-CN" sz="1800" b="0" dirty="0" smtClean="0"/>
              <a:t> = pointer; </a:t>
            </a:r>
            <a:r>
              <a:rPr lang="en-US" altLang="zh-CN" sz="1800" b="0" dirty="0"/>
              <a:t>parent = </a:t>
            </a:r>
            <a:r>
              <a:rPr lang="en-US" altLang="zh-CN" sz="1800" b="0" dirty="0" err="1"/>
              <a:t>BinaryTree</a:t>
            </a:r>
            <a:r>
              <a:rPr lang="en-US" altLang="zh-CN" sz="1800" b="0" dirty="0"/>
              <a:t>&lt;T&gt;::Parent(pointer</a:t>
            </a:r>
            <a:r>
              <a:rPr lang="en-US" altLang="zh-CN" sz="1800" b="0" dirty="0" smtClean="0"/>
              <a:t>); //</a:t>
            </a:r>
            <a:r>
              <a:rPr lang="en-US" altLang="zh-CN" sz="1800" b="0" dirty="0" err="1" smtClean="0"/>
              <a:t>ptr</a:t>
            </a:r>
            <a:r>
              <a:rPr lang="zh-CN" altLang="en-US" sz="1800" b="0" dirty="0" smtClean="0"/>
              <a:t>记住被删除结点</a:t>
            </a:r>
            <a:endParaRPr lang="zh-CN" altLang="zh-CN" sz="1800" b="0" dirty="0"/>
          </a:p>
          <a:p>
            <a:pPr>
              <a:lnSpc>
                <a:spcPct val="110000"/>
              </a:lnSpc>
              <a:spcBef>
                <a:spcPts val="0"/>
              </a:spcBef>
            </a:pPr>
            <a:r>
              <a:rPr lang="en-US" altLang="zh-CN" sz="1800" b="0" dirty="0"/>
              <a:t>	if (pointer-&gt;left == NULL) pointer = pointer-&gt;right;</a:t>
            </a:r>
            <a:endParaRPr lang="zh-CN" altLang="zh-CN" sz="1800" b="0" dirty="0"/>
          </a:p>
          <a:p>
            <a:pPr>
              <a:lnSpc>
                <a:spcPct val="110000"/>
              </a:lnSpc>
              <a:spcBef>
                <a:spcPts val="0"/>
              </a:spcBef>
            </a:pPr>
            <a:r>
              <a:rPr lang="en-US" altLang="zh-CN" sz="1800" b="0" dirty="0"/>
              <a:t>	else  if (pointer-&gt;right == NULL) pointer = pointer-&gt;left;</a:t>
            </a:r>
            <a:endParaRPr lang="zh-CN" altLang="zh-CN" sz="1800" b="0" dirty="0"/>
          </a:p>
          <a:p>
            <a:pPr>
              <a:lnSpc>
                <a:spcPct val="110000"/>
              </a:lnSpc>
              <a:spcBef>
                <a:spcPts val="0"/>
              </a:spcBef>
            </a:pPr>
            <a:r>
              <a:rPr lang="en-US" altLang="zh-CN" sz="1800" b="0" dirty="0"/>
              <a:t>		else</a:t>
            </a:r>
            <a:r>
              <a:rPr lang="en-US" altLang="zh-CN" sz="1800" b="0" dirty="0" smtClean="0"/>
              <a:t>{</a:t>
            </a:r>
            <a:r>
              <a:rPr lang="en-US" altLang="zh-CN" sz="1800" b="0" dirty="0"/>
              <a:t>	</a:t>
            </a:r>
            <a:r>
              <a:rPr lang="en-US" altLang="zh-CN" sz="1800" b="0" dirty="0" smtClean="0"/>
              <a:t>p </a:t>
            </a:r>
            <a:r>
              <a:rPr lang="en-US" altLang="zh-CN" sz="1800" b="0" dirty="0"/>
              <a:t>= pointer-&gt;</a:t>
            </a:r>
            <a:r>
              <a:rPr lang="en-US" altLang="zh-CN" sz="1800" b="0" dirty="0" smtClean="0"/>
              <a:t>right; </a:t>
            </a:r>
          </a:p>
          <a:p>
            <a:pPr>
              <a:lnSpc>
                <a:spcPct val="110000"/>
              </a:lnSpc>
              <a:spcBef>
                <a:spcPts val="0"/>
              </a:spcBef>
            </a:pPr>
            <a:r>
              <a:rPr lang="en-US" altLang="zh-CN" sz="1800" b="0" dirty="0"/>
              <a:t>			while (p-&gt;left != NULL) p = p-&gt;left;</a:t>
            </a:r>
            <a:endParaRPr lang="zh-CN" altLang="zh-CN" sz="1800" b="0" dirty="0"/>
          </a:p>
          <a:p>
            <a:pPr>
              <a:lnSpc>
                <a:spcPct val="110000"/>
              </a:lnSpc>
              <a:spcBef>
                <a:spcPts val="0"/>
              </a:spcBef>
            </a:pPr>
            <a:r>
              <a:rPr lang="en-US" altLang="zh-CN" sz="1800" b="0" dirty="0"/>
              <a:t>			p-&gt;left = pointer-&gt;left</a:t>
            </a:r>
            <a:r>
              <a:rPr lang="en-US" altLang="zh-CN" sz="1800" b="0" dirty="0" smtClean="0"/>
              <a:t>; </a:t>
            </a:r>
          </a:p>
          <a:p>
            <a:pPr>
              <a:lnSpc>
                <a:spcPct val="110000"/>
              </a:lnSpc>
              <a:spcBef>
                <a:spcPts val="0"/>
              </a:spcBef>
            </a:pPr>
            <a:r>
              <a:rPr lang="en-US" altLang="zh-CN" sz="1800" b="0" dirty="0"/>
              <a:t>	</a:t>
            </a:r>
            <a:r>
              <a:rPr lang="en-US" altLang="zh-CN" sz="1800" b="0" dirty="0" smtClean="0"/>
              <a:t>		pointer = pointer-&gt;right;</a:t>
            </a:r>
          </a:p>
          <a:p>
            <a:pPr>
              <a:lnSpc>
                <a:spcPct val="110000"/>
              </a:lnSpc>
              <a:spcBef>
                <a:spcPts val="0"/>
              </a:spcBef>
            </a:pPr>
            <a:r>
              <a:rPr lang="en-US" altLang="zh-CN" sz="1800" b="0" dirty="0"/>
              <a:t>	</a:t>
            </a:r>
            <a:r>
              <a:rPr lang="en-US" altLang="zh-CN" sz="1800" b="0" dirty="0" smtClean="0"/>
              <a:t>	}</a:t>
            </a:r>
            <a:endParaRPr lang="zh-CN" altLang="zh-CN" sz="1800" b="0" dirty="0"/>
          </a:p>
          <a:p>
            <a:pPr>
              <a:lnSpc>
                <a:spcPct val="110000"/>
              </a:lnSpc>
              <a:spcBef>
                <a:spcPts val="0"/>
              </a:spcBef>
            </a:pPr>
            <a:r>
              <a:rPr lang="en-US" altLang="zh-CN" sz="1800" b="0" dirty="0"/>
              <a:t>	</a:t>
            </a:r>
            <a:r>
              <a:rPr lang="en-US" altLang="zh-CN" sz="1800" b="0" dirty="0" smtClean="0"/>
              <a:t>if </a:t>
            </a:r>
            <a:r>
              <a:rPr lang="en-US" altLang="zh-CN" sz="1800" b="0" dirty="0"/>
              <a:t>(parent </a:t>
            </a:r>
            <a:r>
              <a:rPr lang="en-US" altLang="zh-CN" sz="1800" b="0" dirty="0" smtClean="0"/>
              <a:t>== NULL</a:t>
            </a:r>
            <a:r>
              <a:rPr lang="en-US" altLang="zh-CN" sz="1800" b="0" dirty="0"/>
              <a:t>) root = </a:t>
            </a:r>
            <a:r>
              <a:rPr lang="en-US" altLang="zh-CN" sz="1800" b="0" dirty="0" smtClean="0"/>
              <a:t>pointer; </a:t>
            </a:r>
            <a:endParaRPr lang="zh-CN" altLang="zh-CN" sz="1800" b="0" dirty="0"/>
          </a:p>
          <a:p>
            <a:pPr>
              <a:lnSpc>
                <a:spcPct val="110000"/>
              </a:lnSpc>
              <a:spcBef>
                <a:spcPts val="0"/>
              </a:spcBef>
            </a:pPr>
            <a:r>
              <a:rPr lang="en-US" altLang="zh-CN" sz="1800" b="0" dirty="0"/>
              <a:t>	</a:t>
            </a:r>
            <a:r>
              <a:rPr lang="en-US" altLang="zh-CN" sz="1800" b="0" dirty="0" smtClean="0"/>
              <a:t>else if (</a:t>
            </a:r>
            <a:r>
              <a:rPr lang="en-US" altLang="zh-CN" sz="1800" b="0" dirty="0" err="1" smtClean="0"/>
              <a:t>ptr</a:t>
            </a:r>
            <a:r>
              <a:rPr lang="en-US" altLang="zh-CN" sz="1800" b="0" dirty="0" smtClean="0"/>
              <a:t>==</a:t>
            </a:r>
            <a:r>
              <a:rPr lang="en-US" altLang="zh-CN" sz="1800" b="0" dirty="0"/>
              <a:t>parent-&gt;left) parent-</a:t>
            </a:r>
            <a:r>
              <a:rPr lang="en-US" altLang="zh-CN" sz="1800" b="0" dirty="0" smtClean="0"/>
              <a:t>&gt;left </a:t>
            </a:r>
            <a:r>
              <a:rPr lang="en-US" altLang="zh-CN" sz="1800" b="0" dirty="0"/>
              <a:t>= </a:t>
            </a:r>
            <a:r>
              <a:rPr lang="en-US" altLang="zh-CN" sz="1800" b="0" dirty="0" smtClean="0"/>
              <a:t>pointer;</a:t>
            </a:r>
          </a:p>
          <a:p>
            <a:pPr>
              <a:lnSpc>
                <a:spcPct val="110000"/>
              </a:lnSpc>
              <a:spcBef>
                <a:spcPts val="0"/>
              </a:spcBef>
            </a:pPr>
            <a:r>
              <a:rPr lang="en-US" altLang="zh-CN" sz="1800" b="0" dirty="0"/>
              <a:t>	</a:t>
            </a:r>
            <a:r>
              <a:rPr lang="en-US" altLang="zh-CN" sz="1800" b="0" dirty="0" smtClean="0"/>
              <a:t>        </a:t>
            </a:r>
            <a:r>
              <a:rPr lang="en-US" altLang="zh-CN" sz="1800" b="0" dirty="0"/>
              <a:t>else parent-&gt;right = </a:t>
            </a:r>
            <a:r>
              <a:rPr lang="en-US" altLang="zh-CN" sz="1800" b="0" dirty="0" smtClean="0"/>
              <a:t>pointer;</a:t>
            </a:r>
          </a:p>
          <a:p>
            <a:pPr>
              <a:lnSpc>
                <a:spcPct val="110000"/>
              </a:lnSpc>
              <a:spcBef>
                <a:spcPts val="0"/>
              </a:spcBef>
            </a:pPr>
            <a:r>
              <a:rPr lang="en-US" altLang="zh-CN" sz="1800" b="0" dirty="0"/>
              <a:t>	</a:t>
            </a:r>
            <a:r>
              <a:rPr lang="en-US" altLang="zh-CN" sz="1800" b="0" dirty="0" smtClean="0"/>
              <a:t>delete </a:t>
            </a:r>
            <a:r>
              <a:rPr lang="en-US" altLang="zh-CN" sz="1800" b="0" dirty="0" err="1" smtClean="0"/>
              <a:t>ptr</a:t>
            </a:r>
            <a:r>
              <a:rPr lang="en-US" altLang="zh-CN" sz="1800" b="0" dirty="0" smtClean="0"/>
              <a:t>;</a:t>
            </a:r>
            <a:endParaRPr lang="zh-CN" altLang="zh-CN" sz="1800" b="0" dirty="0"/>
          </a:p>
          <a:p>
            <a:pPr>
              <a:lnSpc>
                <a:spcPct val="110000"/>
              </a:lnSpc>
              <a:spcBef>
                <a:spcPts val="0"/>
              </a:spcBef>
            </a:pPr>
            <a:r>
              <a:rPr lang="en-US" altLang="zh-CN" sz="1800" b="0" dirty="0"/>
              <a:t>	</a:t>
            </a:r>
            <a:r>
              <a:rPr lang="en-US" altLang="zh-CN" sz="1800" b="0" dirty="0" smtClean="0"/>
              <a:t>return </a:t>
            </a:r>
            <a:r>
              <a:rPr lang="en-US" altLang="zh-CN" sz="1800" b="0" dirty="0"/>
              <a:t>true;</a:t>
            </a:r>
            <a:endParaRPr lang="zh-CN" altLang="zh-CN" sz="1800" b="0" dirty="0"/>
          </a:p>
          <a:p>
            <a:pPr>
              <a:lnSpc>
                <a:spcPct val="110000"/>
              </a:lnSpc>
              <a:spcBef>
                <a:spcPts val="0"/>
              </a:spcBef>
            </a:pPr>
            <a:r>
              <a:rPr lang="en-US" altLang="zh-CN" sz="1800" b="0" dirty="0" smtClean="0"/>
              <a:t>}</a:t>
            </a:r>
            <a:endParaRPr lang="zh-CN" altLang="zh-CN" sz="1800" b="0" dirty="0"/>
          </a:p>
        </p:txBody>
      </p:sp>
    </p:spTree>
    <p:extLst>
      <p:ext uri="{BB962C8B-B14F-4D97-AF65-F5344CB8AC3E}">
        <p14:creationId xmlns:p14="http://schemas.microsoft.com/office/powerpoint/2010/main" val="52634789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ym typeface="Webdings"/>
              </a:rPr>
              <a:t></a:t>
            </a:r>
            <a:r>
              <a:rPr lang="zh-CN" altLang="zh-CN" dirty="0">
                <a:solidFill>
                  <a:srgbClr val="FF0000"/>
                </a:solidFill>
              </a:rPr>
              <a:t>结论：</a:t>
            </a:r>
            <a:r>
              <a:rPr lang="zh-CN" altLang="zh-CN" dirty="0"/>
              <a:t>（具有</a:t>
            </a:r>
            <a:r>
              <a:rPr lang="en-US" altLang="zh-CN" dirty="0"/>
              <a:t>n</a:t>
            </a:r>
            <a:r>
              <a:rPr lang="zh-CN" altLang="zh-CN" dirty="0"/>
              <a:t>个结点的</a:t>
            </a:r>
            <a:r>
              <a:rPr lang="en-US" altLang="zh-CN" dirty="0"/>
              <a:t>BST</a:t>
            </a:r>
            <a:r>
              <a:rPr lang="zh-CN" altLang="zh-CN" dirty="0"/>
              <a:t>树）</a:t>
            </a:r>
          </a:p>
          <a:p>
            <a:r>
              <a:rPr lang="en-US" altLang="zh-CN" dirty="0"/>
              <a:t>	</a:t>
            </a:r>
            <a:r>
              <a:rPr lang="en-US" altLang="zh-CN" b="0" dirty="0"/>
              <a:t>(1) BST</a:t>
            </a:r>
            <a:r>
              <a:rPr lang="zh-CN" altLang="zh-CN" b="0" dirty="0"/>
              <a:t>树的查找代价：至少为</a:t>
            </a:r>
            <a:r>
              <a:rPr lang="en-US" altLang="zh-CN" b="0" dirty="0"/>
              <a:t>log</a:t>
            </a:r>
            <a:r>
              <a:rPr lang="en-US" altLang="zh-CN" b="0" baseline="-25000" dirty="0"/>
              <a:t>2</a:t>
            </a:r>
            <a:r>
              <a:rPr lang="en-US" altLang="zh-CN" b="0" dirty="0"/>
              <a:t>n</a:t>
            </a:r>
            <a:r>
              <a:rPr lang="zh-CN" altLang="zh-CN" b="0" dirty="0"/>
              <a:t>；平均查找代价为</a:t>
            </a:r>
            <a:r>
              <a:rPr lang="en-US" altLang="zh-CN" b="0" dirty="0"/>
              <a:t>O(log</a:t>
            </a:r>
            <a:r>
              <a:rPr lang="en-US" altLang="zh-CN" b="0" baseline="-25000" dirty="0"/>
              <a:t>2</a:t>
            </a:r>
            <a:r>
              <a:rPr lang="en-US" altLang="zh-CN" b="0" i="1" dirty="0"/>
              <a:t>n</a:t>
            </a:r>
            <a:r>
              <a:rPr lang="en-US" altLang="zh-CN" b="0" dirty="0"/>
              <a:t>)</a:t>
            </a:r>
            <a:r>
              <a:rPr lang="zh-CN" altLang="zh-CN" b="0" dirty="0"/>
              <a:t>。</a:t>
            </a:r>
          </a:p>
          <a:p>
            <a:r>
              <a:rPr lang="en-US" altLang="zh-CN" b="0" dirty="0"/>
              <a:t>	(2) BST</a:t>
            </a:r>
            <a:r>
              <a:rPr lang="zh-CN" altLang="zh-CN" b="0" dirty="0"/>
              <a:t>树的插入代价：与查找代价相同，平均插入代价为</a:t>
            </a:r>
            <a:r>
              <a:rPr lang="en-US" altLang="zh-CN" b="0" dirty="0"/>
              <a:t>O(log</a:t>
            </a:r>
            <a:r>
              <a:rPr lang="en-US" altLang="zh-CN" b="0" baseline="-25000" dirty="0"/>
              <a:t>2</a:t>
            </a:r>
            <a:r>
              <a:rPr lang="en-US" altLang="zh-CN" b="0" i="1" dirty="0"/>
              <a:t>n</a:t>
            </a:r>
            <a:r>
              <a:rPr lang="en-US" altLang="zh-CN" b="0" dirty="0"/>
              <a:t>)</a:t>
            </a:r>
            <a:r>
              <a:rPr lang="zh-CN" altLang="zh-CN" b="0" dirty="0"/>
              <a:t>。</a:t>
            </a:r>
          </a:p>
          <a:p>
            <a:r>
              <a:rPr lang="en-US" altLang="zh-CN" b="0" dirty="0"/>
              <a:t>	(3) BST</a:t>
            </a:r>
            <a:r>
              <a:rPr lang="zh-CN" altLang="zh-CN" b="0" dirty="0"/>
              <a:t>树的删除代价：也同查找代价相同，平均删除代价为</a:t>
            </a:r>
            <a:r>
              <a:rPr lang="en-US" altLang="zh-CN" b="0" dirty="0"/>
              <a:t>O(log</a:t>
            </a:r>
            <a:r>
              <a:rPr lang="en-US" altLang="zh-CN" b="0" baseline="-25000" dirty="0"/>
              <a:t>2</a:t>
            </a:r>
            <a:r>
              <a:rPr lang="en-US" altLang="zh-CN" b="0" i="1" dirty="0"/>
              <a:t>n</a:t>
            </a:r>
            <a:r>
              <a:rPr lang="en-US" altLang="zh-CN" b="0" dirty="0"/>
              <a:t>)</a:t>
            </a:r>
            <a:r>
              <a:rPr lang="zh-CN" altLang="zh-CN" b="0" dirty="0"/>
              <a:t>。</a:t>
            </a:r>
          </a:p>
          <a:p>
            <a:endParaRPr lang="zh-CN" altLang="en-US" dirty="0"/>
          </a:p>
        </p:txBody>
      </p:sp>
    </p:spTree>
    <p:extLst>
      <p:ext uri="{BB962C8B-B14F-4D97-AF65-F5344CB8AC3E}">
        <p14:creationId xmlns:p14="http://schemas.microsoft.com/office/powerpoint/2010/main" val="257602116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5.6 </a:t>
            </a:r>
            <a:r>
              <a:rPr lang="zh-CN" altLang="zh-CN" b="1" dirty="0"/>
              <a:t>二叉树应用</a:t>
            </a:r>
            <a:r>
              <a:rPr lang="en-US" altLang="zh-CN" b="1" dirty="0"/>
              <a:t>3</a:t>
            </a:r>
            <a:r>
              <a:rPr lang="zh-CN" altLang="zh-CN" b="1" dirty="0"/>
              <a:t>：平衡</a:t>
            </a:r>
            <a:r>
              <a:rPr lang="zh-CN" altLang="zh-CN" b="1" dirty="0" smtClean="0"/>
              <a:t>二叉树</a:t>
            </a:r>
            <a:endParaRPr lang="zh-CN" altLang="en-US" dirty="0"/>
          </a:p>
        </p:txBody>
      </p:sp>
      <p:sp>
        <p:nvSpPr>
          <p:cNvPr id="3" name="内容占位符 2"/>
          <p:cNvSpPr>
            <a:spLocks noGrp="1"/>
          </p:cNvSpPr>
          <p:nvPr>
            <p:ph idx="1"/>
          </p:nvPr>
        </p:nvSpPr>
        <p:spPr>
          <a:xfrm>
            <a:off x="827584" y="1628800"/>
            <a:ext cx="7520940" cy="4248472"/>
          </a:xfrm>
        </p:spPr>
        <p:txBody>
          <a:bodyPr/>
          <a:lstStyle/>
          <a:p>
            <a:r>
              <a:rPr lang="en-US" altLang="zh-CN" dirty="0"/>
              <a:t>5.6.1 </a:t>
            </a:r>
            <a:r>
              <a:rPr lang="zh-CN" altLang="zh-CN" dirty="0"/>
              <a:t>平衡二叉树的定义</a:t>
            </a:r>
          </a:p>
          <a:p>
            <a:r>
              <a:rPr lang="en-US" altLang="zh-CN" b="0" dirty="0" smtClean="0"/>
              <a:t>	</a:t>
            </a:r>
            <a:r>
              <a:rPr lang="zh-CN" altLang="zh-CN" b="0" dirty="0" smtClean="0">
                <a:solidFill>
                  <a:srgbClr val="FF0000"/>
                </a:solidFill>
              </a:rPr>
              <a:t>平衡</a:t>
            </a:r>
            <a:r>
              <a:rPr lang="zh-CN" altLang="zh-CN" b="0" dirty="0">
                <a:solidFill>
                  <a:srgbClr val="FF0000"/>
                </a:solidFill>
              </a:rPr>
              <a:t>二叉树</a:t>
            </a:r>
            <a:r>
              <a:rPr lang="en-US" altLang="zh-CN" b="0" dirty="0">
                <a:solidFill>
                  <a:srgbClr val="FF0000"/>
                </a:solidFill>
              </a:rPr>
              <a:t>(Balanced Binary Tree</a:t>
            </a:r>
            <a:r>
              <a:rPr lang="en-US" altLang="zh-CN" b="0" dirty="0" smtClean="0">
                <a:solidFill>
                  <a:srgbClr val="FF0000"/>
                </a:solidFill>
              </a:rPr>
              <a:t>)</a:t>
            </a:r>
            <a:r>
              <a:rPr lang="zh-CN" altLang="zh-CN" b="0" dirty="0" smtClean="0">
                <a:solidFill>
                  <a:srgbClr val="FF0000"/>
                </a:solidFill>
              </a:rPr>
              <a:t> 又</a:t>
            </a:r>
            <a:r>
              <a:rPr lang="zh-CN" altLang="zh-CN" b="0" dirty="0">
                <a:solidFill>
                  <a:srgbClr val="FF0000"/>
                </a:solidFill>
              </a:rPr>
              <a:t>称为</a:t>
            </a:r>
            <a:r>
              <a:rPr lang="en-US" altLang="zh-CN" b="0" dirty="0">
                <a:solidFill>
                  <a:srgbClr val="FF0000"/>
                </a:solidFill>
              </a:rPr>
              <a:t>AVL</a:t>
            </a:r>
            <a:r>
              <a:rPr lang="zh-CN" altLang="zh-CN" b="0" dirty="0" smtClean="0">
                <a:solidFill>
                  <a:srgbClr val="FF0000"/>
                </a:solidFill>
              </a:rPr>
              <a:t>树。</a:t>
            </a:r>
            <a:endParaRPr lang="en-US" altLang="zh-CN" b="0" dirty="0" smtClean="0">
              <a:solidFill>
                <a:srgbClr val="FF0000"/>
              </a:solidFill>
            </a:endParaRPr>
          </a:p>
          <a:p>
            <a:r>
              <a:rPr lang="en-US" altLang="zh-CN" b="0" dirty="0" smtClean="0"/>
              <a:t>	</a:t>
            </a:r>
            <a:r>
              <a:rPr lang="zh-CN" altLang="zh-CN" b="0" dirty="0" smtClean="0"/>
              <a:t>如果</a:t>
            </a:r>
            <a:r>
              <a:rPr lang="zh-CN" altLang="zh-CN" b="0" dirty="0"/>
              <a:t>将二叉树上的结点的</a:t>
            </a:r>
            <a:r>
              <a:rPr lang="zh-CN" altLang="zh-CN" dirty="0">
                <a:solidFill>
                  <a:srgbClr val="FF0000"/>
                </a:solidFill>
              </a:rPr>
              <a:t>平衡因子</a:t>
            </a:r>
            <a:r>
              <a:rPr lang="en-US" altLang="zh-CN" dirty="0">
                <a:solidFill>
                  <a:srgbClr val="FF0000"/>
                </a:solidFill>
              </a:rPr>
              <a:t>BF</a:t>
            </a:r>
            <a:r>
              <a:rPr lang="en-US" altLang="zh-CN" b="0" dirty="0"/>
              <a:t>(Balance Factor)</a:t>
            </a:r>
            <a:r>
              <a:rPr lang="zh-CN" altLang="zh-CN" b="0" dirty="0"/>
              <a:t>定义为该结点的左子树的深度减去它的右子树的深度</a:t>
            </a:r>
            <a:r>
              <a:rPr lang="zh-CN" altLang="zh-CN" b="0" dirty="0" smtClean="0"/>
              <a:t>，</a:t>
            </a:r>
            <a:r>
              <a:rPr lang="en-US" altLang="zh-CN" b="0" dirty="0" smtClean="0"/>
              <a:t>BF()</a:t>
            </a:r>
            <a:r>
              <a:rPr lang="zh-CN" altLang="zh-CN" b="0" dirty="0" smtClean="0"/>
              <a:t>表示</a:t>
            </a:r>
            <a:r>
              <a:rPr lang="zh-CN" altLang="zh-CN" b="0" dirty="0"/>
              <a:t>为：</a:t>
            </a:r>
          </a:p>
          <a:p>
            <a:r>
              <a:rPr lang="en-US" altLang="zh-CN" b="0" i="1" dirty="0" smtClean="0"/>
              <a:t>		</a:t>
            </a:r>
            <a:r>
              <a:rPr lang="en-US" altLang="zh-CN" i="1" dirty="0" smtClean="0"/>
              <a:t>BF</a:t>
            </a:r>
            <a:r>
              <a:rPr lang="en-US" altLang="zh-CN" dirty="0" smtClean="0"/>
              <a:t>(A</a:t>
            </a:r>
            <a:r>
              <a:rPr lang="en-US" altLang="zh-CN" dirty="0"/>
              <a:t>) = </a:t>
            </a:r>
            <a:r>
              <a:rPr lang="en-US" altLang="zh-CN" i="1" dirty="0"/>
              <a:t>h</a:t>
            </a:r>
            <a:r>
              <a:rPr lang="en-US" altLang="zh-CN" dirty="0"/>
              <a:t>(</a:t>
            </a:r>
            <a:r>
              <a:rPr lang="en-US" altLang="zh-CN" dirty="0" err="1"/>
              <a:t>A.left</a:t>
            </a:r>
            <a:r>
              <a:rPr lang="en-US" altLang="zh-CN" dirty="0"/>
              <a:t>()) – </a:t>
            </a:r>
            <a:r>
              <a:rPr lang="en-US" altLang="zh-CN" i="1" dirty="0"/>
              <a:t>h</a:t>
            </a:r>
            <a:r>
              <a:rPr lang="en-US" altLang="zh-CN" dirty="0"/>
              <a:t>(</a:t>
            </a:r>
            <a:r>
              <a:rPr lang="en-US" altLang="zh-CN" dirty="0" err="1"/>
              <a:t>A.right</a:t>
            </a:r>
            <a:r>
              <a:rPr lang="en-US" altLang="zh-CN" dirty="0" smtClean="0"/>
              <a:t>())</a:t>
            </a:r>
            <a:endParaRPr lang="zh-CN" altLang="zh-CN" dirty="0"/>
          </a:p>
          <a:p>
            <a:endParaRPr lang="zh-CN" altLang="en-US" dirty="0"/>
          </a:p>
        </p:txBody>
      </p:sp>
    </p:spTree>
    <p:extLst>
      <p:ext uri="{BB962C8B-B14F-4D97-AF65-F5344CB8AC3E}">
        <p14:creationId xmlns:p14="http://schemas.microsoft.com/office/powerpoint/2010/main" val="349250329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285860"/>
            <a:ext cx="8572528" cy="4446826"/>
          </a:xfrm>
        </p:spPr>
        <p:txBody>
          <a:bodyPr>
            <a:normAutofit/>
          </a:bodyPr>
          <a:lstStyle/>
          <a:p>
            <a:pPr>
              <a:lnSpc>
                <a:spcPct val="130000"/>
              </a:lnSpc>
              <a:buFont typeface="Arial" panose="020B0604020202020204" pitchFamily="34" charset="0"/>
              <a:buChar char="•"/>
            </a:pPr>
            <a:r>
              <a:rPr lang="zh-CN" altLang="zh-CN" dirty="0">
                <a:solidFill>
                  <a:srgbClr val="FF0000"/>
                </a:solidFill>
              </a:rPr>
              <a:t>平衡二叉树定义</a:t>
            </a:r>
            <a:r>
              <a:rPr lang="zh-CN" altLang="zh-CN" b="0" dirty="0"/>
              <a:t>如下：</a:t>
            </a:r>
          </a:p>
          <a:p>
            <a:pPr marL="0" indent="0">
              <a:lnSpc>
                <a:spcPct val="130000"/>
              </a:lnSpc>
            </a:pPr>
            <a:r>
              <a:rPr lang="zh-CN" altLang="zh-CN" b="0" dirty="0" smtClean="0"/>
              <a:t>平衡</a:t>
            </a:r>
            <a:r>
              <a:rPr lang="zh-CN" altLang="zh-CN" b="0" dirty="0"/>
              <a:t>二叉树或者是一棵空树，或者是满足以下性质的二叉树：</a:t>
            </a:r>
          </a:p>
          <a:p>
            <a:pPr marL="0" indent="0">
              <a:lnSpc>
                <a:spcPct val="130000"/>
              </a:lnSpc>
            </a:pPr>
            <a:r>
              <a:rPr lang="en-US" altLang="zh-CN" b="0" dirty="0"/>
              <a:t> </a:t>
            </a:r>
            <a:r>
              <a:rPr lang="en-US" altLang="zh-CN" b="0" dirty="0" smtClean="0"/>
              <a:t>      </a:t>
            </a:r>
            <a:r>
              <a:rPr lang="en-US" altLang="zh-CN" sz="2200" b="0" dirty="0" smtClean="0"/>
              <a:t>(</a:t>
            </a:r>
            <a:r>
              <a:rPr lang="en-US" altLang="zh-CN" sz="2200" b="0" dirty="0"/>
              <a:t>1) </a:t>
            </a:r>
            <a:r>
              <a:rPr lang="zh-CN" altLang="zh-CN" sz="2200" b="0" dirty="0"/>
              <a:t>左子树和右子树的深度之差的绝对值不超过</a:t>
            </a:r>
            <a:r>
              <a:rPr lang="en-US" altLang="zh-CN" sz="2200" b="0" dirty="0"/>
              <a:t>1</a:t>
            </a:r>
            <a:r>
              <a:rPr lang="zh-CN" altLang="zh-CN" sz="2200" b="0" dirty="0"/>
              <a:t>，即</a:t>
            </a:r>
            <a:r>
              <a:rPr lang="en-US" altLang="zh-CN" sz="2200" b="0" dirty="0"/>
              <a:t>| </a:t>
            </a:r>
            <a:r>
              <a:rPr lang="en-US" altLang="zh-CN" sz="2200" b="0" i="1" dirty="0"/>
              <a:t>BF(A) </a:t>
            </a:r>
            <a:r>
              <a:rPr lang="en-US" altLang="zh-CN" sz="2200" b="0" dirty="0"/>
              <a:t>| </a:t>
            </a:r>
            <a:r>
              <a:rPr lang="en-US" altLang="zh-CN" sz="2200" b="0" dirty="0">
                <a:sym typeface="Symbol"/>
              </a:rPr>
              <a:t></a:t>
            </a:r>
            <a:r>
              <a:rPr lang="en-US" altLang="zh-CN" sz="2200" b="0" dirty="0"/>
              <a:t> 1</a:t>
            </a:r>
            <a:r>
              <a:rPr lang="zh-CN" altLang="zh-CN" sz="2200" b="0" dirty="0"/>
              <a:t>；</a:t>
            </a:r>
          </a:p>
          <a:p>
            <a:pPr marL="0" indent="0">
              <a:lnSpc>
                <a:spcPct val="130000"/>
              </a:lnSpc>
            </a:pPr>
            <a:r>
              <a:rPr lang="en-US" altLang="zh-CN" sz="2200" b="0" dirty="0"/>
              <a:t> </a:t>
            </a:r>
            <a:r>
              <a:rPr lang="en-US" altLang="zh-CN" sz="2200" b="0" dirty="0" smtClean="0"/>
              <a:t>       (</a:t>
            </a:r>
            <a:r>
              <a:rPr lang="en-US" altLang="zh-CN" sz="2200" b="0" dirty="0"/>
              <a:t>2) </a:t>
            </a:r>
            <a:r>
              <a:rPr lang="zh-CN" altLang="zh-CN" sz="2200" b="0" dirty="0"/>
              <a:t>左子树和右子树都是一棵平衡二叉树，满足递归的定义</a:t>
            </a:r>
            <a:r>
              <a:rPr lang="zh-CN" altLang="zh-CN" sz="2200" b="0" dirty="0" smtClean="0"/>
              <a:t>。</a:t>
            </a:r>
            <a:endParaRPr lang="en-US" altLang="zh-CN" sz="2200" b="0" dirty="0" smtClean="0"/>
          </a:p>
          <a:p>
            <a:pPr marL="0" indent="0">
              <a:lnSpc>
                <a:spcPct val="130000"/>
              </a:lnSpc>
            </a:pPr>
            <a:endParaRPr lang="zh-CN" altLang="zh-CN" sz="2200" b="0" dirty="0"/>
          </a:p>
          <a:p>
            <a:pPr>
              <a:lnSpc>
                <a:spcPct val="130000"/>
              </a:lnSpc>
              <a:buFont typeface="Arial" panose="020B0604020202020204" pitchFamily="34" charset="0"/>
              <a:buChar char="•"/>
            </a:pPr>
            <a:r>
              <a:rPr lang="zh-CN" altLang="zh-CN" b="0" dirty="0" smtClean="0"/>
              <a:t>平衡</a:t>
            </a:r>
            <a:r>
              <a:rPr lang="zh-CN" altLang="zh-CN" b="0" dirty="0"/>
              <a:t>二叉树上所有结点的平衡因子只可能是</a:t>
            </a:r>
            <a:r>
              <a:rPr lang="en-US" altLang="zh-CN" b="0" dirty="0"/>
              <a:t>-1</a:t>
            </a:r>
            <a:r>
              <a:rPr lang="zh-CN" altLang="zh-CN" b="0" dirty="0"/>
              <a:t>、</a:t>
            </a:r>
            <a:r>
              <a:rPr lang="en-US" altLang="zh-CN" b="0" dirty="0"/>
              <a:t>0</a:t>
            </a:r>
            <a:r>
              <a:rPr lang="zh-CN" altLang="zh-CN" b="0" dirty="0"/>
              <a:t>和</a:t>
            </a:r>
            <a:r>
              <a:rPr lang="en-US" altLang="zh-CN" b="0" dirty="0"/>
              <a:t>1</a:t>
            </a:r>
            <a:r>
              <a:rPr lang="zh-CN" altLang="zh-CN" b="0" dirty="0" smtClean="0"/>
              <a:t>。</a:t>
            </a:r>
            <a:endParaRPr lang="en-US" altLang="zh-CN" b="0" dirty="0" smtClean="0"/>
          </a:p>
          <a:p>
            <a:pPr>
              <a:lnSpc>
                <a:spcPct val="130000"/>
              </a:lnSpc>
              <a:buFont typeface="Arial" panose="020B0604020202020204" pitchFamily="34" charset="0"/>
              <a:buChar char="•"/>
            </a:pPr>
            <a:r>
              <a:rPr lang="zh-CN" altLang="zh-CN" b="0" dirty="0" smtClean="0"/>
              <a:t>只要</a:t>
            </a:r>
            <a:r>
              <a:rPr lang="zh-CN" altLang="zh-CN" b="0" dirty="0"/>
              <a:t>二叉树上有一个结点的平衡因子的绝对值大于</a:t>
            </a:r>
            <a:r>
              <a:rPr lang="en-US" altLang="zh-CN" b="0" dirty="0"/>
              <a:t>1</a:t>
            </a:r>
            <a:r>
              <a:rPr lang="zh-CN" altLang="zh-CN" b="0" dirty="0"/>
              <a:t>，则该二叉树就不是平衡二叉树。</a:t>
            </a:r>
            <a:endParaRPr lang="zh-CN" altLang="en-US" b="0" dirty="0"/>
          </a:p>
        </p:txBody>
      </p:sp>
    </p:spTree>
    <p:extLst>
      <p:ext uri="{BB962C8B-B14F-4D97-AF65-F5344CB8AC3E}">
        <p14:creationId xmlns:p14="http://schemas.microsoft.com/office/powerpoint/2010/main" val="3104131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4190</TotalTime>
  <Words>6540</Words>
  <Application>Microsoft Office PowerPoint</Application>
  <PresentationFormat>全屏显示(4:3)</PresentationFormat>
  <Paragraphs>957</Paragraphs>
  <Slides>164</Slides>
  <Notes>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vt:i4>
      </vt:variant>
      <vt:variant>
        <vt:lpstr>幻灯片标题</vt:lpstr>
      </vt:variant>
      <vt:variant>
        <vt:i4>164</vt:i4>
      </vt:variant>
    </vt:vector>
  </HeadingPairs>
  <TitlesOfParts>
    <vt:vector size="186" baseType="lpstr">
      <vt:lpstr>Tunga</vt:lpstr>
      <vt:lpstr>方正舒体</vt:lpstr>
      <vt:lpstr>黑体</vt:lpstr>
      <vt:lpstr>华文行楷</vt:lpstr>
      <vt:lpstr>楷体</vt:lpstr>
      <vt:lpstr>隶书</vt:lpstr>
      <vt:lpstr>宋体</vt:lpstr>
      <vt:lpstr>微软雅黑</vt:lpstr>
      <vt:lpstr>Arial</vt:lpstr>
      <vt:lpstr>Calibri</vt:lpstr>
      <vt:lpstr>Cambria Math</vt:lpstr>
      <vt:lpstr>Franklin Gothic Book</vt:lpstr>
      <vt:lpstr>Franklin Gothic Medium</vt:lpstr>
      <vt:lpstr>Lucida Sans Unicode</vt:lpstr>
      <vt:lpstr>Symbol</vt:lpstr>
      <vt:lpstr>Times New Roman</vt:lpstr>
      <vt:lpstr>Webdings</vt:lpstr>
      <vt:lpstr>Wingdings</vt:lpstr>
      <vt:lpstr>Wingdings 2</vt:lpstr>
      <vt:lpstr>角度</vt:lpstr>
      <vt:lpstr>公式</vt:lpstr>
      <vt:lpstr>Microsoft Visio 2003-2010 绘图</vt:lpstr>
      <vt:lpstr>第5章 树和二叉树</vt:lpstr>
      <vt:lpstr>5.1树的定义与基本术语</vt:lpstr>
      <vt:lpstr>PowerPoint 演示文稿</vt:lpstr>
      <vt:lpstr>5.1.2 相关的基本术语</vt:lpstr>
      <vt:lpstr>相关的基本术语</vt:lpstr>
      <vt:lpstr>相关的基本术语</vt:lpstr>
      <vt:lpstr>PowerPoint 演示文稿</vt:lpstr>
      <vt:lpstr>5.2 二叉树的定义、性质和存储结构</vt:lpstr>
      <vt:lpstr>PowerPoint 演示文稿</vt:lpstr>
      <vt:lpstr>PowerPoint 演示文稿</vt:lpstr>
      <vt:lpstr>5.2.2 二叉树的主要性质</vt:lpstr>
      <vt:lpstr>5.2.2 二叉树的主要性质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5.2.3 二叉树的存储结构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 二叉树的遍历</vt:lpstr>
      <vt:lpstr>5.3.1 二叉树的先序遍历</vt:lpstr>
      <vt:lpstr>PowerPoint 演示文稿</vt:lpstr>
      <vt:lpstr>PowerPoint 演示文稿</vt:lpstr>
      <vt:lpstr>PowerPoint 演示文稿</vt:lpstr>
      <vt:lpstr>PowerPoint 演示文稿</vt:lpstr>
      <vt:lpstr>5.3.2 二叉树的中序遍历</vt:lpstr>
      <vt:lpstr>PowerPoint 演示文稿</vt:lpstr>
      <vt:lpstr>PowerPoint 演示文稿</vt:lpstr>
      <vt:lpstr>PowerPoint 演示文稿</vt:lpstr>
      <vt:lpstr>5.3.3 二叉树的后序遍历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 二叉树应用1：哈夫曼树</vt:lpstr>
      <vt:lpstr>5.4.1 哈夫曼树的构造</vt:lpstr>
      <vt:lpstr>PowerPoint 演示文稿</vt:lpstr>
      <vt:lpstr>PowerPoint 演示文稿</vt:lpstr>
      <vt:lpstr>构造哈夫曼树的基本思想： 让权值越大的叶子结点离根结点的距离越近，而权值越小的叶子结点离根结点的距离越远。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5.4.2 哈夫曼编码</vt:lpstr>
      <vt:lpstr>PowerPoint 演示文稿</vt:lpstr>
      <vt:lpstr>PowerPoint 演示文稿</vt:lpstr>
      <vt:lpstr>PowerPoint 演示文稿</vt:lpstr>
      <vt:lpstr>PowerPoint 演示文稿</vt:lpstr>
      <vt:lpstr>PowerPoint 演示文稿</vt:lpstr>
      <vt:lpstr>5.5 二叉树应用2：二叉查找树</vt:lpstr>
      <vt:lpstr>5.5.1二叉查找树的定义</vt:lpstr>
      <vt:lpstr>PowerPoint 演示文稿</vt:lpstr>
      <vt:lpstr>PowerPoint 演示文稿</vt:lpstr>
      <vt:lpstr>PowerPoint 演示文稿</vt:lpstr>
      <vt:lpstr>5.5.2 二叉查找树的查找</vt:lpstr>
      <vt:lpstr>PowerPoint 演示文稿</vt:lpstr>
      <vt:lpstr>PowerPoint 演示文稿</vt:lpstr>
      <vt:lpstr>PowerPoint 演示文稿</vt:lpstr>
      <vt:lpstr>PowerPoint 演示文稿</vt:lpstr>
      <vt:lpstr>5.5.3 二叉查找树的插入</vt:lpstr>
      <vt:lpstr>PowerPoint 演示文稿</vt:lpstr>
      <vt:lpstr>PowerPoint 演示文稿</vt:lpstr>
      <vt:lpstr>PowerPoint 演示文稿</vt:lpstr>
      <vt:lpstr>PowerPoint 演示文稿</vt:lpstr>
      <vt:lpstr>5.5.4 二叉查找树的删除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5.6 二叉树应用3：平衡二叉树</vt:lpstr>
      <vt:lpstr>PowerPoint 演示文稿</vt:lpstr>
      <vt:lpstr>PowerPoint 演示文稿</vt:lpstr>
      <vt:lpstr>5.6.2 平衡化旋转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5.6.3 平衡二叉树的插入</vt:lpstr>
      <vt:lpstr>PowerPoint 演示文稿</vt:lpstr>
      <vt:lpstr>5.6.4 平衡二叉树的删除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5.7 二叉树应用4：堆与优先队列</vt:lpstr>
      <vt:lpstr>PowerPoint 演示文稿</vt:lpstr>
      <vt:lpstr>PowerPoint 演示文稿</vt:lpstr>
      <vt:lpstr>PowerPoint 演示文稿</vt:lpstr>
      <vt:lpstr>PowerPoint 演示文稿</vt:lpstr>
      <vt:lpstr>PowerPoint 演示文稿</vt:lpstr>
      <vt:lpstr>5.7.2 堆的插入和堆顶删除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5.8 树与森林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5.8.2 树、森林与二叉树的转换</vt:lpstr>
      <vt:lpstr>PowerPoint 演示文稿</vt:lpstr>
      <vt:lpstr>PowerPoint 演示文稿</vt:lpstr>
      <vt:lpstr>PowerPoint 演示文稿</vt:lpstr>
      <vt:lpstr>PowerPoint 演示文稿</vt:lpstr>
      <vt:lpstr>PowerPoint 演示文稿</vt:lpstr>
      <vt:lpstr>5.8.3 树与森林的遍历</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算法分析</dc:title>
  <dc:creator>Admin</dc:creator>
  <cp:lastModifiedBy>zhuxy</cp:lastModifiedBy>
  <cp:revision>531</cp:revision>
  <dcterms:created xsi:type="dcterms:W3CDTF">2016-02-05T07:36:15Z</dcterms:created>
  <dcterms:modified xsi:type="dcterms:W3CDTF">2019-10-14T01:31:07Z</dcterms:modified>
</cp:coreProperties>
</file>