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22"/>
  </p:notesMasterIdLst>
  <p:handoutMasterIdLst>
    <p:handoutMasterId r:id="rId23"/>
  </p:handoutMasterIdLst>
  <p:sldIdLst>
    <p:sldId id="394" r:id="rId2"/>
    <p:sldId id="476" r:id="rId3"/>
    <p:sldId id="508" r:id="rId4"/>
    <p:sldId id="597" r:id="rId5"/>
    <p:sldId id="535" r:id="rId6"/>
    <p:sldId id="479" r:id="rId7"/>
    <p:sldId id="536" r:id="rId8"/>
    <p:sldId id="554" r:id="rId9"/>
    <p:sldId id="483" r:id="rId10"/>
    <p:sldId id="594" r:id="rId11"/>
    <p:sldId id="596" r:id="rId12"/>
    <p:sldId id="415" r:id="rId13"/>
    <p:sldId id="543" r:id="rId14"/>
    <p:sldId id="492" r:id="rId15"/>
    <p:sldId id="583" r:id="rId16"/>
    <p:sldId id="593" r:id="rId17"/>
    <p:sldId id="494" r:id="rId18"/>
    <p:sldId id="401" r:id="rId19"/>
    <p:sldId id="405" r:id="rId20"/>
    <p:sldId id="49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7CEFE76-0D92-4ECD-A7AE-B45239720B57}">
          <p14:sldIdLst>
            <p14:sldId id="394"/>
            <p14:sldId id="476"/>
            <p14:sldId id="508"/>
            <p14:sldId id="597"/>
          </p14:sldIdLst>
        </p14:section>
        <p14:section name="Course Objective" id="{38EDA8F8-2B1A-4660-9AA1-51D5D1D2D4C8}">
          <p14:sldIdLst>
            <p14:sldId id="535"/>
            <p14:sldId id="479"/>
            <p14:sldId id="536"/>
            <p14:sldId id="554"/>
          </p14:sldIdLst>
        </p14:section>
        <p14:section name="Team" id="{40CAFEF6-FE20-4851-889D-14E8131F05C8}">
          <p14:sldIdLst>
            <p14:sldId id="483"/>
            <p14:sldId id="594"/>
            <p14:sldId id="596"/>
          </p14:sldIdLst>
        </p14:section>
        <p14:section name="Course Organization" id="{39D4978A-F081-4FDA-84F9-2C11BED80BA3}">
          <p14:sldIdLst>
            <p14:sldId id="415"/>
            <p14:sldId id="543"/>
            <p14:sldId id="492"/>
            <p14:sldId id="583"/>
            <p14:sldId id="593"/>
            <p14:sldId id="494"/>
            <p14:sldId id="401"/>
          </p14:sldIdLst>
        </p14:section>
        <p14:section name="Conclusion" id="{70BCAA68-B98F-44B8-948E-0009AF2D30E0}">
          <p14:sldIdLst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564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BED9DB9-C712-4E4B-A213-BBF5258339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411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54827EC-DD91-4D35-AE19-0E6E9D316A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0097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4DA39FA-6DB3-40FD-B079-165A802863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1589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6CC53E5-CF1B-4393-8B8A-7EF8768B55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72873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8989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3311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0950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F2598F3-4EB7-4620-A4DC-584E9A695D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604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A27C04-0FA1-4774-BD8E-58EB618845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9300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B5F0D4-14F7-4381-9736-0D09E2D472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4538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org/" TargetMode="External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88EF1850-CB71-44E0-A481-B942C26CCA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174D301-1985-4F6E-AD4F-2F50366F8FA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9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B6E4E7D-55B9-4A4E-ABF5-87E76A85637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A9CED40-176B-4827-9CC9-939DC33C20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4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C087CFAF-0BAD-44B6-BA94-6B02E95C228F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hlinkClick r:id="rId2"/>
            <a:extLst>
              <a:ext uri="{FF2B5EF4-FFF2-40B4-BE49-F238E27FC236}">
                <a16:creationId xmlns:a16="http://schemas.microsoft.com/office/drawing/2014/main" id="{FC5531F7-B3DB-4F26-9236-EAAA314E34A7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EC14F0A-92D0-4D1B-8EA7-90C0F4DC3E7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9C449EFC-992E-4191-9010-3C5C8874F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1A57FC3C-E5F4-468B-B358-1A34F4C515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CDCE1CA4-D68C-4048-BCC2-47E60C8413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22B03F0E-0253-4644-BD37-563DC2030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079C1FF1-B9D0-481C-8CEB-879177A16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74EA3000-B8FA-4727-BFB5-217233396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4E9BDE61-661F-468A-AA1C-F54094FD82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EEFB038B-730C-4902-949C-4D79C747EFB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ADCCB2D-66E2-4416-B672-88CF244869AC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AFD1B4B-2447-462F-91BA-94A46B9F504E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5D2D5317-AD79-4394-9225-65177358854C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9A9658D5-106F-4FEB-AD69-BBC42F4D5934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80DF71EB-038F-4E9C-8F2C-D34857E6F4E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4A62A588-3A3D-45C6-9DE9-098D7746F090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2128266F-BAB7-48A5-8E1B-CE4288832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F3DA8902-EC75-4630-AB0C-4D9164C0E71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5A999828-093F-4421-BD26-6D4674E613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14FEBE0B-834C-4B03-A95E-2F93DC59010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A9C138D4-5CD2-447C-928F-3E5BD641061D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F4B1DD1A-3A10-4BCE-A172-7ABF6D2EBB6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10A30421-5A95-4222-BE83-40C77D65C7F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2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51013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6FF25529-9B00-4313-962C-4EC12500ACF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06127F5F-493E-45D2-A006-03075C52E4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7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235C9C42-9C46-46F0-A63B-9C675A72E3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9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419D4A03-3F35-4E2D-827D-19060A1D5A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0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6BBABAB-6229-4CBD-9EF9-3E835C98A1E7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FDECACE7-7863-491B-A0A8-5D3D7D5CD2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19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E9EE4E2-FAD3-46D5-80E0-12B0689985B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63C472B5-4BC3-4BBF-8E64-FF5815BE49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3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3753005-4050-4FFB-8F58-56356C8EC1A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6BD3738A-FA5F-4495-8370-C984D97A75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2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BCC776F-B8D9-4806-A22B-6779A417B46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E7EC1CFB-0947-4F5F-84C9-127D26C5682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9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024235C6-5B9B-4570-9272-100735CD37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1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3219/python-advanced-january-202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SoftUniPythonCommunity" TargetMode="Externa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s://motion-software.com/" TargetMode="External"/><Relationship Id="rId18" Type="http://schemas.openxmlformats.org/officeDocument/2006/relationships/image" Target="../media/image30.png"/><Relationship Id="rId26" Type="http://schemas.openxmlformats.org/officeDocument/2006/relationships/image" Target="../media/image34.jfif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tek-experts.com/" TargetMode="External"/><Relationship Id="rId7" Type="http://schemas.openxmlformats.org/officeDocument/2006/relationships/hyperlink" Target="https://www.sbtech.com/" TargetMode="External"/><Relationship Id="rId12" Type="http://schemas.openxmlformats.org/officeDocument/2006/relationships/image" Target="../media/image27.png"/><Relationship Id="rId17" Type="http://schemas.openxmlformats.org/officeDocument/2006/relationships/hyperlink" Target="https://www.xs-software.com/" TargetMode="External"/><Relationship Id="rId25" Type="http://schemas.openxmlformats.org/officeDocument/2006/relationships/hyperlink" Target="https://www.softwaregroup.com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9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jfif"/><Relationship Id="rId11" Type="http://schemas.openxmlformats.org/officeDocument/2006/relationships/hyperlink" Target="http://smartit.bg/" TargetMode="External"/><Relationship Id="rId24" Type="http://schemas.openxmlformats.org/officeDocument/2006/relationships/image" Target="../media/image3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coca-colahellenic.com/" TargetMode="External"/><Relationship Id="rId23" Type="http://schemas.openxmlformats.org/officeDocument/2006/relationships/hyperlink" Target="https://www.telenor.bg/" TargetMode="External"/><Relationship Id="rId10" Type="http://schemas.openxmlformats.org/officeDocument/2006/relationships/image" Target="../media/image26.png"/><Relationship Id="rId19" Type="http://schemas.openxmlformats.org/officeDocument/2006/relationships/hyperlink" Target="https://www.zuehlke.com/" TargetMode="External"/><Relationship Id="rId4" Type="http://schemas.openxmlformats.org/officeDocument/2006/relationships/image" Target="../media/image23.png"/><Relationship Id="rId9" Type="http://schemas.openxmlformats.org/officeDocument/2006/relationships/hyperlink" Target="http://www.postbank.bg/" TargetMode="External"/><Relationship Id="rId14" Type="http://schemas.openxmlformats.org/officeDocument/2006/relationships/image" Target="../media/image28.jpeg"/><Relationship Id="rId22" Type="http://schemas.openxmlformats.org/officeDocument/2006/relationships/image" Target="../media/image32.png"/><Relationship Id="rId27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Advanced</a:t>
            </a:r>
          </a:p>
        </p:txBody>
      </p:sp>
      <p:pic>
        <p:nvPicPr>
          <p:cNvPr id="1026" name="Picture 2" descr="Ð ÐµÐ·ÑÐ»ÑÐ°Ñ Ñ Ð¸Ð·Ð¾Ð±ÑÐ°Ð¶ÐµÐ½Ð¸Ðµ Ð·Ð° pyth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2239295"/>
            <a:ext cx="5105400" cy="25527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82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0A9F4674-4FB6-450A-A3E8-638C7B17D8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noProof="1" smtClean="0"/>
              <a:t>Technical Lead &amp; System Architect in SoftUni</a:t>
            </a:r>
            <a:endParaRPr lang="bg-BG" dirty="0"/>
          </a:p>
          <a:p>
            <a:r>
              <a:rPr lang="en-US" dirty="0"/>
              <a:t>10+ years in IT</a:t>
            </a:r>
            <a:endParaRPr lang="bg-BG" dirty="0"/>
          </a:p>
          <a:p>
            <a:pPr lvl="1"/>
            <a:r>
              <a:rPr lang="en-US" dirty="0"/>
              <a:t>8+ years of experience as a </a:t>
            </a:r>
          </a:p>
          <a:p>
            <a:pPr marL="930719" lvl="1" indent="0">
              <a:buNone/>
            </a:pPr>
            <a:r>
              <a:rPr lang="en-US" dirty="0"/>
              <a:t>Technical Trainer @ </a:t>
            </a:r>
            <a:r>
              <a:rPr lang="en-US" dirty="0" err="1"/>
              <a:t>Telerik</a:t>
            </a:r>
            <a:r>
              <a:rPr lang="en-US" dirty="0"/>
              <a:t> Academy</a:t>
            </a:r>
          </a:p>
          <a:p>
            <a:pPr lvl="1"/>
            <a:r>
              <a:rPr lang="en-US" dirty="0"/>
              <a:t>Front-end developer by heart</a:t>
            </a:r>
            <a:endParaRPr lang="bg-BG" dirty="0"/>
          </a:p>
          <a:p>
            <a:pPr lvl="2"/>
            <a:r>
              <a:rPr lang="en-US" dirty="0"/>
              <a:t>Software developer by need</a:t>
            </a:r>
          </a:p>
          <a:p>
            <a:r>
              <a:rPr lang="en-US" dirty="0" smtClean="0"/>
              <a:t>Huge experience in web development:</a:t>
            </a:r>
          </a:p>
          <a:p>
            <a:pPr lvl="1"/>
            <a:r>
              <a:rPr lang="en-US" dirty="0" smtClean="0"/>
              <a:t>Django, ASP.NET, Node.JS, Spring</a:t>
            </a:r>
            <a:endParaRPr lang="bg-BG" dirty="0"/>
          </a:p>
          <a:p>
            <a:r>
              <a:rPr lang="nl-NL" dirty="0" smtClean="0"/>
              <a:t>Fluent in Python, .</a:t>
            </a:r>
            <a:r>
              <a:rPr lang="nl-NL" dirty="0"/>
              <a:t>NET, Angular, Java, C</a:t>
            </a:r>
            <a:r>
              <a:rPr lang="nl-NL" dirty="0" smtClean="0"/>
              <a:t>++ and mobile</a:t>
            </a:r>
            <a:endParaRPr lang="bg-BG" dirty="0"/>
          </a:p>
          <a:p>
            <a:r>
              <a:rPr lang="en-US" dirty="0"/>
              <a:t>"30 under 30" – Forbes </a:t>
            </a:r>
            <a:r>
              <a:rPr lang="bg-BG" dirty="0"/>
              <a:t>2017</a:t>
            </a:r>
            <a:r>
              <a:rPr lang="en-US" dirty="0"/>
              <a:t> - Education</a:t>
            </a:r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Doncho</a:t>
            </a:r>
            <a:r>
              <a:rPr lang="en-GB" dirty="0"/>
              <a:t> </a:t>
            </a:r>
            <a:r>
              <a:rPr lang="en-GB" dirty="0" err="1"/>
              <a:t>Minkov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000" y="1764000"/>
            <a:ext cx="3495487" cy="349548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4314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887FCE60-E079-4329-90A8-C8783EF6B1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GB" dirty="0"/>
              <a:t>Python web developer at IQVIA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GB" dirty="0"/>
              <a:t>Full stack freelance developer </a:t>
            </a:r>
            <a:endParaRPr lang="bg-BG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dirty="0"/>
              <a:t>Python, Django, C#, Angular,</a:t>
            </a:r>
            <a:r>
              <a:rPr lang="bg-BG" dirty="0"/>
              <a:t> </a:t>
            </a:r>
            <a:r>
              <a:rPr lang="en-US" dirty="0"/>
              <a:t>HTML,</a:t>
            </a:r>
          </a:p>
          <a:p>
            <a:pPr marL="304747" lvl="2" indent="0">
              <a:lnSpc>
                <a:spcPct val="100000"/>
              </a:lnSpc>
              <a:buClr>
                <a:schemeClr val="tx1"/>
              </a:buClr>
              <a:buSzPct val="100000"/>
              <a:buNone/>
            </a:pPr>
            <a:r>
              <a:rPr lang="en-US" dirty="0"/>
              <a:t>CSS, jQuery, Flask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Ines Ivanova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07DC44-1711-45A5-8AC2-2C2AD98FFC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000" y="1539000"/>
            <a:ext cx="3792588" cy="25283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9720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329D-9667-45C7-B830-3ED6714EA7D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8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E09F0EE8-F31A-4D40-9535-320B3B8E4B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Advanced</a:t>
            </a:r>
            <a:r>
              <a:rPr lang="bg-BG" dirty="0"/>
              <a:t> </a:t>
            </a:r>
            <a:r>
              <a:rPr lang="en-US" dirty="0"/>
              <a:t>Course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6902" y="1990563"/>
            <a:ext cx="11337898" cy="532600"/>
            <a:chOff x="395314" y="1838163"/>
            <a:chExt cx="9280498" cy="5326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395314" y="2097141"/>
              <a:ext cx="9280498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226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812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80156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>
              <a:off x="6806673" y="1981200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189064" y="19859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77207" y="1494769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11-Jan-2021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109255" y="1534099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14-Apr-2021</a:t>
            </a:r>
            <a:endParaRPr lang="en-US" sz="2000" b="1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4FB44A-DBCC-4C07-81FF-696D35B2EA6B}"/>
              </a:ext>
            </a:extLst>
          </p:cNvPr>
          <p:cNvCxnSpPr>
            <a:cxnSpLocks/>
          </p:cNvCxnSpPr>
          <p:nvPr/>
        </p:nvCxnSpPr>
        <p:spPr>
          <a:xfrm>
            <a:off x="102108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762008" y="2876044"/>
            <a:ext cx="5714986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Advanced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weeks * 4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11-Jan-2021</a:t>
            </a:r>
          </a:p>
          <a:p>
            <a:pPr algn="ctr"/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14-Feb-2021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14-Feb-2021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7010400" y="2876044"/>
            <a:ext cx="426720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Exam: 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14-Apr-2021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 Retake 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14-Apr-2021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5257800" y="1499788"/>
            <a:ext cx="1501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14-Feb-2021</a:t>
            </a:r>
            <a:endParaRPr lang="en-US" sz="20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A9EF4A-5A53-4B51-BA56-6BBDA3AC8980}"/>
              </a:ext>
            </a:extLst>
          </p:cNvPr>
          <p:cNvCxnSpPr/>
          <p:nvPr/>
        </p:nvCxnSpPr>
        <p:spPr>
          <a:xfrm>
            <a:off x="62484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3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68927FBD-B8F6-444E-A489-F0E8DB1840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8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5381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394244" y="2786253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r>
              <a:rPr lang="bg-BG" sz="2300" b="1" dirty="0"/>
              <a:t/>
            </a:r>
            <a:br>
              <a:rPr lang="bg-BG" sz="2300" b="1" dirty="0"/>
            </a:br>
            <a:r>
              <a:rPr lang="bg-BG" sz="2300" b="1" dirty="0"/>
              <a:t>100%</a:t>
            </a:r>
            <a:endParaRPr lang="en-US" sz="23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721263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245302">
            <a:off x="7120999" y="227028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8004904" y="3276300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Homework</a:t>
            </a:r>
            <a:r>
              <a:rPr lang="bg-BG" sz="2400" b="1" dirty="0"/>
              <a:t/>
            </a:r>
            <a:br>
              <a:rPr lang="bg-BG" sz="2400" b="1" dirty="0"/>
            </a:br>
            <a:r>
              <a:rPr lang="bg-BG" sz="2400" b="1" dirty="0"/>
              <a:t>5%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1103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899578" y="2786253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</a:t>
            </a:r>
            <a:r>
              <a:rPr lang="bg-BG" sz="2400" b="1" dirty="0"/>
              <a:t/>
            </a:r>
            <a:br>
              <a:rPr lang="bg-BG" sz="2400" b="1" dirty="0"/>
            </a:br>
            <a:r>
              <a:rPr lang="bg-BG" sz="2400" b="1" dirty="0"/>
              <a:t>100%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493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07EBE1C7-61DB-4C7F-9C93-0B2C04C3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Softuni Python Community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1000" y="1905001"/>
            <a:ext cx="9224513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3"/>
              </a:rPr>
              <a:t>https://softuni.bg/trainings/3219/python-advanced-january-2021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9615" y="1424510"/>
            <a:ext cx="1374490" cy="137449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470" y="3611526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/>
          <p:cNvSpPr/>
          <p:nvPr/>
        </p:nvSpPr>
        <p:spPr>
          <a:xfrm>
            <a:off x="471000" y="3309283"/>
            <a:ext cx="9224513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6"/>
              </a:rPr>
              <a:t>https://www.facebook.com/groups/SoftUniPythonCommunity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64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9520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812BDA1-42C1-410B-9552-9B6AC5183D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2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5FCC25-8780-4A48-BFC5-CF2D113338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0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EF88F597-005C-4085-8D8B-3055447A2D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194F119-2B63-4D73-9102-121D919610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94193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4" r="-2878"/>
          <a:stretch/>
        </p:blipFill>
        <p:spPr>
          <a:xfrm>
            <a:off x="5111631" y="4407698"/>
            <a:ext cx="6140835" cy="9512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204340" y="3339000"/>
            <a:ext cx="4272023" cy="89952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" t="5588" r="-7813" b="1819"/>
          <a:stretch/>
        </p:blipFill>
        <p:spPr>
          <a:xfrm>
            <a:off x="1063878" y="2301988"/>
            <a:ext cx="292608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8320122" y="1224899"/>
            <a:ext cx="2926650" cy="882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4188000" y="2287667"/>
            <a:ext cx="4288364" cy="9034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3"/>
          </p:cNvPr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8841000" y="2304529"/>
            <a:ext cx="1966594" cy="18354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2" name="Picture 1">
            <a:hlinkClick r:id="rId15"/>
          </p:cNvPr>
          <p:cNvPicPr>
            <a:picLocks noChangeAspect="1"/>
          </p:cNvPicPr>
          <p:nvPr/>
        </p:nvPicPr>
        <p:blipFill rotWithShape="1">
          <a:blip r:embed="rId16"/>
          <a:srcRect l="5838" t="5064" r="4136" b="5064"/>
          <a:stretch/>
        </p:blipFill>
        <p:spPr>
          <a:xfrm>
            <a:off x="1076054" y="3362375"/>
            <a:ext cx="2913904" cy="9084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22665" y="1233899"/>
            <a:ext cx="1380716" cy="8646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3878" y="1238451"/>
            <a:ext cx="1505139" cy="864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1"/>
          </p:cNvPr>
          <p:cNvPicPr>
            <a:picLocks noChangeAspect="1"/>
          </p:cNvPicPr>
          <p:nvPr/>
        </p:nvPicPr>
        <p:blipFill rotWithShape="1">
          <a:blip r:embed="rId22"/>
          <a:srcRect l="-1097" r="-4528"/>
          <a:stretch/>
        </p:blipFill>
        <p:spPr>
          <a:xfrm>
            <a:off x="4637814" y="1224899"/>
            <a:ext cx="3388735" cy="882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7" name="Picture 6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131802" y="5516785"/>
            <a:ext cx="3214198" cy="8866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25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595012" y="5492060"/>
            <a:ext cx="265176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1063878" y="4407697"/>
            <a:ext cx="3837857" cy="2016760"/>
          </a:xfrm>
          <a:prstGeom prst="round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929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3523-E3F7-4452-A283-F9A2CBDBED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3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6000" y="1179000"/>
            <a:ext cx="9360000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Working with Lists as Stacks and Queues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Working with Tuples and Sets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Creating and working with Multidimensional Lists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Learn functional programming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Working with Files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Handling Exceptions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Advanced Objectives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42C0CCC-1CF3-42D7-A241-B0B84A9456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7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7400" y="991425"/>
            <a:ext cx="9927138" cy="5714176"/>
          </a:xfrm>
        </p:spPr>
        <p:txBody>
          <a:bodyPr>
            <a:normAutofit/>
          </a:bodyPr>
          <a:lstStyle/>
          <a:p>
            <a:r>
              <a:rPr lang="en-GB" sz="3600" dirty="0"/>
              <a:t>Exam</a:t>
            </a:r>
            <a:r>
              <a:rPr lang="bg-BG" sz="3600" dirty="0"/>
              <a:t> – </a:t>
            </a:r>
            <a:r>
              <a:rPr lang="bg-BG" sz="3600" b="1" dirty="0">
                <a:solidFill>
                  <a:schemeClr val="bg1"/>
                </a:solidFill>
              </a:rPr>
              <a:t>4 </a:t>
            </a:r>
            <a:r>
              <a:rPr lang="en-US" sz="3600" b="1" dirty="0">
                <a:solidFill>
                  <a:schemeClr val="bg1"/>
                </a:solidFill>
              </a:rPr>
              <a:t>hours</a:t>
            </a:r>
            <a:endParaRPr lang="en-GB" sz="36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3 practical problems</a:t>
            </a:r>
          </a:p>
          <a:p>
            <a:pPr lvl="2"/>
            <a:r>
              <a:rPr lang="en-GB" sz="3200" dirty="0"/>
              <a:t>Stacks and Queues</a:t>
            </a:r>
          </a:p>
          <a:p>
            <a:pPr lvl="2"/>
            <a:r>
              <a:rPr lang="en-GB" sz="3200" dirty="0"/>
              <a:t>Multidimensional Lists</a:t>
            </a:r>
          </a:p>
          <a:p>
            <a:pPr lvl="2"/>
            <a:r>
              <a:rPr lang="en-GB" sz="3200" dirty="0"/>
              <a:t>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60CF927-C6E1-4F2A-BE4B-868522BEE9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1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You will have </a:t>
            </a:r>
            <a:r>
              <a:rPr lang="en-GB" sz="3600" b="1" dirty="0">
                <a:solidFill>
                  <a:schemeClr val="bg1"/>
                </a:solidFill>
              </a:rPr>
              <a:t>30 minutes </a:t>
            </a:r>
            <a:r>
              <a:rPr lang="en-GB" sz="3600" dirty="0"/>
              <a:t>once you enter</a:t>
            </a:r>
          </a:p>
          <a:p>
            <a:pPr lvl="1"/>
            <a:r>
              <a:rPr lang="en-US" sz="3400" dirty="0"/>
              <a:t>Multiple-choice with </a:t>
            </a:r>
            <a:r>
              <a:rPr lang="en-US" sz="3400" b="1" dirty="0">
                <a:solidFill>
                  <a:schemeClr val="bg1"/>
                </a:solidFill>
              </a:rPr>
              <a:t>1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correct answer</a:t>
            </a:r>
          </a:p>
          <a:p>
            <a:pPr lvl="1"/>
            <a:r>
              <a:rPr lang="en-US" sz="3400" dirty="0"/>
              <a:t>Test will be in English</a:t>
            </a:r>
          </a:p>
          <a:p>
            <a:r>
              <a:rPr lang="en-GB" sz="3600" dirty="0"/>
              <a:t>Automated quiz system</a:t>
            </a:r>
            <a:endParaRPr lang="bg-BG" sz="3600" dirty="0"/>
          </a:p>
          <a:p>
            <a:r>
              <a:rPr lang="en-GB" sz="3600" dirty="0"/>
              <a:t>Available </a:t>
            </a:r>
            <a:r>
              <a:rPr lang="en-GB" sz="3600" b="1" dirty="0">
                <a:solidFill>
                  <a:schemeClr val="bg1"/>
                </a:solidFill>
              </a:rPr>
              <a:t>on the day </a:t>
            </a:r>
            <a:r>
              <a:rPr lang="en-GB" sz="3600" dirty="0"/>
              <a:t>of the practical exam</a:t>
            </a:r>
          </a:p>
          <a:p>
            <a:pPr lvl="1"/>
            <a:r>
              <a:rPr lang="en-GB" sz="3400" dirty="0"/>
              <a:t>You can submit your answers just 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0E22FB-38F2-4543-B938-068E58F2C6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5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A970BB-A8E1-4981-AEF9-56E0D4D810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3492</TotalTime>
  <Words>629</Words>
  <Application>Microsoft Office PowerPoint</Application>
  <PresentationFormat>Widescreen</PresentationFormat>
  <Paragraphs>141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Python Advanced</vt:lpstr>
      <vt:lpstr>Table of Contents</vt:lpstr>
      <vt:lpstr>Have a Question?</vt:lpstr>
      <vt:lpstr>SoftUni Diamond Partners</vt:lpstr>
      <vt:lpstr>Course Objectives</vt:lpstr>
      <vt:lpstr>Python Advanced Objectives</vt:lpstr>
      <vt:lpstr>Practical Programming Exam</vt:lpstr>
      <vt:lpstr>Theoretical Exam</vt:lpstr>
      <vt:lpstr>The Team</vt:lpstr>
      <vt:lpstr>Doncho Minkov</vt:lpstr>
      <vt:lpstr>Ines Ivanova</vt:lpstr>
      <vt:lpstr>Course Organization</vt:lpstr>
      <vt:lpstr>Python Advanced Course</vt:lpstr>
      <vt:lpstr>Homework Assignments &amp; Exercises</vt:lpstr>
      <vt:lpstr>SoftUni Certificate</vt:lpstr>
      <vt:lpstr>CPE Certificate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 - Course Intro</dc:title>
  <dc:subject>Technology Fundamentals  – Practical Training Course @ SoftUni</dc:subject>
  <dc:creator>Software University</dc:creator>
  <cp:keywords>programing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Software University</cp:lastModifiedBy>
  <cp:revision>42</cp:revision>
  <dcterms:created xsi:type="dcterms:W3CDTF">2018-05-23T13:08:44Z</dcterms:created>
  <dcterms:modified xsi:type="dcterms:W3CDTF">2021-01-11T11:38:53Z</dcterms:modified>
  <cp:category>Python Fundamentals Course @ SoftUni: https://softuni.bg/trainings/2442/python-fundamentals-september-2019</cp:category>
</cp:coreProperties>
</file>