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2" r:id="rId7"/>
    <p:sldId id="264" r:id="rId8"/>
    <p:sldId id="263" r:id="rId9"/>
    <p:sldId id="260"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17198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1DF35E-5CBA-4D50-B905-53A881FD5E39}"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65994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172140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758062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848745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301159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958546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479366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06919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169561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1DF35E-5CBA-4D50-B905-53A881FD5E39}"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2116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1DF35E-5CBA-4D50-B905-53A881FD5E39}"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57433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1DF35E-5CBA-4D50-B905-53A881FD5E39}" type="datetimeFigureOut">
              <a:rPr lang="en-GB" smtClean="0"/>
              <a:t>06/12/2019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71262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1DF35E-5CBA-4D50-B905-53A881FD5E39}" type="datetimeFigureOut">
              <a:rPr lang="en-GB" smtClean="0"/>
              <a:t>06/12/2019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41318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DF35E-5CBA-4D50-B905-53A881FD5E39}" type="datetimeFigureOut">
              <a:rPr lang="en-GB" smtClean="0"/>
              <a:t>06/12/2019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41726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1DF35E-5CBA-4D50-B905-53A881FD5E39}"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221655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1DF35E-5CBA-4D50-B905-53A881FD5E39}"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65240D-C39D-4923-8439-A0A66AFF1207}" type="slidenum">
              <a:rPr lang="en-GB" smtClean="0"/>
              <a:t>‹#›</a:t>
            </a:fld>
            <a:endParaRPr lang="en-GB"/>
          </a:p>
        </p:txBody>
      </p:sp>
    </p:spTree>
    <p:extLst>
      <p:ext uri="{BB962C8B-B14F-4D97-AF65-F5344CB8AC3E}">
        <p14:creationId xmlns:p14="http://schemas.microsoft.com/office/powerpoint/2010/main" val="426529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DF35E-5CBA-4D50-B905-53A881FD5E39}" type="datetimeFigureOut">
              <a:rPr lang="en-GB" smtClean="0"/>
              <a:t>06/12/2019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5240D-C39D-4923-8439-A0A66AFF1207}" type="slidenum">
              <a:rPr lang="en-GB" smtClean="0"/>
              <a:t>‹#›</a:t>
            </a:fld>
            <a:endParaRPr lang="en-GB"/>
          </a:p>
        </p:txBody>
      </p:sp>
    </p:spTree>
    <p:extLst>
      <p:ext uri="{BB962C8B-B14F-4D97-AF65-F5344CB8AC3E}">
        <p14:creationId xmlns:p14="http://schemas.microsoft.com/office/powerpoint/2010/main" val="425742036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Capstone Project</a:t>
            </a:r>
            <a:endParaRPr lang="en-GB" dirty="0"/>
          </a:p>
        </p:txBody>
      </p:sp>
      <p:sp>
        <p:nvSpPr>
          <p:cNvPr id="3" name="Subtitle 2"/>
          <p:cNvSpPr>
            <a:spLocks noGrp="1"/>
          </p:cNvSpPr>
          <p:nvPr>
            <p:ph type="subTitle" idx="1"/>
          </p:nvPr>
        </p:nvSpPr>
        <p:spPr/>
        <p:txBody>
          <a:bodyPr>
            <a:normAutofit/>
          </a:bodyPr>
          <a:lstStyle/>
          <a:p>
            <a:r>
              <a:rPr lang="en-US" sz="3200" dirty="0" smtClean="0"/>
              <a:t>Analysis of USA weather Anomalies</a:t>
            </a:r>
            <a:endParaRPr lang="en-GB" sz="3200" dirty="0"/>
          </a:p>
        </p:txBody>
      </p:sp>
    </p:spTree>
    <p:extLst>
      <p:ext uri="{BB962C8B-B14F-4D97-AF65-F5344CB8AC3E}">
        <p14:creationId xmlns:p14="http://schemas.microsoft.com/office/powerpoint/2010/main" val="119178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58273"/>
          </a:xfrm>
        </p:spPr>
        <p:txBody>
          <a:bodyPr/>
          <a:lstStyle/>
          <a:p>
            <a:r>
              <a:rPr lang="en-US" dirty="0" smtClean="0"/>
              <a:t>Histogram and Data Description</a:t>
            </a:r>
            <a:endParaRPr lang="en-GB" dirty="0"/>
          </a:p>
        </p:txBody>
      </p:sp>
      <p:pic>
        <p:nvPicPr>
          <p:cNvPr id="5" name="Content Placeholder 4"/>
          <p:cNvPicPr>
            <a:picLocks noGrp="1" noChangeAspect="1"/>
          </p:cNvPicPr>
          <p:nvPr>
            <p:ph sz="half" idx="1"/>
          </p:nvPr>
        </p:nvPicPr>
        <p:blipFill>
          <a:blip r:embed="rId2"/>
          <a:stretch>
            <a:fillRect/>
          </a:stretch>
        </p:blipFill>
        <p:spPr>
          <a:xfrm>
            <a:off x="1108363" y="1644073"/>
            <a:ext cx="5320145" cy="4535053"/>
          </a:xfrm>
          <a:prstGeom prst="rect">
            <a:avLst/>
          </a:prstGeom>
        </p:spPr>
      </p:pic>
      <p:pic>
        <p:nvPicPr>
          <p:cNvPr id="6" name="Content Placeholder 5"/>
          <p:cNvPicPr>
            <a:picLocks noGrp="1" noChangeAspect="1"/>
          </p:cNvPicPr>
          <p:nvPr>
            <p:ph sz="half" idx="2"/>
          </p:nvPr>
        </p:nvPicPr>
        <p:blipFill>
          <a:blip r:embed="rId3"/>
          <a:stretch>
            <a:fillRect/>
          </a:stretch>
        </p:blipFill>
        <p:spPr>
          <a:xfrm>
            <a:off x="6650249" y="1644073"/>
            <a:ext cx="4809702" cy="4535053"/>
          </a:xfrm>
          <a:prstGeom prst="rect">
            <a:avLst/>
          </a:prstGeom>
        </p:spPr>
      </p:pic>
    </p:spTree>
    <p:extLst>
      <p:ext uri="{BB962C8B-B14F-4D97-AF65-F5344CB8AC3E}">
        <p14:creationId xmlns:p14="http://schemas.microsoft.com/office/powerpoint/2010/main" val="331574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3618"/>
          </a:xfrm>
        </p:spPr>
        <p:txBody>
          <a:bodyPr/>
          <a:lstStyle/>
          <a:p>
            <a:r>
              <a:rPr lang="en-US" dirty="0" smtClean="0"/>
              <a:t>Time series Analysis</a:t>
            </a:r>
            <a:endParaRPr lang="en-GB" dirty="0"/>
          </a:p>
        </p:txBody>
      </p:sp>
      <p:pic>
        <p:nvPicPr>
          <p:cNvPr id="5" name="Content Placeholder 4"/>
          <p:cNvPicPr>
            <a:picLocks noGrp="1" noChangeAspect="1"/>
          </p:cNvPicPr>
          <p:nvPr>
            <p:ph sz="half" idx="1"/>
          </p:nvPr>
        </p:nvPicPr>
        <p:blipFill>
          <a:blip r:embed="rId2"/>
          <a:stretch>
            <a:fillRect/>
          </a:stretch>
        </p:blipFill>
        <p:spPr>
          <a:xfrm>
            <a:off x="-1015495" y="2004290"/>
            <a:ext cx="7509162" cy="371301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607174" y="2133601"/>
            <a:ext cx="6979517" cy="3620654"/>
          </a:xfrm>
          <a:prstGeom prst="rect">
            <a:avLst/>
          </a:prstGeom>
        </p:spPr>
      </p:pic>
    </p:spTree>
    <p:extLst>
      <p:ext uri="{BB962C8B-B14F-4D97-AF65-F5344CB8AC3E}">
        <p14:creationId xmlns:p14="http://schemas.microsoft.com/office/powerpoint/2010/main" val="319131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Analysis count…</a:t>
            </a:r>
            <a:endParaRPr lang="en-GB" dirty="0"/>
          </a:p>
        </p:txBody>
      </p:sp>
      <p:pic>
        <p:nvPicPr>
          <p:cNvPr id="5" name="Content Placeholder 4"/>
          <p:cNvPicPr>
            <a:picLocks noGrp="1" noChangeAspect="1"/>
          </p:cNvPicPr>
          <p:nvPr>
            <p:ph sz="half" idx="1"/>
          </p:nvPr>
        </p:nvPicPr>
        <p:blipFill>
          <a:blip r:embed="rId2"/>
          <a:stretch>
            <a:fillRect/>
          </a:stretch>
        </p:blipFill>
        <p:spPr>
          <a:xfrm>
            <a:off x="-1173018" y="2667000"/>
            <a:ext cx="7780985" cy="312420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607175" y="2667000"/>
            <a:ext cx="6720898" cy="3124199"/>
          </a:xfrm>
          <a:prstGeom prst="rect">
            <a:avLst/>
          </a:prstGeom>
        </p:spPr>
      </p:pic>
    </p:spTree>
    <p:extLst>
      <p:ext uri="{BB962C8B-B14F-4D97-AF65-F5344CB8AC3E}">
        <p14:creationId xmlns:p14="http://schemas.microsoft.com/office/powerpoint/2010/main" val="128975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Analysis</a:t>
            </a:r>
            <a:endParaRPr lang="en-GB" dirty="0"/>
          </a:p>
        </p:txBody>
      </p:sp>
      <p:pic>
        <p:nvPicPr>
          <p:cNvPr id="5" name="Content Placeholder 4"/>
          <p:cNvPicPr>
            <a:picLocks noGrp="1" noChangeAspect="1"/>
          </p:cNvPicPr>
          <p:nvPr>
            <p:ph sz="half" idx="1"/>
          </p:nvPr>
        </p:nvPicPr>
        <p:blipFill>
          <a:blip r:embed="rId2"/>
          <a:stretch>
            <a:fillRect/>
          </a:stretch>
        </p:blipFill>
        <p:spPr>
          <a:xfrm>
            <a:off x="729673" y="2595418"/>
            <a:ext cx="5648902" cy="3519055"/>
          </a:xfrm>
          <a:prstGeom prst="rect">
            <a:avLst/>
          </a:prstGeom>
        </p:spPr>
      </p:pic>
      <p:pic>
        <p:nvPicPr>
          <p:cNvPr id="6" name="Content Placeholder 5"/>
          <p:cNvPicPr>
            <a:picLocks noGrp="1" noChangeAspect="1"/>
          </p:cNvPicPr>
          <p:nvPr>
            <p:ph sz="half" idx="2"/>
          </p:nvPr>
        </p:nvPicPr>
        <p:blipFill>
          <a:blip r:embed="rId3"/>
          <a:stretch>
            <a:fillRect/>
          </a:stretch>
        </p:blipFill>
        <p:spPr>
          <a:xfrm>
            <a:off x="6607174" y="2595419"/>
            <a:ext cx="6877917" cy="3519054"/>
          </a:xfrm>
          <a:prstGeom prst="rect">
            <a:avLst/>
          </a:prstGeom>
        </p:spPr>
      </p:pic>
    </p:spTree>
    <p:extLst>
      <p:ext uri="{BB962C8B-B14F-4D97-AF65-F5344CB8AC3E}">
        <p14:creationId xmlns:p14="http://schemas.microsoft.com/office/powerpoint/2010/main" val="239573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GB" dirty="0"/>
          </a:p>
        </p:txBody>
      </p:sp>
      <p:pic>
        <p:nvPicPr>
          <p:cNvPr id="4" name="Content Placeholder 3"/>
          <p:cNvPicPr>
            <a:picLocks noGrp="1" noChangeAspect="1"/>
          </p:cNvPicPr>
          <p:nvPr>
            <p:ph idx="1"/>
          </p:nvPr>
        </p:nvPicPr>
        <p:blipFill>
          <a:blip r:embed="rId2"/>
          <a:stretch>
            <a:fillRect/>
          </a:stretch>
        </p:blipFill>
        <p:spPr>
          <a:xfrm>
            <a:off x="1484312" y="1801091"/>
            <a:ext cx="10495251" cy="4461164"/>
          </a:xfrm>
          <a:prstGeom prst="rect">
            <a:avLst/>
          </a:prstGeom>
        </p:spPr>
      </p:pic>
    </p:spTree>
    <p:extLst>
      <p:ext uri="{BB962C8B-B14F-4D97-AF65-F5344CB8AC3E}">
        <p14:creationId xmlns:p14="http://schemas.microsoft.com/office/powerpoint/2010/main" val="244150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24527"/>
          </a:xfrm>
        </p:spPr>
        <p:txBody>
          <a:bodyPr/>
          <a:lstStyle/>
          <a:p>
            <a:r>
              <a:rPr lang="en-US" dirty="0" smtClean="0"/>
              <a:t>Inferential Statistics count…</a:t>
            </a:r>
            <a:endParaRPr lang="en-GB" dirty="0"/>
          </a:p>
        </p:txBody>
      </p:sp>
      <p:pic>
        <p:nvPicPr>
          <p:cNvPr id="4" name="Content Placeholder 3"/>
          <p:cNvPicPr>
            <a:picLocks noGrp="1" noChangeAspect="1"/>
          </p:cNvPicPr>
          <p:nvPr>
            <p:ph idx="1"/>
          </p:nvPr>
        </p:nvPicPr>
        <p:blipFill>
          <a:blip r:embed="rId2"/>
          <a:stretch>
            <a:fillRect/>
          </a:stretch>
        </p:blipFill>
        <p:spPr>
          <a:xfrm>
            <a:off x="1607127" y="1810327"/>
            <a:ext cx="9895897" cy="4618181"/>
          </a:xfrm>
          <a:prstGeom prst="rect">
            <a:avLst/>
          </a:prstGeom>
        </p:spPr>
      </p:pic>
    </p:spTree>
    <p:extLst>
      <p:ext uri="{BB962C8B-B14F-4D97-AF65-F5344CB8AC3E}">
        <p14:creationId xmlns:p14="http://schemas.microsoft.com/office/powerpoint/2010/main" val="113644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9800"/>
          </a:xfrm>
        </p:spPr>
        <p:txBody>
          <a:bodyPr/>
          <a:lstStyle/>
          <a:p>
            <a:r>
              <a:rPr lang="en-US" dirty="0" smtClean="0"/>
              <a:t>Inferential Statistics</a:t>
            </a:r>
            <a:endParaRPr lang="en-GB" dirty="0"/>
          </a:p>
        </p:txBody>
      </p:sp>
      <p:pic>
        <p:nvPicPr>
          <p:cNvPr id="4" name="Content Placeholder 3"/>
          <p:cNvPicPr>
            <a:picLocks noGrp="1" noChangeAspect="1"/>
          </p:cNvPicPr>
          <p:nvPr>
            <p:ph idx="1"/>
          </p:nvPr>
        </p:nvPicPr>
        <p:blipFill>
          <a:blip r:embed="rId2"/>
          <a:stretch>
            <a:fillRect/>
          </a:stretch>
        </p:blipFill>
        <p:spPr>
          <a:xfrm>
            <a:off x="1484313" y="1625602"/>
            <a:ext cx="10018712" cy="4950690"/>
          </a:xfrm>
          <a:prstGeom prst="rect">
            <a:avLst/>
          </a:prstGeom>
        </p:spPr>
      </p:pic>
    </p:spTree>
    <p:extLst>
      <p:ext uri="{BB962C8B-B14F-4D97-AF65-F5344CB8AC3E}">
        <p14:creationId xmlns:p14="http://schemas.microsoft.com/office/powerpoint/2010/main" val="158201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43000"/>
          </a:xfrm>
        </p:spPr>
        <p:txBody>
          <a:bodyPr/>
          <a:lstStyle/>
          <a:p>
            <a:r>
              <a:rPr lang="en-US" dirty="0" smtClean="0"/>
              <a:t>Inferential Statistics</a:t>
            </a:r>
            <a:endParaRPr lang="en-GB" dirty="0"/>
          </a:p>
        </p:txBody>
      </p:sp>
      <p:pic>
        <p:nvPicPr>
          <p:cNvPr id="4" name="Content Placeholder 3"/>
          <p:cNvPicPr>
            <a:picLocks noGrp="1" noChangeAspect="1"/>
          </p:cNvPicPr>
          <p:nvPr>
            <p:ph idx="1"/>
          </p:nvPr>
        </p:nvPicPr>
        <p:blipFill>
          <a:blip r:embed="rId2"/>
          <a:stretch>
            <a:fillRect/>
          </a:stretch>
        </p:blipFill>
        <p:spPr>
          <a:xfrm>
            <a:off x="1117600" y="1616364"/>
            <a:ext cx="10695709" cy="4996872"/>
          </a:xfrm>
          <a:prstGeom prst="rect">
            <a:avLst/>
          </a:prstGeom>
        </p:spPr>
      </p:pic>
    </p:spTree>
    <p:extLst>
      <p:ext uri="{BB962C8B-B14F-4D97-AF65-F5344CB8AC3E}">
        <p14:creationId xmlns:p14="http://schemas.microsoft.com/office/powerpoint/2010/main" val="44779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21327"/>
          </a:xfrm>
        </p:spPr>
        <p:txBody>
          <a:bodyPr/>
          <a:lstStyle/>
          <a:p>
            <a:r>
              <a:rPr lang="en-US" dirty="0" smtClean="0"/>
              <a:t>Inferential Statistics</a:t>
            </a:r>
            <a:endParaRPr lang="en-GB" dirty="0"/>
          </a:p>
        </p:txBody>
      </p:sp>
      <p:pic>
        <p:nvPicPr>
          <p:cNvPr id="4" name="Content Placeholder 3"/>
          <p:cNvPicPr>
            <a:picLocks noGrp="1" noChangeAspect="1"/>
          </p:cNvPicPr>
          <p:nvPr>
            <p:ph idx="1"/>
          </p:nvPr>
        </p:nvPicPr>
        <p:blipFill>
          <a:blip r:embed="rId2"/>
          <a:stretch>
            <a:fillRect/>
          </a:stretch>
        </p:blipFill>
        <p:spPr>
          <a:xfrm>
            <a:off x="1574889" y="1607127"/>
            <a:ext cx="10478566" cy="4073237"/>
          </a:xfrm>
          <a:prstGeom prst="rect">
            <a:avLst/>
          </a:prstGeom>
        </p:spPr>
      </p:pic>
    </p:spTree>
    <p:extLst>
      <p:ext uri="{BB962C8B-B14F-4D97-AF65-F5344CB8AC3E}">
        <p14:creationId xmlns:p14="http://schemas.microsoft.com/office/powerpoint/2010/main" val="126378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73909"/>
          </a:xfrm>
        </p:spPr>
        <p:txBody>
          <a:bodyPr/>
          <a:lstStyle/>
          <a:p>
            <a:r>
              <a:rPr lang="en-US" dirty="0" smtClean="0"/>
              <a:t>Inferential Statistics</a:t>
            </a:r>
            <a:endParaRPr lang="en-GB" dirty="0"/>
          </a:p>
        </p:txBody>
      </p:sp>
      <p:pic>
        <p:nvPicPr>
          <p:cNvPr id="4" name="Content Placeholder 3"/>
          <p:cNvPicPr>
            <a:picLocks noGrp="1" noChangeAspect="1"/>
          </p:cNvPicPr>
          <p:nvPr>
            <p:ph idx="1"/>
          </p:nvPr>
        </p:nvPicPr>
        <p:blipFill>
          <a:blip r:embed="rId2"/>
          <a:stretch>
            <a:fillRect/>
          </a:stretch>
        </p:blipFill>
        <p:spPr>
          <a:xfrm>
            <a:off x="1293091" y="2059709"/>
            <a:ext cx="10326254" cy="4525817"/>
          </a:xfrm>
          <a:prstGeom prst="rect">
            <a:avLst/>
          </a:prstGeom>
        </p:spPr>
      </p:pic>
    </p:spTree>
    <p:extLst>
      <p:ext uri="{BB962C8B-B14F-4D97-AF65-F5344CB8AC3E}">
        <p14:creationId xmlns:p14="http://schemas.microsoft.com/office/powerpoint/2010/main" val="59737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7092"/>
            <a:ext cx="10018713" cy="655782"/>
          </a:xfrm>
        </p:spPr>
        <p:txBody>
          <a:bodyPr>
            <a:normAutofit fontScale="90000"/>
          </a:bodyPr>
          <a:lstStyle/>
          <a:p>
            <a:r>
              <a:rPr lang="en-US" dirty="0" smtClean="0"/>
              <a:t>Problem Statement</a:t>
            </a:r>
            <a:endParaRPr lang="en-GB" dirty="0"/>
          </a:p>
        </p:txBody>
      </p:sp>
      <p:sp>
        <p:nvSpPr>
          <p:cNvPr id="3" name="Content Placeholder 2"/>
          <p:cNvSpPr>
            <a:spLocks noGrp="1"/>
          </p:cNvSpPr>
          <p:nvPr>
            <p:ph idx="1"/>
          </p:nvPr>
        </p:nvSpPr>
        <p:spPr>
          <a:xfrm>
            <a:off x="1484310" y="1339273"/>
            <a:ext cx="10018713" cy="5310909"/>
          </a:xfrm>
        </p:spPr>
        <p:txBody>
          <a:bodyPr>
            <a:noAutofit/>
          </a:bodyPr>
          <a:lstStyle/>
          <a:p>
            <a:r>
              <a:rPr lang="en-GB" sz="1800" dirty="0">
                <a:latin typeface="Times New Roman" panose="02020603050405020304" pitchFamily="18" charset="0"/>
                <a:cs typeface="Times New Roman" panose="02020603050405020304" pitchFamily="18" charset="0"/>
              </a:rPr>
              <a:t>The world is faced with climate change crisis than never before, which is no longer a phenomenon of scientific research but today’s reality. This has been echoed in the recent UN general assembly and in world-wide demonstrations. Climate change is a long-term shift in weather conditions identified by changes in temperature, precipitation, winds, and other indicators. Climate change can involve both changes in average conditions and changes in variability, including, for example, extreme events. Human activity is the main cause of climate change. People burn fossil fuels and convert land from forests to agriculture. Since the beginning of the Industrial Revolution, people have burned more and more fossil fuels and changed vast areas of land from forests to farmland. Burning fossil fuels produces carbon dioxide, a greenhouse gas. It is called a greenhouse gas because it produces a “greenhouse effect”. The greenhouse effect makes the earth warmer, just as a greenhouse is warmer than its surroundings. Carbon dioxide is the main cause of human-induced climate change.t stays in the atmosphere for a very long time. Other greenhouse gases, such as nitrous oxide, stay in the atmosphere for a long time. Other substances only produce short-term effects. Not all substances produce warming. Some, like certain aerosols, can produce cooling. USA is the worst climate polluter according to data from Carbon Brief. Through its current president, it withdrew from the global pact to reduce carbon emissions despite being the number one polluter. This project therefore aims to study weather changes in USA to establish the magnitude of carbon emissions on temperature and precipitation, which will enable current and future stokeholds to open their eyes and reverse the crisis.</a:t>
            </a: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911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76745"/>
          </a:xfrm>
        </p:spPr>
        <p:txBody>
          <a:bodyPr/>
          <a:lstStyle/>
          <a:p>
            <a:r>
              <a:rPr lang="en-US" dirty="0" smtClean="0"/>
              <a:t>Inferential Statistics: Analysis of Variance</a:t>
            </a:r>
            <a:endParaRPr lang="en-GB" dirty="0"/>
          </a:p>
        </p:txBody>
      </p:sp>
      <p:pic>
        <p:nvPicPr>
          <p:cNvPr id="4" name="Content Placeholder 3"/>
          <p:cNvPicPr>
            <a:picLocks noGrp="1" noChangeAspect="1"/>
          </p:cNvPicPr>
          <p:nvPr>
            <p:ph idx="1"/>
          </p:nvPr>
        </p:nvPicPr>
        <p:blipFill>
          <a:blip r:embed="rId2"/>
          <a:stretch>
            <a:fillRect/>
          </a:stretch>
        </p:blipFill>
        <p:spPr>
          <a:xfrm>
            <a:off x="849745" y="1856509"/>
            <a:ext cx="10917382" cy="4221018"/>
          </a:xfrm>
          <a:prstGeom prst="rect">
            <a:avLst/>
          </a:prstGeom>
        </p:spPr>
      </p:pic>
    </p:spTree>
    <p:extLst>
      <p:ext uri="{BB962C8B-B14F-4D97-AF65-F5344CB8AC3E}">
        <p14:creationId xmlns:p14="http://schemas.microsoft.com/office/powerpoint/2010/main" val="3881287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48328"/>
          </a:xfrm>
        </p:spPr>
        <p:txBody>
          <a:bodyPr/>
          <a:lstStyle/>
          <a:p>
            <a:r>
              <a:rPr lang="en-US" dirty="0" smtClean="0"/>
              <a:t>Inferential Statistics: Anova</a:t>
            </a:r>
            <a:endParaRPr lang="en-GB" dirty="0"/>
          </a:p>
        </p:txBody>
      </p:sp>
      <p:pic>
        <p:nvPicPr>
          <p:cNvPr id="5" name="Content Placeholder 4"/>
          <p:cNvPicPr>
            <a:picLocks noGrp="1" noChangeAspect="1"/>
          </p:cNvPicPr>
          <p:nvPr>
            <p:ph sz="half" idx="1"/>
          </p:nvPr>
        </p:nvPicPr>
        <p:blipFill>
          <a:blip r:embed="rId2"/>
          <a:stretch>
            <a:fillRect/>
          </a:stretch>
        </p:blipFill>
        <p:spPr>
          <a:xfrm>
            <a:off x="-258618" y="1930401"/>
            <a:ext cx="6866585" cy="479367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607174" y="1930401"/>
            <a:ext cx="6305261" cy="4793672"/>
          </a:xfrm>
          <a:prstGeom prst="rect">
            <a:avLst/>
          </a:prstGeom>
        </p:spPr>
      </p:pic>
    </p:spTree>
    <p:extLst>
      <p:ext uri="{BB962C8B-B14F-4D97-AF65-F5344CB8AC3E}">
        <p14:creationId xmlns:p14="http://schemas.microsoft.com/office/powerpoint/2010/main" val="380446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69109"/>
          </a:xfrm>
        </p:spPr>
        <p:txBody>
          <a:bodyPr/>
          <a:lstStyle/>
          <a:p>
            <a:r>
              <a:rPr lang="en-US" dirty="0" smtClean="0"/>
              <a:t>Machine Learning: Regression</a:t>
            </a:r>
            <a:endParaRPr lang="en-GB" dirty="0"/>
          </a:p>
        </p:txBody>
      </p:sp>
      <p:pic>
        <p:nvPicPr>
          <p:cNvPr id="5" name="Content Placeholder 4"/>
          <p:cNvPicPr>
            <a:picLocks noGrp="1" noChangeAspect="1"/>
          </p:cNvPicPr>
          <p:nvPr>
            <p:ph sz="half" idx="1"/>
          </p:nvPr>
        </p:nvPicPr>
        <p:blipFill>
          <a:blip r:embed="rId2"/>
          <a:stretch>
            <a:fillRect/>
          </a:stretch>
        </p:blipFill>
        <p:spPr>
          <a:xfrm>
            <a:off x="249382" y="1976582"/>
            <a:ext cx="6289963" cy="464589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607174" y="1976582"/>
            <a:ext cx="6406861" cy="4645891"/>
          </a:xfrm>
          <a:prstGeom prst="rect">
            <a:avLst/>
          </a:prstGeom>
        </p:spPr>
      </p:pic>
    </p:spTree>
    <p:extLst>
      <p:ext uri="{BB962C8B-B14F-4D97-AF65-F5344CB8AC3E}">
        <p14:creationId xmlns:p14="http://schemas.microsoft.com/office/powerpoint/2010/main" val="369281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Regression count…</a:t>
            </a:r>
            <a:endParaRPr lang="en-GB" dirty="0"/>
          </a:p>
        </p:txBody>
      </p:sp>
      <p:pic>
        <p:nvPicPr>
          <p:cNvPr id="5" name="Content Placeholder 4"/>
          <p:cNvPicPr>
            <a:picLocks noGrp="1" noChangeAspect="1"/>
          </p:cNvPicPr>
          <p:nvPr>
            <p:ph sz="half" idx="1"/>
          </p:nvPr>
        </p:nvPicPr>
        <p:blipFill>
          <a:blip r:embed="rId2"/>
          <a:stretch>
            <a:fillRect/>
          </a:stretch>
        </p:blipFill>
        <p:spPr>
          <a:xfrm>
            <a:off x="406400" y="1902692"/>
            <a:ext cx="6201567" cy="479367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797964" y="1902692"/>
            <a:ext cx="6253018" cy="4793672"/>
          </a:xfrm>
          <a:prstGeom prst="rect">
            <a:avLst/>
          </a:prstGeom>
        </p:spPr>
      </p:pic>
    </p:spTree>
    <p:extLst>
      <p:ext uri="{BB962C8B-B14F-4D97-AF65-F5344CB8AC3E}">
        <p14:creationId xmlns:p14="http://schemas.microsoft.com/office/powerpoint/2010/main" val="4127455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61109"/>
          </a:xfrm>
        </p:spPr>
        <p:txBody>
          <a:bodyPr>
            <a:normAutofit fontScale="90000"/>
          </a:bodyPr>
          <a:lstStyle/>
          <a:p>
            <a:r>
              <a:rPr lang="en-US" dirty="0" smtClean="0"/>
              <a:t>Machine learning:Classification:SVM</a:t>
            </a:r>
            <a:endParaRPr lang="en-GB" dirty="0"/>
          </a:p>
        </p:txBody>
      </p:sp>
      <p:pic>
        <p:nvPicPr>
          <p:cNvPr id="5" name="Content Placeholder 4"/>
          <p:cNvPicPr>
            <a:picLocks noGrp="1" noChangeAspect="1"/>
          </p:cNvPicPr>
          <p:nvPr>
            <p:ph sz="half" idx="1"/>
          </p:nvPr>
        </p:nvPicPr>
        <p:blipFill>
          <a:blip r:embed="rId2"/>
          <a:stretch>
            <a:fillRect/>
          </a:stretch>
        </p:blipFill>
        <p:spPr>
          <a:xfrm>
            <a:off x="-886690" y="2041236"/>
            <a:ext cx="7494658" cy="4581237"/>
          </a:xfrm>
          <a:prstGeom prst="rect">
            <a:avLst/>
          </a:prstGeom>
        </p:spPr>
      </p:pic>
      <p:pic>
        <p:nvPicPr>
          <p:cNvPr id="6" name="Content Placeholder 5"/>
          <p:cNvPicPr>
            <a:picLocks noGrp="1" noChangeAspect="1"/>
          </p:cNvPicPr>
          <p:nvPr>
            <p:ph sz="half" idx="2"/>
          </p:nvPr>
        </p:nvPicPr>
        <p:blipFill>
          <a:blip r:embed="rId3"/>
          <a:stretch>
            <a:fillRect/>
          </a:stretch>
        </p:blipFill>
        <p:spPr>
          <a:xfrm>
            <a:off x="6751782" y="2041236"/>
            <a:ext cx="6576291" cy="4581237"/>
          </a:xfrm>
          <a:prstGeom prst="rect">
            <a:avLst/>
          </a:prstGeom>
        </p:spPr>
      </p:pic>
    </p:spTree>
    <p:extLst>
      <p:ext uri="{BB962C8B-B14F-4D97-AF65-F5344CB8AC3E}">
        <p14:creationId xmlns:p14="http://schemas.microsoft.com/office/powerpoint/2010/main" val="232236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Thank You IBM and Coursera.It has been a wonderful experience</a:t>
            </a:r>
            <a:endParaRPr lang="en-GB" dirty="0"/>
          </a:p>
        </p:txBody>
      </p:sp>
      <p:sp>
        <p:nvSpPr>
          <p:cNvPr id="3" name="Subtitle 2"/>
          <p:cNvSpPr>
            <a:spLocks noGrp="1"/>
          </p:cNvSpPr>
          <p:nvPr>
            <p:ph type="subTitle" idx="1"/>
          </p:nvPr>
        </p:nvSpPr>
        <p:spPr/>
        <p:txBody>
          <a:bodyPr/>
          <a:lstStyle/>
          <a:p>
            <a:r>
              <a:rPr lang="en-US" dirty="0" smtClean="0"/>
              <a:t>Bukenya Kizito</a:t>
            </a:r>
          </a:p>
          <a:p>
            <a:r>
              <a:rPr lang="en-US" dirty="0" smtClean="0"/>
              <a:t>30BKizito@gmail.com</a:t>
            </a:r>
            <a:endParaRPr lang="en-GB" dirty="0"/>
          </a:p>
        </p:txBody>
      </p:sp>
    </p:spTree>
    <p:extLst>
      <p:ext uri="{BB962C8B-B14F-4D97-AF65-F5344CB8AC3E}">
        <p14:creationId xmlns:p14="http://schemas.microsoft.com/office/powerpoint/2010/main" val="58638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07291"/>
          </a:xfrm>
        </p:spPr>
        <p:txBody>
          <a:bodyPr>
            <a:normAutofit fontScale="90000"/>
          </a:bodyPr>
          <a:lstStyle/>
          <a:p>
            <a:r>
              <a:rPr lang="en-US" dirty="0" smtClean="0"/>
              <a:t>Data Description</a:t>
            </a:r>
            <a:endParaRPr lang="en-GB" dirty="0"/>
          </a:p>
        </p:txBody>
      </p:sp>
      <p:sp>
        <p:nvSpPr>
          <p:cNvPr id="3" name="Content Placeholder 2"/>
          <p:cNvSpPr>
            <a:spLocks noGrp="1"/>
          </p:cNvSpPr>
          <p:nvPr>
            <p:ph idx="1"/>
          </p:nvPr>
        </p:nvSpPr>
        <p:spPr>
          <a:xfrm>
            <a:off x="1484310" y="1487055"/>
            <a:ext cx="10018713" cy="5181600"/>
          </a:xfrm>
        </p:spPr>
        <p:txBody>
          <a:bodyPr>
            <a:normAutofit/>
          </a:bodyPr>
          <a:lstStyle/>
          <a:p>
            <a:r>
              <a:rPr lang="en-GB" sz="1800" dirty="0"/>
              <a:t>More than 3 million records of historical  US data temperature outliers by date and latitude/</a:t>
            </a:r>
            <a:r>
              <a:rPr lang="en-GB" sz="1800" dirty="0" err="1"/>
              <a:t>longtitude</a:t>
            </a:r>
            <a:r>
              <a:rPr lang="en-GB" sz="1800" dirty="0"/>
              <a:t> coordinates</a:t>
            </a:r>
            <a:r>
              <a:rPr lang="en-GB" sz="1800" dirty="0" smtClean="0"/>
              <a:t>.</a:t>
            </a:r>
          </a:p>
          <a:p>
            <a:pPr marL="0" indent="0">
              <a:buNone/>
            </a:pPr>
            <a:endParaRPr lang="en-GB" sz="1800" dirty="0"/>
          </a:p>
          <a:p>
            <a:r>
              <a:rPr lang="en-GB" sz="1800" dirty="0"/>
              <a:t>Temperature outliers from 1964-2013. Reporting station ID, name, min/max temperature, as well as degree coordinates of the recorded weather. Original weather data collected from NOAA</a:t>
            </a:r>
            <a:r>
              <a:rPr lang="en-GB" sz="1800" dirty="0" smtClean="0"/>
              <a:t>.</a:t>
            </a:r>
          </a:p>
          <a:p>
            <a:pPr marL="0" indent="0">
              <a:buNone/>
            </a:pPr>
            <a:endParaRPr lang="en-GB" sz="1800" dirty="0"/>
          </a:p>
          <a:p>
            <a:r>
              <a:rPr lang="en-GB" sz="1800" dirty="0"/>
              <a:t>Each entry represents a report from a weather station with high or low temperatures that were historical outliers within that month, averaged over time. Note: This table's columns contain data that was collected from NOAA as well as data that was calculated using Enigma's assortment of weather data. The direct source </a:t>
            </a:r>
            <a:r>
              <a:rPr lang="en-GB" sz="1800" dirty="0" smtClean="0"/>
              <a:t>of the </a:t>
            </a:r>
            <a:r>
              <a:rPr lang="en-GB" sz="1800" dirty="0"/>
              <a:t>data set can readily be accessed from the URL </a:t>
            </a:r>
            <a:r>
              <a:rPr lang="en-GB" sz="1800" dirty="0" smtClean="0"/>
              <a:t>below:https</a:t>
            </a:r>
            <a:r>
              <a:rPr lang="en-GB" sz="1800" dirty="0"/>
              <a:t>://data.world/carlvlewis/u-s-weather-outliers-1964/file/weather-anomalies-1964-2013.csv</a:t>
            </a:r>
          </a:p>
          <a:p>
            <a:pPr marL="0" indent="0">
              <a:buNone/>
            </a:pPr>
            <a:endParaRPr lang="en-GB" sz="1800" dirty="0" smtClean="0"/>
          </a:p>
          <a:p>
            <a:endParaRPr lang="en-GB" sz="1800" dirty="0"/>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9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81182"/>
          </a:xfrm>
        </p:spPr>
        <p:txBody>
          <a:bodyPr>
            <a:normAutofit fontScale="90000"/>
          </a:bodyPr>
          <a:lstStyle/>
          <a:p>
            <a:r>
              <a:rPr lang="en-US" dirty="0" smtClean="0"/>
              <a:t>Data Description: Feature set</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537208"/>
              </p:ext>
            </p:extLst>
          </p:nvPr>
        </p:nvGraphicFramePr>
        <p:xfrm>
          <a:off x="2041236" y="1256144"/>
          <a:ext cx="9652000" cy="5534015"/>
        </p:xfrm>
        <a:graphic>
          <a:graphicData uri="http://schemas.openxmlformats.org/drawingml/2006/table">
            <a:tbl>
              <a:tblPr firstRow="1" firstCol="1" bandRow="1">
                <a:tableStyleId>{5C22544A-7EE6-4342-B048-85BDC9FD1C3A}</a:tableStyleId>
              </a:tblPr>
              <a:tblGrid>
                <a:gridCol w="2330948">
                  <a:extLst>
                    <a:ext uri="{9D8B030D-6E8A-4147-A177-3AD203B41FA5}">
                      <a16:colId xmlns:a16="http://schemas.microsoft.com/office/drawing/2014/main" val="4046691911"/>
                    </a:ext>
                  </a:extLst>
                </a:gridCol>
                <a:gridCol w="7321052">
                  <a:extLst>
                    <a:ext uri="{9D8B030D-6E8A-4147-A177-3AD203B41FA5}">
                      <a16:colId xmlns:a16="http://schemas.microsoft.com/office/drawing/2014/main" val="3042037868"/>
                    </a:ext>
                  </a:extLst>
                </a:gridCol>
              </a:tblGrid>
              <a:tr h="498765">
                <a:tc>
                  <a:txBody>
                    <a:bodyPr/>
                    <a:lstStyle/>
                    <a:p>
                      <a:pPr>
                        <a:lnSpc>
                          <a:spcPct val="107000"/>
                        </a:lnSpc>
                        <a:spcAft>
                          <a:spcPts val="0"/>
                        </a:spcAft>
                      </a:pPr>
                      <a:r>
                        <a:rPr lang="en-GB" sz="1800" dirty="0">
                          <a:effectLst/>
                        </a:rPr>
                        <a:t>Feature label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a:effectLst/>
                        </a:rPr>
                        <a:t>Feature Description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1762531296"/>
                  </a:ext>
                </a:extLst>
              </a:tr>
              <a:tr h="503525">
                <a:tc>
                  <a:txBody>
                    <a:bodyPr/>
                    <a:lstStyle/>
                    <a:p>
                      <a:pPr>
                        <a:lnSpc>
                          <a:spcPct val="107000"/>
                        </a:lnSpc>
                        <a:spcAft>
                          <a:spcPts val="0"/>
                        </a:spcAft>
                      </a:pPr>
                      <a:r>
                        <a:rPr lang="en-GB" sz="1800" dirty="0" err="1">
                          <a:effectLst/>
                        </a:rPr>
                        <a:t>date_str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a:effectLst/>
                        </a:rPr>
                        <a:t>Date of temperature recording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989608472"/>
                  </a:ext>
                </a:extLst>
              </a:tr>
              <a:tr h="503525">
                <a:tc>
                  <a:txBody>
                    <a:bodyPr/>
                    <a:lstStyle/>
                    <a:p>
                      <a:pPr>
                        <a:lnSpc>
                          <a:spcPct val="107000"/>
                        </a:lnSpc>
                        <a:spcAft>
                          <a:spcPts val="0"/>
                        </a:spcAft>
                      </a:pPr>
                      <a:r>
                        <a:rPr lang="en-GB" sz="1800">
                          <a:effectLst/>
                        </a:rPr>
                        <a:t>degrees_from_mean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a:effectLst/>
                        </a:rPr>
                        <a:t>Degrees from the mean temperature(temperature outliers)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1751456253"/>
                  </a:ext>
                </a:extLst>
              </a:tr>
              <a:tr h="503525">
                <a:tc>
                  <a:txBody>
                    <a:bodyPr/>
                    <a:lstStyle/>
                    <a:p>
                      <a:pPr>
                        <a:lnSpc>
                          <a:spcPct val="107000"/>
                        </a:lnSpc>
                        <a:spcAft>
                          <a:spcPts val="0"/>
                        </a:spcAft>
                      </a:pPr>
                      <a:r>
                        <a:rPr lang="en-GB" sz="1800" dirty="0">
                          <a:effectLst/>
                        </a:rPr>
                        <a:t>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a:effectLst/>
                        </a:rPr>
                        <a:t>Unique Identification of each temperature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2127675966"/>
                  </a:ext>
                </a:extLst>
              </a:tr>
              <a:tr h="503525">
                <a:tc>
                  <a:txBody>
                    <a:bodyPr/>
                    <a:lstStyle/>
                    <a:p>
                      <a:pPr>
                        <a:lnSpc>
                          <a:spcPct val="107000"/>
                        </a:lnSpc>
                        <a:spcAft>
                          <a:spcPts val="0"/>
                        </a:spcAft>
                      </a:pPr>
                      <a:r>
                        <a:rPr lang="en-GB" sz="1800" dirty="0">
                          <a:effectLst/>
                        </a:rPr>
                        <a:t>longitude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dirty="0">
                          <a:effectLst/>
                        </a:rPr>
                        <a:t>Longitude of the station name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699139586"/>
                  </a:ext>
                </a:extLst>
              </a:tr>
              <a:tr h="503525">
                <a:tc>
                  <a:txBody>
                    <a:bodyPr/>
                    <a:lstStyle/>
                    <a:p>
                      <a:pPr>
                        <a:lnSpc>
                          <a:spcPct val="107000"/>
                        </a:lnSpc>
                        <a:spcAft>
                          <a:spcPts val="0"/>
                        </a:spcAft>
                      </a:pPr>
                      <a:r>
                        <a:rPr lang="en-GB" sz="1800">
                          <a:effectLst/>
                        </a:rPr>
                        <a:t>latitude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dirty="0">
                          <a:effectLst/>
                        </a:rPr>
                        <a:t>Latitude of the station name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4143103055"/>
                  </a:ext>
                </a:extLst>
              </a:tr>
              <a:tr h="503525">
                <a:tc>
                  <a:txBody>
                    <a:bodyPr/>
                    <a:lstStyle/>
                    <a:p>
                      <a:pPr>
                        <a:lnSpc>
                          <a:spcPct val="107000"/>
                        </a:lnSpc>
                        <a:spcAft>
                          <a:spcPts val="0"/>
                        </a:spcAft>
                      </a:pPr>
                      <a:r>
                        <a:rPr lang="en-GB" sz="1800">
                          <a:effectLst/>
                        </a:rPr>
                        <a:t>max_temp</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dirty="0">
                          <a:effectLst/>
                        </a:rPr>
                        <a:t>Maximum temperature recorded at station name on a given date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3834991339"/>
                  </a:ext>
                </a:extLst>
              </a:tr>
              <a:tr h="503525">
                <a:tc>
                  <a:txBody>
                    <a:bodyPr/>
                    <a:lstStyle/>
                    <a:p>
                      <a:pPr>
                        <a:lnSpc>
                          <a:spcPct val="107000"/>
                        </a:lnSpc>
                        <a:spcAft>
                          <a:spcPts val="0"/>
                        </a:spcAft>
                      </a:pPr>
                      <a:r>
                        <a:rPr lang="en-GB" sz="1800">
                          <a:effectLst/>
                        </a:rPr>
                        <a:t>min_temp</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dirty="0">
                          <a:effectLst/>
                        </a:rPr>
                        <a:t>Minimum temperature recorded at station name on a given date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4217157937"/>
                  </a:ext>
                </a:extLst>
              </a:tr>
              <a:tr h="503525">
                <a:tc>
                  <a:txBody>
                    <a:bodyPr/>
                    <a:lstStyle/>
                    <a:p>
                      <a:pPr>
                        <a:lnSpc>
                          <a:spcPct val="107000"/>
                        </a:lnSpc>
                        <a:spcAft>
                          <a:spcPts val="0"/>
                        </a:spcAft>
                      </a:pPr>
                      <a:r>
                        <a:rPr lang="en-GB" sz="1800">
                          <a:effectLst/>
                        </a:rPr>
                        <a:t>station_name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a:effectLst/>
                        </a:rPr>
                        <a:t>Name of the station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999285957"/>
                  </a:ext>
                </a:extLst>
              </a:tr>
              <a:tr h="503525">
                <a:tc>
                  <a:txBody>
                    <a:bodyPr/>
                    <a:lstStyle/>
                    <a:p>
                      <a:pPr>
                        <a:lnSpc>
                          <a:spcPct val="107000"/>
                        </a:lnSpc>
                        <a:spcAft>
                          <a:spcPts val="0"/>
                        </a:spcAft>
                      </a:pPr>
                      <a:r>
                        <a:rPr lang="en-GB" sz="1800">
                          <a:effectLst/>
                        </a:rPr>
                        <a:t>type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dirty="0">
                          <a:effectLst/>
                        </a:rPr>
                        <a:t>Weather description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3499467291"/>
                  </a:ext>
                </a:extLst>
              </a:tr>
              <a:tr h="503525">
                <a:tc>
                  <a:txBody>
                    <a:bodyPr/>
                    <a:lstStyle/>
                    <a:p>
                      <a:pPr>
                        <a:lnSpc>
                          <a:spcPct val="107000"/>
                        </a:lnSpc>
                        <a:spcAft>
                          <a:spcPts val="0"/>
                        </a:spcAft>
                      </a:pPr>
                      <a:r>
                        <a:rPr lang="en-GB" sz="1800">
                          <a:effectLst/>
                        </a:rPr>
                        <a:t>serialid</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tc>
                  <a:txBody>
                    <a:bodyPr/>
                    <a:lstStyle/>
                    <a:p>
                      <a:pPr>
                        <a:lnSpc>
                          <a:spcPct val="107000"/>
                        </a:lnSpc>
                        <a:spcAft>
                          <a:spcPts val="0"/>
                        </a:spcAft>
                      </a:pPr>
                      <a:r>
                        <a:rPr lang="en-GB" sz="1800" dirty="0" err="1">
                          <a:effectLst/>
                        </a:rPr>
                        <a:t>Cummulative</a:t>
                      </a:r>
                      <a:r>
                        <a:rPr lang="en-GB" sz="1800" dirty="0">
                          <a:effectLst/>
                        </a:rPr>
                        <a:t> identification of each  temperature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643" marR="53643" marT="0" marB="0" anchor="b"/>
                </a:tc>
                <a:extLst>
                  <a:ext uri="{0D108BD9-81ED-4DB2-BD59-A6C34878D82A}">
                    <a16:rowId xmlns:a16="http://schemas.microsoft.com/office/drawing/2014/main" val="2666638232"/>
                  </a:ext>
                </a:extLst>
              </a:tr>
            </a:tbl>
          </a:graphicData>
        </a:graphic>
      </p:graphicFrame>
    </p:spTree>
    <p:extLst>
      <p:ext uri="{BB962C8B-B14F-4D97-AF65-F5344CB8AC3E}">
        <p14:creationId xmlns:p14="http://schemas.microsoft.com/office/powerpoint/2010/main" val="11851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25764"/>
          </a:xfrm>
        </p:spPr>
        <p:txBody>
          <a:bodyPr>
            <a:normAutofit fontScale="90000"/>
          </a:bodyPr>
          <a:lstStyle/>
          <a:p>
            <a:r>
              <a:rPr lang="en-US" dirty="0"/>
              <a:t>Methodology</a:t>
            </a:r>
            <a:endParaRPr lang="en-GB" dirty="0"/>
          </a:p>
        </p:txBody>
      </p:sp>
      <p:sp>
        <p:nvSpPr>
          <p:cNvPr id="3" name="Content Placeholder 2"/>
          <p:cNvSpPr>
            <a:spLocks noGrp="1"/>
          </p:cNvSpPr>
          <p:nvPr>
            <p:ph idx="1"/>
          </p:nvPr>
        </p:nvSpPr>
        <p:spPr>
          <a:xfrm>
            <a:off x="1484310" y="1487055"/>
            <a:ext cx="10018713" cy="4590472"/>
          </a:xfrm>
        </p:spPr>
        <p:txBody>
          <a:bodyPr>
            <a:noAutofit/>
          </a:bodyPr>
          <a:lstStyle/>
          <a:p>
            <a:r>
              <a:rPr lang="en-US" sz="2000" dirty="0" smtClean="0"/>
              <a:t>Data loading , preparation and processing</a:t>
            </a:r>
          </a:p>
          <a:p>
            <a:endParaRPr lang="en-US" sz="2000" dirty="0" smtClean="0"/>
          </a:p>
          <a:p>
            <a:r>
              <a:rPr lang="en-US" sz="2000" dirty="0" smtClean="0"/>
              <a:t>Exploratory Data Analysis</a:t>
            </a:r>
          </a:p>
          <a:p>
            <a:endParaRPr lang="en-US" sz="2000" dirty="0" smtClean="0"/>
          </a:p>
          <a:p>
            <a:r>
              <a:rPr lang="en-US" sz="2000" dirty="0" smtClean="0"/>
              <a:t>Inferential/Hypothesis testing statistics</a:t>
            </a:r>
          </a:p>
          <a:p>
            <a:endParaRPr lang="en-US" sz="2000" dirty="0" smtClean="0"/>
          </a:p>
          <a:p>
            <a:r>
              <a:rPr lang="en-US" sz="2000" dirty="0" smtClean="0"/>
              <a:t>Machine learning/ prediction Modelling</a:t>
            </a:r>
            <a:endParaRPr lang="en-GB" sz="2000" dirty="0"/>
          </a:p>
        </p:txBody>
      </p:sp>
    </p:spTree>
    <p:extLst>
      <p:ext uri="{BB962C8B-B14F-4D97-AF65-F5344CB8AC3E}">
        <p14:creationId xmlns:p14="http://schemas.microsoft.com/office/powerpoint/2010/main" val="244119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 preparation and processing</a:t>
            </a:r>
            <a:br>
              <a:rPr lang="en-US" dirty="0"/>
            </a:br>
            <a:endParaRPr lang="en-GB" dirty="0"/>
          </a:p>
        </p:txBody>
      </p:sp>
      <p:pic>
        <p:nvPicPr>
          <p:cNvPr id="6" name="Content Placeholder 5"/>
          <p:cNvPicPr>
            <a:picLocks noGrp="1" noChangeAspect="1"/>
          </p:cNvPicPr>
          <p:nvPr>
            <p:ph idx="1"/>
          </p:nvPr>
        </p:nvPicPr>
        <p:blipFill>
          <a:blip r:embed="rId2"/>
          <a:stretch>
            <a:fillRect/>
          </a:stretch>
        </p:blipFill>
        <p:spPr>
          <a:xfrm>
            <a:off x="1302327" y="1607127"/>
            <a:ext cx="10455564" cy="5061528"/>
          </a:xfrm>
          <a:prstGeom prst="rect">
            <a:avLst/>
          </a:prstGeom>
        </p:spPr>
      </p:pic>
    </p:spTree>
    <p:extLst>
      <p:ext uri="{BB962C8B-B14F-4D97-AF65-F5344CB8AC3E}">
        <p14:creationId xmlns:p14="http://schemas.microsoft.com/office/powerpoint/2010/main" val="70513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50636"/>
          </a:xfrm>
        </p:spPr>
        <p:txBody>
          <a:bodyPr/>
          <a:lstStyle/>
          <a:p>
            <a:r>
              <a:rPr lang="en-US" dirty="0"/>
              <a:t>Data loading</a:t>
            </a:r>
            <a:endParaRPr lang="en-GB" dirty="0"/>
          </a:p>
        </p:txBody>
      </p:sp>
      <p:pic>
        <p:nvPicPr>
          <p:cNvPr id="5" name="Content Placeholder 4"/>
          <p:cNvPicPr>
            <a:picLocks noGrp="1" noChangeAspect="1"/>
          </p:cNvPicPr>
          <p:nvPr>
            <p:ph sz="half" idx="1"/>
          </p:nvPr>
        </p:nvPicPr>
        <p:blipFill>
          <a:blip r:embed="rId2"/>
          <a:stretch>
            <a:fillRect/>
          </a:stretch>
        </p:blipFill>
        <p:spPr>
          <a:xfrm>
            <a:off x="1108364" y="2152073"/>
            <a:ext cx="5495636" cy="325120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825673" y="2290618"/>
            <a:ext cx="5366326" cy="3112655"/>
          </a:xfrm>
          <a:prstGeom prst="rect">
            <a:avLst/>
          </a:prstGeom>
        </p:spPr>
      </p:pic>
    </p:spTree>
    <p:extLst>
      <p:ext uri="{BB962C8B-B14F-4D97-AF65-F5344CB8AC3E}">
        <p14:creationId xmlns:p14="http://schemas.microsoft.com/office/powerpoint/2010/main" val="2608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2"/>
            <a:ext cx="10018713" cy="561108"/>
          </a:xfrm>
        </p:spPr>
        <p:txBody>
          <a:bodyPr>
            <a:normAutofit fontScale="90000"/>
          </a:bodyPr>
          <a:lstStyle/>
          <a:p>
            <a:r>
              <a:rPr lang="en-US" dirty="0" smtClean="0"/>
              <a:t>Data Preparation and processing</a:t>
            </a:r>
            <a:endParaRPr lang="en-GB" dirty="0"/>
          </a:p>
        </p:txBody>
      </p:sp>
      <p:pic>
        <p:nvPicPr>
          <p:cNvPr id="4" name="Content Placeholder 3"/>
          <p:cNvPicPr>
            <a:picLocks noGrp="1" noChangeAspect="1"/>
          </p:cNvPicPr>
          <p:nvPr>
            <p:ph idx="1"/>
          </p:nvPr>
        </p:nvPicPr>
        <p:blipFill>
          <a:blip r:embed="rId2"/>
          <a:stretch>
            <a:fillRect/>
          </a:stretch>
        </p:blipFill>
        <p:spPr>
          <a:xfrm>
            <a:off x="1089892" y="1330036"/>
            <a:ext cx="11102108" cy="5264729"/>
          </a:xfrm>
          <a:prstGeom prst="rect">
            <a:avLst/>
          </a:prstGeom>
        </p:spPr>
      </p:pic>
    </p:spTree>
    <p:extLst>
      <p:ext uri="{BB962C8B-B14F-4D97-AF65-F5344CB8AC3E}">
        <p14:creationId xmlns:p14="http://schemas.microsoft.com/office/powerpoint/2010/main" val="344312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0564"/>
          </a:xfrm>
        </p:spPr>
        <p:txBody>
          <a:bodyPr/>
          <a:lstStyle/>
          <a:p>
            <a:r>
              <a:rPr lang="en-US" dirty="0" smtClean="0"/>
              <a:t>Exploratory </a:t>
            </a:r>
            <a:r>
              <a:rPr lang="en-US" dirty="0"/>
              <a:t>Data Analysis</a:t>
            </a:r>
            <a:endParaRPr lang="en-GB" dirty="0"/>
          </a:p>
        </p:txBody>
      </p:sp>
      <p:sp>
        <p:nvSpPr>
          <p:cNvPr id="3" name="Content Placeholder 2"/>
          <p:cNvSpPr>
            <a:spLocks noGrp="1"/>
          </p:cNvSpPr>
          <p:nvPr>
            <p:ph idx="1"/>
          </p:nvPr>
        </p:nvSpPr>
        <p:spPr>
          <a:xfrm>
            <a:off x="1484310" y="1616365"/>
            <a:ext cx="10018713" cy="5126180"/>
          </a:xfrm>
        </p:spPr>
        <p:txBody>
          <a:bodyPr>
            <a:normAutofit lnSpcReduction="10000"/>
          </a:bodyPr>
          <a:lstStyle/>
          <a:p>
            <a:pPr marL="0" indent="0">
              <a:buNone/>
            </a:pPr>
            <a:endParaRPr lang="en-US" dirty="0" smtClean="0"/>
          </a:p>
          <a:p>
            <a:r>
              <a:rPr lang="en-US" dirty="0"/>
              <a:t> </a:t>
            </a:r>
            <a:r>
              <a:rPr lang="en-US" dirty="0" smtClean="0"/>
              <a:t>                 Histogram</a:t>
            </a:r>
          </a:p>
          <a:p>
            <a:endParaRPr lang="en-US" dirty="0" smtClean="0"/>
          </a:p>
          <a:p>
            <a:r>
              <a:rPr lang="en-US" dirty="0"/>
              <a:t> </a:t>
            </a:r>
            <a:r>
              <a:rPr lang="en-US" dirty="0" smtClean="0"/>
              <a:t>                 Data summaries</a:t>
            </a:r>
          </a:p>
          <a:p>
            <a:endParaRPr lang="en-US" dirty="0" smtClean="0"/>
          </a:p>
          <a:p>
            <a:r>
              <a:rPr lang="en-US" dirty="0" smtClean="0"/>
              <a:t>                  Visual Time series:</a:t>
            </a:r>
          </a:p>
          <a:p>
            <a:pPr lvl="3"/>
            <a:r>
              <a:rPr lang="en-US" dirty="0" smtClean="0"/>
              <a:t>                           Trend analysis</a:t>
            </a:r>
          </a:p>
          <a:p>
            <a:pPr lvl="3"/>
            <a:r>
              <a:rPr lang="en-US" dirty="0" smtClean="0"/>
              <a:t>                             Seasonal analysis</a:t>
            </a:r>
          </a:p>
          <a:p>
            <a:pPr lvl="3"/>
            <a:endParaRPr lang="en-US" dirty="0" smtClean="0"/>
          </a:p>
          <a:p>
            <a:r>
              <a:rPr lang="en-US" dirty="0" smtClean="0"/>
              <a:t>                 Correlation Analysis</a:t>
            </a:r>
          </a:p>
          <a:p>
            <a:r>
              <a:rPr lang="en-US" dirty="0" smtClean="0"/>
              <a:t>                      </a:t>
            </a:r>
            <a:endParaRPr lang="en-GB" dirty="0"/>
          </a:p>
        </p:txBody>
      </p:sp>
    </p:spTree>
    <p:extLst>
      <p:ext uri="{BB962C8B-B14F-4D97-AF65-F5344CB8AC3E}">
        <p14:creationId xmlns:p14="http://schemas.microsoft.com/office/powerpoint/2010/main" val="3864797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66</TotalTime>
  <Words>633</Words>
  <Application>Microsoft Office PowerPoint</Application>
  <PresentationFormat>Widescreen</PresentationFormat>
  <Paragraphs>75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Times New Roman</vt:lpstr>
      <vt:lpstr>Parallax</vt:lpstr>
      <vt:lpstr>Data Science Capstone Project</vt:lpstr>
      <vt:lpstr>Problem Statement</vt:lpstr>
      <vt:lpstr>Data Description</vt:lpstr>
      <vt:lpstr>Data Description: Feature set</vt:lpstr>
      <vt:lpstr>Methodology</vt:lpstr>
      <vt:lpstr>Data loading , preparation and processing </vt:lpstr>
      <vt:lpstr>Data loading</vt:lpstr>
      <vt:lpstr>Data Preparation and processing</vt:lpstr>
      <vt:lpstr>Exploratory Data Analysis</vt:lpstr>
      <vt:lpstr>Histogram and Data Description</vt:lpstr>
      <vt:lpstr>Time series Analysis</vt:lpstr>
      <vt:lpstr>Time series Analysis count…</vt:lpstr>
      <vt:lpstr>Correlation Analysis</vt:lpstr>
      <vt:lpstr>Inferential Statistics</vt:lpstr>
      <vt:lpstr>Inferential Statistics count…</vt:lpstr>
      <vt:lpstr>Inferential Statistics</vt:lpstr>
      <vt:lpstr>Inferential Statistics</vt:lpstr>
      <vt:lpstr>Inferential Statistics</vt:lpstr>
      <vt:lpstr>Inferential Statistics</vt:lpstr>
      <vt:lpstr>Inferential Statistics: Analysis of Variance</vt:lpstr>
      <vt:lpstr>Inferential Statistics: Anova</vt:lpstr>
      <vt:lpstr>Machine Learning: Regression</vt:lpstr>
      <vt:lpstr>Machine Learning: Regression count…</vt:lpstr>
      <vt:lpstr>Machine learning:Classification:SVM</vt:lpstr>
      <vt:lpstr>Thank You IBM and Coursera.It has been a wonderful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Happy times are coming</dc:creator>
  <cp:lastModifiedBy>Happy times are coming</cp:lastModifiedBy>
  <cp:revision>9</cp:revision>
  <dcterms:created xsi:type="dcterms:W3CDTF">2019-12-06T16:34:05Z</dcterms:created>
  <dcterms:modified xsi:type="dcterms:W3CDTF">2019-12-06T17:41:02Z</dcterms:modified>
</cp:coreProperties>
</file>