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aac  Akanbi" initials="IA" lastIdx="2" clrIdx="0">
    <p:extLst>
      <p:ext uri="{19B8F6BF-5375-455C-9EA6-DF929625EA0E}">
        <p15:presenceInfo xmlns:p15="http://schemas.microsoft.com/office/powerpoint/2012/main" userId="S::iakanbi@northsouthpower.com::8007210c-8587-4f1e-ba36-81ac10f06f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2" d="100"/>
          <a:sy n="62" d="100"/>
        </p:scale>
        <p:origin x="840"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6CA1-A3A0-45CC-892A-BA6AF987B1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C6260C-26CF-4438-8974-4115126589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F0252D-144E-4B02-81CD-D77EEB278AC6}"/>
              </a:ext>
            </a:extLst>
          </p:cNvPr>
          <p:cNvSpPr>
            <a:spLocks noGrp="1"/>
          </p:cNvSpPr>
          <p:nvPr>
            <p:ph type="dt" sz="half" idx="10"/>
          </p:nvPr>
        </p:nvSpPr>
        <p:spPr/>
        <p:txBody>
          <a:bodyPr/>
          <a:lstStyle/>
          <a:p>
            <a:fld id="{35059F99-5F7D-4045-A321-84351653C9F2}" type="datetimeFigureOut">
              <a:rPr lang="en-US" smtClean="0"/>
              <a:t>2/23/2022</a:t>
            </a:fld>
            <a:endParaRPr lang="en-US"/>
          </a:p>
        </p:txBody>
      </p:sp>
      <p:sp>
        <p:nvSpPr>
          <p:cNvPr id="5" name="Footer Placeholder 4">
            <a:extLst>
              <a:ext uri="{FF2B5EF4-FFF2-40B4-BE49-F238E27FC236}">
                <a16:creationId xmlns:a16="http://schemas.microsoft.com/office/drawing/2014/main" id="{CD0A93E3-FE15-4A07-903E-A51CF21D0A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218CA-B4CC-409B-8564-1BD053C498E8}"/>
              </a:ext>
            </a:extLst>
          </p:cNvPr>
          <p:cNvSpPr>
            <a:spLocks noGrp="1"/>
          </p:cNvSpPr>
          <p:nvPr>
            <p:ph type="sldNum" sz="quarter" idx="12"/>
          </p:nvPr>
        </p:nvSpPr>
        <p:spPr/>
        <p:txBody>
          <a:bodyPr/>
          <a:lstStyle/>
          <a:p>
            <a:fld id="{CA60E1D7-E91F-4B53-A577-9FC6AD0C0899}" type="slidenum">
              <a:rPr lang="en-US" smtClean="0"/>
              <a:t>‹#›</a:t>
            </a:fld>
            <a:endParaRPr lang="en-US"/>
          </a:p>
        </p:txBody>
      </p:sp>
    </p:spTree>
    <p:extLst>
      <p:ext uri="{BB962C8B-B14F-4D97-AF65-F5344CB8AC3E}">
        <p14:creationId xmlns:p14="http://schemas.microsoft.com/office/powerpoint/2010/main" val="155309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B860-0C30-4173-B427-C31F04A47E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A3EE0A-1D23-4C14-8031-A7FA2C2E35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16ECC-3594-4309-8AB7-070456A9C258}"/>
              </a:ext>
            </a:extLst>
          </p:cNvPr>
          <p:cNvSpPr>
            <a:spLocks noGrp="1"/>
          </p:cNvSpPr>
          <p:nvPr>
            <p:ph type="dt" sz="half" idx="10"/>
          </p:nvPr>
        </p:nvSpPr>
        <p:spPr/>
        <p:txBody>
          <a:bodyPr/>
          <a:lstStyle/>
          <a:p>
            <a:fld id="{35059F99-5F7D-4045-A321-84351653C9F2}" type="datetimeFigureOut">
              <a:rPr lang="en-US" smtClean="0"/>
              <a:t>2/23/2022</a:t>
            </a:fld>
            <a:endParaRPr lang="en-US"/>
          </a:p>
        </p:txBody>
      </p:sp>
      <p:sp>
        <p:nvSpPr>
          <p:cNvPr id="5" name="Footer Placeholder 4">
            <a:extLst>
              <a:ext uri="{FF2B5EF4-FFF2-40B4-BE49-F238E27FC236}">
                <a16:creationId xmlns:a16="http://schemas.microsoft.com/office/drawing/2014/main" id="{05AA568B-0852-453F-BAAD-FABFAD6A5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EBAF1-C11F-4866-8617-CC7AC2133430}"/>
              </a:ext>
            </a:extLst>
          </p:cNvPr>
          <p:cNvSpPr>
            <a:spLocks noGrp="1"/>
          </p:cNvSpPr>
          <p:nvPr>
            <p:ph type="sldNum" sz="quarter" idx="12"/>
          </p:nvPr>
        </p:nvSpPr>
        <p:spPr/>
        <p:txBody>
          <a:bodyPr/>
          <a:lstStyle/>
          <a:p>
            <a:fld id="{CA60E1D7-E91F-4B53-A577-9FC6AD0C0899}" type="slidenum">
              <a:rPr lang="en-US" smtClean="0"/>
              <a:t>‹#›</a:t>
            </a:fld>
            <a:endParaRPr lang="en-US"/>
          </a:p>
        </p:txBody>
      </p:sp>
    </p:spTree>
    <p:extLst>
      <p:ext uri="{BB962C8B-B14F-4D97-AF65-F5344CB8AC3E}">
        <p14:creationId xmlns:p14="http://schemas.microsoft.com/office/powerpoint/2010/main" val="290584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67686-C99F-4BDB-943E-99D351688D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2C6AD9-2DF0-4213-9DE1-2CCD92C2A4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A6789-2791-4E87-926A-15811B455FF9}"/>
              </a:ext>
            </a:extLst>
          </p:cNvPr>
          <p:cNvSpPr>
            <a:spLocks noGrp="1"/>
          </p:cNvSpPr>
          <p:nvPr>
            <p:ph type="dt" sz="half" idx="10"/>
          </p:nvPr>
        </p:nvSpPr>
        <p:spPr/>
        <p:txBody>
          <a:bodyPr/>
          <a:lstStyle/>
          <a:p>
            <a:fld id="{35059F99-5F7D-4045-A321-84351653C9F2}" type="datetimeFigureOut">
              <a:rPr lang="en-US" smtClean="0"/>
              <a:t>2/23/2022</a:t>
            </a:fld>
            <a:endParaRPr lang="en-US"/>
          </a:p>
        </p:txBody>
      </p:sp>
      <p:sp>
        <p:nvSpPr>
          <p:cNvPr id="5" name="Footer Placeholder 4">
            <a:extLst>
              <a:ext uri="{FF2B5EF4-FFF2-40B4-BE49-F238E27FC236}">
                <a16:creationId xmlns:a16="http://schemas.microsoft.com/office/drawing/2014/main" id="{7E82852C-F9CA-402D-83DE-226D77AD4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C6C2B-C346-47CC-9D1A-7C25DFA5DC31}"/>
              </a:ext>
            </a:extLst>
          </p:cNvPr>
          <p:cNvSpPr>
            <a:spLocks noGrp="1"/>
          </p:cNvSpPr>
          <p:nvPr>
            <p:ph type="sldNum" sz="quarter" idx="12"/>
          </p:nvPr>
        </p:nvSpPr>
        <p:spPr/>
        <p:txBody>
          <a:bodyPr/>
          <a:lstStyle/>
          <a:p>
            <a:fld id="{CA60E1D7-E91F-4B53-A577-9FC6AD0C0899}" type="slidenum">
              <a:rPr lang="en-US" smtClean="0"/>
              <a:t>‹#›</a:t>
            </a:fld>
            <a:endParaRPr lang="en-US"/>
          </a:p>
        </p:txBody>
      </p:sp>
    </p:spTree>
    <p:extLst>
      <p:ext uri="{BB962C8B-B14F-4D97-AF65-F5344CB8AC3E}">
        <p14:creationId xmlns:p14="http://schemas.microsoft.com/office/powerpoint/2010/main" val="174949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44B9-66AA-47FE-9E8F-969A0C6047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E61839-FA88-4BE7-A821-D0D2066980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A87D9-F8BF-49E0-9773-BA191D0CBFDF}"/>
              </a:ext>
            </a:extLst>
          </p:cNvPr>
          <p:cNvSpPr>
            <a:spLocks noGrp="1"/>
          </p:cNvSpPr>
          <p:nvPr>
            <p:ph type="dt" sz="half" idx="10"/>
          </p:nvPr>
        </p:nvSpPr>
        <p:spPr/>
        <p:txBody>
          <a:bodyPr/>
          <a:lstStyle/>
          <a:p>
            <a:fld id="{35059F99-5F7D-4045-A321-84351653C9F2}" type="datetimeFigureOut">
              <a:rPr lang="en-US" smtClean="0"/>
              <a:t>2/23/2022</a:t>
            </a:fld>
            <a:endParaRPr lang="en-US"/>
          </a:p>
        </p:txBody>
      </p:sp>
      <p:sp>
        <p:nvSpPr>
          <p:cNvPr id="5" name="Footer Placeholder 4">
            <a:extLst>
              <a:ext uri="{FF2B5EF4-FFF2-40B4-BE49-F238E27FC236}">
                <a16:creationId xmlns:a16="http://schemas.microsoft.com/office/drawing/2014/main" id="{5EAF72C2-7C1E-4DEE-B429-2DF1E8FBE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DE3B1-F8F9-4514-8AB8-4CA54C4D4159}"/>
              </a:ext>
            </a:extLst>
          </p:cNvPr>
          <p:cNvSpPr>
            <a:spLocks noGrp="1"/>
          </p:cNvSpPr>
          <p:nvPr>
            <p:ph type="sldNum" sz="quarter" idx="12"/>
          </p:nvPr>
        </p:nvSpPr>
        <p:spPr/>
        <p:txBody>
          <a:bodyPr/>
          <a:lstStyle/>
          <a:p>
            <a:fld id="{CA60E1D7-E91F-4B53-A577-9FC6AD0C0899}" type="slidenum">
              <a:rPr lang="en-US" smtClean="0"/>
              <a:t>‹#›</a:t>
            </a:fld>
            <a:endParaRPr lang="en-US"/>
          </a:p>
        </p:txBody>
      </p:sp>
    </p:spTree>
    <p:extLst>
      <p:ext uri="{BB962C8B-B14F-4D97-AF65-F5344CB8AC3E}">
        <p14:creationId xmlns:p14="http://schemas.microsoft.com/office/powerpoint/2010/main" val="189238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C54A-9FA4-4FE1-87C2-419F4626C0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6075F0-71D7-41D6-9C08-263CFACEB2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43E32A-21DB-4D9F-9EE4-B6B96F519F9A}"/>
              </a:ext>
            </a:extLst>
          </p:cNvPr>
          <p:cNvSpPr>
            <a:spLocks noGrp="1"/>
          </p:cNvSpPr>
          <p:nvPr>
            <p:ph type="dt" sz="half" idx="10"/>
          </p:nvPr>
        </p:nvSpPr>
        <p:spPr/>
        <p:txBody>
          <a:bodyPr/>
          <a:lstStyle/>
          <a:p>
            <a:fld id="{35059F99-5F7D-4045-A321-84351653C9F2}" type="datetimeFigureOut">
              <a:rPr lang="en-US" smtClean="0"/>
              <a:t>2/23/2022</a:t>
            </a:fld>
            <a:endParaRPr lang="en-US"/>
          </a:p>
        </p:txBody>
      </p:sp>
      <p:sp>
        <p:nvSpPr>
          <p:cNvPr id="5" name="Footer Placeholder 4">
            <a:extLst>
              <a:ext uri="{FF2B5EF4-FFF2-40B4-BE49-F238E27FC236}">
                <a16:creationId xmlns:a16="http://schemas.microsoft.com/office/drawing/2014/main" id="{FDD814A6-79F8-456D-A159-03322A5D8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9F296-ED3E-4524-9BE7-C363E8E24BF1}"/>
              </a:ext>
            </a:extLst>
          </p:cNvPr>
          <p:cNvSpPr>
            <a:spLocks noGrp="1"/>
          </p:cNvSpPr>
          <p:nvPr>
            <p:ph type="sldNum" sz="quarter" idx="12"/>
          </p:nvPr>
        </p:nvSpPr>
        <p:spPr/>
        <p:txBody>
          <a:bodyPr/>
          <a:lstStyle/>
          <a:p>
            <a:fld id="{CA60E1D7-E91F-4B53-A577-9FC6AD0C0899}" type="slidenum">
              <a:rPr lang="en-US" smtClean="0"/>
              <a:t>‹#›</a:t>
            </a:fld>
            <a:endParaRPr lang="en-US"/>
          </a:p>
        </p:txBody>
      </p:sp>
    </p:spTree>
    <p:extLst>
      <p:ext uri="{BB962C8B-B14F-4D97-AF65-F5344CB8AC3E}">
        <p14:creationId xmlns:p14="http://schemas.microsoft.com/office/powerpoint/2010/main" val="1449442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3D66-1FDE-440A-85D2-FBA03DE671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73A185-6BE0-4859-8D35-CF51252961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D766B2-42CF-497A-AFFF-E3D447C3C6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B6C71A-3406-4DD7-9B94-0727975FDA49}"/>
              </a:ext>
            </a:extLst>
          </p:cNvPr>
          <p:cNvSpPr>
            <a:spLocks noGrp="1"/>
          </p:cNvSpPr>
          <p:nvPr>
            <p:ph type="dt" sz="half" idx="10"/>
          </p:nvPr>
        </p:nvSpPr>
        <p:spPr/>
        <p:txBody>
          <a:bodyPr/>
          <a:lstStyle/>
          <a:p>
            <a:fld id="{35059F99-5F7D-4045-A321-84351653C9F2}" type="datetimeFigureOut">
              <a:rPr lang="en-US" smtClean="0"/>
              <a:t>2/23/2022</a:t>
            </a:fld>
            <a:endParaRPr lang="en-US"/>
          </a:p>
        </p:txBody>
      </p:sp>
      <p:sp>
        <p:nvSpPr>
          <p:cNvPr id="6" name="Footer Placeholder 5">
            <a:extLst>
              <a:ext uri="{FF2B5EF4-FFF2-40B4-BE49-F238E27FC236}">
                <a16:creationId xmlns:a16="http://schemas.microsoft.com/office/drawing/2014/main" id="{55DAD9AD-2C44-44E5-8D1F-888F271BF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A4687-5503-4D8B-A709-AC4F5F6CED2D}"/>
              </a:ext>
            </a:extLst>
          </p:cNvPr>
          <p:cNvSpPr>
            <a:spLocks noGrp="1"/>
          </p:cNvSpPr>
          <p:nvPr>
            <p:ph type="sldNum" sz="quarter" idx="12"/>
          </p:nvPr>
        </p:nvSpPr>
        <p:spPr/>
        <p:txBody>
          <a:bodyPr/>
          <a:lstStyle/>
          <a:p>
            <a:fld id="{CA60E1D7-E91F-4B53-A577-9FC6AD0C0899}" type="slidenum">
              <a:rPr lang="en-US" smtClean="0"/>
              <a:t>‹#›</a:t>
            </a:fld>
            <a:endParaRPr lang="en-US"/>
          </a:p>
        </p:txBody>
      </p:sp>
    </p:spTree>
    <p:extLst>
      <p:ext uri="{BB962C8B-B14F-4D97-AF65-F5344CB8AC3E}">
        <p14:creationId xmlns:p14="http://schemas.microsoft.com/office/powerpoint/2010/main" val="423073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9B5F-629D-4737-A049-00DEAFB025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609897-DE5F-44B3-BD6A-44F245DA9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D3D0AC-9FD9-4E11-BC60-B541BFE46E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FBBD24-7994-4E0D-AD6D-02AB26DCD9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0A3E5C-9A21-44FE-925A-8809D03F79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0E399F-7A93-4584-A17C-A2E6E72E382A}"/>
              </a:ext>
            </a:extLst>
          </p:cNvPr>
          <p:cNvSpPr>
            <a:spLocks noGrp="1"/>
          </p:cNvSpPr>
          <p:nvPr>
            <p:ph type="dt" sz="half" idx="10"/>
          </p:nvPr>
        </p:nvSpPr>
        <p:spPr/>
        <p:txBody>
          <a:bodyPr/>
          <a:lstStyle/>
          <a:p>
            <a:fld id="{35059F99-5F7D-4045-A321-84351653C9F2}" type="datetimeFigureOut">
              <a:rPr lang="en-US" smtClean="0"/>
              <a:t>2/23/2022</a:t>
            </a:fld>
            <a:endParaRPr lang="en-US"/>
          </a:p>
        </p:txBody>
      </p:sp>
      <p:sp>
        <p:nvSpPr>
          <p:cNvPr id="8" name="Footer Placeholder 7">
            <a:extLst>
              <a:ext uri="{FF2B5EF4-FFF2-40B4-BE49-F238E27FC236}">
                <a16:creationId xmlns:a16="http://schemas.microsoft.com/office/drawing/2014/main" id="{F9740973-D659-4CE7-B287-3408D99A5B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851D51-DC3D-4F05-97A9-56DD83079310}"/>
              </a:ext>
            </a:extLst>
          </p:cNvPr>
          <p:cNvSpPr>
            <a:spLocks noGrp="1"/>
          </p:cNvSpPr>
          <p:nvPr>
            <p:ph type="sldNum" sz="quarter" idx="12"/>
          </p:nvPr>
        </p:nvSpPr>
        <p:spPr/>
        <p:txBody>
          <a:bodyPr/>
          <a:lstStyle/>
          <a:p>
            <a:fld id="{CA60E1D7-E91F-4B53-A577-9FC6AD0C0899}" type="slidenum">
              <a:rPr lang="en-US" smtClean="0"/>
              <a:t>‹#›</a:t>
            </a:fld>
            <a:endParaRPr lang="en-US"/>
          </a:p>
        </p:txBody>
      </p:sp>
    </p:spTree>
    <p:extLst>
      <p:ext uri="{BB962C8B-B14F-4D97-AF65-F5344CB8AC3E}">
        <p14:creationId xmlns:p14="http://schemas.microsoft.com/office/powerpoint/2010/main" val="4012648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37E2-32E0-43CB-B3BE-DE9DA99FE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ED70D9-25E3-4ED2-9DA9-144083F1316E}"/>
              </a:ext>
            </a:extLst>
          </p:cNvPr>
          <p:cNvSpPr>
            <a:spLocks noGrp="1"/>
          </p:cNvSpPr>
          <p:nvPr>
            <p:ph type="dt" sz="half" idx="10"/>
          </p:nvPr>
        </p:nvSpPr>
        <p:spPr/>
        <p:txBody>
          <a:bodyPr/>
          <a:lstStyle/>
          <a:p>
            <a:fld id="{35059F99-5F7D-4045-A321-84351653C9F2}" type="datetimeFigureOut">
              <a:rPr lang="en-US" smtClean="0"/>
              <a:t>2/23/2022</a:t>
            </a:fld>
            <a:endParaRPr lang="en-US"/>
          </a:p>
        </p:txBody>
      </p:sp>
      <p:sp>
        <p:nvSpPr>
          <p:cNvPr id="4" name="Footer Placeholder 3">
            <a:extLst>
              <a:ext uri="{FF2B5EF4-FFF2-40B4-BE49-F238E27FC236}">
                <a16:creationId xmlns:a16="http://schemas.microsoft.com/office/drawing/2014/main" id="{34122A05-8A48-4D88-8459-89170292D7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5D90A3-3C76-4EB2-A570-705855CC3903}"/>
              </a:ext>
            </a:extLst>
          </p:cNvPr>
          <p:cNvSpPr>
            <a:spLocks noGrp="1"/>
          </p:cNvSpPr>
          <p:nvPr>
            <p:ph type="sldNum" sz="quarter" idx="12"/>
          </p:nvPr>
        </p:nvSpPr>
        <p:spPr/>
        <p:txBody>
          <a:bodyPr/>
          <a:lstStyle/>
          <a:p>
            <a:fld id="{CA60E1D7-E91F-4B53-A577-9FC6AD0C0899}" type="slidenum">
              <a:rPr lang="en-US" smtClean="0"/>
              <a:t>‹#›</a:t>
            </a:fld>
            <a:endParaRPr lang="en-US"/>
          </a:p>
        </p:txBody>
      </p:sp>
    </p:spTree>
    <p:extLst>
      <p:ext uri="{BB962C8B-B14F-4D97-AF65-F5344CB8AC3E}">
        <p14:creationId xmlns:p14="http://schemas.microsoft.com/office/powerpoint/2010/main" val="39150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90152-FEAD-4DCD-ACEA-CDA144C966E4}"/>
              </a:ext>
            </a:extLst>
          </p:cNvPr>
          <p:cNvSpPr>
            <a:spLocks noGrp="1"/>
          </p:cNvSpPr>
          <p:nvPr>
            <p:ph type="dt" sz="half" idx="10"/>
          </p:nvPr>
        </p:nvSpPr>
        <p:spPr/>
        <p:txBody>
          <a:bodyPr/>
          <a:lstStyle/>
          <a:p>
            <a:fld id="{35059F99-5F7D-4045-A321-84351653C9F2}" type="datetimeFigureOut">
              <a:rPr lang="en-US" smtClean="0"/>
              <a:t>2/23/2022</a:t>
            </a:fld>
            <a:endParaRPr lang="en-US"/>
          </a:p>
        </p:txBody>
      </p:sp>
      <p:sp>
        <p:nvSpPr>
          <p:cNvPr id="3" name="Footer Placeholder 2">
            <a:extLst>
              <a:ext uri="{FF2B5EF4-FFF2-40B4-BE49-F238E27FC236}">
                <a16:creationId xmlns:a16="http://schemas.microsoft.com/office/drawing/2014/main" id="{BB4F14CB-64D9-46A2-8612-A7A1C65412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77F904-9251-4AAD-A66C-63739A5D226C}"/>
              </a:ext>
            </a:extLst>
          </p:cNvPr>
          <p:cNvSpPr>
            <a:spLocks noGrp="1"/>
          </p:cNvSpPr>
          <p:nvPr>
            <p:ph type="sldNum" sz="quarter" idx="12"/>
          </p:nvPr>
        </p:nvSpPr>
        <p:spPr/>
        <p:txBody>
          <a:bodyPr/>
          <a:lstStyle/>
          <a:p>
            <a:fld id="{CA60E1D7-E91F-4B53-A577-9FC6AD0C0899}" type="slidenum">
              <a:rPr lang="en-US" smtClean="0"/>
              <a:t>‹#›</a:t>
            </a:fld>
            <a:endParaRPr lang="en-US"/>
          </a:p>
        </p:txBody>
      </p:sp>
    </p:spTree>
    <p:extLst>
      <p:ext uri="{BB962C8B-B14F-4D97-AF65-F5344CB8AC3E}">
        <p14:creationId xmlns:p14="http://schemas.microsoft.com/office/powerpoint/2010/main" val="9273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AC7B-F2BB-4B3C-B4FA-37051B7C8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17C899-205D-4B59-9982-3B36F19D9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2710C6-C4C8-4C0D-9863-3F92E97E2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97A3D-6E5D-4BB6-BB00-753BF2233497}"/>
              </a:ext>
            </a:extLst>
          </p:cNvPr>
          <p:cNvSpPr>
            <a:spLocks noGrp="1"/>
          </p:cNvSpPr>
          <p:nvPr>
            <p:ph type="dt" sz="half" idx="10"/>
          </p:nvPr>
        </p:nvSpPr>
        <p:spPr/>
        <p:txBody>
          <a:bodyPr/>
          <a:lstStyle/>
          <a:p>
            <a:fld id="{35059F99-5F7D-4045-A321-84351653C9F2}" type="datetimeFigureOut">
              <a:rPr lang="en-US" smtClean="0"/>
              <a:t>2/23/2022</a:t>
            </a:fld>
            <a:endParaRPr lang="en-US"/>
          </a:p>
        </p:txBody>
      </p:sp>
      <p:sp>
        <p:nvSpPr>
          <p:cNvPr id="6" name="Footer Placeholder 5">
            <a:extLst>
              <a:ext uri="{FF2B5EF4-FFF2-40B4-BE49-F238E27FC236}">
                <a16:creationId xmlns:a16="http://schemas.microsoft.com/office/drawing/2014/main" id="{0C085167-2AE2-4C25-A239-26F1DC5282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EEC4B-35D2-4B4E-9BE0-92F98797F571}"/>
              </a:ext>
            </a:extLst>
          </p:cNvPr>
          <p:cNvSpPr>
            <a:spLocks noGrp="1"/>
          </p:cNvSpPr>
          <p:nvPr>
            <p:ph type="sldNum" sz="quarter" idx="12"/>
          </p:nvPr>
        </p:nvSpPr>
        <p:spPr/>
        <p:txBody>
          <a:bodyPr/>
          <a:lstStyle/>
          <a:p>
            <a:fld id="{CA60E1D7-E91F-4B53-A577-9FC6AD0C0899}" type="slidenum">
              <a:rPr lang="en-US" smtClean="0"/>
              <a:t>‹#›</a:t>
            </a:fld>
            <a:endParaRPr lang="en-US"/>
          </a:p>
        </p:txBody>
      </p:sp>
    </p:spTree>
    <p:extLst>
      <p:ext uri="{BB962C8B-B14F-4D97-AF65-F5344CB8AC3E}">
        <p14:creationId xmlns:p14="http://schemas.microsoft.com/office/powerpoint/2010/main" val="2850514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8484-7DD2-4F9D-9154-C65920088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13BCFA-F10F-4490-8E4D-6E54AED32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688ED8-810E-4372-BA6F-2BECD0DFE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FFDB5-50A5-4F98-8971-48B9F8A93974}"/>
              </a:ext>
            </a:extLst>
          </p:cNvPr>
          <p:cNvSpPr>
            <a:spLocks noGrp="1"/>
          </p:cNvSpPr>
          <p:nvPr>
            <p:ph type="dt" sz="half" idx="10"/>
          </p:nvPr>
        </p:nvSpPr>
        <p:spPr/>
        <p:txBody>
          <a:bodyPr/>
          <a:lstStyle/>
          <a:p>
            <a:fld id="{35059F99-5F7D-4045-A321-84351653C9F2}" type="datetimeFigureOut">
              <a:rPr lang="en-US" smtClean="0"/>
              <a:t>2/23/2022</a:t>
            </a:fld>
            <a:endParaRPr lang="en-US"/>
          </a:p>
        </p:txBody>
      </p:sp>
      <p:sp>
        <p:nvSpPr>
          <p:cNvPr id="6" name="Footer Placeholder 5">
            <a:extLst>
              <a:ext uri="{FF2B5EF4-FFF2-40B4-BE49-F238E27FC236}">
                <a16:creationId xmlns:a16="http://schemas.microsoft.com/office/drawing/2014/main" id="{7D10D0A4-DF0B-4C66-9E91-C84DDE4C94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69FE7-67B3-49B3-80D9-E30C292B5CDB}"/>
              </a:ext>
            </a:extLst>
          </p:cNvPr>
          <p:cNvSpPr>
            <a:spLocks noGrp="1"/>
          </p:cNvSpPr>
          <p:nvPr>
            <p:ph type="sldNum" sz="quarter" idx="12"/>
          </p:nvPr>
        </p:nvSpPr>
        <p:spPr/>
        <p:txBody>
          <a:bodyPr/>
          <a:lstStyle/>
          <a:p>
            <a:fld id="{CA60E1D7-E91F-4B53-A577-9FC6AD0C0899}" type="slidenum">
              <a:rPr lang="en-US" smtClean="0"/>
              <a:t>‹#›</a:t>
            </a:fld>
            <a:endParaRPr lang="en-US"/>
          </a:p>
        </p:txBody>
      </p:sp>
    </p:spTree>
    <p:extLst>
      <p:ext uri="{BB962C8B-B14F-4D97-AF65-F5344CB8AC3E}">
        <p14:creationId xmlns:p14="http://schemas.microsoft.com/office/powerpoint/2010/main" val="194331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41910B-3745-4A37-B5F2-EB5BEB71A9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ECCCDB-A224-4D8D-BE85-6815F62AC8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1CB93-C642-406A-9B6B-86BAD76DEA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59F99-5F7D-4045-A321-84351653C9F2}" type="datetimeFigureOut">
              <a:rPr lang="en-US" smtClean="0"/>
              <a:t>2/23/2022</a:t>
            </a:fld>
            <a:endParaRPr lang="en-US"/>
          </a:p>
        </p:txBody>
      </p:sp>
      <p:sp>
        <p:nvSpPr>
          <p:cNvPr id="5" name="Footer Placeholder 4">
            <a:extLst>
              <a:ext uri="{FF2B5EF4-FFF2-40B4-BE49-F238E27FC236}">
                <a16:creationId xmlns:a16="http://schemas.microsoft.com/office/drawing/2014/main" id="{B9CA99BE-D121-426B-A0C3-598BC818CB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39475-8394-4E7F-8633-BDF78AEE4C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0E1D7-E91F-4B53-A577-9FC6AD0C0899}" type="slidenum">
              <a:rPr lang="en-US" smtClean="0"/>
              <a:t>‹#›</a:t>
            </a:fld>
            <a:endParaRPr lang="en-US"/>
          </a:p>
        </p:txBody>
      </p:sp>
    </p:spTree>
    <p:extLst>
      <p:ext uri="{BB962C8B-B14F-4D97-AF65-F5344CB8AC3E}">
        <p14:creationId xmlns:p14="http://schemas.microsoft.com/office/powerpoint/2010/main" val="128085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1078-A884-43B6-8560-1C9A43B791E6}"/>
              </a:ext>
            </a:extLst>
          </p:cNvPr>
          <p:cNvSpPr>
            <a:spLocks noGrp="1"/>
          </p:cNvSpPr>
          <p:nvPr>
            <p:ph type="ctrTitle"/>
          </p:nvPr>
        </p:nvSpPr>
        <p:spPr>
          <a:xfrm>
            <a:off x="0" y="846438"/>
            <a:ext cx="12141543" cy="1777228"/>
          </a:xfrm>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Optimization of Medical Resource Allocation Using  Python and PgRouting</a:t>
            </a:r>
          </a:p>
        </p:txBody>
      </p:sp>
      <p:sp>
        <p:nvSpPr>
          <p:cNvPr id="3" name="Subtitle 2">
            <a:extLst>
              <a:ext uri="{FF2B5EF4-FFF2-40B4-BE49-F238E27FC236}">
                <a16:creationId xmlns:a16="http://schemas.microsoft.com/office/drawing/2014/main" id="{6144F4BF-5BA7-4EF8-88DE-D26EE6432EF5}"/>
              </a:ext>
            </a:extLst>
          </p:cNvPr>
          <p:cNvSpPr>
            <a:spLocks noGrp="1"/>
          </p:cNvSpPr>
          <p:nvPr>
            <p:ph type="subTitle" idx="1"/>
          </p:nvPr>
        </p:nvSpPr>
        <p:spPr>
          <a:xfrm>
            <a:off x="2409566" y="3107767"/>
            <a:ext cx="7747687" cy="3682270"/>
          </a:xfrm>
        </p:spPr>
        <p:txBody>
          <a:bodyPr/>
          <a:lstStyle/>
          <a:p>
            <a:r>
              <a:rPr lang="en-US" dirty="0">
                <a:solidFill>
                  <a:schemeClr val="bg1"/>
                </a:solidFill>
                <a:latin typeface="Times New Roman" panose="02020603050405020304" pitchFamily="18" charset="0"/>
                <a:cs typeface="Times New Roman" panose="02020603050405020304" pitchFamily="18" charset="0"/>
              </a:rPr>
              <a:t>By</a:t>
            </a:r>
          </a:p>
          <a:p>
            <a:r>
              <a:rPr lang="en-US" dirty="0">
                <a:solidFill>
                  <a:schemeClr val="bg1"/>
                </a:solidFill>
                <a:latin typeface="Times New Roman" panose="02020603050405020304" pitchFamily="18" charset="0"/>
                <a:cs typeface="Times New Roman" panose="02020603050405020304" pitchFamily="18" charset="0"/>
              </a:rPr>
              <a:t>Daniel Erickson, m20210194 </a:t>
            </a:r>
          </a:p>
          <a:p>
            <a:r>
              <a:rPr lang="en-US" dirty="0">
                <a:solidFill>
                  <a:schemeClr val="bg1"/>
                </a:solidFill>
                <a:latin typeface="Times New Roman" panose="02020603050405020304" pitchFamily="18" charset="0"/>
                <a:cs typeface="Times New Roman" panose="02020603050405020304" pitchFamily="18" charset="0"/>
              </a:rPr>
              <a:t>Oluwabukola Olufunke Akanbi, m20210934</a:t>
            </a:r>
          </a:p>
          <a:p>
            <a:endParaRPr lang="en-US"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Supervisor</a:t>
            </a:r>
            <a:r>
              <a:rPr lang="en-US" dirty="0">
                <a:solidFill>
                  <a:schemeClr val="bg1"/>
                </a:solidFill>
                <a:latin typeface="Times New Roman" panose="02020603050405020304" pitchFamily="18" charset="0"/>
                <a:cs typeface="Times New Roman" panose="02020603050405020304" pitchFamily="18" charset="0"/>
              </a:rPr>
              <a:t>: Professor Alexandre Neto</a:t>
            </a: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472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52892-4F90-47A0-B50B-042B72E0E385}"/>
              </a:ext>
            </a:extLst>
          </p:cNvPr>
          <p:cNvSpPr>
            <a:spLocks noGrp="1"/>
          </p:cNvSpPr>
          <p:nvPr>
            <p:ph type="title"/>
          </p:nvPr>
        </p:nvSpPr>
        <p:spPr>
          <a:xfrm>
            <a:off x="751703" y="152089"/>
            <a:ext cx="10515600" cy="1124745"/>
          </a:xfrm>
        </p:spPr>
        <p:txBody>
          <a:bodyPr>
            <a:normAutofit/>
          </a:bodyPr>
          <a:lstStyle/>
          <a:p>
            <a:pPr algn="ctr"/>
            <a:r>
              <a:rPr lang="en-US" sz="3600" dirty="0">
                <a:latin typeface="Times New Roman" panose="02020603050405020304" pitchFamily="18" charset="0"/>
                <a:cs typeface="Times New Roman" panose="02020603050405020304" pitchFamily="18" charset="0"/>
              </a:rPr>
              <a:t>Introduction</a:t>
            </a:r>
          </a:p>
        </p:txBody>
      </p:sp>
      <p:pic>
        <p:nvPicPr>
          <p:cNvPr id="5" name="Content Placeholder 4">
            <a:extLst>
              <a:ext uri="{FF2B5EF4-FFF2-40B4-BE49-F238E27FC236}">
                <a16:creationId xmlns:a16="http://schemas.microsoft.com/office/drawing/2014/main" id="{2044DE58-0975-4A5C-BFEC-8A1E5C3352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0988" y="4065373"/>
            <a:ext cx="3534275" cy="1986262"/>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B44DF2D3-CC64-4B9C-8514-AFA6C0DF0FAC}"/>
              </a:ext>
            </a:extLst>
          </p:cNvPr>
          <p:cNvSpPr txBox="1"/>
          <p:nvPr/>
        </p:nvSpPr>
        <p:spPr>
          <a:xfrm>
            <a:off x="7228187" y="6155036"/>
            <a:ext cx="3750277" cy="338554"/>
          </a:xfrm>
          <a:prstGeom prst="rect">
            <a:avLst/>
          </a:prstGeom>
          <a:noFill/>
        </p:spPr>
        <p:txBody>
          <a:bodyPr wrap="square" rtlCol="0">
            <a:spAutoFit/>
          </a:bodyPr>
          <a:lstStyle/>
          <a:p>
            <a:pPr algn="ctr"/>
            <a:r>
              <a:rPr lang="en-US" sz="1600" b="0" i="1" u="none" strike="noStrike" dirty="0">
                <a:effectLst/>
                <a:latin typeface="Times New Roman" panose="02020603050405020304" pitchFamily="18" charset="0"/>
                <a:cs typeface="Times New Roman" panose="02020603050405020304" pitchFamily="18" charset="0"/>
              </a:rPr>
              <a:t>Eike-</a:t>
            </a:r>
            <a:r>
              <a:rPr lang="en-US" sz="1600" b="0" i="1" u="none" strike="noStrike" dirty="0" err="1">
                <a:effectLst/>
                <a:latin typeface="Times New Roman" panose="02020603050405020304" pitchFamily="18" charset="0"/>
                <a:cs typeface="Times New Roman" panose="02020603050405020304" pitchFamily="18" charset="0"/>
              </a:rPr>
              <a:t>Henner</a:t>
            </a:r>
            <a:r>
              <a:rPr lang="en-US" sz="1600" b="0" i="1" u="none" strike="noStrike" dirty="0">
                <a:effectLst/>
                <a:latin typeface="Times New Roman" panose="02020603050405020304" pitchFamily="18" charset="0"/>
                <a:cs typeface="Times New Roman" panose="02020603050405020304" pitchFamily="18" charset="0"/>
              </a:rPr>
              <a:t> W. Kluge, 2007</a:t>
            </a:r>
            <a:endParaRPr lang="en-US" sz="1600"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6C82BBF-F442-4184-94EC-12914815AC44}"/>
              </a:ext>
            </a:extLst>
          </p:cNvPr>
          <p:cNvSpPr txBox="1"/>
          <p:nvPr/>
        </p:nvSpPr>
        <p:spPr>
          <a:xfrm>
            <a:off x="446080" y="4766116"/>
            <a:ext cx="6413156"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Which ever way you choose to define medical resources, either in terms of material, human, or medical facility, the reality is they are always limited. </a:t>
            </a:r>
          </a:p>
        </p:txBody>
      </p:sp>
      <p:sp>
        <p:nvSpPr>
          <p:cNvPr id="9" name="TextBox 8">
            <a:extLst>
              <a:ext uri="{FF2B5EF4-FFF2-40B4-BE49-F238E27FC236}">
                <a16:creationId xmlns:a16="http://schemas.microsoft.com/office/drawing/2014/main" id="{0108FD7A-CD51-484F-AC29-A63C1E105FC4}"/>
              </a:ext>
            </a:extLst>
          </p:cNvPr>
          <p:cNvSpPr txBox="1"/>
          <p:nvPr/>
        </p:nvSpPr>
        <p:spPr>
          <a:xfrm>
            <a:off x="5397843" y="1833838"/>
            <a:ext cx="5869460" cy="830997"/>
          </a:xfrm>
          <a:prstGeom prst="rect">
            <a:avLst/>
          </a:prstGeom>
          <a:noFill/>
        </p:spPr>
        <p:txBody>
          <a:bodyPr wrap="square" rtlCol="0">
            <a:spAutoFit/>
          </a:bodyPr>
          <a:lstStyle/>
          <a:p>
            <a:pPr algn="just"/>
            <a:r>
              <a:rPr lang="en-US" sz="1600" b="0" i="0" u="none" strike="noStrike" dirty="0">
                <a:solidFill>
                  <a:srgbClr val="000000"/>
                </a:solidFill>
                <a:effectLst/>
                <a:latin typeface="Times New Roman" panose="02020603050405020304" pitchFamily="18" charset="0"/>
                <a:cs typeface="Times New Roman" panose="02020603050405020304" pitchFamily="18" charset="0"/>
              </a:rPr>
              <a:t>Health is wealth, said Ghandi a long time ago, and that is still the reality today. A healthy nation has a possibility of experiencing sustained growth.</a:t>
            </a:r>
            <a:endParaRPr lang="en-US" sz="16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4E1A536B-7595-4107-9B75-86CC8710B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02" y="1609396"/>
            <a:ext cx="3632886" cy="2179732"/>
          </a:xfrm>
          <a:prstGeom prst="rect">
            <a:avLst/>
          </a:prstGeom>
          <a:ln>
            <a:no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1B291BED-084C-497C-AA34-5CE5FEBBA0FB}"/>
              </a:ext>
            </a:extLst>
          </p:cNvPr>
          <p:cNvSpPr txBox="1"/>
          <p:nvPr/>
        </p:nvSpPr>
        <p:spPr>
          <a:xfrm>
            <a:off x="1289736" y="3897545"/>
            <a:ext cx="3166418" cy="338554"/>
          </a:xfrm>
          <a:prstGeom prst="rect">
            <a:avLst/>
          </a:prstGeom>
          <a:noFill/>
        </p:spPr>
        <p:txBody>
          <a:bodyPr wrap="square" rtlCol="0">
            <a:spAutoFit/>
          </a:bodyPr>
          <a:lstStyle/>
          <a:p>
            <a:pPr algn="ctr"/>
            <a:r>
              <a:rPr lang="en-US" sz="1600" i="1" dirty="0">
                <a:latin typeface="Times New Roman" panose="02020603050405020304" pitchFamily="18" charset="0"/>
                <a:cs typeface="Times New Roman" panose="02020603050405020304" pitchFamily="18" charset="0"/>
              </a:rPr>
              <a:t>Mahatma Ghandi</a:t>
            </a:r>
          </a:p>
        </p:txBody>
      </p:sp>
      <p:sp>
        <p:nvSpPr>
          <p:cNvPr id="19" name="TextBox 18">
            <a:extLst>
              <a:ext uri="{FF2B5EF4-FFF2-40B4-BE49-F238E27FC236}">
                <a16:creationId xmlns:a16="http://schemas.microsoft.com/office/drawing/2014/main" id="{544B1600-6BEE-4A18-A4AE-62AED104D6D7}"/>
              </a:ext>
            </a:extLst>
          </p:cNvPr>
          <p:cNvSpPr txBox="1"/>
          <p:nvPr/>
        </p:nvSpPr>
        <p:spPr>
          <a:xfrm>
            <a:off x="0" y="0"/>
            <a:ext cx="2743200" cy="369332"/>
          </a:xfrm>
          <a:prstGeom prst="rect">
            <a:avLst/>
          </a:prstGeom>
          <a:noFill/>
        </p:spPr>
        <p:txBody>
          <a:bodyPr wrap="square" rtlCol="0">
            <a:spAutoFit/>
          </a:bodyPr>
          <a:lstStyle/>
          <a:p>
            <a:r>
              <a:rPr lang="en-US" dirty="0">
                <a:solidFill>
                  <a:schemeClr val="tx2"/>
                </a:solidFill>
                <a:latin typeface="Times New Roman" panose="02020603050405020304" pitchFamily="18" charset="0"/>
                <a:cs typeface="Times New Roman" panose="02020603050405020304" pitchFamily="18" charset="0"/>
              </a:rPr>
              <a:t>Presenter: Bukky</a:t>
            </a:r>
          </a:p>
        </p:txBody>
      </p:sp>
    </p:spTree>
    <p:extLst>
      <p:ext uri="{BB962C8B-B14F-4D97-AF65-F5344CB8AC3E}">
        <p14:creationId xmlns:p14="http://schemas.microsoft.com/office/powerpoint/2010/main" val="276382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84900DA-C925-453B-9DAF-210E3D3BD55A}"/>
              </a:ext>
            </a:extLst>
          </p:cNvPr>
          <p:cNvSpPr txBox="1"/>
          <p:nvPr/>
        </p:nvSpPr>
        <p:spPr>
          <a:xfrm>
            <a:off x="1941040" y="381261"/>
            <a:ext cx="8309919"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Aim and Objectives</a:t>
            </a:r>
          </a:p>
        </p:txBody>
      </p:sp>
      <p:sp>
        <p:nvSpPr>
          <p:cNvPr id="15" name="TextBox 14">
            <a:extLst>
              <a:ext uri="{FF2B5EF4-FFF2-40B4-BE49-F238E27FC236}">
                <a16:creationId xmlns:a16="http://schemas.microsoft.com/office/drawing/2014/main" id="{B3F8E704-44B3-4D55-93D9-E4B2A28811C6}"/>
              </a:ext>
            </a:extLst>
          </p:cNvPr>
          <p:cNvSpPr txBox="1"/>
          <p:nvPr/>
        </p:nvSpPr>
        <p:spPr>
          <a:xfrm>
            <a:off x="389238" y="2888803"/>
            <a:ext cx="7000102" cy="2308324"/>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Plot and show the spatial distribution of existing medical facilities and population in the study area.</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Create isochrones/buffers with specified distances around medical facilities to estimate population served</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Create a web-based solution that allows planners to click/enter the coordinates of an existing medical center and retrieve its service area and also the served population estimation based on specified buffer radius. </a:t>
            </a:r>
          </a:p>
        </p:txBody>
      </p:sp>
      <p:sp>
        <p:nvSpPr>
          <p:cNvPr id="16" name="TextBox 15">
            <a:extLst>
              <a:ext uri="{FF2B5EF4-FFF2-40B4-BE49-F238E27FC236}">
                <a16:creationId xmlns:a16="http://schemas.microsoft.com/office/drawing/2014/main" id="{D3B399E3-BE2F-4454-869E-4DA66403D880}"/>
              </a:ext>
            </a:extLst>
          </p:cNvPr>
          <p:cNvSpPr txBox="1"/>
          <p:nvPr/>
        </p:nvSpPr>
        <p:spPr>
          <a:xfrm>
            <a:off x="389238" y="1506149"/>
            <a:ext cx="9014253"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aim of this project is to implement Python and PgRouting to manage and optimize the allocation of medical resources in Goa State India. This tool uses several data inputs, namely: population, OSM (road network), and existing medical centers.</a:t>
            </a:r>
          </a:p>
        </p:txBody>
      </p:sp>
      <p:pic>
        <p:nvPicPr>
          <p:cNvPr id="18" name="Picture 17">
            <a:extLst>
              <a:ext uri="{FF2B5EF4-FFF2-40B4-BE49-F238E27FC236}">
                <a16:creationId xmlns:a16="http://schemas.microsoft.com/office/drawing/2014/main" id="{11BA2F5A-684E-4354-8B0F-678C6AA25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8003" y="2489530"/>
            <a:ext cx="2862321" cy="2862321"/>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F092E7FC-688D-4749-BF49-FDF138CDC96A}"/>
              </a:ext>
            </a:extLst>
          </p:cNvPr>
          <p:cNvSpPr txBox="1"/>
          <p:nvPr/>
        </p:nvSpPr>
        <p:spPr>
          <a:xfrm>
            <a:off x="0" y="0"/>
            <a:ext cx="1828800" cy="369332"/>
          </a:xfrm>
          <a:prstGeom prst="rect">
            <a:avLst/>
          </a:prstGeom>
          <a:noFill/>
        </p:spPr>
        <p:txBody>
          <a:bodyPr wrap="square" rtlCol="0">
            <a:spAutoFit/>
          </a:bodyPr>
          <a:lstStyle/>
          <a:p>
            <a:r>
              <a:rPr lang="en-US" dirty="0">
                <a:solidFill>
                  <a:schemeClr val="tx2"/>
                </a:solidFill>
                <a:latin typeface="Times New Roman" panose="02020603050405020304" pitchFamily="18" charset="0"/>
                <a:cs typeface="Times New Roman" panose="02020603050405020304" pitchFamily="18" charset="0"/>
              </a:rPr>
              <a:t>Presenter: Bukky</a:t>
            </a:r>
          </a:p>
        </p:txBody>
      </p:sp>
    </p:spTree>
    <p:extLst>
      <p:ext uri="{BB962C8B-B14F-4D97-AF65-F5344CB8AC3E}">
        <p14:creationId xmlns:p14="http://schemas.microsoft.com/office/powerpoint/2010/main" val="159817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3AAC648-0720-4C9D-B0A7-CCBCA84EB158}"/>
              </a:ext>
            </a:extLst>
          </p:cNvPr>
          <p:cNvSpPr txBox="1"/>
          <p:nvPr/>
        </p:nvSpPr>
        <p:spPr>
          <a:xfrm>
            <a:off x="1779373" y="213211"/>
            <a:ext cx="7877432"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Study Area and Data</a:t>
            </a:r>
          </a:p>
        </p:txBody>
      </p:sp>
      <p:pic>
        <p:nvPicPr>
          <p:cNvPr id="11" name="Picture 10">
            <a:extLst>
              <a:ext uri="{FF2B5EF4-FFF2-40B4-BE49-F238E27FC236}">
                <a16:creationId xmlns:a16="http://schemas.microsoft.com/office/drawing/2014/main" id="{18EAFA89-71A7-4755-821A-66ED546CB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06" y="1072696"/>
            <a:ext cx="3247835" cy="4893276"/>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04810DC1-A49D-4686-A22F-820CB41DEB31}"/>
              </a:ext>
            </a:extLst>
          </p:cNvPr>
          <p:cNvSpPr txBox="1"/>
          <p:nvPr/>
        </p:nvSpPr>
        <p:spPr>
          <a:xfrm>
            <a:off x="4479322" y="990109"/>
            <a:ext cx="7302845" cy="255454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Goa is a small emerald land on the west coast of India, the 25</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state of the union states of India. The population is about  1.82m. Goa covers an area of 3702 square kilometers and comprises two revenue district, North Goa and South Goa. Major business industries.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Agriculture</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Mining</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Tourism</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graphicFrame>
        <p:nvGraphicFramePr>
          <p:cNvPr id="16" name="Table 16">
            <a:extLst>
              <a:ext uri="{FF2B5EF4-FFF2-40B4-BE49-F238E27FC236}">
                <a16:creationId xmlns:a16="http://schemas.microsoft.com/office/drawing/2014/main" id="{3C2B288D-2B2B-4088-A989-F31996B4B38C}"/>
              </a:ext>
            </a:extLst>
          </p:cNvPr>
          <p:cNvGraphicFramePr>
            <a:graphicFrameLocks noGrp="1"/>
          </p:cNvGraphicFramePr>
          <p:nvPr>
            <p:extLst>
              <p:ext uri="{D42A27DB-BD31-4B8C-83A1-F6EECF244321}">
                <p14:modId xmlns:p14="http://schemas.microsoft.com/office/powerpoint/2010/main" val="857295685"/>
              </p:ext>
            </p:extLst>
          </p:nvPr>
        </p:nvGraphicFramePr>
        <p:xfrm>
          <a:off x="4707923" y="3299253"/>
          <a:ext cx="6728255" cy="1931824"/>
        </p:xfrm>
        <a:graphic>
          <a:graphicData uri="http://schemas.openxmlformats.org/drawingml/2006/table">
            <a:tbl>
              <a:tblPr firstRow="1" bandRow="1">
                <a:tableStyleId>{5C22544A-7EE6-4342-B048-85BDC9FD1C3A}</a:tableStyleId>
              </a:tblPr>
              <a:tblGrid>
                <a:gridCol w="580769">
                  <a:extLst>
                    <a:ext uri="{9D8B030D-6E8A-4147-A177-3AD203B41FA5}">
                      <a16:colId xmlns:a16="http://schemas.microsoft.com/office/drawing/2014/main" val="2501592456"/>
                    </a:ext>
                  </a:extLst>
                </a:gridCol>
                <a:gridCol w="2106827">
                  <a:extLst>
                    <a:ext uri="{9D8B030D-6E8A-4147-A177-3AD203B41FA5}">
                      <a16:colId xmlns:a16="http://schemas.microsoft.com/office/drawing/2014/main" val="1519269866"/>
                    </a:ext>
                  </a:extLst>
                </a:gridCol>
                <a:gridCol w="883508">
                  <a:extLst>
                    <a:ext uri="{9D8B030D-6E8A-4147-A177-3AD203B41FA5}">
                      <a16:colId xmlns:a16="http://schemas.microsoft.com/office/drawing/2014/main" val="3185975960"/>
                    </a:ext>
                  </a:extLst>
                </a:gridCol>
                <a:gridCol w="3157151">
                  <a:extLst>
                    <a:ext uri="{9D8B030D-6E8A-4147-A177-3AD203B41FA5}">
                      <a16:colId xmlns:a16="http://schemas.microsoft.com/office/drawing/2014/main" val="974697436"/>
                    </a:ext>
                  </a:extLst>
                </a:gridCol>
              </a:tblGrid>
              <a:tr h="386792">
                <a:tc>
                  <a:txBody>
                    <a:bodyPr/>
                    <a:lstStyle/>
                    <a:p>
                      <a:pPr algn="ctr"/>
                      <a:r>
                        <a:rPr lang="en-US" sz="1600" dirty="0"/>
                        <a:t>S/N</a:t>
                      </a:r>
                    </a:p>
                  </a:txBody>
                  <a:tcPr/>
                </a:tc>
                <a:tc>
                  <a:txBody>
                    <a:bodyPr/>
                    <a:lstStyle/>
                    <a:p>
                      <a:pPr algn="ctr"/>
                      <a:r>
                        <a:rPr lang="en-US" sz="1600" dirty="0"/>
                        <a:t>Data</a:t>
                      </a:r>
                    </a:p>
                  </a:txBody>
                  <a:tcPr/>
                </a:tc>
                <a:tc>
                  <a:txBody>
                    <a:bodyPr/>
                    <a:lstStyle/>
                    <a:p>
                      <a:pPr algn="ctr"/>
                      <a:r>
                        <a:rPr lang="en-US" sz="1600" dirty="0"/>
                        <a:t>Year</a:t>
                      </a:r>
                    </a:p>
                  </a:txBody>
                  <a:tcPr/>
                </a:tc>
                <a:tc>
                  <a:txBody>
                    <a:bodyPr/>
                    <a:lstStyle/>
                    <a:p>
                      <a:pPr algn="ctr"/>
                      <a:r>
                        <a:rPr lang="en-US" sz="1600" dirty="0"/>
                        <a:t>Source</a:t>
                      </a:r>
                    </a:p>
                  </a:txBody>
                  <a:tcPr/>
                </a:tc>
                <a:extLst>
                  <a:ext uri="{0D108BD9-81ED-4DB2-BD59-A6C34878D82A}">
                    <a16:rowId xmlns:a16="http://schemas.microsoft.com/office/drawing/2014/main" val="137766566"/>
                  </a:ext>
                </a:extLst>
              </a:tr>
              <a:tr h="518341">
                <a:tc>
                  <a:txBody>
                    <a:bodyPr/>
                    <a:lstStyle/>
                    <a:p>
                      <a:r>
                        <a:rPr lang="en-US" sz="1600" dirty="0"/>
                        <a:t>1</a:t>
                      </a:r>
                    </a:p>
                  </a:txBody>
                  <a:tcPr/>
                </a:tc>
                <a:tc>
                  <a:txBody>
                    <a:bodyPr/>
                    <a:lstStyle/>
                    <a:p>
                      <a:r>
                        <a:rPr lang="en-US" sz="1600" dirty="0"/>
                        <a:t>Census</a:t>
                      </a:r>
                    </a:p>
                  </a:txBody>
                  <a:tcPr/>
                </a:tc>
                <a:tc>
                  <a:txBody>
                    <a:bodyPr/>
                    <a:lstStyle/>
                    <a:p>
                      <a:r>
                        <a:rPr lang="en-US" sz="1600" dirty="0"/>
                        <a:t>2001</a:t>
                      </a:r>
                    </a:p>
                  </a:txBody>
                  <a:tcPr/>
                </a:tc>
                <a:tc>
                  <a:txBody>
                    <a:bodyPr/>
                    <a:lstStyle/>
                    <a:p>
                      <a:r>
                        <a:rPr lang="en-US" sz="1600" dirty="0"/>
                        <a:t>https://censusindia.gov.in/pca/pcadata/Houselisting-housing-Goa.html</a:t>
                      </a:r>
                    </a:p>
                  </a:txBody>
                  <a:tcPr/>
                </a:tc>
                <a:extLst>
                  <a:ext uri="{0D108BD9-81ED-4DB2-BD59-A6C34878D82A}">
                    <a16:rowId xmlns:a16="http://schemas.microsoft.com/office/drawing/2014/main" val="3203633287"/>
                  </a:ext>
                </a:extLst>
              </a:tr>
              <a:tr h="518341">
                <a:tc>
                  <a:txBody>
                    <a:bodyPr/>
                    <a:lstStyle/>
                    <a:p>
                      <a:r>
                        <a:rPr lang="en-US" sz="1600" dirty="0"/>
                        <a:t>2</a:t>
                      </a:r>
                    </a:p>
                  </a:txBody>
                  <a:tcPr/>
                </a:tc>
                <a:tc>
                  <a:txBody>
                    <a:bodyPr/>
                    <a:lstStyle/>
                    <a:p>
                      <a:r>
                        <a:rPr lang="en-US" sz="1600" dirty="0"/>
                        <a:t>Medical Facilities</a:t>
                      </a:r>
                    </a:p>
                  </a:txBody>
                  <a:tcPr/>
                </a:tc>
                <a:tc>
                  <a:txBody>
                    <a:bodyPr/>
                    <a:lstStyle/>
                    <a:p>
                      <a:r>
                        <a:rPr lang="en-US" sz="1600" dirty="0"/>
                        <a:t>2011</a:t>
                      </a:r>
                    </a:p>
                  </a:txBody>
                  <a:tcPr/>
                </a:tc>
                <a:tc>
                  <a:txBody>
                    <a:bodyPr/>
                    <a:lstStyle/>
                    <a:p>
                      <a:r>
                        <a:rPr lang="en-US" sz="1600" dirty="0"/>
                        <a:t>https://nhm.goa.gov.in/list-of-health-centres/</a:t>
                      </a:r>
                    </a:p>
                  </a:txBody>
                  <a:tcPr/>
                </a:tc>
                <a:extLst>
                  <a:ext uri="{0D108BD9-81ED-4DB2-BD59-A6C34878D82A}">
                    <a16:rowId xmlns:a16="http://schemas.microsoft.com/office/drawing/2014/main" val="2255323065"/>
                  </a:ext>
                </a:extLst>
              </a:tr>
              <a:tr h="386792">
                <a:tc>
                  <a:txBody>
                    <a:bodyPr/>
                    <a:lstStyle/>
                    <a:p>
                      <a:r>
                        <a:rPr lang="en-US" sz="1600" dirty="0"/>
                        <a:t>3</a:t>
                      </a:r>
                    </a:p>
                  </a:txBody>
                  <a:tcPr/>
                </a:tc>
                <a:tc>
                  <a:txBody>
                    <a:bodyPr/>
                    <a:lstStyle/>
                    <a:p>
                      <a:r>
                        <a:rPr lang="en-US" sz="1600" dirty="0"/>
                        <a:t>OSM(road network)</a:t>
                      </a:r>
                    </a:p>
                  </a:txBody>
                  <a:tcPr/>
                </a:tc>
                <a:tc>
                  <a:txBody>
                    <a:bodyPr/>
                    <a:lstStyle/>
                    <a:p>
                      <a:r>
                        <a:rPr lang="en-US" sz="1600" dirty="0"/>
                        <a:t>2021</a:t>
                      </a:r>
                    </a:p>
                  </a:txBody>
                  <a:tcPr/>
                </a:tc>
                <a:tc>
                  <a:txBody>
                    <a:bodyPr/>
                    <a:lstStyle/>
                    <a:p>
                      <a:r>
                        <a:rPr lang="en-US" sz="1600" dirty="0" err="1"/>
                        <a:t>Geofabrik</a:t>
                      </a:r>
                      <a:r>
                        <a:rPr lang="en-US" sz="1600" dirty="0"/>
                        <a:t> (Open Street map)</a:t>
                      </a:r>
                    </a:p>
                  </a:txBody>
                  <a:tcPr/>
                </a:tc>
                <a:extLst>
                  <a:ext uri="{0D108BD9-81ED-4DB2-BD59-A6C34878D82A}">
                    <a16:rowId xmlns:a16="http://schemas.microsoft.com/office/drawing/2014/main" val="2468832615"/>
                  </a:ext>
                </a:extLst>
              </a:tr>
            </a:tbl>
          </a:graphicData>
        </a:graphic>
      </p:graphicFrame>
      <p:sp>
        <p:nvSpPr>
          <p:cNvPr id="17" name="TextBox 16">
            <a:extLst>
              <a:ext uri="{FF2B5EF4-FFF2-40B4-BE49-F238E27FC236}">
                <a16:creationId xmlns:a16="http://schemas.microsoft.com/office/drawing/2014/main" id="{2F517ECE-DC5B-4C61-B8A5-56769423C546}"/>
              </a:ext>
            </a:extLst>
          </p:cNvPr>
          <p:cNvSpPr txBox="1"/>
          <p:nvPr/>
        </p:nvSpPr>
        <p:spPr>
          <a:xfrm>
            <a:off x="0" y="57"/>
            <a:ext cx="2113005" cy="369332"/>
          </a:xfrm>
          <a:prstGeom prst="rect">
            <a:avLst/>
          </a:prstGeom>
          <a:noFill/>
        </p:spPr>
        <p:txBody>
          <a:bodyPr wrap="square" rtlCol="0">
            <a:spAutoFit/>
          </a:bodyPr>
          <a:lstStyle/>
          <a:p>
            <a:r>
              <a:rPr lang="en-US" dirty="0">
                <a:solidFill>
                  <a:schemeClr val="tx2"/>
                </a:solidFill>
                <a:latin typeface="Times New Roman" panose="02020603050405020304" pitchFamily="18" charset="0"/>
                <a:cs typeface="Times New Roman" panose="02020603050405020304" pitchFamily="18" charset="0"/>
              </a:rPr>
              <a:t>Presenter: Daniel</a:t>
            </a:r>
          </a:p>
        </p:txBody>
      </p:sp>
      <p:sp>
        <p:nvSpPr>
          <p:cNvPr id="18" name="TextBox 17">
            <a:extLst>
              <a:ext uri="{FF2B5EF4-FFF2-40B4-BE49-F238E27FC236}">
                <a16:creationId xmlns:a16="http://schemas.microsoft.com/office/drawing/2014/main" id="{40E6AD9B-0E45-40DF-ABB3-59EC8DC20336}"/>
              </a:ext>
            </a:extLst>
          </p:cNvPr>
          <p:cNvSpPr txBox="1"/>
          <p:nvPr/>
        </p:nvSpPr>
        <p:spPr>
          <a:xfrm>
            <a:off x="4775886" y="5427363"/>
            <a:ext cx="7012704"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Medical Facility data was divided into 3 tiers. </a:t>
            </a: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Tier 1 </a:t>
            </a:r>
            <a:r>
              <a:rPr lang="en-US" sz="1600" dirty="0">
                <a:latin typeface="Times New Roman" panose="02020603050405020304" pitchFamily="18" charset="0"/>
                <a:cs typeface="Times New Roman" panose="02020603050405020304" pitchFamily="18" charset="0"/>
              </a:rPr>
              <a:t>represents hospitals</a:t>
            </a: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Tier 2 </a:t>
            </a:r>
            <a:r>
              <a:rPr lang="en-US" sz="1600" dirty="0">
                <a:latin typeface="Times New Roman" panose="02020603050405020304" pitchFamily="18" charset="0"/>
                <a:cs typeface="Times New Roman" panose="02020603050405020304" pitchFamily="18" charset="0"/>
              </a:rPr>
              <a:t>represents health centers</a:t>
            </a:r>
          </a:p>
          <a:p>
            <a:pPr marL="285750" indent="-28575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Tier 3 </a:t>
            </a:r>
            <a:r>
              <a:rPr lang="en-US" sz="1600" dirty="0">
                <a:latin typeface="Times New Roman" panose="02020603050405020304" pitchFamily="18" charset="0"/>
                <a:cs typeface="Times New Roman" panose="02020603050405020304" pitchFamily="18" charset="0"/>
              </a:rPr>
              <a:t>represents clinics</a:t>
            </a:r>
          </a:p>
        </p:txBody>
      </p:sp>
    </p:spTree>
    <p:extLst>
      <p:ext uri="{BB962C8B-B14F-4D97-AF65-F5344CB8AC3E}">
        <p14:creationId xmlns:p14="http://schemas.microsoft.com/office/powerpoint/2010/main" val="1374907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510981-6604-4201-B627-A7219696471C}"/>
              </a:ext>
            </a:extLst>
          </p:cNvPr>
          <p:cNvSpPr txBox="1"/>
          <p:nvPr/>
        </p:nvSpPr>
        <p:spPr>
          <a:xfrm>
            <a:off x="0" y="80320"/>
            <a:ext cx="2143897" cy="369332"/>
          </a:xfrm>
          <a:prstGeom prst="rect">
            <a:avLst/>
          </a:prstGeom>
          <a:noFill/>
        </p:spPr>
        <p:txBody>
          <a:bodyPr wrap="square" rtlCol="0">
            <a:spAutoFit/>
          </a:bodyPr>
          <a:lstStyle/>
          <a:p>
            <a:r>
              <a:rPr lang="en-US" dirty="0">
                <a:solidFill>
                  <a:schemeClr val="tx2"/>
                </a:solidFill>
                <a:latin typeface="Times New Roman" panose="02020603050405020304" pitchFamily="18" charset="0"/>
                <a:cs typeface="Times New Roman" panose="02020603050405020304" pitchFamily="18" charset="0"/>
              </a:rPr>
              <a:t>Presenter: Daniel</a:t>
            </a:r>
          </a:p>
        </p:txBody>
      </p:sp>
      <p:sp>
        <p:nvSpPr>
          <p:cNvPr id="6" name="TextBox 5">
            <a:extLst>
              <a:ext uri="{FF2B5EF4-FFF2-40B4-BE49-F238E27FC236}">
                <a16:creationId xmlns:a16="http://schemas.microsoft.com/office/drawing/2014/main" id="{4F2A370A-9EF7-4848-A7D8-76D9A7EA569B}"/>
              </a:ext>
            </a:extLst>
          </p:cNvPr>
          <p:cNvSpPr txBox="1"/>
          <p:nvPr/>
        </p:nvSpPr>
        <p:spPr>
          <a:xfrm>
            <a:off x="2095500" y="240956"/>
            <a:ext cx="8001000"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Scope and Limitations</a:t>
            </a:r>
          </a:p>
        </p:txBody>
      </p:sp>
      <p:sp>
        <p:nvSpPr>
          <p:cNvPr id="7" name="TextBox 6">
            <a:extLst>
              <a:ext uri="{FF2B5EF4-FFF2-40B4-BE49-F238E27FC236}">
                <a16:creationId xmlns:a16="http://schemas.microsoft.com/office/drawing/2014/main" id="{E4E6D575-2BA2-4825-9B5F-110364C40077}"/>
              </a:ext>
            </a:extLst>
          </p:cNvPr>
          <p:cNvSpPr txBox="1"/>
          <p:nvPr/>
        </p:nvSpPr>
        <p:spPr>
          <a:xfrm>
            <a:off x="253314" y="1050324"/>
            <a:ext cx="11726562" cy="280076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Limitation</a:t>
            </a:r>
          </a:p>
          <a:p>
            <a:r>
              <a:rPr lang="en-US" sz="1600" dirty="0">
                <a:latin typeface="Times New Roman" panose="02020603050405020304" pitchFamily="18" charset="0"/>
                <a:cs typeface="Times New Roman" panose="02020603050405020304" pitchFamily="18" charset="0"/>
              </a:rPr>
              <a:t>Some of the limitations we encountered during the project are as follows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Stata data</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Dataset are not consistent</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Routing issues, especially for rural areas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Lack of adequate information about the study area</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Time!!</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8E0D4A5-039D-4F6C-B5E9-B938B7BBA62B}"/>
              </a:ext>
            </a:extLst>
          </p:cNvPr>
          <p:cNvSpPr txBox="1"/>
          <p:nvPr/>
        </p:nvSpPr>
        <p:spPr>
          <a:xfrm>
            <a:off x="253314" y="3352408"/>
            <a:ext cx="7506730"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Scope</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Viewing the medical facilities and creating isochrones around them</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Calculating intersections of census tracts and the isochrones to arrive at population served</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Population estimations are based on area percentages</a:t>
            </a:r>
          </a:p>
        </p:txBody>
      </p:sp>
    </p:spTree>
    <p:extLst>
      <p:ext uri="{BB962C8B-B14F-4D97-AF65-F5344CB8AC3E}">
        <p14:creationId xmlns:p14="http://schemas.microsoft.com/office/powerpoint/2010/main" val="4192215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452749-8CF5-4E05-A04D-82EB6F55B64C}"/>
              </a:ext>
            </a:extLst>
          </p:cNvPr>
          <p:cNvSpPr txBox="1"/>
          <p:nvPr/>
        </p:nvSpPr>
        <p:spPr>
          <a:xfrm>
            <a:off x="3387090" y="500448"/>
            <a:ext cx="5417820"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Conclusion</a:t>
            </a:r>
            <a:endParaRPr lang="en-US" sz="3200" dirty="0"/>
          </a:p>
        </p:txBody>
      </p:sp>
      <p:sp>
        <p:nvSpPr>
          <p:cNvPr id="7" name="TextBox 6">
            <a:extLst>
              <a:ext uri="{FF2B5EF4-FFF2-40B4-BE49-F238E27FC236}">
                <a16:creationId xmlns:a16="http://schemas.microsoft.com/office/drawing/2014/main" id="{EEC0855B-D8E1-4421-BB8D-3C72DD7F0BC9}"/>
              </a:ext>
            </a:extLst>
          </p:cNvPr>
          <p:cNvSpPr txBox="1"/>
          <p:nvPr/>
        </p:nvSpPr>
        <p:spPr>
          <a:xfrm>
            <a:off x="762000" y="1287780"/>
            <a:ext cx="10668000" cy="2862322"/>
          </a:xfrm>
          <a:prstGeom prst="rect">
            <a:avLst/>
          </a:prstGeom>
          <a:noFill/>
        </p:spPr>
        <p:txBody>
          <a:bodyPr wrap="square" rtlCol="0">
            <a:spAutoFit/>
          </a:bodyPr>
          <a:lstStyle/>
          <a:p>
            <a:pPr marL="285750" indent="-285750">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rPr>
              <a:t>The problem of allocating healthcare resources in a fair and equitable way has been a focus of concreted discussion and analysis for decades.</a:t>
            </a:r>
          </a:p>
          <a:p>
            <a:endParaRPr lang="en-US" sz="1800" b="0" i="0" u="none" strike="noStrike" dirty="0">
              <a:solidFill>
                <a:srgbClr val="000000"/>
              </a:solidFill>
              <a:effectLst/>
              <a:latin typeface="Times New Roman" panose="02020603050405020304" pitchFamily="18" charset="0"/>
            </a:endParaRPr>
          </a:p>
          <a:p>
            <a:pPr marL="285750" indent="-285750">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health of a nation is an important criterion of a country’s advancement; when the population in a particular nation is healthy, there is a possibility of experiencing sustained growth.</a:t>
            </a:r>
          </a:p>
          <a:p>
            <a:pPr marL="285750" indent="-285750">
              <a:buFont typeface="Wingdings" panose="05000000000000000000" pitchFamily="2" charset="2"/>
              <a:buChar char="Ø"/>
            </a:pPr>
            <a:endParaRPr lang="en-US" sz="1800" b="0" i="0" u="none" strike="noStrike" dirty="0">
              <a:solidFill>
                <a:srgbClr val="000000"/>
              </a:solidFill>
              <a:effectLst/>
              <a:latin typeface="Times New Roman" panose="02020603050405020304" pitchFamily="18" charset="0"/>
            </a:endParaRPr>
          </a:p>
          <a:p>
            <a:pPr marL="285750" indent="-285750">
              <a:buFont typeface="Wingdings" panose="05000000000000000000" pitchFamily="2" charset="2"/>
              <a:buChar char="Ø"/>
            </a:pPr>
            <a:r>
              <a:rPr lang="en-US" dirty="0">
                <a:solidFill>
                  <a:srgbClr val="000000"/>
                </a:solidFill>
                <a:latin typeface="Times New Roman" panose="02020603050405020304" pitchFamily="18" charset="0"/>
              </a:rPr>
              <a:t>This project helps in the optimization of medical resource allocation by estimating the population served in Goa state based on a specific distances, it also estimates the population that is not served.</a:t>
            </a:r>
          </a:p>
          <a:p>
            <a:endParaRPr lang="en-US" dirty="0"/>
          </a:p>
          <a:p>
            <a:endParaRPr lang="en-US" dirty="0"/>
          </a:p>
        </p:txBody>
      </p:sp>
    </p:spTree>
    <p:extLst>
      <p:ext uri="{BB962C8B-B14F-4D97-AF65-F5344CB8AC3E}">
        <p14:creationId xmlns:p14="http://schemas.microsoft.com/office/powerpoint/2010/main" val="212797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309189-2870-4AC1-A72B-129CA8AC61E0}"/>
              </a:ext>
            </a:extLst>
          </p:cNvPr>
          <p:cNvSpPr txBox="1"/>
          <p:nvPr/>
        </p:nvSpPr>
        <p:spPr>
          <a:xfrm>
            <a:off x="94735" y="222421"/>
            <a:ext cx="12146692" cy="523220"/>
          </a:xfrm>
          <a:prstGeom prst="rect">
            <a:avLst/>
          </a:prstGeom>
          <a:noFill/>
        </p:spPr>
        <p:txBody>
          <a:bodyPr wrap="square" rtlCol="0">
            <a:spAutoFit/>
          </a:bodyPr>
          <a:lstStyle/>
          <a:p>
            <a:pPr algn="ctr"/>
            <a:r>
              <a:rPr lang="en-US" sz="2800" dirty="0">
                <a:solidFill>
                  <a:schemeClr val="accent4">
                    <a:lumMod val="50000"/>
                  </a:schemeClr>
                </a:solidFill>
                <a:latin typeface="Times New Roman" panose="02020603050405020304" pitchFamily="18" charset="0"/>
                <a:cs typeface="Times New Roman" panose="02020603050405020304" pitchFamily="18" charset="0"/>
              </a:rPr>
              <a:t>Daniel and Bukky, please move on to visualization and app presentation!!</a:t>
            </a:r>
          </a:p>
        </p:txBody>
      </p:sp>
      <p:sp>
        <p:nvSpPr>
          <p:cNvPr id="7" name="TextBox 6">
            <a:extLst>
              <a:ext uri="{FF2B5EF4-FFF2-40B4-BE49-F238E27FC236}">
                <a16:creationId xmlns:a16="http://schemas.microsoft.com/office/drawing/2014/main" id="{431238C2-6DCD-4C27-B1C1-5B2349E3B40C}"/>
              </a:ext>
            </a:extLst>
          </p:cNvPr>
          <p:cNvSpPr txBox="1"/>
          <p:nvPr/>
        </p:nvSpPr>
        <p:spPr>
          <a:xfrm>
            <a:off x="5007781" y="4696587"/>
            <a:ext cx="2780270" cy="1938992"/>
          </a:xfrm>
          <a:prstGeom prst="rect">
            <a:avLst/>
          </a:prstGeom>
          <a:noFill/>
        </p:spPr>
        <p:txBody>
          <a:bodyPr wrap="square" rtlCol="0">
            <a:spAutoFit/>
          </a:bodyPr>
          <a:lstStyle/>
          <a:p>
            <a:pPr algn="ctr"/>
            <a:r>
              <a:rPr lang="en-US" sz="60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69527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533</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Optimization of Medical Resource Allocation Using  Python and PgRouting</vt:lpstr>
      <vt:lpstr>Introduction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Medical Resource Allocation Using Geospatial Techniques and Python Programming Language</dc:title>
  <dc:creator>Isaac  Akanbi</dc:creator>
  <cp:lastModifiedBy>Isaac  Akanbi</cp:lastModifiedBy>
  <cp:revision>4</cp:revision>
  <dcterms:created xsi:type="dcterms:W3CDTF">2022-02-22T17:34:49Z</dcterms:created>
  <dcterms:modified xsi:type="dcterms:W3CDTF">2022-02-23T15:10:57Z</dcterms:modified>
</cp:coreProperties>
</file>