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58" r:id="rId4"/>
    <p:sldId id="259" r:id="rId5"/>
    <p:sldId id="261" r:id="rId6"/>
    <p:sldId id="263" r:id="rId7"/>
    <p:sldId id="270" r:id="rId8"/>
    <p:sldId id="271" r:id="rId9"/>
    <p:sldId id="272" r:id="rId10"/>
    <p:sldId id="269" r:id="rId11"/>
    <p:sldId id="268" r:id="rId12"/>
    <p:sldId id="273" r:id="rId13"/>
    <p:sldId id="274" r:id="rId14"/>
    <p:sldId id="275" r:id="rId15"/>
    <p:sldId id="265" r:id="rId16"/>
    <p:sldId id="266" r:id="rId17"/>
  </p:sldIdLst>
  <p:sldSz cx="18288000" cy="10287000"/>
  <p:notesSz cx="6858000" cy="9144000"/>
  <p:embeddedFontLst>
    <p:embeddedFont>
      <p:font typeface="Calibri" panose="020F0502020204030204" pitchFamily="34" charset="0"/>
      <p:regular r:id="rId19"/>
      <p:bold r:id="rId20"/>
      <p:italic r:id="rId21"/>
      <p:boldItalic r:id="rId22"/>
    </p:embeddedFont>
    <p:embeddedFont>
      <p:font typeface="Clear Sans Regular 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3146" autoAdjust="0"/>
  </p:normalViewPr>
  <p:slideViewPr>
    <p:cSldViewPr>
      <p:cViewPr>
        <p:scale>
          <a:sx n="41" d="100"/>
          <a:sy n="41" d="100"/>
        </p:scale>
        <p:origin x="844" y="4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03.05.2023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691186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2952827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extLst>
      <p:ext uri="{BB962C8B-B14F-4D97-AF65-F5344CB8AC3E}">
        <p14:creationId xmlns:p14="http://schemas.microsoft.com/office/powerpoint/2010/main" val="740334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extLst>
      <p:ext uri="{BB962C8B-B14F-4D97-AF65-F5344CB8AC3E}">
        <p14:creationId xmlns:p14="http://schemas.microsoft.com/office/powerpoint/2010/main" val="2612164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14</a:t>
            </a:fld>
            <a:endParaRPr lang="cs-CZ"/>
          </a:p>
        </p:txBody>
      </p:sp>
    </p:spTree>
    <p:extLst>
      <p:ext uri="{BB962C8B-B14F-4D97-AF65-F5344CB8AC3E}">
        <p14:creationId xmlns:p14="http://schemas.microsoft.com/office/powerpoint/2010/main" val="3096115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15</a:t>
            </a:fld>
            <a:endParaRPr lang="cs-C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16</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extLst>
      <p:ext uri="{BB962C8B-B14F-4D97-AF65-F5344CB8AC3E}">
        <p14:creationId xmlns:p14="http://schemas.microsoft.com/office/powerpoint/2010/main" val="118546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1585182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3096247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9.png"/><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9.png"/><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9.png"/><Relationship Id="rId4" Type="http://schemas.openxmlformats.org/officeDocument/2006/relationships/image" Target="../media/image6.sv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8.sv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4.jpeg"/><Relationship Id="rId4" Type="http://schemas.openxmlformats.org/officeDocument/2006/relationships/image" Target="../media/image23.sv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5.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Arial" panose="020B0604020202020204" pitchFamily="34" charset="0"/>
              </a:rPr>
              <a:t>Country</a:t>
            </a:r>
          </a:p>
          <a:p>
            <a:pPr algn="ctr">
              <a:lnSpc>
                <a:spcPts val="11059"/>
              </a:lnSpc>
            </a:pPr>
            <a:r>
              <a:rPr lang="en-US" sz="10533" spc="-105" dirty="0">
                <a:solidFill>
                  <a:srgbClr val="FFFFFF"/>
                </a:solidFill>
                <a:latin typeface="Arial" panose="020B0604020202020204" pitchFamily="34" charset="0"/>
              </a:rPr>
              <a:t>Delight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a:extLst>
              <a:ext uri="{FF2B5EF4-FFF2-40B4-BE49-F238E27FC236}">
                <a16:creationId xmlns:a16="http://schemas.microsoft.com/office/drawing/2014/main" id="{2EF0FA19-7A87-287C-A74B-DC993C71265F}"/>
              </a:ext>
            </a:extLst>
          </p:cNvPr>
          <p:cNvPicPr>
            <a:picLocks noChangeAspect="1"/>
          </p:cNvPicPr>
          <p:nvPr/>
        </p:nvPicPr>
        <p:blipFill>
          <a:blip r:embed="rId7"/>
          <a:stretch>
            <a:fillRect/>
          </a:stretch>
        </p:blipFill>
        <p:spPr>
          <a:xfrm>
            <a:off x="5029201" y="2670242"/>
            <a:ext cx="10155466" cy="6104084"/>
          </a:xfrm>
          <a:prstGeom prst="rect">
            <a:avLst/>
          </a:prstGeom>
        </p:spPr>
      </p:pic>
      <p:sp>
        <p:nvSpPr>
          <p:cNvPr id="28" name="TextBox 27">
            <a:extLst>
              <a:ext uri="{FF2B5EF4-FFF2-40B4-BE49-F238E27FC236}">
                <a16:creationId xmlns:a16="http://schemas.microsoft.com/office/drawing/2014/main" id="{2EC8DA8D-E321-F796-D4EA-1DFD4B78E309}"/>
              </a:ext>
            </a:extLst>
          </p:cNvPr>
          <p:cNvSpPr txBox="1"/>
          <p:nvPr/>
        </p:nvSpPr>
        <p:spPr>
          <a:xfrm>
            <a:off x="5070394" y="1726931"/>
            <a:ext cx="8320611" cy="523220"/>
          </a:xfrm>
          <a:prstGeom prst="rect">
            <a:avLst/>
          </a:prstGeom>
          <a:noFill/>
        </p:spPr>
        <p:txBody>
          <a:bodyPr wrap="none" rtlCol="0">
            <a:spAutoFit/>
          </a:bodyPr>
          <a:lstStyle/>
          <a:p>
            <a:r>
              <a:rPr lang="en-US" sz="2800" b="1" dirty="0"/>
              <a:t>NO. OF CUSTOMERS VS QUANTITY VS TOTAL ORDERS </a:t>
            </a:r>
          </a:p>
        </p:txBody>
      </p:sp>
    </p:spTree>
    <p:extLst>
      <p:ext uri="{BB962C8B-B14F-4D97-AF65-F5344CB8AC3E}">
        <p14:creationId xmlns:p14="http://schemas.microsoft.com/office/powerpoint/2010/main" val="2011504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9" name="TextBox 28">
            <a:extLst>
              <a:ext uri="{FF2B5EF4-FFF2-40B4-BE49-F238E27FC236}">
                <a16:creationId xmlns:a16="http://schemas.microsoft.com/office/drawing/2014/main" id="{0A6719DB-4D14-8273-39D1-17275A92CAE2}"/>
              </a:ext>
            </a:extLst>
          </p:cNvPr>
          <p:cNvSpPr txBox="1"/>
          <p:nvPr/>
        </p:nvSpPr>
        <p:spPr>
          <a:xfrm flipH="1">
            <a:off x="7740522" y="1668861"/>
            <a:ext cx="3765677" cy="523220"/>
          </a:xfrm>
          <a:prstGeom prst="rect">
            <a:avLst/>
          </a:prstGeom>
          <a:noFill/>
        </p:spPr>
        <p:txBody>
          <a:bodyPr wrap="square" rtlCol="0">
            <a:spAutoFit/>
          </a:bodyPr>
          <a:lstStyle/>
          <a:p>
            <a:pPr algn="ctr"/>
            <a:r>
              <a:rPr lang="en-US" sz="2800" b="1" dirty="0"/>
              <a:t>SCATTERPLOT</a:t>
            </a:r>
          </a:p>
        </p:txBody>
      </p:sp>
      <p:pic>
        <p:nvPicPr>
          <p:cNvPr id="27" name="Picture 26">
            <a:extLst>
              <a:ext uri="{FF2B5EF4-FFF2-40B4-BE49-F238E27FC236}">
                <a16:creationId xmlns:a16="http://schemas.microsoft.com/office/drawing/2014/main" id="{470CD333-3053-BC20-68DC-A15B6A9FC575}"/>
              </a:ext>
            </a:extLst>
          </p:cNvPr>
          <p:cNvPicPr>
            <a:picLocks noChangeAspect="1"/>
          </p:cNvPicPr>
          <p:nvPr/>
        </p:nvPicPr>
        <p:blipFill>
          <a:blip r:embed="rId7"/>
          <a:stretch>
            <a:fillRect/>
          </a:stretch>
        </p:blipFill>
        <p:spPr>
          <a:xfrm>
            <a:off x="4206054" y="2400209"/>
            <a:ext cx="12309191" cy="6367954"/>
          </a:xfrm>
          <a:prstGeom prst="rect">
            <a:avLst/>
          </a:prstGeom>
        </p:spPr>
      </p:pic>
    </p:spTree>
    <p:extLst>
      <p:ext uri="{BB962C8B-B14F-4D97-AF65-F5344CB8AC3E}">
        <p14:creationId xmlns:p14="http://schemas.microsoft.com/office/powerpoint/2010/main" val="243143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r>
              <a:rPr lang="en-AU" dirty="0"/>
              <a:t>                                                                                                     </a:t>
            </a:r>
          </a:p>
        </p:txBody>
      </p:sp>
      <p:grpSp>
        <p:nvGrpSpPr>
          <p:cNvPr id="12" name="Group 12"/>
          <p:cNvGrpSpPr/>
          <p:nvPr/>
        </p:nvGrpSpPr>
        <p:grpSpPr>
          <a:xfrm>
            <a:off x="25831" y="-29574"/>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7"/>
          <a:srcRect l="24693" r="24693"/>
          <a:stretch>
            <a:fillRect/>
          </a:stretch>
        </p:blipFill>
        <p:spPr>
          <a:xfrm>
            <a:off x="11007484" y="1028700"/>
            <a:ext cx="6251816" cy="8229600"/>
          </a:xfrm>
          <a:prstGeom prst="rect">
            <a:avLst/>
          </a:prstGeom>
        </p:spPr>
      </p:pic>
      <p:sp>
        <p:nvSpPr>
          <p:cNvPr id="22" name="TextBox 21">
            <a:extLst>
              <a:ext uri="{FF2B5EF4-FFF2-40B4-BE49-F238E27FC236}">
                <a16:creationId xmlns:a16="http://schemas.microsoft.com/office/drawing/2014/main" id="{09A2F09A-9238-F68A-B0FA-0B508856DF15}"/>
              </a:ext>
            </a:extLst>
          </p:cNvPr>
          <p:cNvSpPr txBox="1"/>
          <p:nvPr/>
        </p:nvSpPr>
        <p:spPr>
          <a:xfrm flipV="1">
            <a:off x="2590575" y="6562467"/>
            <a:ext cx="5472150" cy="369332"/>
          </a:xfrm>
          <a:prstGeom prst="rect">
            <a:avLst/>
          </a:prstGeom>
          <a:noFill/>
        </p:spPr>
        <p:txBody>
          <a:bodyPr wrap="square" rtlCol="0">
            <a:spAutoFit/>
          </a:bodyPr>
          <a:lstStyle/>
          <a:p>
            <a:endParaRPr lang="en-US" dirty="0"/>
          </a:p>
        </p:txBody>
      </p:sp>
      <p:sp>
        <p:nvSpPr>
          <p:cNvPr id="24" name="TextBox 23">
            <a:extLst>
              <a:ext uri="{FF2B5EF4-FFF2-40B4-BE49-F238E27FC236}">
                <a16:creationId xmlns:a16="http://schemas.microsoft.com/office/drawing/2014/main" id="{1E606A87-DB16-9B9B-5DA7-80C3B8B58E20}"/>
              </a:ext>
            </a:extLst>
          </p:cNvPr>
          <p:cNvSpPr txBox="1"/>
          <p:nvPr/>
        </p:nvSpPr>
        <p:spPr>
          <a:xfrm>
            <a:off x="2972462" y="1430824"/>
            <a:ext cx="4952952" cy="1323439"/>
          </a:xfrm>
          <a:prstGeom prst="rect">
            <a:avLst/>
          </a:prstGeom>
          <a:noFill/>
        </p:spPr>
        <p:txBody>
          <a:bodyPr wrap="square" rtlCol="0">
            <a:spAutoFit/>
          </a:bodyPr>
          <a:lstStyle/>
          <a:p>
            <a:r>
              <a:rPr lang="en-US" sz="8000" spc="-80" dirty="0">
                <a:solidFill>
                  <a:srgbClr val="FFFFFF"/>
                </a:solidFill>
                <a:latin typeface="Arial" panose="020B0604020202020204" pitchFamily="34" charset="0"/>
                <a:cs typeface="Arial" panose="020B0604020202020204" pitchFamily="34" charset="0"/>
              </a:rPr>
              <a:t>Insights</a:t>
            </a:r>
            <a:endParaRPr lang="en-US" sz="8000" dirty="0"/>
          </a:p>
        </p:txBody>
      </p:sp>
      <p:sp>
        <p:nvSpPr>
          <p:cNvPr id="25" name="TextBox 24">
            <a:extLst>
              <a:ext uri="{FF2B5EF4-FFF2-40B4-BE49-F238E27FC236}">
                <a16:creationId xmlns:a16="http://schemas.microsoft.com/office/drawing/2014/main" id="{354DD23D-FACB-2453-D2C4-685662241FA0}"/>
              </a:ext>
            </a:extLst>
          </p:cNvPr>
          <p:cNvSpPr txBox="1"/>
          <p:nvPr/>
        </p:nvSpPr>
        <p:spPr>
          <a:xfrm>
            <a:off x="282281" y="3508785"/>
            <a:ext cx="8935782" cy="747897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lumMod val="95000"/>
                  </a:schemeClr>
                </a:solidFill>
              </a:rPr>
              <a:t>The total quantity ordered experienced a downward trend from November and peaked by February and continued a downtrend. Overall order per month also has the same trend pattern with the quantity ordered it also peaked at February before it experienced a downtrend in March.</a:t>
            </a:r>
          </a:p>
          <a:p>
            <a:endParaRPr lang="en-US" sz="2000" dirty="0">
              <a:solidFill>
                <a:schemeClr val="bg1">
                  <a:lumMod val="95000"/>
                </a:schemeClr>
              </a:solidFill>
            </a:endParaRPr>
          </a:p>
          <a:p>
            <a:pPr marL="285750" indent="-285750">
              <a:buFont typeface="Arial" panose="020B0604020202020204" pitchFamily="34" charset="0"/>
              <a:buChar char="•"/>
            </a:pPr>
            <a:r>
              <a:rPr lang="en-US" sz="2000" dirty="0">
                <a:solidFill>
                  <a:schemeClr val="bg1">
                    <a:lumMod val="95000"/>
                  </a:schemeClr>
                </a:solidFill>
              </a:rPr>
              <a:t>The filtered chart shows an evident upward trend from October to February in both variables. Order per day is increasing but the quantity ordered is also increasing.</a:t>
            </a:r>
          </a:p>
          <a:p>
            <a:pPr marL="285750" indent="-285750">
              <a:buFont typeface="Arial" panose="020B0604020202020204" pitchFamily="34" charset="0"/>
              <a:buChar char="•"/>
            </a:pPr>
            <a:endParaRPr lang="en-US" sz="2000" dirty="0">
              <a:solidFill>
                <a:schemeClr val="bg1">
                  <a:lumMod val="95000"/>
                </a:schemeClr>
              </a:solidFill>
            </a:endParaRPr>
          </a:p>
          <a:p>
            <a:pPr marL="285750" indent="-285750">
              <a:buFont typeface="Arial" panose="020B0604020202020204" pitchFamily="34" charset="0"/>
              <a:buChar char="•"/>
            </a:pPr>
            <a:r>
              <a:rPr lang="en-US" sz="2000" dirty="0">
                <a:solidFill>
                  <a:schemeClr val="bg1">
                    <a:lumMod val="95000"/>
                  </a:schemeClr>
                </a:solidFill>
              </a:rPr>
              <a:t>The chart shows that the average quantity ordered from September to November ranges from 6.3 to 6.5, it then increased to 7.5 in December and returned to 6.7 in January and then decreased to 6.3 and 5.9 in February and March respectively.</a:t>
            </a:r>
          </a:p>
          <a:p>
            <a:pPr marL="285750" indent="-285750">
              <a:buFont typeface="Arial" panose="020B0604020202020204" pitchFamily="34" charset="0"/>
              <a:buChar char="•"/>
            </a:pPr>
            <a:endParaRPr lang="en-US" sz="2000" dirty="0">
              <a:solidFill>
                <a:schemeClr val="bg1">
                  <a:lumMod val="95000"/>
                </a:schemeClr>
              </a:solidFill>
            </a:endParaRPr>
          </a:p>
          <a:p>
            <a:pPr marL="285750" indent="-285750">
              <a:buFont typeface="Arial" panose="020B0604020202020204" pitchFamily="34" charset="0"/>
              <a:buChar char="•"/>
            </a:pPr>
            <a:r>
              <a:rPr lang="en-US" sz="2000" dirty="0">
                <a:solidFill>
                  <a:schemeClr val="bg1">
                    <a:lumMod val="95000"/>
                  </a:schemeClr>
                </a:solidFill>
              </a:rPr>
              <a:t>The correlation coefficient between the average selling price and average quantity ordered is -0.362189179.</a:t>
            </a:r>
          </a:p>
          <a:p>
            <a:pPr marL="285750" indent="-285750">
              <a:buFont typeface="Arial" panose="020B0604020202020204" pitchFamily="34" charset="0"/>
              <a:buChar char="•"/>
            </a:pPr>
            <a:endParaRPr lang="en-US" sz="2000" dirty="0">
              <a:solidFill>
                <a:schemeClr val="bg1">
                  <a:lumMod val="95000"/>
                </a:schemeClr>
              </a:solidFill>
            </a:endParaRPr>
          </a:p>
          <a:p>
            <a:pPr marL="285750" indent="-285750">
              <a:buFont typeface="Arial" panose="020B0604020202020204" pitchFamily="34" charset="0"/>
              <a:buChar char="•"/>
            </a:pPr>
            <a:r>
              <a:rPr lang="en-US" sz="2000" dirty="0">
                <a:solidFill>
                  <a:schemeClr val="bg1">
                    <a:lumMod val="95000"/>
                  </a:schemeClr>
                </a:solidFill>
              </a:rPr>
              <a:t>A -0.362 indicates a weak negative correlation between the average selling price  and the total quantity ordered. The negative sign indicates that the correlation is negative, which means that as the average selling price increases, the total quantity ordered tends to decrease. </a:t>
            </a:r>
          </a:p>
          <a:p>
            <a:endParaRPr lang="en-US" sz="2000" dirty="0">
              <a:solidFill>
                <a:schemeClr val="bg1">
                  <a:lumMod val="95000"/>
                </a:schemeClr>
              </a:solidFill>
            </a:endParaRPr>
          </a:p>
          <a:p>
            <a:endParaRPr lang="en-US" sz="2000" dirty="0">
              <a:solidFill>
                <a:schemeClr val="bg1">
                  <a:lumMod val="95000"/>
                </a:schemeClr>
              </a:solidFill>
            </a:endParaRPr>
          </a:p>
          <a:p>
            <a:pPr marL="285750" indent="-285750">
              <a:buFont typeface="Arial" panose="020B0604020202020204" pitchFamily="34" charset="0"/>
              <a:buChar char="•"/>
            </a:pPr>
            <a:endParaRPr lang="en-US" sz="2000" dirty="0">
              <a:solidFill>
                <a:schemeClr val="bg1">
                  <a:lumMod val="95000"/>
                </a:schemeClr>
              </a:solidFill>
            </a:endParaRPr>
          </a:p>
          <a:p>
            <a:pPr marL="285750" indent="-285750">
              <a:buFont typeface="Arial" panose="020B0604020202020204" pitchFamily="34" charset="0"/>
              <a:buChar char="•"/>
            </a:pPr>
            <a:endParaRPr lang="en-US" sz="2000" dirty="0">
              <a:solidFill>
                <a:schemeClr val="bg1">
                  <a:lumMod val="95000"/>
                </a:schemeClr>
              </a:solidFill>
            </a:endParaRPr>
          </a:p>
        </p:txBody>
      </p:sp>
    </p:spTree>
    <p:extLst>
      <p:ext uri="{BB962C8B-B14F-4D97-AF65-F5344CB8AC3E}">
        <p14:creationId xmlns:p14="http://schemas.microsoft.com/office/powerpoint/2010/main" val="1961474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r>
              <a:rPr lang="en-AU" dirty="0"/>
              <a:t>                                                                                                     </a:t>
            </a:r>
          </a:p>
        </p:txBody>
      </p:sp>
      <p:grpSp>
        <p:nvGrpSpPr>
          <p:cNvPr id="12" name="Group 12"/>
          <p:cNvGrpSpPr/>
          <p:nvPr/>
        </p:nvGrpSpPr>
        <p:grpSpPr>
          <a:xfrm>
            <a:off x="25831" y="-29574"/>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7"/>
          <a:srcRect l="24693" r="24693"/>
          <a:stretch>
            <a:fillRect/>
          </a:stretch>
        </p:blipFill>
        <p:spPr>
          <a:xfrm>
            <a:off x="11007484" y="1028700"/>
            <a:ext cx="6251816" cy="8229600"/>
          </a:xfrm>
          <a:prstGeom prst="rect">
            <a:avLst/>
          </a:prstGeom>
        </p:spPr>
      </p:pic>
      <p:sp>
        <p:nvSpPr>
          <p:cNvPr id="22" name="TextBox 21">
            <a:extLst>
              <a:ext uri="{FF2B5EF4-FFF2-40B4-BE49-F238E27FC236}">
                <a16:creationId xmlns:a16="http://schemas.microsoft.com/office/drawing/2014/main" id="{09A2F09A-9238-F68A-B0FA-0B508856DF15}"/>
              </a:ext>
            </a:extLst>
          </p:cNvPr>
          <p:cNvSpPr txBox="1"/>
          <p:nvPr/>
        </p:nvSpPr>
        <p:spPr>
          <a:xfrm flipV="1">
            <a:off x="2590575" y="6562467"/>
            <a:ext cx="5472150" cy="369332"/>
          </a:xfrm>
          <a:prstGeom prst="rect">
            <a:avLst/>
          </a:prstGeom>
          <a:noFill/>
        </p:spPr>
        <p:txBody>
          <a:bodyPr wrap="square" rtlCol="0">
            <a:spAutoFit/>
          </a:bodyPr>
          <a:lstStyle/>
          <a:p>
            <a:endParaRPr lang="en-US" dirty="0"/>
          </a:p>
        </p:txBody>
      </p:sp>
      <p:sp>
        <p:nvSpPr>
          <p:cNvPr id="24" name="TextBox 23">
            <a:extLst>
              <a:ext uri="{FF2B5EF4-FFF2-40B4-BE49-F238E27FC236}">
                <a16:creationId xmlns:a16="http://schemas.microsoft.com/office/drawing/2014/main" id="{1E606A87-DB16-9B9B-5DA7-80C3B8B58E20}"/>
              </a:ext>
            </a:extLst>
          </p:cNvPr>
          <p:cNvSpPr txBox="1"/>
          <p:nvPr/>
        </p:nvSpPr>
        <p:spPr>
          <a:xfrm>
            <a:off x="2972462" y="1430824"/>
            <a:ext cx="4952952" cy="1323439"/>
          </a:xfrm>
          <a:prstGeom prst="rect">
            <a:avLst/>
          </a:prstGeom>
          <a:noFill/>
        </p:spPr>
        <p:txBody>
          <a:bodyPr wrap="square" rtlCol="0">
            <a:spAutoFit/>
          </a:bodyPr>
          <a:lstStyle/>
          <a:p>
            <a:r>
              <a:rPr lang="en-US" sz="8000" spc="-80" dirty="0">
                <a:solidFill>
                  <a:srgbClr val="FFFFFF"/>
                </a:solidFill>
                <a:latin typeface="Arial" panose="020B0604020202020204" pitchFamily="34" charset="0"/>
                <a:cs typeface="Arial" panose="020B0604020202020204" pitchFamily="34" charset="0"/>
              </a:rPr>
              <a:t>Insights</a:t>
            </a:r>
            <a:endParaRPr lang="en-US" sz="8000" dirty="0"/>
          </a:p>
        </p:txBody>
      </p:sp>
      <p:sp>
        <p:nvSpPr>
          <p:cNvPr id="25" name="TextBox 24">
            <a:extLst>
              <a:ext uri="{FF2B5EF4-FFF2-40B4-BE49-F238E27FC236}">
                <a16:creationId xmlns:a16="http://schemas.microsoft.com/office/drawing/2014/main" id="{354DD23D-FACB-2453-D2C4-685662241FA0}"/>
              </a:ext>
            </a:extLst>
          </p:cNvPr>
          <p:cNvSpPr txBox="1"/>
          <p:nvPr/>
        </p:nvSpPr>
        <p:spPr>
          <a:xfrm>
            <a:off x="282281" y="3508785"/>
            <a:ext cx="8935782" cy="594008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lumMod val="95000"/>
                  </a:schemeClr>
                </a:solidFill>
              </a:rPr>
              <a:t>The R squared value is 0.1312, an R-squared value of 0.1312 indicates that approximately 13.12% of the variation in the total quantity ordered can be explained by the variation in the average selling price..</a:t>
            </a:r>
          </a:p>
          <a:p>
            <a:endParaRPr lang="en-US" sz="2000" dirty="0">
              <a:solidFill>
                <a:schemeClr val="bg1">
                  <a:lumMod val="95000"/>
                </a:schemeClr>
              </a:solidFill>
            </a:endParaRPr>
          </a:p>
          <a:p>
            <a:pPr marL="285750" indent="-285750">
              <a:buFont typeface="Arial" panose="020B0604020202020204" pitchFamily="34" charset="0"/>
              <a:buChar char="•"/>
            </a:pPr>
            <a:r>
              <a:rPr lang="en-US" sz="2000" dirty="0">
                <a:solidFill>
                  <a:schemeClr val="bg1">
                    <a:lumMod val="95000"/>
                  </a:schemeClr>
                </a:solidFill>
              </a:rPr>
              <a:t>The remaining 86.88% of the variation in the quantity ordered is likely due to other factors not included in the analysis. </a:t>
            </a:r>
          </a:p>
          <a:p>
            <a:pPr marL="285750" indent="-285750">
              <a:buFont typeface="Arial" panose="020B0604020202020204" pitchFamily="34" charset="0"/>
              <a:buChar char="•"/>
            </a:pPr>
            <a:endParaRPr lang="en-US" sz="2000" dirty="0">
              <a:solidFill>
                <a:schemeClr val="bg1">
                  <a:lumMod val="95000"/>
                </a:schemeClr>
              </a:solidFill>
            </a:endParaRPr>
          </a:p>
          <a:p>
            <a:pPr marL="285750" indent="-285750">
              <a:buFont typeface="Arial" panose="020B0604020202020204" pitchFamily="34" charset="0"/>
              <a:buChar char="•"/>
            </a:pPr>
            <a:r>
              <a:rPr lang="en-US" sz="2000" dirty="0">
                <a:solidFill>
                  <a:schemeClr val="bg1">
                    <a:lumMod val="95000"/>
                  </a:schemeClr>
                </a:solidFill>
              </a:rPr>
              <a:t>Based on the result of the analysis of available data, its clear that the total quantity ordered and the total order per day has the same trend which contradicts the business challenge which states that the overall  orders per day is increasing while the overall ordered quantity is not.</a:t>
            </a:r>
          </a:p>
          <a:p>
            <a:pPr marL="285750" indent="-285750">
              <a:buFont typeface="Arial" panose="020B0604020202020204" pitchFamily="34" charset="0"/>
              <a:buChar char="•"/>
            </a:pPr>
            <a:endParaRPr lang="en-US" sz="2000" dirty="0">
              <a:solidFill>
                <a:schemeClr val="bg1">
                  <a:lumMod val="95000"/>
                </a:schemeClr>
              </a:solidFill>
            </a:endParaRPr>
          </a:p>
          <a:p>
            <a:pPr marL="285750" indent="-285750">
              <a:buFont typeface="Arial" panose="020B0604020202020204" pitchFamily="34" charset="0"/>
              <a:buChar char="•"/>
            </a:pPr>
            <a:r>
              <a:rPr lang="en-US" sz="2000" dirty="0">
                <a:solidFill>
                  <a:schemeClr val="bg1">
                    <a:lumMod val="95000"/>
                  </a:schemeClr>
                </a:solidFill>
              </a:rPr>
              <a:t> The data available is insufficient, further analysis with a relevant dataset need to be done to uncover the reason behind this challenge.</a:t>
            </a:r>
          </a:p>
          <a:p>
            <a:pPr marL="285750" indent="-285750">
              <a:buFont typeface="Arial" panose="020B0604020202020204" pitchFamily="34" charset="0"/>
              <a:buChar char="•"/>
            </a:pPr>
            <a:endParaRPr lang="en-US" sz="2000" dirty="0">
              <a:solidFill>
                <a:schemeClr val="bg1">
                  <a:lumMod val="95000"/>
                </a:schemeClr>
              </a:solidFill>
            </a:endParaRPr>
          </a:p>
          <a:p>
            <a:endParaRPr lang="en-US" sz="2000" dirty="0">
              <a:solidFill>
                <a:schemeClr val="bg1">
                  <a:lumMod val="95000"/>
                </a:schemeClr>
              </a:solidFill>
            </a:endParaRPr>
          </a:p>
          <a:p>
            <a:endParaRPr lang="en-US" sz="2000" dirty="0">
              <a:solidFill>
                <a:schemeClr val="bg1">
                  <a:lumMod val="95000"/>
                </a:schemeClr>
              </a:solidFill>
            </a:endParaRPr>
          </a:p>
          <a:p>
            <a:pPr marL="285750" indent="-285750">
              <a:buFont typeface="Arial" panose="020B0604020202020204" pitchFamily="34" charset="0"/>
              <a:buChar char="•"/>
            </a:pPr>
            <a:endParaRPr lang="en-US" sz="2000" dirty="0">
              <a:solidFill>
                <a:schemeClr val="bg1">
                  <a:lumMod val="95000"/>
                </a:schemeClr>
              </a:solidFill>
            </a:endParaRPr>
          </a:p>
          <a:p>
            <a:pPr marL="285750" indent="-285750">
              <a:buFont typeface="Arial" panose="020B0604020202020204" pitchFamily="34" charset="0"/>
              <a:buChar char="•"/>
            </a:pPr>
            <a:endParaRPr lang="en-US" sz="2000" dirty="0">
              <a:solidFill>
                <a:schemeClr val="bg1">
                  <a:lumMod val="95000"/>
                </a:schemeClr>
              </a:solidFill>
            </a:endParaRPr>
          </a:p>
        </p:txBody>
      </p:sp>
    </p:spTree>
    <p:extLst>
      <p:ext uri="{BB962C8B-B14F-4D97-AF65-F5344CB8AC3E}">
        <p14:creationId xmlns:p14="http://schemas.microsoft.com/office/powerpoint/2010/main" val="334718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r>
              <a:rPr lang="en-AU" dirty="0"/>
              <a:t>                                                                                                     </a:t>
            </a:r>
          </a:p>
        </p:txBody>
      </p:sp>
      <p:grpSp>
        <p:nvGrpSpPr>
          <p:cNvPr id="12" name="Group 12"/>
          <p:cNvGrpSpPr/>
          <p:nvPr/>
        </p:nvGrpSpPr>
        <p:grpSpPr>
          <a:xfrm>
            <a:off x="25831" y="-29574"/>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7"/>
          <a:srcRect l="24693" r="24693"/>
          <a:stretch>
            <a:fillRect/>
          </a:stretch>
        </p:blipFill>
        <p:spPr>
          <a:xfrm>
            <a:off x="11007484" y="1028700"/>
            <a:ext cx="6251816" cy="8229600"/>
          </a:xfrm>
          <a:prstGeom prst="rect">
            <a:avLst/>
          </a:prstGeom>
        </p:spPr>
      </p:pic>
      <p:sp>
        <p:nvSpPr>
          <p:cNvPr id="22" name="TextBox 21">
            <a:extLst>
              <a:ext uri="{FF2B5EF4-FFF2-40B4-BE49-F238E27FC236}">
                <a16:creationId xmlns:a16="http://schemas.microsoft.com/office/drawing/2014/main" id="{09A2F09A-9238-F68A-B0FA-0B508856DF15}"/>
              </a:ext>
            </a:extLst>
          </p:cNvPr>
          <p:cNvSpPr txBox="1"/>
          <p:nvPr/>
        </p:nvSpPr>
        <p:spPr>
          <a:xfrm flipV="1">
            <a:off x="2590575" y="6562467"/>
            <a:ext cx="5472150" cy="369332"/>
          </a:xfrm>
          <a:prstGeom prst="rect">
            <a:avLst/>
          </a:prstGeom>
          <a:noFill/>
        </p:spPr>
        <p:txBody>
          <a:bodyPr wrap="square" rtlCol="0">
            <a:spAutoFit/>
          </a:bodyPr>
          <a:lstStyle/>
          <a:p>
            <a:endParaRPr lang="en-US" dirty="0"/>
          </a:p>
        </p:txBody>
      </p:sp>
      <p:sp>
        <p:nvSpPr>
          <p:cNvPr id="24" name="TextBox 23">
            <a:extLst>
              <a:ext uri="{FF2B5EF4-FFF2-40B4-BE49-F238E27FC236}">
                <a16:creationId xmlns:a16="http://schemas.microsoft.com/office/drawing/2014/main" id="{1E606A87-DB16-9B9B-5DA7-80C3B8B58E20}"/>
              </a:ext>
            </a:extLst>
          </p:cNvPr>
          <p:cNvSpPr txBox="1"/>
          <p:nvPr/>
        </p:nvSpPr>
        <p:spPr>
          <a:xfrm>
            <a:off x="2972462" y="1430824"/>
            <a:ext cx="8305138" cy="1015663"/>
          </a:xfrm>
          <a:prstGeom prst="rect">
            <a:avLst/>
          </a:prstGeom>
          <a:noFill/>
        </p:spPr>
        <p:txBody>
          <a:bodyPr wrap="square" rtlCol="0">
            <a:spAutoFit/>
          </a:bodyPr>
          <a:lstStyle/>
          <a:p>
            <a:r>
              <a:rPr lang="en-US" sz="6000" spc="-80" dirty="0">
                <a:solidFill>
                  <a:srgbClr val="FFFFFF"/>
                </a:solidFill>
                <a:latin typeface="Arial" panose="020B0604020202020204" pitchFamily="34" charset="0"/>
                <a:cs typeface="Arial" panose="020B0604020202020204" pitchFamily="34" charset="0"/>
              </a:rPr>
              <a:t>Recommendations</a:t>
            </a:r>
            <a:endParaRPr lang="en-US" sz="6000" dirty="0"/>
          </a:p>
        </p:txBody>
      </p:sp>
      <p:sp>
        <p:nvSpPr>
          <p:cNvPr id="25" name="TextBox 24">
            <a:extLst>
              <a:ext uri="{FF2B5EF4-FFF2-40B4-BE49-F238E27FC236}">
                <a16:creationId xmlns:a16="http://schemas.microsoft.com/office/drawing/2014/main" id="{354DD23D-FACB-2453-D2C4-685662241FA0}"/>
              </a:ext>
            </a:extLst>
          </p:cNvPr>
          <p:cNvSpPr txBox="1"/>
          <p:nvPr/>
        </p:nvSpPr>
        <p:spPr>
          <a:xfrm>
            <a:off x="282281" y="3508785"/>
            <a:ext cx="8935782" cy="5016758"/>
          </a:xfrm>
          <a:prstGeom prst="rect">
            <a:avLst/>
          </a:prstGeom>
          <a:noFill/>
        </p:spPr>
        <p:txBody>
          <a:bodyPr wrap="square" rtlCol="0">
            <a:spAutoFit/>
          </a:bodyPr>
          <a:lstStyle/>
          <a:p>
            <a:endParaRPr lang="en-US" sz="2000" dirty="0">
              <a:solidFill>
                <a:schemeClr val="bg1">
                  <a:lumMod val="95000"/>
                </a:schemeClr>
              </a:solidFill>
            </a:endParaRPr>
          </a:p>
          <a:p>
            <a:pPr marL="285750" indent="-285750">
              <a:buFont typeface="Arial" panose="020B0604020202020204" pitchFamily="34" charset="0"/>
              <a:buChar char="•"/>
            </a:pPr>
            <a:r>
              <a:rPr lang="en-US" sz="2000" dirty="0">
                <a:solidFill>
                  <a:schemeClr val="bg1">
                    <a:lumMod val="95000"/>
                  </a:schemeClr>
                </a:solidFill>
              </a:rPr>
              <a:t>Further analysis should be done with a dataset that provides the sales record of the specific period the trend started to uncover the reason for the changes.</a:t>
            </a:r>
          </a:p>
          <a:p>
            <a:pPr marL="285750" indent="-285750">
              <a:buFont typeface="Arial" panose="020B0604020202020204" pitchFamily="34" charset="0"/>
              <a:buChar char="•"/>
            </a:pPr>
            <a:endParaRPr lang="en-US" sz="2000" dirty="0">
              <a:solidFill>
                <a:schemeClr val="bg1">
                  <a:lumMod val="95000"/>
                </a:schemeClr>
              </a:solidFill>
            </a:endParaRPr>
          </a:p>
          <a:p>
            <a:pPr marL="285750" indent="-285750">
              <a:buFont typeface="Arial" panose="020B0604020202020204" pitchFamily="34" charset="0"/>
              <a:buChar char="•"/>
            </a:pPr>
            <a:r>
              <a:rPr lang="en-US" sz="2000" dirty="0">
                <a:solidFill>
                  <a:schemeClr val="bg1">
                    <a:lumMod val="95000"/>
                  </a:schemeClr>
                </a:solidFill>
              </a:rPr>
              <a:t>The results of the analysis should be used to make data driven decision to drive the business forward.</a:t>
            </a:r>
          </a:p>
          <a:p>
            <a:pPr marL="285750" indent="-285750">
              <a:buFont typeface="Arial" panose="020B0604020202020204" pitchFamily="34" charset="0"/>
              <a:buChar char="•"/>
            </a:pPr>
            <a:endParaRPr lang="en-US" sz="2000" dirty="0">
              <a:solidFill>
                <a:schemeClr val="bg1">
                  <a:lumMod val="95000"/>
                </a:schemeClr>
              </a:solidFill>
            </a:endParaRPr>
          </a:p>
          <a:p>
            <a:pPr marL="285750" indent="-285750">
              <a:buFont typeface="Arial" panose="020B0604020202020204" pitchFamily="34" charset="0"/>
              <a:buChar char="•"/>
            </a:pPr>
            <a:r>
              <a:rPr lang="en-US" sz="2000" dirty="0">
                <a:solidFill>
                  <a:schemeClr val="bg1">
                    <a:lumMod val="95000"/>
                  </a:schemeClr>
                </a:solidFill>
              </a:rPr>
              <a:t>Factors such as Seasonal factors should be taken into consideration when observing sales data. A decrease in sales after a festive period is expected due to the increase in sales that’s recorded during the festivities.</a:t>
            </a:r>
          </a:p>
          <a:p>
            <a:endParaRPr lang="en-US" sz="2000" dirty="0">
              <a:solidFill>
                <a:schemeClr val="bg1">
                  <a:lumMod val="95000"/>
                </a:schemeClr>
              </a:solidFill>
            </a:endParaRPr>
          </a:p>
          <a:p>
            <a:endParaRPr lang="en-US" sz="2000" dirty="0">
              <a:solidFill>
                <a:schemeClr val="bg1">
                  <a:lumMod val="95000"/>
                </a:schemeClr>
              </a:solidFill>
            </a:endParaRPr>
          </a:p>
          <a:p>
            <a:r>
              <a:rPr lang="en-US" sz="2000" dirty="0">
                <a:solidFill>
                  <a:schemeClr val="bg1">
                    <a:lumMod val="95000"/>
                  </a:schemeClr>
                </a:solidFill>
              </a:rPr>
              <a:t>  </a:t>
            </a:r>
          </a:p>
          <a:p>
            <a:endParaRPr lang="en-US" sz="2000" dirty="0">
              <a:solidFill>
                <a:schemeClr val="bg1">
                  <a:lumMod val="95000"/>
                </a:schemeClr>
              </a:solidFill>
            </a:endParaRPr>
          </a:p>
          <a:p>
            <a:pPr marL="285750" indent="-285750">
              <a:buFont typeface="Arial" panose="020B0604020202020204" pitchFamily="34" charset="0"/>
              <a:buChar char="•"/>
            </a:pPr>
            <a:endParaRPr lang="en-US" sz="2000" dirty="0">
              <a:solidFill>
                <a:schemeClr val="bg1">
                  <a:lumMod val="95000"/>
                </a:schemeClr>
              </a:solidFill>
            </a:endParaRPr>
          </a:p>
          <a:p>
            <a:pPr marL="285750" indent="-285750">
              <a:buFont typeface="Arial" panose="020B0604020202020204" pitchFamily="34" charset="0"/>
              <a:buChar char="•"/>
            </a:pPr>
            <a:endParaRPr lang="en-US" sz="2000" dirty="0">
              <a:solidFill>
                <a:schemeClr val="bg1">
                  <a:lumMod val="95000"/>
                </a:schemeClr>
              </a:solidFill>
            </a:endParaRPr>
          </a:p>
        </p:txBody>
      </p:sp>
    </p:spTree>
    <p:extLst>
      <p:ext uri="{BB962C8B-B14F-4D97-AF65-F5344CB8AC3E}">
        <p14:creationId xmlns:p14="http://schemas.microsoft.com/office/powerpoint/2010/main" val="919314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mj-lt"/>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5" name="TextBox 16">
            <a:extLst>
              <a:ext uri="{FF2B5EF4-FFF2-40B4-BE49-F238E27FC236}">
                <a16:creationId xmlns:a16="http://schemas.microsoft.com/office/drawing/2014/main" id="{E1CF9388-A25B-45EF-AAD4-73FE2BA72053}"/>
              </a:ext>
            </a:extLst>
          </p:cNvPr>
          <p:cNvSpPr txBox="1"/>
          <p:nvPr/>
        </p:nvSpPr>
        <p:spPr>
          <a:xfrm>
            <a:off x="11125198" y="4980137"/>
            <a:ext cx="5677468" cy="350032"/>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sp>
        <p:nvSpPr>
          <p:cNvPr id="18" name="TextBox 17">
            <a:extLst>
              <a:ext uri="{FF2B5EF4-FFF2-40B4-BE49-F238E27FC236}">
                <a16:creationId xmlns:a16="http://schemas.microsoft.com/office/drawing/2014/main" id="{7721640F-4E75-169D-FA1C-2BE2F6796748}"/>
              </a:ext>
            </a:extLst>
          </p:cNvPr>
          <p:cNvSpPr txBox="1"/>
          <p:nvPr/>
        </p:nvSpPr>
        <p:spPr>
          <a:xfrm>
            <a:off x="11125198" y="1161805"/>
            <a:ext cx="6705602" cy="8956298"/>
          </a:xfrm>
          <a:prstGeom prst="rect">
            <a:avLst/>
          </a:prstGeom>
          <a:noFill/>
        </p:spPr>
        <p:txBody>
          <a:bodyPr wrap="square" rtlCol="0">
            <a:spAutoFit/>
          </a:bodyPr>
          <a:lstStyle/>
          <a:p>
            <a:r>
              <a:rPr lang="en-US" sz="3200" b="1" dirty="0"/>
              <a:t>ANALYSIS</a:t>
            </a:r>
          </a:p>
          <a:p>
            <a:r>
              <a:rPr lang="en-US" sz="2800" dirty="0"/>
              <a:t>The overall order per day in the region has the same trend pattern as the overall quantity per day.</a:t>
            </a:r>
          </a:p>
          <a:p>
            <a:endParaRPr lang="en-US" sz="2800" dirty="0"/>
          </a:p>
          <a:p>
            <a:r>
              <a:rPr lang="en-US" sz="3200" b="1" dirty="0"/>
              <a:t>INSIGHT</a:t>
            </a:r>
            <a:r>
              <a:rPr lang="en-US" sz="3200" dirty="0"/>
              <a:t> </a:t>
            </a:r>
          </a:p>
          <a:p>
            <a:r>
              <a:rPr lang="en-US" sz="2800" dirty="0"/>
              <a:t>There is a negative correlation between the average selling price and total quantity per order. Only 13.12% of the variation in the quantity ordered can be explained by the variation in the average selling price.</a:t>
            </a:r>
          </a:p>
          <a:p>
            <a:endParaRPr lang="en-US" sz="2800" dirty="0"/>
          </a:p>
          <a:p>
            <a:r>
              <a:rPr lang="en-US" sz="3200" b="1" dirty="0"/>
              <a:t>NEXT STEPS</a:t>
            </a:r>
          </a:p>
          <a:p>
            <a:r>
              <a:rPr lang="en-US" sz="2800" dirty="0"/>
              <a:t>This ad-hoc analysis is insightful, but it is better to take this analysis into large scale production for real- time understanding  of the business challenge. </a:t>
            </a:r>
          </a:p>
          <a:p>
            <a:endParaRPr lang="en-US" sz="2800" dirty="0"/>
          </a:p>
          <a:p>
            <a:endParaRPr lang="en-US" sz="2800" dirty="0"/>
          </a:p>
          <a:p>
            <a:endParaRPr lang="en-US" sz="32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a:t>
            </a:r>
            <a:r>
              <a:rPr lang="en-US" sz="2600" spc="-26" dirty="0">
                <a:solidFill>
                  <a:srgbClr val="FFFFFF"/>
                </a:solidFill>
              </a:rPr>
              <a:t>QUESTIONS</a:t>
            </a:r>
            <a:r>
              <a:rPr lang="en-US" sz="2600" spc="-26" dirty="0">
                <a:solidFill>
                  <a:srgbClr val="FFFFFF"/>
                </a:solidFill>
                <a:latin typeface="Graphik Regular" panose="020B0503030202060203" pitchFamily="34" charset="0"/>
              </a:rPr>
              <a:t>?</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mj-lt"/>
              </a:rPr>
              <a:t>Thank</a:t>
            </a:r>
            <a:r>
              <a:rPr lang="en-US" sz="8000" spc="-80" dirty="0">
                <a:solidFill>
                  <a:srgbClr val="FFFFFF"/>
                </a:solidFill>
                <a:latin typeface="Graphik Regular" panose="020B0503030202060203" pitchFamily="34" charset="0"/>
              </a:rPr>
              <a:t>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5532360"/>
            <a:chOff x="0" y="0"/>
            <a:chExt cx="11564591" cy="737647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Table of Content</a:t>
              </a:r>
            </a:p>
          </p:txBody>
        </p:sp>
        <p:sp>
          <p:nvSpPr>
            <p:cNvPr id="4" name="TextBox 4"/>
            <p:cNvSpPr txBox="1"/>
            <p:nvPr/>
          </p:nvSpPr>
          <p:spPr>
            <a:xfrm>
              <a:off x="0" y="2298166"/>
              <a:ext cx="11564591" cy="5078312"/>
            </a:xfrm>
            <a:prstGeom prst="rect">
              <a:avLst/>
            </a:prstGeom>
          </p:spPr>
          <p:txBody>
            <a:bodyPr lIns="0" tIns="0" rIns="0" bIns="0" rtlCol="0" anchor="t">
              <a:spAutoFit/>
            </a:bodyPr>
            <a:lstStyle/>
            <a:p>
              <a:pPr>
                <a:lnSpc>
                  <a:spcPts val="2660"/>
                </a:lnSpc>
              </a:pPr>
              <a:r>
                <a:rPr lang="en-US" sz="2400" spc="-19" dirty="0">
                  <a:solidFill>
                    <a:srgbClr val="000000"/>
                  </a:solidFill>
                  <a:latin typeface="Arial" panose="020B0604020202020204" pitchFamily="34" charset="0"/>
                  <a:cs typeface="Arial" panose="020B0604020202020204" pitchFamily="34" charset="0"/>
                </a:rPr>
                <a:t> 1 Project recap</a:t>
              </a:r>
            </a:p>
            <a:p>
              <a:pPr>
                <a:lnSpc>
                  <a:spcPts val="2660"/>
                </a:lnSpc>
              </a:pPr>
              <a:endParaRPr lang="en-US" sz="2400" spc="-19" dirty="0">
                <a:solidFill>
                  <a:srgbClr val="000000"/>
                </a:solidFill>
                <a:latin typeface="Arial" panose="020B0604020202020204" pitchFamily="34" charset="0"/>
                <a:cs typeface="Arial" panose="020B0604020202020204" pitchFamily="34" charset="0"/>
              </a:endParaRPr>
            </a:p>
            <a:p>
              <a:pPr>
                <a:lnSpc>
                  <a:spcPts val="2660"/>
                </a:lnSpc>
              </a:pPr>
              <a:r>
                <a:rPr lang="en-US" sz="2400" spc="-19" dirty="0">
                  <a:solidFill>
                    <a:srgbClr val="000000"/>
                  </a:solidFill>
                  <a:latin typeface="Arial" panose="020B0604020202020204" pitchFamily="34" charset="0"/>
                  <a:cs typeface="Arial" panose="020B0604020202020204" pitchFamily="34" charset="0"/>
                </a:rPr>
                <a:t> 2 Problem</a:t>
              </a:r>
            </a:p>
            <a:p>
              <a:pPr>
                <a:lnSpc>
                  <a:spcPts val="2660"/>
                </a:lnSpc>
              </a:pPr>
              <a:endParaRPr lang="en-US" sz="2400" spc="-19" dirty="0">
                <a:solidFill>
                  <a:srgbClr val="000000"/>
                </a:solidFill>
                <a:latin typeface="Arial" panose="020B0604020202020204" pitchFamily="34" charset="0"/>
                <a:cs typeface="Arial" panose="020B0604020202020204" pitchFamily="34" charset="0"/>
              </a:endParaRPr>
            </a:p>
            <a:p>
              <a:pPr>
                <a:lnSpc>
                  <a:spcPts val="2660"/>
                </a:lnSpc>
              </a:pPr>
              <a:r>
                <a:rPr lang="en-US" sz="2400" spc="-19" dirty="0">
                  <a:solidFill>
                    <a:srgbClr val="000000"/>
                  </a:solidFill>
                  <a:latin typeface="Arial" panose="020B0604020202020204" pitchFamily="34" charset="0"/>
                  <a:cs typeface="Arial" panose="020B0604020202020204" pitchFamily="34" charset="0"/>
                </a:rPr>
                <a:t> 3 Process</a:t>
              </a:r>
            </a:p>
            <a:p>
              <a:pPr>
                <a:lnSpc>
                  <a:spcPts val="2660"/>
                </a:lnSpc>
              </a:pPr>
              <a:endParaRPr lang="en-US" sz="2400" spc="-19" dirty="0">
                <a:solidFill>
                  <a:srgbClr val="000000"/>
                </a:solidFill>
                <a:latin typeface="Arial" panose="020B0604020202020204" pitchFamily="34" charset="0"/>
                <a:cs typeface="Arial" panose="020B0604020202020204" pitchFamily="34" charset="0"/>
              </a:endParaRPr>
            </a:p>
            <a:p>
              <a:pPr>
                <a:lnSpc>
                  <a:spcPts val="2660"/>
                </a:lnSpc>
              </a:pPr>
              <a:r>
                <a:rPr lang="en-US" sz="2400" spc="-19" dirty="0">
                  <a:solidFill>
                    <a:srgbClr val="000000"/>
                  </a:solidFill>
                  <a:latin typeface="Arial" panose="020B0604020202020204" pitchFamily="34" charset="0"/>
                  <a:cs typeface="Arial" panose="020B0604020202020204" pitchFamily="34" charset="0"/>
                </a:rPr>
                <a:t> 4 Visualization</a:t>
              </a:r>
            </a:p>
            <a:p>
              <a:pPr>
                <a:lnSpc>
                  <a:spcPts val="2660"/>
                </a:lnSpc>
              </a:pPr>
              <a:endParaRPr lang="en-US" sz="2400" spc="-19" dirty="0">
                <a:solidFill>
                  <a:srgbClr val="000000"/>
                </a:solidFill>
                <a:latin typeface="Arial" panose="020B0604020202020204" pitchFamily="34" charset="0"/>
                <a:cs typeface="Arial" panose="020B0604020202020204" pitchFamily="34" charset="0"/>
              </a:endParaRPr>
            </a:p>
            <a:p>
              <a:pPr>
                <a:lnSpc>
                  <a:spcPts val="2660"/>
                </a:lnSpc>
              </a:pPr>
              <a:r>
                <a:rPr lang="en-US" sz="2400" spc="-19" dirty="0">
                  <a:solidFill>
                    <a:srgbClr val="000000"/>
                  </a:solidFill>
                  <a:latin typeface="Arial" panose="020B0604020202020204" pitchFamily="34" charset="0"/>
                  <a:cs typeface="Arial" panose="020B0604020202020204" pitchFamily="34" charset="0"/>
                </a:rPr>
                <a:t> 5 Insights &amp; Recommendation</a:t>
              </a:r>
            </a:p>
            <a:p>
              <a:pPr>
                <a:lnSpc>
                  <a:spcPts val="2660"/>
                </a:lnSpc>
              </a:pPr>
              <a:endParaRPr lang="en-US" sz="2400" spc="-19" dirty="0">
                <a:solidFill>
                  <a:srgbClr val="000000"/>
                </a:solidFill>
                <a:latin typeface="Arial" panose="020B0604020202020204" pitchFamily="34" charset="0"/>
                <a:cs typeface="Arial" panose="020B0604020202020204" pitchFamily="34" charset="0"/>
              </a:endParaRPr>
            </a:p>
            <a:p>
              <a:pPr>
                <a:lnSpc>
                  <a:spcPts val="2660"/>
                </a:lnSpc>
              </a:pPr>
              <a:r>
                <a:rPr lang="en-US" sz="2400" spc="-19" dirty="0">
                  <a:solidFill>
                    <a:srgbClr val="000000"/>
                  </a:solidFill>
                  <a:latin typeface="Arial" panose="020B0604020202020204" pitchFamily="34" charset="0"/>
                  <a:cs typeface="Arial" panose="020B0604020202020204" pitchFamily="34" charset="0"/>
                </a:rPr>
                <a:t> 6 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800600" y="1861049"/>
            <a:ext cx="11342283" cy="6275832"/>
          </a:xfrm>
          <a:prstGeom prst="rect">
            <a:avLst/>
          </a:prstGeom>
          <a:solidFill>
            <a:schemeClr val="bg1"/>
          </a:solidFill>
        </p:spPr>
        <p:txBody>
          <a:bodyPr/>
          <a:lstStyle/>
          <a:p>
            <a:r>
              <a:rPr lang="en-US" dirty="0"/>
              <a:t>                                      </a:t>
            </a:r>
          </a:p>
          <a:p>
            <a:endParaRPr lang="en-US" dirty="0"/>
          </a:p>
          <a:p>
            <a:endParaRPr lang="en-US" dirty="0"/>
          </a:p>
          <a:p>
            <a:endParaRPr lang="en-US" dirty="0"/>
          </a:p>
          <a:p>
            <a:endParaRPr lang="en-US" dirty="0"/>
          </a:p>
          <a:p>
            <a:r>
              <a:rPr lang="en-US" dirty="0"/>
              <a:t>                                                                                                                                           </a:t>
            </a:r>
          </a:p>
          <a:p>
            <a:r>
              <a:rPr lang="en-US" dirty="0"/>
              <a:t>  </a:t>
            </a: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828801" y="1734754"/>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Arial" panose="020B0604020202020204" pitchFamily="34" charset="0"/>
                <a:cs typeface="Arial" panose="020B0604020202020204" pitchFamily="34" charset="0"/>
              </a:rPr>
              <a:t>Project</a:t>
            </a:r>
          </a:p>
          <a:p>
            <a:pPr algn="ctr">
              <a:lnSpc>
                <a:spcPts val="9600"/>
              </a:lnSpc>
            </a:pPr>
            <a:r>
              <a:rPr lang="en-US" sz="8000" spc="-80" dirty="0">
                <a:solidFill>
                  <a:srgbClr val="FFFFFF"/>
                </a:solidFill>
                <a:latin typeface="Arial" panose="020B0604020202020204" pitchFamily="34" charset="0"/>
                <a:cs typeface="Arial" panose="020B0604020202020204" pitchFamily="34" charset="0"/>
              </a:rPr>
              <a:t>Recap</a:t>
            </a:r>
          </a:p>
        </p:txBody>
      </p:sp>
      <p:sp>
        <p:nvSpPr>
          <p:cNvPr id="34" name="TextBox 33">
            <a:extLst>
              <a:ext uri="{FF2B5EF4-FFF2-40B4-BE49-F238E27FC236}">
                <a16:creationId xmlns:a16="http://schemas.microsoft.com/office/drawing/2014/main" id="{62FF2267-D01F-1C3C-2E5A-8130471FD5DE}"/>
              </a:ext>
            </a:extLst>
          </p:cNvPr>
          <p:cNvSpPr txBox="1"/>
          <p:nvPr/>
        </p:nvSpPr>
        <p:spPr>
          <a:xfrm>
            <a:off x="8511720" y="2724664"/>
            <a:ext cx="6974036" cy="3970318"/>
          </a:xfrm>
          <a:prstGeom prst="rect">
            <a:avLst/>
          </a:prstGeom>
          <a:noFill/>
        </p:spPr>
        <p:txBody>
          <a:bodyPr wrap="square" rtlCol="0">
            <a:spAutoFit/>
          </a:bodyPr>
          <a:lstStyle/>
          <a:p>
            <a:r>
              <a:rPr lang="en-US" dirty="0"/>
              <a:t>  </a:t>
            </a:r>
          </a:p>
          <a:p>
            <a:endParaRPr lang="en-US" dirty="0"/>
          </a:p>
          <a:p>
            <a:r>
              <a:rPr lang="en-US" dirty="0">
                <a:latin typeface="Arial" panose="020B0604020202020204" pitchFamily="34" charset="0"/>
                <a:cs typeface="Arial" panose="020B0604020202020204" pitchFamily="34" charset="0"/>
              </a:rPr>
              <a:t>Country Delight is a company that started in India in 2015 with the goal of bringing back the basics to milk. The company specializes in delivering natural, fresh and unadulterated milk to the consumers doorstep. On this project I am tasked  the following :</a:t>
            </a:r>
          </a:p>
          <a:p>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An analysis to determine why the overall quantity ordered isn’t increasing.</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Insights uncovered from the analysis.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Recommendations and Solutions.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r>
              <a:rPr lang="en-AU" dirty="0"/>
              <a:t>O                                                                                                     </a:t>
            </a: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Arial" panose="020B0604020202020204" pitchFamily="34" charset="0"/>
                <a:cs typeface="Arial" panose="020B0604020202020204" pitchFamily="34" charset="0"/>
              </a:rPr>
              <a:t>Problem</a:t>
            </a:r>
          </a:p>
        </p:txBody>
      </p:sp>
      <p:sp>
        <p:nvSpPr>
          <p:cNvPr id="22" name="TextBox 21">
            <a:extLst>
              <a:ext uri="{FF2B5EF4-FFF2-40B4-BE49-F238E27FC236}">
                <a16:creationId xmlns:a16="http://schemas.microsoft.com/office/drawing/2014/main" id="{09A2F09A-9238-F68A-B0FA-0B508856DF15}"/>
              </a:ext>
            </a:extLst>
          </p:cNvPr>
          <p:cNvSpPr txBox="1"/>
          <p:nvPr/>
        </p:nvSpPr>
        <p:spPr>
          <a:xfrm flipV="1">
            <a:off x="2590575" y="6562467"/>
            <a:ext cx="5472150" cy="369332"/>
          </a:xfrm>
          <a:prstGeom prst="rect">
            <a:avLst/>
          </a:prstGeom>
          <a:noFill/>
        </p:spPr>
        <p:txBody>
          <a:bodyPr wrap="square" rtlCol="0">
            <a:spAutoFit/>
          </a:bodyPr>
          <a:lstStyle/>
          <a:p>
            <a:endParaRPr lang="en-US" dirty="0"/>
          </a:p>
        </p:txBody>
      </p:sp>
      <p:sp>
        <p:nvSpPr>
          <p:cNvPr id="23" name="TextBox 22">
            <a:extLst>
              <a:ext uri="{FF2B5EF4-FFF2-40B4-BE49-F238E27FC236}">
                <a16:creationId xmlns:a16="http://schemas.microsoft.com/office/drawing/2014/main" id="{C988FDDE-BC8C-597E-97C6-7CCED2BFD9A8}"/>
              </a:ext>
            </a:extLst>
          </p:cNvPr>
          <p:cNvSpPr txBox="1"/>
          <p:nvPr/>
        </p:nvSpPr>
        <p:spPr>
          <a:xfrm>
            <a:off x="3299926" y="5525343"/>
            <a:ext cx="4909078" cy="2862322"/>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Overall count of orders in a particular region is increasing while the overall quantity ordered in the region isn’t</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 </a:t>
            </a:r>
          </a:p>
          <a:p>
            <a:r>
              <a:rPr lang="en-US" dirty="0">
                <a:solidFill>
                  <a:schemeClr val="bg1"/>
                </a:solidFill>
                <a:latin typeface="Arial" panose="020B0604020202020204" pitchFamily="34" charset="0"/>
                <a:cs typeface="Arial" panose="020B0604020202020204" pitchFamily="34" charset="0"/>
              </a:rPr>
              <a:t>What’s the cause of this, what’s the solution?</a:t>
            </a:r>
          </a:p>
          <a:p>
            <a:endParaRPr lang="en-US" dirty="0">
              <a:solidFill>
                <a:schemeClr val="bg1"/>
              </a:solidFill>
              <a:latin typeface="Arial" panose="020B0604020202020204" pitchFamily="34" charset="0"/>
              <a:cs typeface="Arial" panose="020B0604020202020204" pitchFamily="34" charset="0"/>
            </a:endParaRPr>
          </a:p>
          <a:p>
            <a:r>
              <a:rPr lang="en-US" u="sng" dirty="0">
                <a:solidFill>
                  <a:schemeClr val="bg1"/>
                </a:solidFill>
                <a:latin typeface="Arial" panose="020B0604020202020204" pitchFamily="34" charset="0"/>
                <a:cs typeface="Arial" panose="020B0604020202020204" pitchFamily="34" charset="0"/>
              </a:rPr>
              <a:t>An analysis of Country Delight data to uncover hidden patterns and uncover insights</a:t>
            </a:r>
            <a:endParaRPr lang="en-US" dirty="0">
              <a:solidFill>
                <a:schemeClr val="bg1"/>
              </a:solidFill>
            </a:endParaRPr>
          </a:p>
          <a:p>
            <a:endParaRPr lang="en-US"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mj-lt"/>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45082F71-0247-BA2C-110C-66BAC3E9F561}"/>
              </a:ext>
            </a:extLst>
          </p:cNvPr>
          <p:cNvSpPr txBox="1"/>
          <p:nvPr/>
        </p:nvSpPr>
        <p:spPr>
          <a:xfrm flipH="1">
            <a:off x="4534647" y="1362352"/>
            <a:ext cx="2603794" cy="369332"/>
          </a:xfrm>
          <a:prstGeom prst="rect">
            <a:avLst/>
          </a:prstGeom>
          <a:noFill/>
        </p:spPr>
        <p:txBody>
          <a:bodyPr wrap="square" rtlCol="0">
            <a:spAutoFit/>
          </a:bodyPr>
          <a:lstStyle/>
          <a:p>
            <a:r>
              <a:rPr lang="en-US" dirty="0">
                <a:solidFill>
                  <a:schemeClr val="bg1"/>
                </a:solidFill>
              </a:rPr>
              <a:t>Data  Understanding</a:t>
            </a:r>
          </a:p>
        </p:txBody>
      </p:sp>
      <p:sp>
        <p:nvSpPr>
          <p:cNvPr id="40" name="TextBox 39">
            <a:extLst>
              <a:ext uri="{FF2B5EF4-FFF2-40B4-BE49-F238E27FC236}">
                <a16:creationId xmlns:a16="http://schemas.microsoft.com/office/drawing/2014/main" id="{21A66049-A688-21BA-1074-23B0D643B632}"/>
              </a:ext>
            </a:extLst>
          </p:cNvPr>
          <p:cNvSpPr txBox="1"/>
          <p:nvPr/>
        </p:nvSpPr>
        <p:spPr>
          <a:xfrm>
            <a:off x="5764133" y="2896904"/>
            <a:ext cx="4141867" cy="369332"/>
          </a:xfrm>
          <a:prstGeom prst="rect">
            <a:avLst/>
          </a:prstGeom>
          <a:noFill/>
        </p:spPr>
        <p:txBody>
          <a:bodyPr wrap="square" rtlCol="0">
            <a:spAutoFit/>
          </a:bodyPr>
          <a:lstStyle/>
          <a:p>
            <a:r>
              <a:rPr lang="en-US" dirty="0">
                <a:solidFill>
                  <a:schemeClr val="bg1"/>
                </a:solidFill>
              </a:rPr>
              <a:t>Data Quality Assessment</a:t>
            </a:r>
          </a:p>
        </p:txBody>
      </p:sp>
      <p:sp>
        <p:nvSpPr>
          <p:cNvPr id="41" name="TextBox 40">
            <a:extLst>
              <a:ext uri="{FF2B5EF4-FFF2-40B4-BE49-F238E27FC236}">
                <a16:creationId xmlns:a16="http://schemas.microsoft.com/office/drawing/2014/main" id="{FEC39C57-73CE-9491-106E-FE4D08685997}"/>
              </a:ext>
            </a:extLst>
          </p:cNvPr>
          <p:cNvSpPr txBox="1"/>
          <p:nvPr/>
        </p:nvSpPr>
        <p:spPr>
          <a:xfrm>
            <a:off x="7469080" y="4431456"/>
            <a:ext cx="3192685" cy="369332"/>
          </a:xfrm>
          <a:prstGeom prst="rect">
            <a:avLst/>
          </a:prstGeom>
          <a:noFill/>
        </p:spPr>
        <p:txBody>
          <a:bodyPr wrap="square" rtlCol="0">
            <a:spAutoFit/>
          </a:bodyPr>
          <a:lstStyle/>
          <a:p>
            <a:r>
              <a:rPr lang="en-US" dirty="0">
                <a:solidFill>
                  <a:schemeClr val="bg1"/>
                </a:solidFill>
              </a:rPr>
              <a:t>Data Transformation</a:t>
            </a:r>
          </a:p>
        </p:txBody>
      </p:sp>
      <p:sp>
        <p:nvSpPr>
          <p:cNvPr id="44" name="TextBox 43">
            <a:extLst>
              <a:ext uri="{FF2B5EF4-FFF2-40B4-BE49-F238E27FC236}">
                <a16:creationId xmlns:a16="http://schemas.microsoft.com/office/drawing/2014/main" id="{45F4FCB8-25CD-4548-5661-398689FF07BC}"/>
              </a:ext>
            </a:extLst>
          </p:cNvPr>
          <p:cNvSpPr txBox="1"/>
          <p:nvPr/>
        </p:nvSpPr>
        <p:spPr>
          <a:xfrm>
            <a:off x="9339540" y="6068917"/>
            <a:ext cx="3091821" cy="369332"/>
          </a:xfrm>
          <a:prstGeom prst="rect">
            <a:avLst/>
          </a:prstGeom>
          <a:noFill/>
        </p:spPr>
        <p:txBody>
          <a:bodyPr wrap="square" rtlCol="0">
            <a:spAutoFit/>
          </a:bodyPr>
          <a:lstStyle/>
          <a:p>
            <a:r>
              <a:rPr lang="en-US" dirty="0">
                <a:solidFill>
                  <a:schemeClr val="bg1"/>
                </a:solidFill>
              </a:rPr>
              <a:t>Data Analysis  &amp; Visualization</a:t>
            </a:r>
          </a:p>
        </p:txBody>
      </p:sp>
      <p:sp>
        <p:nvSpPr>
          <p:cNvPr id="45" name="TextBox 44">
            <a:extLst>
              <a:ext uri="{FF2B5EF4-FFF2-40B4-BE49-F238E27FC236}">
                <a16:creationId xmlns:a16="http://schemas.microsoft.com/office/drawing/2014/main" id="{7B55B72D-3A55-DEF0-E0DF-000DF7AD53BF}"/>
              </a:ext>
            </a:extLst>
          </p:cNvPr>
          <p:cNvSpPr txBox="1"/>
          <p:nvPr/>
        </p:nvSpPr>
        <p:spPr>
          <a:xfrm>
            <a:off x="11321403" y="8114277"/>
            <a:ext cx="3179623" cy="369332"/>
          </a:xfrm>
          <a:prstGeom prst="rect">
            <a:avLst/>
          </a:prstGeom>
          <a:noFill/>
        </p:spPr>
        <p:txBody>
          <a:bodyPr wrap="square" rtlCol="0">
            <a:spAutoFit/>
          </a:bodyPr>
          <a:lstStyle/>
          <a:p>
            <a:r>
              <a:rPr lang="en-US" dirty="0">
                <a:solidFill>
                  <a:schemeClr val="bg1"/>
                </a:solidFill>
              </a:rPr>
              <a:t>Uncover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5DB70A7C-25C7-1888-2290-6600E7A5E0E2}"/>
              </a:ext>
            </a:extLst>
          </p:cNvPr>
          <p:cNvPicPr>
            <a:picLocks noChangeAspect="1"/>
          </p:cNvPicPr>
          <p:nvPr/>
        </p:nvPicPr>
        <p:blipFill>
          <a:blip r:embed="rId7"/>
          <a:stretch>
            <a:fillRect/>
          </a:stretch>
        </p:blipFill>
        <p:spPr>
          <a:xfrm>
            <a:off x="2655488" y="2485370"/>
            <a:ext cx="7250512" cy="4102891"/>
          </a:xfrm>
          <a:prstGeom prst="rect">
            <a:avLst/>
          </a:prstGeom>
        </p:spPr>
      </p:pic>
      <p:pic>
        <p:nvPicPr>
          <p:cNvPr id="29" name="Picture 28">
            <a:extLst>
              <a:ext uri="{FF2B5EF4-FFF2-40B4-BE49-F238E27FC236}">
                <a16:creationId xmlns:a16="http://schemas.microsoft.com/office/drawing/2014/main" id="{4C4CA942-5E8C-DC50-2740-914777DCB5E6}"/>
              </a:ext>
            </a:extLst>
          </p:cNvPr>
          <p:cNvPicPr>
            <a:picLocks noChangeAspect="1"/>
          </p:cNvPicPr>
          <p:nvPr/>
        </p:nvPicPr>
        <p:blipFill>
          <a:blip r:embed="rId8"/>
          <a:stretch>
            <a:fillRect/>
          </a:stretch>
        </p:blipFill>
        <p:spPr>
          <a:xfrm>
            <a:off x="10712333" y="2485370"/>
            <a:ext cx="7255208" cy="4105714"/>
          </a:xfrm>
          <a:prstGeom prst="rect">
            <a:avLst/>
          </a:prstGeom>
        </p:spPr>
      </p:pic>
      <p:sp>
        <p:nvSpPr>
          <p:cNvPr id="30" name="TextBox 29">
            <a:extLst>
              <a:ext uri="{FF2B5EF4-FFF2-40B4-BE49-F238E27FC236}">
                <a16:creationId xmlns:a16="http://schemas.microsoft.com/office/drawing/2014/main" id="{669E383A-3A0A-7AC8-B718-F0EF5F986B20}"/>
              </a:ext>
            </a:extLst>
          </p:cNvPr>
          <p:cNvSpPr txBox="1"/>
          <p:nvPr/>
        </p:nvSpPr>
        <p:spPr>
          <a:xfrm>
            <a:off x="2655489" y="7304920"/>
            <a:ext cx="7250512" cy="830997"/>
          </a:xfrm>
          <a:prstGeom prst="rect">
            <a:avLst/>
          </a:prstGeom>
          <a:noFill/>
        </p:spPr>
        <p:txBody>
          <a:bodyPr wrap="square" rtlCol="0">
            <a:spAutoFit/>
          </a:bodyPr>
          <a:lstStyle/>
          <a:p>
            <a:r>
              <a:rPr lang="en-US" sz="2400" dirty="0"/>
              <a:t>CLUSTERED BAR CHART</a:t>
            </a:r>
            <a:r>
              <a:rPr lang="en-US" dirty="0"/>
              <a:t>: </a:t>
            </a:r>
            <a:r>
              <a:rPr lang="en-US" sz="2400" dirty="0"/>
              <a:t>This comparing average count of orders with average quantity ordered.</a:t>
            </a:r>
          </a:p>
        </p:txBody>
      </p:sp>
      <p:sp>
        <p:nvSpPr>
          <p:cNvPr id="31" name="TextBox 30">
            <a:extLst>
              <a:ext uri="{FF2B5EF4-FFF2-40B4-BE49-F238E27FC236}">
                <a16:creationId xmlns:a16="http://schemas.microsoft.com/office/drawing/2014/main" id="{010717C4-027F-06CF-301B-F08F8C62FC81}"/>
              </a:ext>
            </a:extLst>
          </p:cNvPr>
          <p:cNvSpPr txBox="1"/>
          <p:nvPr/>
        </p:nvSpPr>
        <p:spPr>
          <a:xfrm>
            <a:off x="10820400" y="7437491"/>
            <a:ext cx="7467600" cy="830997"/>
          </a:xfrm>
          <a:prstGeom prst="rect">
            <a:avLst/>
          </a:prstGeom>
          <a:noFill/>
        </p:spPr>
        <p:txBody>
          <a:bodyPr wrap="square" rtlCol="0">
            <a:spAutoFit/>
          </a:bodyPr>
          <a:lstStyle/>
          <a:p>
            <a:r>
              <a:rPr lang="en-US" sz="2400" dirty="0"/>
              <a:t>LINE PLOT:  This shows how  the average count of orders and average quantity ordered has changed over time</a:t>
            </a:r>
            <a:r>
              <a:rPr lang="en-US" sz="2400" b="1" dirty="0"/>
              <a:t>.</a:t>
            </a:r>
          </a:p>
        </p:txBody>
      </p:sp>
      <p:sp>
        <p:nvSpPr>
          <p:cNvPr id="32" name="TextBox 31">
            <a:extLst>
              <a:ext uri="{FF2B5EF4-FFF2-40B4-BE49-F238E27FC236}">
                <a16:creationId xmlns:a16="http://schemas.microsoft.com/office/drawing/2014/main" id="{3A8905E5-A97E-2F0B-EB08-03E2679800C9}"/>
              </a:ext>
            </a:extLst>
          </p:cNvPr>
          <p:cNvSpPr txBox="1"/>
          <p:nvPr/>
        </p:nvSpPr>
        <p:spPr>
          <a:xfrm>
            <a:off x="7575668" y="1685151"/>
            <a:ext cx="5605838" cy="800219"/>
          </a:xfrm>
          <a:prstGeom prst="rect">
            <a:avLst/>
          </a:prstGeom>
          <a:noFill/>
        </p:spPr>
        <p:txBody>
          <a:bodyPr wrap="square" rtlCol="0">
            <a:spAutoFit/>
          </a:bodyPr>
          <a:lstStyle/>
          <a:p>
            <a:r>
              <a:rPr lang="en-US" sz="2800" b="1" dirty="0"/>
              <a:t>AVERAGE ORDER PER MONTH</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a:extLst>
              <a:ext uri="{FF2B5EF4-FFF2-40B4-BE49-F238E27FC236}">
                <a16:creationId xmlns:a16="http://schemas.microsoft.com/office/drawing/2014/main" id="{5C95CAD6-6704-84EC-8A5A-9F097D259FA6}"/>
              </a:ext>
            </a:extLst>
          </p:cNvPr>
          <p:cNvPicPr>
            <a:picLocks noChangeAspect="1"/>
          </p:cNvPicPr>
          <p:nvPr/>
        </p:nvPicPr>
        <p:blipFill>
          <a:blip r:embed="rId7"/>
          <a:stretch>
            <a:fillRect/>
          </a:stretch>
        </p:blipFill>
        <p:spPr>
          <a:xfrm>
            <a:off x="2386482" y="3124658"/>
            <a:ext cx="7616852" cy="4756325"/>
          </a:xfrm>
          <a:prstGeom prst="rect">
            <a:avLst/>
          </a:prstGeom>
        </p:spPr>
      </p:pic>
      <p:pic>
        <p:nvPicPr>
          <p:cNvPr id="28" name="Picture 27">
            <a:extLst>
              <a:ext uri="{FF2B5EF4-FFF2-40B4-BE49-F238E27FC236}">
                <a16:creationId xmlns:a16="http://schemas.microsoft.com/office/drawing/2014/main" id="{D7D953F8-937A-0B4B-5B66-5C91BE763A56}"/>
              </a:ext>
            </a:extLst>
          </p:cNvPr>
          <p:cNvPicPr>
            <a:picLocks noChangeAspect="1"/>
          </p:cNvPicPr>
          <p:nvPr/>
        </p:nvPicPr>
        <p:blipFill>
          <a:blip r:embed="rId8"/>
          <a:stretch>
            <a:fillRect/>
          </a:stretch>
        </p:blipFill>
        <p:spPr>
          <a:xfrm>
            <a:off x="10266553" y="3124658"/>
            <a:ext cx="7792847" cy="4756325"/>
          </a:xfrm>
          <a:prstGeom prst="rect">
            <a:avLst/>
          </a:prstGeom>
        </p:spPr>
      </p:pic>
      <p:sp>
        <p:nvSpPr>
          <p:cNvPr id="29" name="TextBox 28">
            <a:extLst>
              <a:ext uri="{FF2B5EF4-FFF2-40B4-BE49-F238E27FC236}">
                <a16:creationId xmlns:a16="http://schemas.microsoft.com/office/drawing/2014/main" id="{FB46D595-EACE-1438-F1CF-53B34D446958}"/>
              </a:ext>
            </a:extLst>
          </p:cNvPr>
          <p:cNvSpPr txBox="1"/>
          <p:nvPr/>
        </p:nvSpPr>
        <p:spPr>
          <a:xfrm>
            <a:off x="7225238" y="2031083"/>
            <a:ext cx="5655997" cy="523220"/>
          </a:xfrm>
          <a:prstGeom prst="rect">
            <a:avLst/>
          </a:prstGeom>
          <a:noFill/>
        </p:spPr>
        <p:txBody>
          <a:bodyPr wrap="square" rtlCol="0">
            <a:spAutoFit/>
          </a:bodyPr>
          <a:lstStyle/>
          <a:p>
            <a:r>
              <a:rPr lang="en-US" sz="2800" b="1" dirty="0"/>
              <a:t>TOTAL ORDER PER MONTH</a:t>
            </a:r>
          </a:p>
        </p:txBody>
      </p:sp>
    </p:spTree>
    <p:extLst>
      <p:ext uri="{BB962C8B-B14F-4D97-AF65-F5344CB8AC3E}">
        <p14:creationId xmlns:p14="http://schemas.microsoft.com/office/powerpoint/2010/main" val="1730752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30" name="TextBox 29">
            <a:extLst>
              <a:ext uri="{FF2B5EF4-FFF2-40B4-BE49-F238E27FC236}">
                <a16:creationId xmlns:a16="http://schemas.microsoft.com/office/drawing/2014/main" id="{BCABFCFE-83A1-61EE-F97A-2E54571966F1}"/>
              </a:ext>
            </a:extLst>
          </p:cNvPr>
          <p:cNvSpPr txBox="1"/>
          <p:nvPr/>
        </p:nvSpPr>
        <p:spPr>
          <a:xfrm>
            <a:off x="5583504" y="1815851"/>
            <a:ext cx="9427896" cy="523220"/>
          </a:xfrm>
          <a:prstGeom prst="rect">
            <a:avLst/>
          </a:prstGeom>
          <a:noFill/>
        </p:spPr>
        <p:txBody>
          <a:bodyPr wrap="square" rtlCol="0">
            <a:spAutoFit/>
          </a:bodyPr>
          <a:lstStyle/>
          <a:p>
            <a:pPr algn="ctr"/>
            <a:r>
              <a:rPr lang="en-US" sz="2800" b="1" dirty="0"/>
              <a:t>TOTAL QUANTITY AND ORDER PER MONTH( FILTERED)</a:t>
            </a:r>
          </a:p>
        </p:txBody>
      </p:sp>
      <p:pic>
        <p:nvPicPr>
          <p:cNvPr id="31" name="Picture 30">
            <a:extLst>
              <a:ext uri="{FF2B5EF4-FFF2-40B4-BE49-F238E27FC236}">
                <a16:creationId xmlns:a16="http://schemas.microsoft.com/office/drawing/2014/main" id="{08BAFD40-8C04-DC56-9910-06053BA1CF76}"/>
              </a:ext>
            </a:extLst>
          </p:cNvPr>
          <p:cNvPicPr>
            <a:picLocks noChangeAspect="1"/>
          </p:cNvPicPr>
          <p:nvPr/>
        </p:nvPicPr>
        <p:blipFill>
          <a:blip r:embed="rId7"/>
          <a:stretch>
            <a:fillRect/>
          </a:stretch>
        </p:blipFill>
        <p:spPr>
          <a:xfrm>
            <a:off x="2604342" y="3079623"/>
            <a:ext cx="6768258" cy="5244950"/>
          </a:xfrm>
          <a:prstGeom prst="rect">
            <a:avLst/>
          </a:prstGeom>
        </p:spPr>
      </p:pic>
      <p:pic>
        <p:nvPicPr>
          <p:cNvPr id="32" name="Picture 31">
            <a:extLst>
              <a:ext uri="{FF2B5EF4-FFF2-40B4-BE49-F238E27FC236}">
                <a16:creationId xmlns:a16="http://schemas.microsoft.com/office/drawing/2014/main" id="{D8F08CA1-8863-3691-5AEC-A1F437B6FAFD}"/>
              </a:ext>
            </a:extLst>
          </p:cNvPr>
          <p:cNvPicPr>
            <a:picLocks noChangeAspect="1"/>
          </p:cNvPicPr>
          <p:nvPr/>
        </p:nvPicPr>
        <p:blipFill>
          <a:blip r:embed="rId8"/>
          <a:stretch>
            <a:fillRect/>
          </a:stretch>
        </p:blipFill>
        <p:spPr>
          <a:xfrm>
            <a:off x="9830284" y="3079623"/>
            <a:ext cx="7168016" cy="5244949"/>
          </a:xfrm>
          <a:prstGeom prst="rect">
            <a:avLst/>
          </a:prstGeom>
        </p:spPr>
      </p:pic>
    </p:spTree>
    <p:extLst>
      <p:ext uri="{BB962C8B-B14F-4D97-AF65-F5344CB8AC3E}">
        <p14:creationId xmlns:p14="http://schemas.microsoft.com/office/powerpoint/2010/main" val="380489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a:extLst>
              <a:ext uri="{FF2B5EF4-FFF2-40B4-BE49-F238E27FC236}">
                <a16:creationId xmlns:a16="http://schemas.microsoft.com/office/drawing/2014/main" id="{7BAB3943-8E00-3FF3-406D-CEA0A91616E1}"/>
              </a:ext>
            </a:extLst>
          </p:cNvPr>
          <p:cNvPicPr>
            <a:picLocks noChangeAspect="1"/>
          </p:cNvPicPr>
          <p:nvPr/>
        </p:nvPicPr>
        <p:blipFill>
          <a:blip r:embed="rId7"/>
          <a:stretch>
            <a:fillRect/>
          </a:stretch>
        </p:blipFill>
        <p:spPr>
          <a:xfrm>
            <a:off x="5338800" y="3454469"/>
            <a:ext cx="9067800" cy="5161897"/>
          </a:xfrm>
          <a:prstGeom prst="rect">
            <a:avLst/>
          </a:prstGeom>
        </p:spPr>
      </p:pic>
      <p:sp>
        <p:nvSpPr>
          <p:cNvPr id="28" name="TextBox 27">
            <a:extLst>
              <a:ext uri="{FF2B5EF4-FFF2-40B4-BE49-F238E27FC236}">
                <a16:creationId xmlns:a16="http://schemas.microsoft.com/office/drawing/2014/main" id="{A2130487-F1B2-A06D-8B1B-047112514066}"/>
              </a:ext>
            </a:extLst>
          </p:cNvPr>
          <p:cNvSpPr txBox="1"/>
          <p:nvPr/>
        </p:nvSpPr>
        <p:spPr>
          <a:xfrm>
            <a:off x="5835031" y="2056630"/>
            <a:ext cx="7141379" cy="523220"/>
          </a:xfrm>
          <a:prstGeom prst="rect">
            <a:avLst/>
          </a:prstGeom>
          <a:noFill/>
        </p:spPr>
        <p:txBody>
          <a:bodyPr wrap="none" rtlCol="0">
            <a:spAutoFit/>
          </a:bodyPr>
          <a:lstStyle/>
          <a:p>
            <a:r>
              <a:rPr lang="en-US" sz="2800" b="1" dirty="0"/>
              <a:t>MONTH WISE AVERAGE QUANTITY PER ORDER</a:t>
            </a:r>
          </a:p>
        </p:txBody>
      </p:sp>
    </p:spTree>
    <p:extLst>
      <p:ext uri="{BB962C8B-B14F-4D97-AF65-F5344CB8AC3E}">
        <p14:creationId xmlns:p14="http://schemas.microsoft.com/office/powerpoint/2010/main" val="144775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TotalTime>
  <Words>772</Words>
  <Application>Microsoft Office PowerPoint</Application>
  <PresentationFormat>Custom</PresentationFormat>
  <Paragraphs>141</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Clear Sans Regular Bold</vt:lpstr>
      <vt:lpstr>Calibri</vt:lpstr>
      <vt:lpstr>Graphik Regular</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Bukola Ogunjimi</dc:creator>
  <cp:lastModifiedBy>HP</cp:lastModifiedBy>
  <cp:revision>15</cp:revision>
  <dcterms:created xsi:type="dcterms:W3CDTF">2006-08-16T00:00:00Z</dcterms:created>
  <dcterms:modified xsi:type="dcterms:W3CDTF">2023-05-03T14:18:27Z</dcterms:modified>
  <dc:identifier>DAEhDyfaYKE</dc:identifier>
</cp:coreProperties>
</file>