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3" r:id="rId3"/>
    <p:sldId id="258" r:id="rId4"/>
    <p:sldId id="259" r:id="rId5"/>
    <p:sldId id="295" r:id="rId6"/>
    <p:sldId id="296" r:id="rId7"/>
    <p:sldId id="297" r:id="rId8"/>
    <p:sldId id="298" r:id="rId9"/>
    <p:sldId id="299" r:id="rId10"/>
    <p:sldId id="300" r:id="rId11"/>
    <p:sldId id="294" r:id="rId12"/>
    <p:sldId id="321" r:id="rId13"/>
    <p:sldId id="292" r:id="rId14"/>
    <p:sldId id="305" r:id="rId15"/>
    <p:sldId id="306" r:id="rId16"/>
    <p:sldId id="307" r:id="rId17"/>
    <p:sldId id="308" r:id="rId18"/>
    <p:sldId id="309" r:id="rId19"/>
    <p:sldId id="301" r:id="rId20"/>
    <p:sldId id="313" r:id="rId21"/>
    <p:sldId id="322" r:id="rId22"/>
    <p:sldId id="323" r:id="rId23"/>
    <p:sldId id="303" r:id="rId24"/>
    <p:sldId id="310" r:id="rId25"/>
    <p:sldId id="314" r:id="rId26"/>
    <p:sldId id="315" r:id="rId27"/>
    <p:sldId id="302" r:id="rId28"/>
    <p:sldId id="324" r:id="rId29"/>
    <p:sldId id="316" r:id="rId30"/>
    <p:sldId id="317" r:id="rId31"/>
    <p:sldId id="311" r:id="rId32"/>
    <p:sldId id="312" r:id="rId33"/>
    <p:sldId id="31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E5B6AC-9036-9C6E-122A-CD34CD99064E}" v="2674" dt="2025-03-20T18:43:34.736"/>
    <p1510:client id="{CE98BCE2-D8CB-F973-455D-2A22B11639D1}" v="90" dt="2025-03-20T19:06:56.3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7" autoAdjust="0"/>
    <p:restoredTop sz="94660"/>
  </p:normalViewPr>
  <p:slideViewPr>
    <p:cSldViewPr snapToGrid="0">
      <p:cViewPr varScale="1">
        <p:scale>
          <a:sx n="83" d="100"/>
          <a:sy n="83" d="100"/>
        </p:scale>
        <p:origin x="8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665FB-0018-40BB-A9F9-7BE6D3C795CF}" type="datetimeFigureOut">
              <a:rPr lang="en-US" smtClean="0"/>
              <a:t>8/8/2025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6E855-DD32-4903-AB0F-177C36A40FE4}" type="slidenum">
              <a:rPr lang="en-US" smtClean="0"/>
              <a:t>‹#›</a:t>
            </a:fld>
            <a:endParaRPr lang="en-US"/>
          </a:p>
        </p:txBody>
      </p:sp>
    </p:spTree>
    <p:extLst>
      <p:ext uri="{BB962C8B-B14F-4D97-AF65-F5344CB8AC3E}">
        <p14:creationId xmlns:p14="http://schemas.microsoft.com/office/powerpoint/2010/main" val="213696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For the High Level Business Understanding focus on the Case Study supplied.</a:t>
            </a:r>
          </a:p>
        </p:txBody>
      </p:sp>
      <p:sp>
        <p:nvSpPr>
          <p:cNvPr id="4" name="Slide Number Placeholder 3"/>
          <p:cNvSpPr>
            <a:spLocks noGrp="1"/>
          </p:cNvSpPr>
          <p:nvPr>
            <p:ph type="sldNum" sz="quarter" idx="5"/>
          </p:nvPr>
        </p:nvSpPr>
        <p:spPr/>
        <p:txBody>
          <a:bodyPr/>
          <a:lstStyle/>
          <a:p>
            <a:fld id="{D7F6E855-DD32-4903-AB0F-177C36A40FE4}" type="slidenum">
              <a:rPr lang="en-US" smtClean="0"/>
              <a:t>2</a:t>
            </a:fld>
            <a:endParaRPr lang="en-US"/>
          </a:p>
        </p:txBody>
      </p:sp>
    </p:spTree>
    <p:extLst>
      <p:ext uri="{BB962C8B-B14F-4D97-AF65-F5344CB8AC3E}">
        <p14:creationId xmlns:p14="http://schemas.microsoft.com/office/powerpoint/2010/main" val="2828939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Load the Data Set into SQL Server. </a:t>
            </a:r>
          </a:p>
          <a:p>
            <a:r>
              <a:rPr lang="en-US" b="1"/>
              <a:t>Use the SQL Server Management Studio (SSMS) Diagramming tool to produce the Database Diagram.</a:t>
            </a:r>
          </a:p>
        </p:txBody>
      </p:sp>
      <p:sp>
        <p:nvSpPr>
          <p:cNvPr id="4" name="Slide Number Placeholder 3"/>
          <p:cNvSpPr>
            <a:spLocks noGrp="1"/>
          </p:cNvSpPr>
          <p:nvPr>
            <p:ph type="sldNum" sz="quarter" idx="5"/>
          </p:nvPr>
        </p:nvSpPr>
        <p:spPr/>
        <p:txBody>
          <a:bodyPr/>
          <a:lstStyle/>
          <a:p>
            <a:fld id="{D7F6E855-DD32-4903-AB0F-177C36A40FE4}" type="slidenum">
              <a:rPr lang="en-US" smtClean="0"/>
              <a:t>18</a:t>
            </a:fld>
            <a:endParaRPr lang="en-US"/>
          </a:p>
        </p:txBody>
      </p:sp>
    </p:spTree>
    <p:extLst>
      <p:ext uri="{BB962C8B-B14F-4D97-AF65-F5344CB8AC3E}">
        <p14:creationId xmlns:p14="http://schemas.microsoft.com/office/powerpoint/2010/main" val="4271395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Document any data cleansing that was required, any quality issues encountered with the data.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6618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Document any data cleansing that was required, any quality issues encountered with the data.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2191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Document any data cleansing that was required, any quality issues encountered with the data.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6427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Use the SQL Server Management Studio (SSMS) tool to produce the SQL Query.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In this slide provide the SQL Query in text format, not screen shot format.</a:t>
            </a:r>
          </a:p>
        </p:txBody>
      </p:sp>
      <p:sp>
        <p:nvSpPr>
          <p:cNvPr id="4" name="Slide Number Placeholder 3"/>
          <p:cNvSpPr>
            <a:spLocks noGrp="1"/>
          </p:cNvSpPr>
          <p:nvPr>
            <p:ph type="sldNum" sz="quarter" idx="5"/>
          </p:nvPr>
        </p:nvSpPr>
        <p:spPr/>
        <p:txBody>
          <a:bodyPr/>
          <a:lstStyle/>
          <a:p>
            <a:fld id="{D7F6E855-DD32-4903-AB0F-177C36A40FE4}" type="slidenum">
              <a:rPr lang="en-US" smtClean="0"/>
              <a:t>23</a:t>
            </a:fld>
            <a:endParaRPr lang="en-US"/>
          </a:p>
        </p:txBody>
      </p:sp>
    </p:spTree>
    <p:extLst>
      <p:ext uri="{BB962C8B-B14F-4D97-AF65-F5344CB8AC3E}">
        <p14:creationId xmlns:p14="http://schemas.microsoft.com/office/powerpoint/2010/main" val="429798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 the SQL Server Management Studio (SSMS) tool to return the results of the SQL Query.</a:t>
            </a:r>
          </a:p>
          <a:p>
            <a:r>
              <a:rPr lang="en-US" b="1"/>
              <a:t>In this slide have a screen shot of the results.</a:t>
            </a:r>
          </a:p>
        </p:txBody>
      </p:sp>
      <p:sp>
        <p:nvSpPr>
          <p:cNvPr id="4" name="Slide Number Placeholder 3"/>
          <p:cNvSpPr>
            <a:spLocks noGrp="1"/>
          </p:cNvSpPr>
          <p:nvPr>
            <p:ph type="sldNum" sz="quarter" idx="5"/>
          </p:nvPr>
        </p:nvSpPr>
        <p:spPr/>
        <p:txBody>
          <a:bodyPr/>
          <a:lstStyle/>
          <a:p>
            <a:fld id="{D7F6E855-DD32-4903-AB0F-177C36A40FE4}" type="slidenum">
              <a:rPr lang="en-US" smtClean="0"/>
              <a:t>24</a:t>
            </a:fld>
            <a:endParaRPr lang="en-US"/>
          </a:p>
        </p:txBody>
      </p:sp>
    </p:spTree>
    <p:extLst>
      <p:ext uri="{BB962C8B-B14F-4D97-AF65-F5344CB8AC3E}">
        <p14:creationId xmlns:p14="http://schemas.microsoft.com/office/powerpoint/2010/main" val="3147191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Use the SQL Server Management Studio (SSMS) tool to produce the SQL Query.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In this slide provide the SQL Query in text format, not screen shot format.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755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 the SQL Server Management Studio (SSMS) tool to return the results of the SQL Query.</a:t>
            </a:r>
          </a:p>
          <a:p>
            <a:r>
              <a:rPr lang="en-US" b="1"/>
              <a:t>In this slide have a screen shot of the results.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8917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fld id="{D7F6E855-DD32-4903-AB0F-177C36A40FE4}" type="slidenum">
              <a:rPr lang="en-US" smtClean="0"/>
              <a:t>28</a:t>
            </a:fld>
            <a:endParaRPr lang="en-US"/>
          </a:p>
        </p:txBody>
      </p:sp>
    </p:spTree>
    <p:extLst>
      <p:ext uri="{BB962C8B-B14F-4D97-AF65-F5344CB8AC3E}">
        <p14:creationId xmlns:p14="http://schemas.microsoft.com/office/powerpoint/2010/main" val="4827747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340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F6E855-DD32-4903-AB0F-177C36A40FE4}" type="slidenum">
              <a:rPr lang="en-US" smtClean="0"/>
              <a:t>3</a:t>
            </a:fld>
            <a:endParaRPr lang="en-US"/>
          </a:p>
        </p:txBody>
      </p:sp>
    </p:spTree>
    <p:extLst>
      <p:ext uri="{BB962C8B-B14F-4D97-AF65-F5344CB8AC3E}">
        <p14:creationId xmlns:p14="http://schemas.microsoft.com/office/powerpoint/2010/main" val="1004174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Provide a screen shot of the visualization built in Power BI or Tableau.</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6364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21 needs to be supported by the data visualized in the previous steps.</a:t>
            </a:r>
          </a:p>
        </p:txBody>
      </p:sp>
      <p:sp>
        <p:nvSpPr>
          <p:cNvPr id="4" name="Slide Number Placeholder 3"/>
          <p:cNvSpPr>
            <a:spLocks noGrp="1"/>
          </p:cNvSpPr>
          <p:nvPr>
            <p:ph type="sldNum" sz="quarter" idx="5"/>
          </p:nvPr>
        </p:nvSpPr>
        <p:spPr/>
        <p:txBody>
          <a:bodyPr/>
          <a:lstStyle/>
          <a:p>
            <a:fld id="{D7F6E855-DD32-4903-AB0F-177C36A40FE4}" type="slidenum">
              <a:rPr lang="en-US" smtClean="0"/>
              <a:t>32</a:t>
            </a:fld>
            <a:endParaRPr lang="en-US"/>
          </a:p>
        </p:txBody>
      </p:sp>
    </p:spTree>
    <p:extLst>
      <p:ext uri="{BB962C8B-B14F-4D97-AF65-F5344CB8AC3E}">
        <p14:creationId xmlns:p14="http://schemas.microsoft.com/office/powerpoint/2010/main" val="1947682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The answer to the question from Slide 21 needs to be supported by the data visualized in the previous steps.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5182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is involved?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is affected?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will benefit?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will be harmed?</a:t>
            </a:r>
          </a:p>
        </p:txBody>
      </p:sp>
      <p:sp>
        <p:nvSpPr>
          <p:cNvPr id="4" name="Slide Number Placeholder 3"/>
          <p:cNvSpPr>
            <a:spLocks noGrp="1"/>
          </p:cNvSpPr>
          <p:nvPr>
            <p:ph type="sldNum" sz="quarter" idx="5"/>
          </p:nvPr>
        </p:nvSpPr>
        <p:spPr/>
        <p:txBody>
          <a:bodyPr/>
          <a:lstStyle/>
          <a:p>
            <a:fld id="{D7F6E855-DD32-4903-AB0F-177C36A40FE4}" type="slidenum">
              <a:rPr lang="en-US" smtClean="0"/>
              <a:t>5</a:t>
            </a:fld>
            <a:endParaRPr lang="en-US"/>
          </a:p>
        </p:txBody>
      </p:sp>
    </p:spTree>
    <p:extLst>
      <p:ext uri="{BB962C8B-B14F-4D97-AF65-F5344CB8AC3E}">
        <p14:creationId xmlns:p14="http://schemas.microsoft.com/office/powerpoint/2010/main" val="182762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is your topic narrowed down in a simple phrase/sentence?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does your topic involve? (i.e. What are the different parts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is it similar to / different from?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might be affected/changed by your topic?</a:t>
            </a:r>
          </a:p>
        </p:txBody>
      </p:sp>
      <p:sp>
        <p:nvSpPr>
          <p:cNvPr id="4" name="Slide Number Placeholder 3"/>
          <p:cNvSpPr>
            <a:spLocks noGrp="1"/>
          </p:cNvSpPr>
          <p:nvPr>
            <p:ph type="sldNum" sz="quarter" idx="5"/>
          </p:nvPr>
        </p:nvSpPr>
        <p:spPr/>
        <p:txBody>
          <a:bodyPr/>
          <a:lstStyle/>
          <a:p>
            <a:fld id="{D7F6E855-DD32-4903-AB0F-177C36A40FE4}" type="slidenum">
              <a:rPr lang="en-US" smtClean="0"/>
              <a:t>6</a:t>
            </a:fld>
            <a:endParaRPr lang="en-US"/>
          </a:p>
        </p:txBody>
      </p:sp>
    </p:spTree>
    <p:extLst>
      <p:ext uri="{BB962C8B-B14F-4D97-AF65-F5344CB8AC3E}">
        <p14:creationId xmlns:p14="http://schemas.microsoft.com/office/powerpoint/2010/main" val="38195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When does this take place? When did this take place? When will it take place? When should this take place?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Does when this takes place affect the topic?</a:t>
            </a:r>
          </a:p>
        </p:txBody>
      </p:sp>
      <p:sp>
        <p:nvSpPr>
          <p:cNvPr id="4" name="Slide Number Placeholder 3"/>
          <p:cNvSpPr>
            <a:spLocks noGrp="1"/>
          </p:cNvSpPr>
          <p:nvPr>
            <p:ph type="sldNum" sz="quarter" idx="5"/>
          </p:nvPr>
        </p:nvSpPr>
        <p:spPr/>
        <p:txBody>
          <a:bodyPr/>
          <a:lstStyle/>
          <a:p>
            <a:fld id="{D7F6E855-DD32-4903-AB0F-177C36A40FE4}" type="slidenum">
              <a:rPr lang="en-US" smtClean="0"/>
              <a:t>7</a:t>
            </a:fld>
            <a:endParaRPr lang="en-US"/>
          </a:p>
        </p:txBody>
      </p:sp>
    </p:spTree>
    <p:extLst>
      <p:ext uri="{BB962C8B-B14F-4D97-AF65-F5344CB8AC3E}">
        <p14:creationId xmlns:p14="http://schemas.microsoft.com/office/powerpoint/2010/main" val="35403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Where does this take place? (Where did it …. Where will it … Where should 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Does it matter where it takes place? Is it affected by location?</a:t>
            </a:r>
          </a:p>
        </p:txBody>
      </p:sp>
      <p:sp>
        <p:nvSpPr>
          <p:cNvPr id="4" name="Slide Number Placeholder 3"/>
          <p:cNvSpPr>
            <a:spLocks noGrp="1"/>
          </p:cNvSpPr>
          <p:nvPr>
            <p:ph type="sldNum" sz="quarter" idx="5"/>
          </p:nvPr>
        </p:nvSpPr>
        <p:spPr/>
        <p:txBody>
          <a:bodyPr/>
          <a:lstStyle/>
          <a:p>
            <a:fld id="{D7F6E855-DD32-4903-AB0F-177C36A40FE4}" type="slidenum">
              <a:rPr lang="en-US" smtClean="0"/>
              <a:t>8</a:t>
            </a:fld>
            <a:endParaRPr lang="en-US"/>
          </a:p>
        </p:txBody>
      </p:sp>
    </p:spTree>
    <p:extLst>
      <p:ext uri="{BB962C8B-B14F-4D97-AF65-F5344CB8AC3E}">
        <p14:creationId xmlns:p14="http://schemas.microsoft.com/office/powerpoint/2010/main" val="1912950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Why is this topic important? Why does it matter?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Why do certain things happen? (What are some causes and effects within the topic?)</a:t>
            </a:r>
          </a:p>
        </p:txBody>
      </p:sp>
      <p:sp>
        <p:nvSpPr>
          <p:cNvPr id="4" name="Slide Number Placeholder 3"/>
          <p:cNvSpPr>
            <a:spLocks noGrp="1"/>
          </p:cNvSpPr>
          <p:nvPr>
            <p:ph type="sldNum" sz="quarter" idx="5"/>
          </p:nvPr>
        </p:nvSpPr>
        <p:spPr/>
        <p:txBody>
          <a:bodyPr/>
          <a:lstStyle/>
          <a:p>
            <a:fld id="{D7F6E855-DD32-4903-AB0F-177C36A40FE4}" type="slidenum">
              <a:rPr lang="en-US" smtClean="0"/>
              <a:t>9</a:t>
            </a:fld>
            <a:endParaRPr lang="en-US"/>
          </a:p>
        </p:txBody>
      </p:sp>
    </p:spTree>
    <p:extLst>
      <p:ext uri="{BB962C8B-B14F-4D97-AF65-F5344CB8AC3E}">
        <p14:creationId xmlns:p14="http://schemas.microsoft.com/office/powerpoint/2010/main" val="3653397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How does this topic work? How does it function? How does it do what it does?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How did it come to be?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How are those involved affected?</a:t>
            </a:r>
          </a:p>
        </p:txBody>
      </p:sp>
      <p:sp>
        <p:nvSpPr>
          <p:cNvPr id="4" name="Slide Number Placeholder 3"/>
          <p:cNvSpPr>
            <a:spLocks noGrp="1"/>
          </p:cNvSpPr>
          <p:nvPr>
            <p:ph type="sldNum" sz="quarter" idx="5"/>
          </p:nvPr>
        </p:nvSpPr>
        <p:spPr/>
        <p:txBody>
          <a:bodyPr/>
          <a:lstStyle/>
          <a:p>
            <a:fld id="{D7F6E855-DD32-4903-AB0F-177C36A40FE4}" type="slidenum">
              <a:rPr lang="en-US" smtClean="0"/>
              <a:t>10</a:t>
            </a:fld>
            <a:endParaRPr lang="en-US"/>
          </a:p>
        </p:txBody>
      </p:sp>
    </p:spTree>
    <p:extLst>
      <p:ext uri="{BB962C8B-B14F-4D97-AF65-F5344CB8AC3E}">
        <p14:creationId xmlns:p14="http://schemas.microsoft.com/office/powerpoint/2010/main" val="4111238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5"/>
          </p:nvPr>
        </p:nvSpPr>
        <p:spPr/>
        <p:txBody>
          <a:bodyPr/>
          <a:lstStyle/>
          <a:p>
            <a:fld id="{D7F6E855-DD32-4903-AB0F-177C36A40FE4}" type="slidenum">
              <a:rPr lang="en-US" smtClean="0"/>
              <a:t>17</a:t>
            </a:fld>
            <a:endParaRPr lang="en-US"/>
          </a:p>
        </p:txBody>
      </p:sp>
    </p:spTree>
    <p:extLst>
      <p:ext uri="{BB962C8B-B14F-4D97-AF65-F5344CB8AC3E}">
        <p14:creationId xmlns:p14="http://schemas.microsoft.com/office/powerpoint/2010/main" val="2612900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CEEA-14F5-4039-BF7F-6D8CB33FD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6472FD9-6450-49FE-98AB-30EF2A3783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CB53678-8A7F-4787-A7FC-F3B1642880A8}"/>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5" name="Footer Placeholder 4">
            <a:extLst>
              <a:ext uri="{FF2B5EF4-FFF2-40B4-BE49-F238E27FC236}">
                <a16:creationId xmlns:a16="http://schemas.microsoft.com/office/drawing/2014/main" id="{6AFC749A-DC9B-4DB8-82C2-AB8E496F09E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1F4E97-13F0-476B-B232-ADEFF96539FD}"/>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306106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9E9F-A3DB-463E-B387-B0423E47C46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6C560EE-A21B-4824-B3B2-E6895F01BA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5E786A-BA8C-4552-80A8-CB94B52D2D27}"/>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5" name="Footer Placeholder 4">
            <a:extLst>
              <a:ext uri="{FF2B5EF4-FFF2-40B4-BE49-F238E27FC236}">
                <a16:creationId xmlns:a16="http://schemas.microsoft.com/office/drawing/2014/main" id="{215CC04C-041D-4510-9752-461CE4A4C52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DDAB5E-0ADA-4B0C-9634-C40DB3F01632}"/>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176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AD971-8A95-4A3E-A4BB-5750153576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1D58805-47DA-46FB-9913-D5A6F274FE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021B3F-54EF-48AD-9FC5-C003C1BA780E}"/>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5" name="Footer Placeholder 4">
            <a:extLst>
              <a:ext uri="{FF2B5EF4-FFF2-40B4-BE49-F238E27FC236}">
                <a16:creationId xmlns:a16="http://schemas.microsoft.com/office/drawing/2014/main" id="{B01D0694-7FD3-4571-84CD-BD17812255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2C295E5-55A7-488A-A282-FDE13B0C4A5F}"/>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67059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055C-A348-4F31-99E5-ED54D2FB039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B5A7F52-4A46-4313-8011-E9BA834EBC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CC6C17-6F44-4D7D-84E8-FCFC45558B38}"/>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5" name="Footer Placeholder 4">
            <a:extLst>
              <a:ext uri="{FF2B5EF4-FFF2-40B4-BE49-F238E27FC236}">
                <a16:creationId xmlns:a16="http://schemas.microsoft.com/office/drawing/2014/main" id="{4F069471-7764-4766-889B-E41EDEC7E3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8B7BA9F-8EA5-4667-9F7C-4FE6B6DE04D7}"/>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305067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E2E2-A787-4D20-8408-B1A8068FD5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5C08A8D-581D-4585-8E9D-0B0927C2B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237F8C-662B-422A-B99A-099DED8427AF}"/>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5" name="Footer Placeholder 4">
            <a:extLst>
              <a:ext uri="{FF2B5EF4-FFF2-40B4-BE49-F238E27FC236}">
                <a16:creationId xmlns:a16="http://schemas.microsoft.com/office/drawing/2014/main" id="{EA9D1F98-B5F7-4DB2-96FB-667E09363F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3ECFC0D-80E4-46B4-8DD7-A496D87D63CA}"/>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22491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3E72-B643-4017-9D0F-DC9F65CF839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A9A5EB3-7494-4011-89FC-2362016CF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980FCAA-4D75-4A96-9F5F-9B5B8A6727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71CC502-1709-4A66-A072-074A0692C16B}"/>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6" name="Footer Placeholder 5">
            <a:extLst>
              <a:ext uri="{FF2B5EF4-FFF2-40B4-BE49-F238E27FC236}">
                <a16:creationId xmlns:a16="http://schemas.microsoft.com/office/drawing/2014/main" id="{28F8DFFA-6EBE-4629-B929-1A8DF819E43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86A3D87-3D02-404B-9FBC-4EFF1D799A21}"/>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395135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26F1-309F-42BF-A3FD-875119B1C7B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E92E5CB-3057-4A87-90BA-3D9777046F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840FE-1423-4FDB-8E23-BF8BC28FE1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C83E8E5-70B3-4DB7-A8AD-DBCD770BC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4497B-0F58-439F-BE06-523100229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4E28929-2925-471B-A082-57CBEE0E65D9}"/>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8" name="Footer Placeholder 7">
            <a:extLst>
              <a:ext uri="{FF2B5EF4-FFF2-40B4-BE49-F238E27FC236}">
                <a16:creationId xmlns:a16="http://schemas.microsoft.com/office/drawing/2014/main" id="{531FBBCE-BC08-4EBD-8950-BD9E1509CB5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0395179-D392-4C55-81D7-1DBB9C6E20B2}"/>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53085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3577-CBFC-4C55-BDCD-5F62E3061B0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0CEA593-0101-49E9-A39B-40E3C671A216}"/>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4" name="Footer Placeholder 3">
            <a:extLst>
              <a:ext uri="{FF2B5EF4-FFF2-40B4-BE49-F238E27FC236}">
                <a16:creationId xmlns:a16="http://schemas.microsoft.com/office/drawing/2014/main" id="{4491ED43-2153-4A46-A068-E22848A46FC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725629E-E5CD-4D28-A9B7-E8BDCECDECF7}"/>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97541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8F396-C65B-4BF9-997E-B896FB3CD2D9}"/>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3" name="Footer Placeholder 2">
            <a:extLst>
              <a:ext uri="{FF2B5EF4-FFF2-40B4-BE49-F238E27FC236}">
                <a16:creationId xmlns:a16="http://schemas.microsoft.com/office/drawing/2014/main" id="{0850171C-F3A4-49DE-B772-D6B5E6E4A3D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56420AF-BED4-48D0-B9D2-EC85E9ED0754}"/>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410032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BB1E-1720-4F07-8821-B0CA7AD11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54BB5A3-3B72-430D-88AC-B54C900FB8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533C3F3-C443-42FA-A041-B5D52CEFF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9E4C22-7E1C-4AC6-86B9-FD0AC7222858}"/>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6" name="Footer Placeholder 5">
            <a:extLst>
              <a:ext uri="{FF2B5EF4-FFF2-40B4-BE49-F238E27FC236}">
                <a16:creationId xmlns:a16="http://schemas.microsoft.com/office/drawing/2014/main" id="{9C150A84-5492-4665-A314-A6101A1AE05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66B0D75-2C5F-4F8B-80EC-F6A887B9AD4F}"/>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96920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172C-0CDF-4CEE-9EA4-3521F1087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354010F-6561-46A0-B33C-B04103C6EB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29361BA-A9F1-4ED8-B3DA-18F1BC76D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0B0A4-6E22-4E98-BC46-4B93BE99381C}"/>
              </a:ext>
            </a:extLst>
          </p:cNvPr>
          <p:cNvSpPr>
            <a:spLocks noGrp="1"/>
          </p:cNvSpPr>
          <p:nvPr>
            <p:ph type="dt" sz="half" idx="10"/>
          </p:nvPr>
        </p:nvSpPr>
        <p:spPr/>
        <p:txBody>
          <a:bodyPr/>
          <a:lstStyle/>
          <a:p>
            <a:fld id="{561F96C2-6BBE-47A1-BB80-63240F6DFA28}" type="datetimeFigureOut">
              <a:rPr lang="en-CA" smtClean="0"/>
              <a:t>8/08/25</a:t>
            </a:fld>
            <a:endParaRPr lang="en-CA"/>
          </a:p>
        </p:txBody>
      </p:sp>
      <p:sp>
        <p:nvSpPr>
          <p:cNvPr id="6" name="Footer Placeholder 5">
            <a:extLst>
              <a:ext uri="{FF2B5EF4-FFF2-40B4-BE49-F238E27FC236}">
                <a16:creationId xmlns:a16="http://schemas.microsoft.com/office/drawing/2014/main" id="{61DF73B5-8A4E-4973-8863-6345571701C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4B338AB-4B96-46FA-92B1-F669BA719DFC}"/>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51141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1D4AF1-5A86-450B-9A2A-C8E3B7ECC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BD83606-9414-4991-933B-1A7EA4AF13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C810FD5-A011-4056-8573-6587EAF4B4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F96C2-6BBE-47A1-BB80-63240F6DFA28}" type="datetimeFigureOut">
              <a:rPr lang="en-CA" smtClean="0"/>
              <a:t>8/08/25</a:t>
            </a:fld>
            <a:endParaRPr lang="en-CA"/>
          </a:p>
        </p:txBody>
      </p:sp>
      <p:sp>
        <p:nvSpPr>
          <p:cNvPr id="5" name="Footer Placeholder 4">
            <a:extLst>
              <a:ext uri="{FF2B5EF4-FFF2-40B4-BE49-F238E27FC236}">
                <a16:creationId xmlns:a16="http://schemas.microsoft.com/office/drawing/2014/main" id="{19FD1CA2-309F-4AAD-963C-F2E401CE32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E51A600-2EF9-44B6-BFF8-74E0737392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D016F-BD21-43F2-BF6D-1C9D9BD53FD2}" type="slidenum">
              <a:rPr lang="en-CA" smtClean="0"/>
              <a:t>‹#›</a:t>
            </a:fld>
            <a:endParaRPr lang="en-CA"/>
          </a:p>
        </p:txBody>
      </p:sp>
    </p:spTree>
    <p:extLst>
      <p:ext uri="{BB962C8B-B14F-4D97-AF65-F5344CB8AC3E}">
        <p14:creationId xmlns:p14="http://schemas.microsoft.com/office/powerpoint/2010/main" val="507864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ases.open.ubc.ca/the-alberta-to-british-columbia-trans-mountain-expansion-projec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r>
              <a:rPr lang="en-CA">
                <a:solidFill>
                  <a:srgbClr val="FFFFFF"/>
                </a:solidFill>
              </a:rPr>
              <a:t>DATA 410 – Assignment 7</a:t>
            </a:r>
            <a:br>
              <a:rPr lang="en-CA">
                <a:solidFill>
                  <a:srgbClr val="FFFFFF"/>
                </a:solidFill>
              </a:rPr>
            </a:br>
            <a:r>
              <a:rPr lang="en-CA">
                <a:solidFill>
                  <a:srgbClr val="FFFFFF"/>
                </a:solidFill>
              </a:rPr>
              <a:t> </a:t>
            </a:r>
            <a:br>
              <a:rPr lang="en-CA">
                <a:solidFill>
                  <a:srgbClr val="FFFFFF"/>
                </a:solidFill>
              </a:rPr>
            </a:br>
            <a:r>
              <a:rPr lang="en-CA">
                <a:solidFill>
                  <a:srgbClr val="FFFFFF"/>
                </a:solidFill>
              </a:rPr>
              <a:t>Final Presentation</a:t>
            </a:r>
            <a:br>
              <a:rPr lang="en-CA">
                <a:solidFill>
                  <a:srgbClr val="FFFFFF"/>
                </a:solidFill>
              </a:rPr>
            </a:br>
            <a:endParaRPr lang="en-CA">
              <a:solidFill>
                <a:srgbClr val="FFFFFF"/>
              </a:solidFill>
            </a:endParaRPr>
          </a:p>
        </p:txBody>
      </p:sp>
      <p:sp>
        <p:nvSpPr>
          <p:cNvPr id="3" name="TextBox 2">
            <a:extLst>
              <a:ext uri="{FF2B5EF4-FFF2-40B4-BE49-F238E27FC236}">
                <a16:creationId xmlns:a16="http://schemas.microsoft.com/office/drawing/2014/main" id="{2B155461-1E50-4610-96D7-BD5DEDC74BED}"/>
              </a:ext>
            </a:extLst>
          </p:cNvPr>
          <p:cNvSpPr txBox="1"/>
          <p:nvPr/>
        </p:nvSpPr>
        <p:spPr>
          <a:xfrm>
            <a:off x="0" y="5886842"/>
            <a:ext cx="12192000" cy="646331"/>
          </a:xfrm>
          <a:prstGeom prst="rect">
            <a:avLst/>
          </a:prstGeom>
          <a:noFill/>
        </p:spPr>
        <p:txBody>
          <a:bodyPr wrap="square" rtlCol="0">
            <a:spAutoFit/>
          </a:bodyPr>
          <a:lstStyle/>
          <a:p>
            <a:pPr algn="ctr"/>
            <a:r>
              <a:rPr lang="en-US" sz="3600"/>
              <a:t>Adebukola Aina</a:t>
            </a:r>
          </a:p>
        </p:txBody>
      </p:sp>
    </p:spTree>
    <p:extLst>
      <p:ext uri="{BB962C8B-B14F-4D97-AF65-F5344CB8AC3E}">
        <p14:creationId xmlns:p14="http://schemas.microsoft.com/office/powerpoint/2010/main" val="26423288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6 – </a:t>
            </a:r>
            <a:r>
              <a:rPr lang="en-US" sz="4000">
                <a:solidFill>
                  <a:srgbClr val="FFFFFF"/>
                </a:solidFill>
              </a:rPr>
              <a:t>How</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879986261"/>
              </p:ext>
            </p:extLst>
          </p:nvPr>
        </p:nvGraphicFramePr>
        <p:xfrm>
          <a:off x="576942" y="2609331"/>
          <a:ext cx="11002348" cy="284480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3234149977"/>
                  </a:ext>
                </a:extLst>
              </a:tr>
              <a:tr h="370840">
                <a:tc>
                  <a:txBody>
                    <a:bodyPr/>
                    <a:lstStyle/>
                    <a:p>
                      <a:r>
                        <a:rPr lang="en-US" sz="1800"/>
                        <a:t>Q6.1</a:t>
                      </a:r>
                    </a:p>
                  </a:txBody>
                  <a:tcPr/>
                </a:tc>
                <a:tc>
                  <a:txBody>
                    <a:bodyPr/>
                    <a:lstStyle/>
                    <a:p>
                      <a:r>
                        <a:rPr lang="en-US" sz="1800"/>
                        <a:t>How does this topic work? How does it function? How does it do what it does?</a:t>
                      </a:r>
                    </a:p>
                  </a:txBody>
                  <a:tcPr/>
                </a:tc>
                <a:tc>
                  <a:txBody>
                    <a:bodyPr/>
                    <a:lstStyle/>
                    <a:p>
                      <a:r>
                        <a:rPr lang="en-US" sz="1800" dirty="0"/>
                        <a:t>The project intends to triple the Transmountain capacity from 300,000 to 890,000 barrels per day.</a:t>
                      </a:r>
                    </a:p>
                  </a:txBody>
                  <a:tcPr/>
                </a:tc>
                <a:extLst>
                  <a:ext uri="{0D108BD9-81ED-4DB2-BD59-A6C34878D82A}">
                    <a16:rowId xmlns:a16="http://schemas.microsoft.com/office/drawing/2014/main" val="1285076396"/>
                  </a:ext>
                </a:extLst>
              </a:tr>
              <a:tr h="370840">
                <a:tc>
                  <a:txBody>
                    <a:bodyPr/>
                    <a:lstStyle/>
                    <a:p>
                      <a:r>
                        <a:rPr lang="en-US" sz="1800"/>
                        <a:t>Q6.2</a:t>
                      </a:r>
                    </a:p>
                  </a:txBody>
                  <a:tcPr/>
                </a:tc>
                <a:tc>
                  <a:txBody>
                    <a:bodyPr/>
                    <a:lstStyle/>
                    <a:p>
                      <a:r>
                        <a:rPr lang="en-US" sz="1800"/>
                        <a:t>How did it come to be?</a:t>
                      </a:r>
                    </a:p>
                  </a:txBody>
                  <a:tcPr/>
                </a:tc>
                <a:tc>
                  <a:txBody>
                    <a:bodyPr/>
                    <a:lstStyle/>
                    <a:p>
                      <a:r>
                        <a:rPr lang="en-US" sz="1800" dirty="0"/>
                        <a:t>It came to be from the initiation of the TMEP proposal</a:t>
                      </a:r>
                    </a:p>
                  </a:txBody>
                  <a:tcPr/>
                </a:tc>
                <a:extLst>
                  <a:ext uri="{0D108BD9-81ED-4DB2-BD59-A6C34878D82A}">
                    <a16:rowId xmlns:a16="http://schemas.microsoft.com/office/drawing/2014/main" val="560721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Q6.3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How are those involved affected?</a:t>
                      </a:r>
                    </a:p>
                  </a:txBody>
                  <a:tcPr/>
                </a:tc>
                <a:tc>
                  <a:txBody>
                    <a:bodyPr/>
                    <a:lstStyle/>
                    <a:p>
                      <a:r>
                        <a:rPr lang="en-US" sz="1800" dirty="0"/>
                        <a:t>Some shareholders (Canadian Government) aim to profit from the project, it however poses a negative impact on some other shareholders(Tsleil Waututh First Nations)</a:t>
                      </a:r>
                    </a:p>
                  </a:txBody>
                  <a:tcPr/>
                </a:tc>
                <a:extLst>
                  <a:ext uri="{0D108BD9-81ED-4DB2-BD59-A6C34878D82A}">
                    <a16:rowId xmlns:a16="http://schemas.microsoft.com/office/drawing/2014/main" val="1901711666"/>
                  </a:ext>
                </a:extLst>
              </a:tr>
            </a:tbl>
          </a:graphicData>
        </a:graphic>
      </p:graphicFrame>
    </p:spTree>
    <p:extLst>
      <p:ext uri="{BB962C8B-B14F-4D97-AF65-F5344CB8AC3E}">
        <p14:creationId xmlns:p14="http://schemas.microsoft.com/office/powerpoint/2010/main" val="391111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2 – </a:t>
            </a:r>
            <a:br>
              <a:rPr lang="en-CA">
                <a:solidFill>
                  <a:srgbClr val="FFFFFF"/>
                </a:solidFill>
              </a:rPr>
            </a:br>
            <a:r>
              <a:rPr lang="en-CA">
                <a:solidFill>
                  <a:srgbClr val="FFFFFF"/>
                </a:solidFill>
              </a:rPr>
              <a:t>Data Understanding – High Level</a:t>
            </a:r>
          </a:p>
        </p:txBody>
      </p:sp>
    </p:spTree>
    <p:extLst>
      <p:ext uri="{BB962C8B-B14F-4D97-AF65-F5344CB8AC3E}">
        <p14:creationId xmlns:p14="http://schemas.microsoft.com/office/powerpoint/2010/main" val="332549431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5D06-B9CE-450A-80AA-75CAB667EA99}"/>
              </a:ext>
            </a:extLst>
          </p:cNvPr>
          <p:cNvSpPr>
            <a:spLocks noGrp="1"/>
          </p:cNvSpPr>
          <p:nvPr>
            <p:ph type="title"/>
          </p:nvPr>
        </p:nvSpPr>
        <p:spPr>
          <a:xfrm>
            <a:off x="838200" y="365125"/>
            <a:ext cx="10515600" cy="480749"/>
          </a:xfrm>
        </p:spPr>
        <p:txBody>
          <a:bodyPr>
            <a:normAutofit fontScale="90000"/>
          </a:bodyPr>
          <a:lstStyle/>
          <a:p>
            <a:r>
              <a:rPr lang="en-US" dirty="0"/>
              <a:t>Data Modeling – Conceptual model</a:t>
            </a:r>
            <a:endParaRPr lang="en-CA" dirty="0"/>
          </a:p>
        </p:txBody>
      </p:sp>
      <p:sp>
        <p:nvSpPr>
          <p:cNvPr id="3" name="Content Placeholder 2">
            <a:extLst>
              <a:ext uri="{FF2B5EF4-FFF2-40B4-BE49-F238E27FC236}">
                <a16:creationId xmlns:a16="http://schemas.microsoft.com/office/drawing/2014/main" id="{71012DFB-C024-4793-A594-17D76E5B3183}"/>
              </a:ext>
            </a:extLst>
          </p:cNvPr>
          <p:cNvSpPr>
            <a:spLocks noGrp="1"/>
          </p:cNvSpPr>
          <p:nvPr>
            <p:ph idx="1"/>
          </p:nvPr>
        </p:nvSpPr>
        <p:spPr>
          <a:xfrm>
            <a:off x="838200" y="831716"/>
            <a:ext cx="10515600" cy="5345247"/>
          </a:xfrm>
        </p:spPr>
        <p:txBody>
          <a:bodyPr/>
          <a:lstStyle/>
          <a:p>
            <a:endParaRPr lang="en-CA" b="1" dirty="0"/>
          </a:p>
        </p:txBody>
      </p:sp>
      <p:sp>
        <p:nvSpPr>
          <p:cNvPr id="4" name="Flowchart: Alternate Process 3">
            <a:extLst>
              <a:ext uri="{FF2B5EF4-FFF2-40B4-BE49-F238E27FC236}">
                <a16:creationId xmlns:a16="http://schemas.microsoft.com/office/drawing/2014/main" id="{8B2EC9E0-6A36-4A80-B984-0FB53A9749ED}"/>
              </a:ext>
            </a:extLst>
          </p:cNvPr>
          <p:cNvSpPr/>
          <p:nvPr/>
        </p:nvSpPr>
        <p:spPr>
          <a:xfrm>
            <a:off x="1909690" y="2335237"/>
            <a:ext cx="45719" cy="4571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lowchart: Alternate Process 4">
            <a:extLst>
              <a:ext uri="{FF2B5EF4-FFF2-40B4-BE49-F238E27FC236}">
                <a16:creationId xmlns:a16="http://schemas.microsoft.com/office/drawing/2014/main" id="{A6D33AB2-08ED-4402-8B05-917C1567AFBF}"/>
              </a:ext>
            </a:extLst>
          </p:cNvPr>
          <p:cNvSpPr/>
          <p:nvPr/>
        </p:nvSpPr>
        <p:spPr>
          <a:xfrm>
            <a:off x="2811483" y="926827"/>
            <a:ext cx="2128916" cy="3060442"/>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schemeClr>
                </a:solidFill>
              </a:rPr>
              <a:t>GOALS</a:t>
            </a:r>
          </a:p>
          <a:p>
            <a:pPr algn="ctr"/>
            <a:endParaRPr lang="en-US" sz="1400" b="1" dirty="0">
              <a:solidFill>
                <a:schemeClr val="tx1"/>
              </a:solidFill>
            </a:endParaRPr>
          </a:p>
          <a:p>
            <a:pPr marL="285750" indent="-285750">
              <a:buFont typeface="Arial" panose="020B0604020202020204" pitchFamily="34" charset="0"/>
              <a:buChar char="•"/>
            </a:pPr>
            <a:r>
              <a:rPr lang="en-US" sz="1200" b="1" dirty="0">
                <a:solidFill>
                  <a:schemeClr val="tx1"/>
                </a:solidFill>
              </a:rPr>
              <a:t>INCREASE PIPELINE CAPACITY(300%)</a:t>
            </a:r>
          </a:p>
          <a:p>
            <a:endParaRPr lang="en-US" sz="1200" b="1" dirty="0">
              <a:solidFill>
                <a:schemeClr val="tx1"/>
              </a:solidFill>
            </a:endParaRPr>
          </a:p>
          <a:p>
            <a:pPr marL="285750" indent="-285750">
              <a:buFont typeface="Arial" panose="020B0604020202020204" pitchFamily="34" charset="0"/>
              <a:buChar char="•"/>
            </a:pPr>
            <a:r>
              <a:rPr lang="en-US" sz="1200" b="1" dirty="0">
                <a:solidFill>
                  <a:schemeClr val="tx1"/>
                </a:solidFill>
              </a:rPr>
              <a:t>2 PIPELINES,</a:t>
            </a:r>
          </a:p>
          <a:p>
            <a:r>
              <a:rPr lang="en-US" sz="1200" b="1" dirty="0">
                <a:solidFill>
                  <a:schemeClr val="tx1"/>
                </a:solidFill>
              </a:rPr>
              <a:t>    NEW PUMP STATIONS, </a:t>
            </a:r>
          </a:p>
          <a:p>
            <a:r>
              <a:rPr lang="en-US" sz="1200" b="1" dirty="0">
                <a:solidFill>
                  <a:schemeClr val="tx1"/>
                </a:solidFill>
              </a:rPr>
              <a:t>    STORAGE TANKS, ETC</a:t>
            </a:r>
          </a:p>
          <a:p>
            <a:endParaRPr lang="en-US" sz="1200" b="1" dirty="0">
              <a:solidFill>
                <a:schemeClr val="tx1"/>
              </a:solidFill>
            </a:endParaRPr>
          </a:p>
          <a:p>
            <a:pPr marL="171450" indent="-171450">
              <a:buFont typeface="Arial" panose="020B0604020202020204" pitchFamily="34" charset="0"/>
              <a:buChar char="•"/>
            </a:pPr>
            <a:r>
              <a:rPr lang="en-US" sz="1200" b="1" dirty="0">
                <a:solidFill>
                  <a:schemeClr val="tx1"/>
                </a:solidFill>
              </a:rPr>
              <a:t>ACCESS TO GLOBAL MARKETS</a:t>
            </a:r>
          </a:p>
          <a:p>
            <a:endParaRPr lang="en-US" sz="1200" b="1" dirty="0">
              <a:solidFill>
                <a:schemeClr val="tx1"/>
              </a:solidFill>
            </a:endParaRPr>
          </a:p>
          <a:p>
            <a:pPr marL="285750" indent="-285750">
              <a:buFont typeface="Arial" panose="020B0604020202020204" pitchFamily="34" charset="0"/>
              <a:buChar char="•"/>
            </a:pPr>
            <a:r>
              <a:rPr lang="en-US" sz="1200" b="1" dirty="0">
                <a:solidFill>
                  <a:schemeClr val="tx1"/>
                </a:solidFill>
              </a:rPr>
              <a:t>INCREASED REVENUE</a:t>
            </a:r>
          </a:p>
          <a:p>
            <a:pPr marL="285750" indent="-285750">
              <a:buFont typeface="Arial" panose="020B0604020202020204" pitchFamily="34" charset="0"/>
              <a:buChar char="•"/>
            </a:pPr>
            <a:endParaRPr lang="en-US" sz="1200" b="1" dirty="0">
              <a:solidFill>
                <a:schemeClr val="tx1"/>
              </a:solidFill>
            </a:endParaRPr>
          </a:p>
          <a:p>
            <a:pPr marL="285750" indent="-285750">
              <a:buFont typeface="Arial" panose="020B0604020202020204" pitchFamily="34" charset="0"/>
              <a:buChar char="•"/>
            </a:pPr>
            <a:r>
              <a:rPr lang="en-US" sz="1200" b="1" dirty="0">
                <a:solidFill>
                  <a:schemeClr val="tx1"/>
                </a:solidFill>
              </a:rPr>
              <a:t>EMPLOYMENT OPPORTUNITIES</a:t>
            </a:r>
          </a:p>
          <a:p>
            <a:pPr marL="285750" indent="-285750">
              <a:buFont typeface="Arial" panose="020B0604020202020204" pitchFamily="34" charset="0"/>
              <a:buChar char="•"/>
            </a:pPr>
            <a:endParaRPr lang="en-CA" sz="900" dirty="0"/>
          </a:p>
        </p:txBody>
      </p:sp>
      <p:sp>
        <p:nvSpPr>
          <p:cNvPr id="6" name="Flowchart: Alternate Process 5">
            <a:extLst>
              <a:ext uri="{FF2B5EF4-FFF2-40B4-BE49-F238E27FC236}">
                <a16:creationId xmlns:a16="http://schemas.microsoft.com/office/drawing/2014/main" id="{6109D5AA-3C89-4523-80D7-F576E3BBAAAD}"/>
              </a:ext>
            </a:extLst>
          </p:cNvPr>
          <p:cNvSpPr/>
          <p:nvPr/>
        </p:nvSpPr>
        <p:spPr>
          <a:xfrm>
            <a:off x="5759978" y="3939843"/>
            <a:ext cx="2473423" cy="2318073"/>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schemeClr>
                </a:solidFill>
              </a:rPr>
              <a:t>SOCIAL IMPACT</a:t>
            </a:r>
          </a:p>
          <a:p>
            <a:pPr marL="171450" indent="-171450">
              <a:buFont typeface="Arial" panose="020B0604020202020204" pitchFamily="34" charset="0"/>
              <a:buChar char="•"/>
            </a:pPr>
            <a:r>
              <a:rPr lang="en-US" sz="1200" b="1" dirty="0">
                <a:solidFill>
                  <a:schemeClr val="tx1"/>
                </a:solidFill>
              </a:rPr>
              <a:t>EXPOSURE TO TOXIC AIR EMISSIONS</a:t>
            </a:r>
          </a:p>
          <a:p>
            <a:pPr marL="171450" indent="-171450">
              <a:buFont typeface="Arial" panose="020B0604020202020204" pitchFamily="34" charset="0"/>
              <a:buChar char="•"/>
            </a:pPr>
            <a:r>
              <a:rPr lang="en-US" sz="1200" b="1" dirty="0">
                <a:solidFill>
                  <a:schemeClr val="tx1"/>
                </a:solidFill>
              </a:rPr>
              <a:t>THREAT TO FOOD SOVEREIGNTY</a:t>
            </a:r>
          </a:p>
          <a:p>
            <a:pPr marL="171450" indent="-171450">
              <a:buFont typeface="Arial" panose="020B0604020202020204" pitchFamily="34" charset="0"/>
              <a:buChar char="•"/>
            </a:pPr>
            <a:r>
              <a:rPr lang="en-US" sz="1200" b="1" dirty="0">
                <a:solidFill>
                  <a:schemeClr val="tx1"/>
                </a:solidFill>
              </a:rPr>
              <a:t>SEXUAL &amp;DOMESTIC VIOLENCE</a:t>
            </a:r>
          </a:p>
          <a:p>
            <a:pPr marL="171450" indent="-171450">
              <a:buFont typeface="Arial" panose="020B0604020202020204" pitchFamily="34" charset="0"/>
              <a:buChar char="•"/>
            </a:pPr>
            <a:r>
              <a:rPr lang="en-US" sz="1200" b="1" dirty="0">
                <a:solidFill>
                  <a:schemeClr val="tx1"/>
                </a:solidFill>
              </a:rPr>
              <a:t>THREATS TO CULTURE &amp; INDIGENOUS WAYS</a:t>
            </a:r>
          </a:p>
          <a:p>
            <a:pPr marL="171450" indent="-171450">
              <a:buFont typeface="Arial" panose="020B0604020202020204" pitchFamily="34" charset="0"/>
              <a:buChar char="•"/>
            </a:pPr>
            <a:r>
              <a:rPr lang="en-US" sz="1200" b="1" dirty="0">
                <a:solidFill>
                  <a:schemeClr val="tx1"/>
                </a:solidFill>
              </a:rPr>
              <a:t>RISK TO SQUAMISH UNCEDED TERRITORY</a:t>
            </a:r>
            <a:endParaRPr lang="en-CA" sz="1200" b="1" dirty="0">
              <a:solidFill>
                <a:schemeClr val="tx1"/>
              </a:solidFill>
            </a:endParaRPr>
          </a:p>
        </p:txBody>
      </p:sp>
      <p:sp>
        <p:nvSpPr>
          <p:cNvPr id="7" name="Flowchart: Alternate Process 6">
            <a:extLst>
              <a:ext uri="{FF2B5EF4-FFF2-40B4-BE49-F238E27FC236}">
                <a16:creationId xmlns:a16="http://schemas.microsoft.com/office/drawing/2014/main" id="{B8742267-80CA-42E0-8943-C11C04B3219B}"/>
              </a:ext>
            </a:extLst>
          </p:cNvPr>
          <p:cNvSpPr/>
          <p:nvPr/>
        </p:nvSpPr>
        <p:spPr>
          <a:xfrm>
            <a:off x="2573724" y="4367604"/>
            <a:ext cx="2473423" cy="1775704"/>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schemeClr>
                </a:solidFill>
              </a:rPr>
              <a:t>EVENTS</a:t>
            </a:r>
          </a:p>
          <a:p>
            <a:pPr marL="285750" indent="-285750">
              <a:buFont typeface="Arial" panose="020B0604020202020204" pitchFamily="34" charset="0"/>
              <a:buChar char="•"/>
            </a:pPr>
            <a:r>
              <a:rPr lang="en-US" sz="1200" b="1" dirty="0">
                <a:solidFill>
                  <a:schemeClr val="tx1"/>
                </a:solidFill>
              </a:rPr>
              <a:t>TMEP PROPOSAL(2013)</a:t>
            </a:r>
          </a:p>
          <a:p>
            <a:pPr marL="285750" indent="-285750">
              <a:buFont typeface="Arial" panose="020B0604020202020204" pitchFamily="34" charset="0"/>
              <a:buChar char="•"/>
            </a:pPr>
            <a:r>
              <a:rPr lang="en-US" sz="1200" b="1" dirty="0">
                <a:solidFill>
                  <a:schemeClr val="tx1"/>
                </a:solidFill>
              </a:rPr>
              <a:t>TMEP APPROVAL (2016)</a:t>
            </a:r>
          </a:p>
          <a:p>
            <a:pPr marL="285750" indent="-285750">
              <a:buFont typeface="Arial" panose="020B0604020202020204" pitchFamily="34" charset="0"/>
              <a:buChar char="•"/>
            </a:pPr>
            <a:r>
              <a:rPr lang="en-US" sz="1200" b="1" dirty="0">
                <a:solidFill>
                  <a:schemeClr val="tx1"/>
                </a:solidFill>
              </a:rPr>
              <a:t>APPROVAL OVERTURNED(2018)</a:t>
            </a:r>
          </a:p>
          <a:p>
            <a:pPr marL="285750" indent="-285750">
              <a:buFont typeface="Arial" panose="020B0604020202020204" pitchFamily="34" charset="0"/>
              <a:buChar char="•"/>
            </a:pPr>
            <a:r>
              <a:rPr lang="en-US" sz="1200" b="1" dirty="0">
                <a:solidFill>
                  <a:schemeClr val="tx1"/>
                </a:solidFill>
              </a:rPr>
              <a:t>RE-APPROVAL (2019)</a:t>
            </a:r>
          </a:p>
          <a:p>
            <a:pPr marL="285750" indent="-285750">
              <a:buFont typeface="Arial" panose="020B0604020202020204" pitchFamily="34" charset="0"/>
              <a:buChar char="•"/>
            </a:pPr>
            <a:r>
              <a:rPr lang="en-US" sz="1200" b="1" dirty="0">
                <a:solidFill>
                  <a:schemeClr val="tx1"/>
                </a:solidFill>
              </a:rPr>
              <a:t>APPEAL DISMISSED(2020)</a:t>
            </a:r>
          </a:p>
          <a:p>
            <a:pPr marL="285750" indent="-285750">
              <a:buFont typeface="Arial" panose="020B0604020202020204" pitchFamily="34" charset="0"/>
              <a:buChar char="•"/>
            </a:pPr>
            <a:r>
              <a:rPr lang="en-US" sz="1200" b="1" dirty="0">
                <a:solidFill>
                  <a:schemeClr val="tx1"/>
                </a:solidFill>
              </a:rPr>
              <a:t>PROJECT COMMENCEMENT(2020</a:t>
            </a:r>
            <a:r>
              <a:rPr lang="en-US" sz="900" dirty="0"/>
              <a:t>)</a:t>
            </a:r>
            <a:endParaRPr lang="en-CA" sz="900" dirty="0"/>
          </a:p>
        </p:txBody>
      </p:sp>
      <p:sp>
        <p:nvSpPr>
          <p:cNvPr id="8" name="Flowchart: Alternate Process 7">
            <a:extLst>
              <a:ext uri="{FF2B5EF4-FFF2-40B4-BE49-F238E27FC236}">
                <a16:creationId xmlns:a16="http://schemas.microsoft.com/office/drawing/2014/main" id="{9C9CE162-39A3-45FE-9EB0-B16C5782D506}"/>
              </a:ext>
            </a:extLst>
          </p:cNvPr>
          <p:cNvSpPr/>
          <p:nvPr/>
        </p:nvSpPr>
        <p:spPr>
          <a:xfrm>
            <a:off x="5935391" y="831716"/>
            <a:ext cx="1997906" cy="2635069"/>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schemeClr>
                </a:solidFill>
              </a:rPr>
              <a:t>STAKEHOLDERS</a:t>
            </a:r>
          </a:p>
          <a:p>
            <a:pPr algn="ctr"/>
            <a:endParaRPr lang="en-US" sz="1400" b="1" dirty="0">
              <a:solidFill>
                <a:schemeClr val="tx1"/>
              </a:solidFill>
            </a:endParaRPr>
          </a:p>
          <a:p>
            <a:pPr marL="171450" indent="-171450">
              <a:buFont typeface="Arial" panose="020B0604020202020204" pitchFamily="34" charset="0"/>
              <a:buChar char="•"/>
            </a:pPr>
            <a:r>
              <a:rPr lang="en-US" sz="1200" b="1" dirty="0">
                <a:solidFill>
                  <a:schemeClr val="tx1"/>
                </a:solidFill>
              </a:rPr>
              <a:t> TSLEIL-WAUTUTH</a:t>
            </a:r>
          </a:p>
          <a:p>
            <a:pPr marL="171450" indent="-171450">
              <a:buFont typeface="Arial" panose="020B0604020202020204" pitchFamily="34" charset="0"/>
              <a:buChar char="•"/>
            </a:pPr>
            <a:endParaRPr lang="en-US" sz="1200" b="1" dirty="0">
              <a:solidFill>
                <a:schemeClr val="tx1"/>
              </a:solidFill>
            </a:endParaRPr>
          </a:p>
          <a:p>
            <a:pPr marL="171450" indent="-171450">
              <a:buFont typeface="Arial" panose="020B0604020202020204" pitchFamily="34" charset="0"/>
              <a:buChar char="•"/>
            </a:pPr>
            <a:r>
              <a:rPr lang="en-US" sz="1200" b="1" dirty="0">
                <a:solidFill>
                  <a:schemeClr val="tx1"/>
                </a:solidFill>
              </a:rPr>
              <a:t>GOVERNMENT OF CANADA</a:t>
            </a:r>
          </a:p>
          <a:p>
            <a:pPr marL="171450" indent="-171450">
              <a:buFont typeface="Arial" panose="020B0604020202020204" pitchFamily="34" charset="0"/>
              <a:buChar char="•"/>
            </a:pPr>
            <a:endParaRPr lang="en-US" sz="1200" b="1" dirty="0">
              <a:solidFill>
                <a:schemeClr val="tx1"/>
              </a:solidFill>
            </a:endParaRPr>
          </a:p>
          <a:p>
            <a:pPr marL="171450" indent="-171450">
              <a:buFont typeface="Arial" panose="020B0604020202020204" pitchFamily="34" charset="0"/>
              <a:buChar char="•"/>
            </a:pPr>
            <a:r>
              <a:rPr lang="en-US" sz="1200" b="1" dirty="0">
                <a:solidFill>
                  <a:schemeClr val="tx1"/>
                </a:solidFill>
              </a:rPr>
              <a:t>KINDER MORGAN COMPANY</a:t>
            </a:r>
          </a:p>
          <a:p>
            <a:pPr marL="171450" indent="-171450">
              <a:buFont typeface="Arial" panose="020B0604020202020204" pitchFamily="34" charset="0"/>
              <a:buChar char="•"/>
            </a:pPr>
            <a:endParaRPr lang="en-US" sz="1200" b="1" dirty="0">
              <a:solidFill>
                <a:schemeClr val="tx1"/>
              </a:solidFill>
            </a:endParaRPr>
          </a:p>
          <a:p>
            <a:pPr marL="171450" indent="-171450">
              <a:buFont typeface="Arial" panose="020B0604020202020204" pitchFamily="34" charset="0"/>
              <a:buChar char="•"/>
            </a:pPr>
            <a:r>
              <a:rPr lang="en-US" sz="1200" b="1" dirty="0">
                <a:solidFill>
                  <a:schemeClr val="tx1"/>
                </a:solidFill>
              </a:rPr>
              <a:t>RAINCOAST CONSERVATION FOUNDATION</a:t>
            </a:r>
          </a:p>
          <a:p>
            <a:pPr marL="171450" indent="-171450" algn="ctr">
              <a:buFont typeface="Arial" panose="020B0604020202020204" pitchFamily="34" charset="0"/>
              <a:buChar char="•"/>
            </a:pPr>
            <a:endParaRPr lang="en-CA" sz="1200" b="1" dirty="0"/>
          </a:p>
        </p:txBody>
      </p:sp>
      <p:sp>
        <p:nvSpPr>
          <p:cNvPr id="10" name="Flowchart: Alternate Process 9">
            <a:extLst>
              <a:ext uri="{FF2B5EF4-FFF2-40B4-BE49-F238E27FC236}">
                <a16:creationId xmlns:a16="http://schemas.microsoft.com/office/drawing/2014/main" id="{23912A9B-5DF7-4E0E-BE3F-957D8810B32A}"/>
              </a:ext>
            </a:extLst>
          </p:cNvPr>
          <p:cNvSpPr/>
          <p:nvPr/>
        </p:nvSpPr>
        <p:spPr>
          <a:xfrm>
            <a:off x="875273" y="3088408"/>
            <a:ext cx="1117209" cy="1162171"/>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TMEP PROPOSAL</a:t>
            </a:r>
            <a:endParaRPr lang="en-CA" sz="1400" b="1" dirty="0">
              <a:solidFill>
                <a:schemeClr val="tx1"/>
              </a:solidFill>
            </a:endParaRPr>
          </a:p>
        </p:txBody>
      </p:sp>
      <p:sp>
        <p:nvSpPr>
          <p:cNvPr id="11" name="Flowchart: Alternate Process 10">
            <a:extLst>
              <a:ext uri="{FF2B5EF4-FFF2-40B4-BE49-F238E27FC236}">
                <a16:creationId xmlns:a16="http://schemas.microsoft.com/office/drawing/2014/main" id="{1EEFB691-3752-40A5-A2C6-5177FB37BE25}"/>
              </a:ext>
            </a:extLst>
          </p:cNvPr>
          <p:cNvSpPr/>
          <p:nvPr/>
        </p:nvSpPr>
        <p:spPr>
          <a:xfrm>
            <a:off x="9246873" y="4079632"/>
            <a:ext cx="1782198" cy="1946652"/>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schemeClr>
                </a:solidFill>
              </a:rPr>
              <a:t>ENVIRONMENTAL IMPACT</a:t>
            </a:r>
          </a:p>
          <a:p>
            <a:pPr algn="ctr"/>
            <a:endParaRPr lang="en-US" sz="1400" b="1" dirty="0">
              <a:solidFill>
                <a:schemeClr val="tx1"/>
              </a:solidFill>
            </a:endParaRPr>
          </a:p>
          <a:p>
            <a:pPr marL="171450" indent="-171450">
              <a:buFont typeface="Arial" panose="020B0604020202020204" pitchFamily="34" charset="0"/>
              <a:buChar char="•"/>
            </a:pPr>
            <a:r>
              <a:rPr lang="en-US" sz="1200" b="1" dirty="0">
                <a:solidFill>
                  <a:schemeClr val="tx1"/>
                </a:solidFill>
              </a:rPr>
              <a:t>WASTEWATER</a:t>
            </a:r>
          </a:p>
          <a:p>
            <a:pPr marL="171450" indent="-171450">
              <a:buFont typeface="Arial" panose="020B0604020202020204" pitchFamily="34" charset="0"/>
              <a:buChar char="•"/>
            </a:pPr>
            <a:r>
              <a:rPr lang="en-US" sz="1200" b="1" dirty="0">
                <a:solidFill>
                  <a:schemeClr val="tx1"/>
                </a:solidFill>
              </a:rPr>
              <a:t>GHG EMISSIONS</a:t>
            </a:r>
          </a:p>
          <a:p>
            <a:pPr marL="171450" indent="-171450">
              <a:buFont typeface="Arial" panose="020B0604020202020204" pitchFamily="34" charset="0"/>
              <a:buChar char="•"/>
            </a:pPr>
            <a:r>
              <a:rPr lang="en-US" sz="1200" b="1" dirty="0">
                <a:solidFill>
                  <a:schemeClr val="tx1"/>
                </a:solidFill>
              </a:rPr>
              <a:t>ALGAL BLOOMS</a:t>
            </a:r>
          </a:p>
          <a:p>
            <a:pPr marL="171450" indent="-171450">
              <a:buFont typeface="Arial" panose="020B0604020202020204" pitchFamily="34" charset="0"/>
              <a:buChar char="•"/>
            </a:pPr>
            <a:r>
              <a:rPr lang="en-US" sz="1200" b="1" dirty="0">
                <a:solidFill>
                  <a:schemeClr val="tx1"/>
                </a:solidFill>
              </a:rPr>
              <a:t>OIL SPILLS</a:t>
            </a:r>
          </a:p>
          <a:p>
            <a:pPr marL="171450" indent="-171450">
              <a:buFont typeface="Arial" panose="020B0604020202020204" pitchFamily="34" charset="0"/>
              <a:buChar char="•"/>
            </a:pPr>
            <a:r>
              <a:rPr lang="en-US" sz="1200" b="1" dirty="0">
                <a:solidFill>
                  <a:schemeClr val="tx1"/>
                </a:solidFill>
              </a:rPr>
              <a:t>NOISE POLLUTION</a:t>
            </a:r>
          </a:p>
          <a:p>
            <a:pPr marL="171450" indent="-171450">
              <a:buFont typeface="Arial" panose="020B0604020202020204" pitchFamily="34" charset="0"/>
              <a:buChar char="•"/>
            </a:pPr>
            <a:r>
              <a:rPr lang="en-US" sz="1200" b="1" dirty="0">
                <a:solidFill>
                  <a:schemeClr val="tx1"/>
                </a:solidFill>
              </a:rPr>
              <a:t>AIR QUALITY</a:t>
            </a:r>
            <a:endParaRPr lang="en-CA" sz="1200" b="1" dirty="0">
              <a:solidFill>
                <a:schemeClr val="tx1"/>
              </a:solidFill>
            </a:endParaRPr>
          </a:p>
        </p:txBody>
      </p:sp>
      <p:sp>
        <p:nvSpPr>
          <p:cNvPr id="12" name="Flowchart: Alternate Process 11">
            <a:extLst>
              <a:ext uri="{FF2B5EF4-FFF2-40B4-BE49-F238E27FC236}">
                <a16:creationId xmlns:a16="http://schemas.microsoft.com/office/drawing/2014/main" id="{A60F70C5-0084-465A-850E-0853EDBD12B5}"/>
              </a:ext>
            </a:extLst>
          </p:cNvPr>
          <p:cNvSpPr/>
          <p:nvPr/>
        </p:nvSpPr>
        <p:spPr>
          <a:xfrm>
            <a:off x="9165101" y="1026942"/>
            <a:ext cx="1997906" cy="2757267"/>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1">
                    <a:lumMod val="75000"/>
                  </a:schemeClr>
                </a:solidFill>
              </a:rPr>
              <a:t>ECONOMIC IMPACT</a:t>
            </a:r>
          </a:p>
          <a:p>
            <a:pPr algn="ctr"/>
            <a:endParaRPr lang="en-US" sz="1400" b="1" dirty="0">
              <a:solidFill>
                <a:schemeClr val="tx1"/>
              </a:solidFill>
            </a:endParaRPr>
          </a:p>
          <a:p>
            <a:pPr marL="171450" indent="-171450">
              <a:buFont typeface="Arial" panose="020B0604020202020204" pitchFamily="34" charset="0"/>
              <a:buChar char="•"/>
            </a:pPr>
            <a:r>
              <a:rPr lang="en-US" sz="1200" b="1" dirty="0">
                <a:solidFill>
                  <a:schemeClr val="tx1"/>
                </a:solidFill>
              </a:rPr>
              <a:t>INCREASED PROJECT COST</a:t>
            </a:r>
          </a:p>
          <a:p>
            <a:pPr marL="171450" indent="-171450">
              <a:buFont typeface="Arial" panose="020B0604020202020204" pitchFamily="34" charset="0"/>
              <a:buChar char="•"/>
            </a:pPr>
            <a:endParaRPr lang="en-US" sz="1200" b="1" dirty="0">
              <a:solidFill>
                <a:schemeClr val="tx1"/>
              </a:solidFill>
            </a:endParaRPr>
          </a:p>
          <a:p>
            <a:pPr marL="171450" indent="-171450">
              <a:buFont typeface="Arial" panose="020B0604020202020204" pitchFamily="34" charset="0"/>
              <a:buChar char="•"/>
            </a:pPr>
            <a:r>
              <a:rPr lang="en-US" sz="1200" b="1" dirty="0">
                <a:solidFill>
                  <a:schemeClr val="tx1"/>
                </a:solidFill>
              </a:rPr>
              <a:t>AGAINST NEW CLIMATE POLICIES</a:t>
            </a:r>
          </a:p>
          <a:p>
            <a:pPr marL="171450" indent="-171450">
              <a:buFont typeface="Arial" panose="020B0604020202020204" pitchFamily="34" charset="0"/>
              <a:buChar char="•"/>
            </a:pPr>
            <a:endParaRPr lang="en-US" sz="1200" b="1" dirty="0">
              <a:solidFill>
                <a:schemeClr val="tx1"/>
              </a:solidFill>
            </a:endParaRPr>
          </a:p>
          <a:p>
            <a:pPr marL="171450" indent="-171450">
              <a:buFont typeface="Arial" panose="020B0604020202020204" pitchFamily="34" charset="0"/>
              <a:buChar char="•"/>
            </a:pPr>
            <a:r>
              <a:rPr lang="en-US" sz="1200" b="1" dirty="0">
                <a:solidFill>
                  <a:schemeClr val="tx1"/>
                </a:solidFill>
              </a:rPr>
              <a:t>PROPERTY VALUES DROP</a:t>
            </a:r>
          </a:p>
          <a:p>
            <a:pPr marL="171450" indent="-171450">
              <a:buFont typeface="Arial" panose="020B0604020202020204" pitchFamily="34" charset="0"/>
              <a:buChar char="•"/>
            </a:pPr>
            <a:endParaRPr lang="en-US" sz="1200" b="1" dirty="0">
              <a:solidFill>
                <a:schemeClr val="tx1"/>
              </a:solidFill>
            </a:endParaRPr>
          </a:p>
          <a:p>
            <a:pPr marL="171450" indent="-171450">
              <a:buFont typeface="Arial" panose="020B0604020202020204" pitchFamily="34" charset="0"/>
              <a:buChar char="•"/>
            </a:pPr>
            <a:r>
              <a:rPr lang="en-US" sz="1200" b="1" dirty="0">
                <a:solidFill>
                  <a:schemeClr val="tx1"/>
                </a:solidFill>
              </a:rPr>
              <a:t>REESTABLISHMENT OF THE TSLEIL-WAUTUTH SUBSITENCE ECONOMY</a:t>
            </a:r>
            <a:endParaRPr lang="en-CA" sz="1200" b="1" dirty="0">
              <a:solidFill>
                <a:schemeClr val="tx1"/>
              </a:solidFill>
            </a:endParaRPr>
          </a:p>
        </p:txBody>
      </p:sp>
      <p:sp>
        <p:nvSpPr>
          <p:cNvPr id="13" name="Arrow: Right 12">
            <a:extLst>
              <a:ext uri="{FF2B5EF4-FFF2-40B4-BE49-F238E27FC236}">
                <a16:creationId xmlns:a16="http://schemas.microsoft.com/office/drawing/2014/main" id="{FB605C85-5650-45C3-AF8D-9F54A9AB4C73}"/>
              </a:ext>
            </a:extLst>
          </p:cNvPr>
          <p:cNvSpPr/>
          <p:nvPr/>
        </p:nvSpPr>
        <p:spPr>
          <a:xfrm rot="19748773">
            <a:off x="2012405" y="3159577"/>
            <a:ext cx="907545" cy="2309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GOALS</a:t>
            </a:r>
          </a:p>
          <a:p>
            <a:pPr marL="285750" indent="-285750">
              <a:buFont typeface="Arial" panose="020B0604020202020204" pitchFamily="34" charset="0"/>
              <a:buChar char="•"/>
            </a:pPr>
            <a:r>
              <a:rPr lang="en-US" sz="1800" dirty="0"/>
              <a:t>INCREASE PIPELINE CAPACITY</a:t>
            </a:r>
            <a:endParaRPr lang="en-CA" sz="1800" dirty="0"/>
          </a:p>
        </p:txBody>
      </p:sp>
      <p:sp>
        <p:nvSpPr>
          <p:cNvPr id="15" name="Arrow: Right 14">
            <a:extLst>
              <a:ext uri="{FF2B5EF4-FFF2-40B4-BE49-F238E27FC236}">
                <a16:creationId xmlns:a16="http://schemas.microsoft.com/office/drawing/2014/main" id="{5842589E-6C2F-44FA-AB23-D70093A6C8C8}"/>
              </a:ext>
            </a:extLst>
          </p:cNvPr>
          <p:cNvSpPr/>
          <p:nvPr/>
        </p:nvSpPr>
        <p:spPr>
          <a:xfrm rot="2354962">
            <a:off x="1595107" y="4621079"/>
            <a:ext cx="1117209" cy="1684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Arrow: Right 16">
            <a:extLst>
              <a:ext uri="{FF2B5EF4-FFF2-40B4-BE49-F238E27FC236}">
                <a16:creationId xmlns:a16="http://schemas.microsoft.com/office/drawing/2014/main" id="{3E48C1FF-E6AD-4719-8006-848A63B6B719}"/>
              </a:ext>
            </a:extLst>
          </p:cNvPr>
          <p:cNvSpPr/>
          <p:nvPr/>
        </p:nvSpPr>
        <p:spPr>
          <a:xfrm flipV="1">
            <a:off x="4828279" y="2500408"/>
            <a:ext cx="1267721" cy="2213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Arrow: Right 17">
            <a:extLst>
              <a:ext uri="{FF2B5EF4-FFF2-40B4-BE49-F238E27FC236}">
                <a16:creationId xmlns:a16="http://schemas.microsoft.com/office/drawing/2014/main" id="{79448DED-C182-4B97-AC41-7A68F55287C6}"/>
              </a:ext>
            </a:extLst>
          </p:cNvPr>
          <p:cNvSpPr/>
          <p:nvPr/>
        </p:nvSpPr>
        <p:spPr>
          <a:xfrm>
            <a:off x="8091168" y="2163747"/>
            <a:ext cx="1036860" cy="2172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Arrow: Right 18">
            <a:extLst>
              <a:ext uri="{FF2B5EF4-FFF2-40B4-BE49-F238E27FC236}">
                <a16:creationId xmlns:a16="http://schemas.microsoft.com/office/drawing/2014/main" id="{19863845-3230-4263-AA8A-387D7B7D4ABF}"/>
              </a:ext>
            </a:extLst>
          </p:cNvPr>
          <p:cNvSpPr/>
          <p:nvPr/>
        </p:nvSpPr>
        <p:spPr>
          <a:xfrm rot="2238577">
            <a:off x="7905328" y="3557992"/>
            <a:ext cx="1671305" cy="2662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Arrow: Down 19">
            <a:extLst>
              <a:ext uri="{FF2B5EF4-FFF2-40B4-BE49-F238E27FC236}">
                <a16:creationId xmlns:a16="http://schemas.microsoft.com/office/drawing/2014/main" id="{9F065D53-AC34-4C84-8F47-0258DDDE36BE}"/>
              </a:ext>
            </a:extLst>
          </p:cNvPr>
          <p:cNvSpPr/>
          <p:nvPr/>
        </p:nvSpPr>
        <p:spPr>
          <a:xfrm>
            <a:off x="6807880" y="3466785"/>
            <a:ext cx="265281" cy="6128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46633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22C88-9CD2-4CCF-9BEF-E0AC3571881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Data Dictionary </a:t>
            </a:r>
          </a:p>
        </p:txBody>
      </p:sp>
      <p:graphicFrame>
        <p:nvGraphicFramePr>
          <p:cNvPr id="4" name="Table 3">
            <a:extLst>
              <a:ext uri="{FF2B5EF4-FFF2-40B4-BE49-F238E27FC236}">
                <a16:creationId xmlns:a16="http://schemas.microsoft.com/office/drawing/2014/main" id="{C48ABC1F-6783-487B-9697-85592748E7C9}"/>
              </a:ext>
            </a:extLst>
          </p:cNvPr>
          <p:cNvGraphicFramePr>
            <a:graphicFrameLocks noGrp="1"/>
          </p:cNvGraphicFramePr>
          <p:nvPr>
            <p:extLst>
              <p:ext uri="{D42A27DB-BD31-4B8C-83A1-F6EECF244321}">
                <p14:modId xmlns:p14="http://schemas.microsoft.com/office/powerpoint/2010/main" val="944818350"/>
              </p:ext>
            </p:extLst>
          </p:nvPr>
        </p:nvGraphicFramePr>
        <p:xfrm>
          <a:off x="4370716" y="618226"/>
          <a:ext cx="7581533" cy="4741202"/>
        </p:xfrm>
        <a:graphic>
          <a:graphicData uri="http://schemas.openxmlformats.org/drawingml/2006/table">
            <a:tbl>
              <a:tblPr firstRow="1" bandRow="1">
                <a:tableStyleId>{5C22544A-7EE6-4342-B048-85BDC9FD1C3A}</a:tableStyleId>
              </a:tblPr>
              <a:tblGrid>
                <a:gridCol w="333680">
                  <a:extLst>
                    <a:ext uri="{9D8B030D-6E8A-4147-A177-3AD203B41FA5}">
                      <a16:colId xmlns:a16="http://schemas.microsoft.com/office/drawing/2014/main" val="2148320567"/>
                    </a:ext>
                  </a:extLst>
                </a:gridCol>
                <a:gridCol w="2111976">
                  <a:extLst>
                    <a:ext uri="{9D8B030D-6E8A-4147-A177-3AD203B41FA5}">
                      <a16:colId xmlns:a16="http://schemas.microsoft.com/office/drawing/2014/main" val="3847202043"/>
                    </a:ext>
                  </a:extLst>
                </a:gridCol>
                <a:gridCol w="5135877">
                  <a:extLst>
                    <a:ext uri="{9D8B030D-6E8A-4147-A177-3AD203B41FA5}">
                      <a16:colId xmlns:a16="http://schemas.microsoft.com/office/drawing/2014/main" val="815670662"/>
                    </a:ext>
                  </a:extLst>
                </a:gridCol>
              </a:tblGrid>
              <a:tr h="260642">
                <a:tc>
                  <a:txBody>
                    <a:bodyPr/>
                    <a:lstStyle/>
                    <a:p>
                      <a:pPr marL="0" algn="ctr" rtl="0" eaLnBrk="1" latinLnBrk="0" hangingPunct="1">
                        <a:spcBef>
                          <a:spcPts val="0"/>
                        </a:spcBef>
                        <a:spcAft>
                          <a:spcPts val="0"/>
                        </a:spcAft>
                      </a:pPr>
                      <a:r>
                        <a:rPr lang="en-CA" sz="1300" kern="1200">
                          <a:effectLst/>
                        </a:rPr>
                        <a:t>No</a:t>
                      </a:r>
                      <a:endParaRPr lang="en-CA" sz="1300">
                        <a:effectLst/>
                      </a:endParaRPr>
                    </a:p>
                  </a:txBody>
                  <a:tcPr marL="0" marR="0" marT="0" marB="0" anchor="ctr"/>
                </a:tc>
                <a:tc>
                  <a:txBody>
                    <a:bodyPr/>
                    <a:lstStyle/>
                    <a:p>
                      <a:pPr marL="0" algn="l" rtl="0" eaLnBrk="1" latinLnBrk="0" hangingPunct="1">
                        <a:spcBef>
                          <a:spcPts val="0"/>
                        </a:spcBef>
                        <a:spcAft>
                          <a:spcPts val="0"/>
                        </a:spcAft>
                      </a:pPr>
                      <a:r>
                        <a:rPr lang="en-CA" sz="1300" kern="1200">
                          <a:effectLst/>
                        </a:rPr>
                        <a:t> Topic</a:t>
                      </a:r>
                      <a:endParaRPr lang="en-CA" sz="1300">
                        <a:effectLst/>
                      </a:endParaRPr>
                    </a:p>
                  </a:txBody>
                  <a:tcPr marL="0" marR="0" marT="0" marB="0" anchor="ctr"/>
                </a:tc>
                <a:tc>
                  <a:txBody>
                    <a:bodyPr/>
                    <a:lstStyle/>
                    <a:p>
                      <a:pPr marL="0" algn="l" rtl="0" eaLnBrk="1" latinLnBrk="0" hangingPunct="1">
                        <a:spcBef>
                          <a:spcPts val="0"/>
                        </a:spcBef>
                        <a:spcAft>
                          <a:spcPts val="0"/>
                        </a:spcAft>
                      </a:pPr>
                      <a:r>
                        <a:rPr lang="en-CA" sz="1300" kern="1200">
                          <a:effectLst/>
                        </a:rPr>
                        <a:t> Definition</a:t>
                      </a:r>
                      <a:endParaRPr lang="en-CA" sz="1300">
                        <a:effectLst/>
                      </a:endParaRPr>
                    </a:p>
                  </a:txBody>
                  <a:tcPr marL="0" marR="0" marT="0" marB="0" anchor="ctr"/>
                </a:tc>
                <a:extLst>
                  <a:ext uri="{0D108BD9-81ED-4DB2-BD59-A6C34878D82A}">
                    <a16:rowId xmlns:a16="http://schemas.microsoft.com/office/drawing/2014/main" val="3989939264"/>
                  </a:ext>
                </a:extLst>
              </a:tr>
              <a:tr h="0">
                <a:tc>
                  <a:txBody>
                    <a:bodyPr/>
                    <a:lstStyle/>
                    <a:p>
                      <a:pPr marL="0" algn="ctr" rtl="0" eaLnBrk="1" latinLnBrk="0" hangingPunct="1">
                        <a:spcBef>
                          <a:spcPts val="0"/>
                        </a:spcBef>
                        <a:spcAft>
                          <a:spcPts val="0"/>
                        </a:spcAft>
                      </a:pPr>
                      <a:r>
                        <a:rPr lang="en-CA" sz="1300" kern="1200">
                          <a:effectLst/>
                        </a:rPr>
                        <a:t>1</a:t>
                      </a:r>
                      <a:endParaRPr lang="en-CA" sz="1300">
                        <a:effectLst/>
                      </a:endParaRPr>
                    </a:p>
                  </a:txBody>
                  <a:tcPr marL="0" marR="0" marT="0" marB="0" anchor="ctr"/>
                </a:tc>
                <a:tc>
                  <a:txBody>
                    <a:bodyPr/>
                    <a:lstStyle/>
                    <a:p>
                      <a:pPr marL="0" algn="l" rtl="0" eaLnBrk="1" latinLnBrk="0" hangingPunct="1">
                        <a:spcBef>
                          <a:spcPts val="0"/>
                        </a:spcBef>
                        <a:spcAft>
                          <a:spcPts val="0"/>
                        </a:spcAft>
                      </a:pPr>
                      <a:r>
                        <a:rPr lang="en-CA" sz="1300" b="1" dirty="0">
                          <a:effectLst/>
                        </a:rPr>
                        <a:t> TMEP</a:t>
                      </a:r>
                    </a:p>
                    <a:p>
                      <a:pPr marL="0" algn="l" rtl="0" eaLnBrk="1" latinLnBrk="0" hangingPunct="1">
                        <a:spcBef>
                          <a:spcPts val="0"/>
                        </a:spcBef>
                        <a:spcAft>
                          <a:spcPts val="0"/>
                        </a:spcAft>
                      </a:pPr>
                      <a:endParaRPr lang="en-CA" sz="1300" b="1" dirty="0">
                        <a:effectLst/>
                      </a:endParaRPr>
                    </a:p>
                  </a:txBody>
                  <a:tcPr marL="0" marR="0" marT="0" marB="0" anchor="ctr"/>
                </a:tc>
                <a:tc>
                  <a:txBody>
                    <a:bodyPr/>
                    <a:lstStyle/>
                    <a:p>
                      <a:pPr marL="0" algn="l" rtl="0" eaLnBrk="1" latinLnBrk="0" hangingPunct="1">
                        <a:spcBef>
                          <a:spcPts val="0"/>
                        </a:spcBef>
                        <a:spcAft>
                          <a:spcPts val="0"/>
                        </a:spcAft>
                      </a:pPr>
                      <a:r>
                        <a:rPr lang="en-CA" sz="1600" dirty="0" err="1">
                          <a:effectLst/>
                        </a:rPr>
                        <a:t>TransMountain</a:t>
                      </a:r>
                      <a:r>
                        <a:rPr lang="en-CA" sz="1600" dirty="0">
                          <a:effectLst/>
                        </a:rPr>
                        <a:t> Expansion Project</a:t>
                      </a:r>
                    </a:p>
                  </a:txBody>
                  <a:tcPr marL="0" marR="0" marT="0" marB="0" anchor="ctr"/>
                </a:tc>
                <a:extLst>
                  <a:ext uri="{0D108BD9-81ED-4DB2-BD59-A6C34878D82A}">
                    <a16:rowId xmlns:a16="http://schemas.microsoft.com/office/drawing/2014/main" val="978992996"/>
                  </a:ext>
                </a:extLst>
              </a:tr>
              <a:tr h="272701">
                <a:tc>
                  <a:txBody>
                    <a:bodyPr/>
                    <a:lstStyle/>
                    <a:p>
                      <a:pPr marL="0" algn="ctr" rtl="0" eaLnBrk="1" latinLnBrk="0" hangingPunct="1">
                        <a:spcBef>
                          <a:spcPts val="0"/>
                        </a:spcBef>
                        <a:spcAft>
                          <a:spcPts val="0"/>
                        </a:spcAft>
                      </a:pPr>
                      <a:r>
                        <a:rPr lang="en-CA" sz="1300" kern="1200" dirty="0">
                          <a:effectLst/>
                        </a:rPr>
                        <a:t>2</a:t>
                      </a:r>
                      <a:endParaRPr lang="en-CA" sz="1300" dirty="0">
                        <a:effectLst/>
                      </a:endParaRPr>
                    </a:p>
                  </a:txBody>
                  <a:tcPr marL="0" marR="0" marT="0" marB="0" anchor="ctr"/>
                </a:tc>
                <a:tc>
                  <a:txBody>
                    <a:bodyPr/>
                    <a:lstStyle/>
                    <a:p>
                      <a:pPr marL="0" algn="l" rtl="0" eaLnBrk="1" latinLnBrk="0" hangingPunct="1">
                        <a:spcBef>
                          <a:spcPts val="0"/>
                        </a:spcBef>
                        <a:spcAft>
                          <a:spcPts val="0"/>
                        </a:spcAft>
                      </a:pPr>
                      <a:endParaRPr lang="en-CA" sz="1300" b="1" dirty="0">
                        <a:effectLst/>
                      </a:endParaRPr>
                    </a:p>
                    <a:p>
                      <a:pPr marL="0" algn="l" rtl="0" eaLnBrk="1" latinLnBrk="0" hangingPunct="1">
                        <a:spcBef>
                          <a:spcPts val="0"/>
                        </a:spcBef>
                        <a:spcAft>
                          <a:spcPts val="0"/>
                        </a:spcAft>
                      </a:pPr>
                      <a:r>
                        <a:rPr lang="en-CA" sz="1300" b="1" dirty="0">
                          <a:effectLst/>
                        </a:rPr>
                        <a:t> UNDRIP</a:t>
                      </a:r>
                    </a:p>
                  </a:txBody>
                  <a:tcPr marL="0" marR="0" marT="0" marB="0" anchor="ctr"/>
                </a:tc>
                <a:tc>
                  <a:txBody>
                    <a:bodyPr/>
                    <a:lstStyle/>
                    <a:p>
                      <a:pPr marL="0" algn="l" rtl="0" eaLnBrk="1" latinLnBrk="0" hangingPunct="1">
                        <a:spcBef>
                          <a:spcPts val="0"/>
                        </a:spcBef>
                        <a:spcAft>
                          <a:spcPts val="0"/>
                        </a:spcAft>
                      </a:pPr>
                      <a:r>
                        <a:rPr lang="en-US" sz="1600" b="0" i="0" kern="1200" dirty="0">
                          <a:solidFill>
                            <a:schemeClr val="dk1"/>
                          </a:solidFill>
                          <a:effectLst/>
                          <a:latin typeface="+mn-lt"/>
                          <a:ea typeface="+mn-ea"/>
                          <a:cs typeface="+mn-cs"/>
                        </a:rPr>
                        <a:t>United Nations Declaration on the Rights of Indigenous Peoples</a:t>
                      </a:r>
                      <a:endParaRPr lang="en-CA" sz="1600" dirty="0">
                        <a:effectLst/>
                      </a:endParaRPr>
                    </a:p>
                  </a:txBody>
                  <a:tcPr marL="0" marR="0" marT="0" marB="0" anchor="ctr"/>
                </a:tc>
                <a:extLst>
                  <a:ext uri="{0D108BD9-81ED-4DB2-BD59-A6C34878D82A}">
                    <a16:rowId xmlns:a16="http://schemas.microsoft.com/office/drawing/2014/main" val="2272367187"/>
                  </a:ext>
                </a:extLst>
              </a:tr>
              <a:tr h="0">
                <a:tc>
                  <a:txBody>
                    <a:bodyPr/>
                    <a:lstStyle/>
                    <a:p>
                      <a:pPr marL="0" algn="ctr" rtl="0" eaLnBrk="1" latinLnBrk="0" hangingPunct="1">
                        <a:spcBef>
                          <a:spcPts val="0"/>
                        </a:spcBef>
                        <a:spcAft>
                          <a:spcPts val="0"/>
                        </a:spcAft>
                      </a:pPr>
                      <a:r>
                        <a:rPr lang="en-CA" sz="1300" kern="1200" dirty="0">
                          <a:effectLst/>
                        </a:rPr>
                        <a:t>3</a:t>
                      </a:r>
                      <a:endParaRPr lang="en-CA" sz="1300" dirty="0">
                        <a:effectLst/>
                      </a:endParaRPr>
                    </a:p>
                  </a:txBody>
                  <a:tcPr marL="0" marR="0" marT="0" marB="0" anchor="ctr"/>
                </a:tc>
                <a:tc>
                  <a:txBody>
                    <a:bodyPr/>
                    <a:lstStyle/>
                    <a:p>
                      <a:pPr marL="0" algn="l" rtl="0" eaLnBrk="1" latinLnBrk="0" hangingPunct="1">
                        <a:spcBef>
                          <a:spcPts val="0"/>
                        </a:spcBef>
                        <a:spcAft>
                          <a:spcPts val="0"/>
                        </a:spcAft>
                      </a:pPr>
                      <a:r>
                        <a:rPr lang="en-CA" sz="1300" b="1" dirty="0">
                          <a:effectLst/>
                        </a:rPr>
                        <a:t>TMPL</a:t>
                      </a:r>
                    </a:p>
                    <a:p>
                      <a:pPr marL="0" algn="l" rtl="0" eaLnBrk="1" latinLnBrk="0" hangingPunct="1">
                        <a:spcBef>
                          <a:spcPts val="0"/>
                        </a:spcBef>
                        <a:spcAft>
                          <a:spcPts val="0"/>
                        </a:spcAft>
                      </a:pPr>
                      <a:r>
                        <a:rPr lang="en-CA" sz="1300" b="1" dirty="0">
                          <a:effectLst/>
                        </a:rPr>
                        <a:t> </a:t>
                      </a:r>
                    </a:p>
                  </a:txBody>
                  <a:tcPr marL="0" marR="0" marT="0" marB="0" anchor="ctr"/>
                </a:tc>
                <a:tc>
                  <a:txBody>
                    <a:bodyPr/>
                    <a:lstStyle/>
                    <a:p>
                      <a:pPr marL="0" algn="l" rtl="0" eaLnBrk="1" latinLnBrk="0" hangingPunct="1">
                        <a:spcBef>
                          <a:spcPts val="0"/>
                        </a:spcBef>
                        <a:spcAft>
                          <a:spcPts val="0"/>
                        </a:spcAft>
                      </a:pPr>
                      <a:r>
                        <a:rPr lang="en-US" sz="1600" dirty="0" err="1">
                          <a:effectLst/>
                        </a:rPr>
                        <a:t>TransMountain</a:t>
                      </a:r>
                      <a:r>
                        <a:rPr lang="en-US" sz="1600" dirty="0">
                          <a:effectLst/>
                        </a:rPr>
                        <a:t> </a:t>
                      </a:r>
                      <a:r>
                        <a:rPr lang="en-US" sz="1600" dirty="0" err="1">
                          <a:effectLst/>
                        </a:rPr>
                        <a:t>PipeLine</a:t>
                      </a:r>
                      <a:endParaRPr lang="en-CA" sz="1600" dirty="0">
                        <a:effectLst/>
                      </a:endParaRPr>
                    </a:p>
                  </a:txBody>
                  <a:tcPr marL="0" marR="0" marT="0" marB="0" anchor="ctr"/>
                </a:tc>
                <a:extLst>
                  <a:ext uri="{0D108BD9-81ED-4DB2-BD59-A6C34878D82A}">
                    <a16:rowId xmlns:a16="http://schemas.microsoft.com/office/drawing/2014/main" val="1625055851"/>
                  </a:ext>
                </a:extLst>
              </a:tr>
              <a:tr h="0">
                <a:tc>
                  <a:txBody>
                    <a:bodyPr/>
                    <a:lstStyle/>
                    <a:p>
                      <a:pPr marL="0" algn="ctr" rtl="0" eaLnBrk="1" latinLnBrk="0" hangingPunct="1">
                        <a:spcBef>
                          <a:spcPts val="0"/>
                        </a:spcBef>
                        <a:spcAft>
                          <a:spcPts val="0"/>
                        </a:spcAft>
                      </a:pPr>
                      <a:r>
                        <a:rPr lang="en-CA" sz="1300" kern="1200">
                          <a:effectLst/>
                        </a:rPr>
                        <a:t>4</a:t>
                      </a:r>
                      <a:endParaRPr lang="en-CA" sz="1300">
                        <a:effectLst/>
                      </a:endParaRPr>
                    </a:p>
                  </a:txBody>
                  <a:tcPr marL="0" marR="0" marT="0" marB="0" anchor="ctr"/>
                </a:tc>
                <a:tc>
                  <a:txBody>
                    <a:bodyPr/>
                    <a:lstStyle/>
                    <a:p>
                      <a:pPr marL="0" algn="l" rtl="0" eaLnBrk="1" latinLnBrk="0" hangingPunct="1">
                        <a:spcBef>
                          <a:spcPts val="0"/>
                        </a:spcBef>
                        <a:spcAft>
                          <a:spcPts val="0"/>
                        </a:spcAft>
                      </a:pPr>
                      <a:endParaRPr lang="en-CA" sz="1300" b="1" dirty="0">
                        <a:effectLst/>
                      </a:endParaRPr>
                    </a:p>
                    <a:p>
                      <a:pPr marL="0" algn="l" rtl="0" eaLnBrk="1" latinLnBrk="0" hangingPunct="1">
                        <a:spcBef>
                          <a:spcPts val="0"/>
                        </a:spcBef>
                        <a:spcAft>
                          <a:spcPts val="0"/>
                        </a:spcAft>
                      </a:pPr>
                      <a:r>
                        <a:rPr lang="en-CA" sz="1300" b="1" dirty="0">
                          <a:effectLst/>
                        </a:rPr>
                        <a:t> FPIC</a:t>
                      </a:r>
                    </a:p>
                  </a:txBody>
                  <a:tcPr marL="0" marR="0" marT="0" marB="0" anchor="ctr"/>
                </a:tc>
                <a:tc>
                  <a:txBody>
                    <a:bodyPr/>
                    <a:lstStyle/>
                    <a:p>
                      <a:pPr marL="0" algn="l" rtl="0" eaLnBrk="1" latinLnBrk="0" hangingPunct="1">
                        <a:spcBef>
                          <a:spcPts val="0"/>
                        </a:spcBef>
                        <a:spcAft>
                          <a:spcPts val="0"/>
                        </a:spcAft>
                      </a:pPr>
                      <a:r>
                        <a:rPr lang="en-US" sz="1600" dirty="0">
                          <a:effectLst/>
                        </a:rPr>
                        <a:t>Free Prior and Informed Consent</a:t>
                      </a:r>
                      <a:endParaRPr lang="en-CA" sz="1600" dirty="0">
                        <a:effectLst/>
                      </a:endParaRPr>
                    </a:p>
                  </a:txBody>
                  <a:tcPr marL="0" marR="0" marT="0" marB="0" anchor="ctr"/>
                </a:tc>
                <a:extLst>
                  <a:ext uri="{0D108BD9-81ED-4DB2-BD59-A6C34878D82A}">
                    <a16:rowId xmlns:a16="http://schemas.microsoft.com/office/drawing/2014/main" val="1588583438"/>
                  </a:ext>
                </a:extLst>
              </a:tr>
              <a:tr h="0">
                <a:tc>
                  <a:txBody>
                    <a:bodyPr/>
                    <a:lstStyle/>
                    <a:p>
                      <a:pPr marL="0" algn="ctr" rtl="0" eaLnBrk="1" latinLnBrk="0" hangingPunct="1">
                        <a:spcBef>
                          <a:spcPts val="0"/>
                        </a:spcBef>
                        <a:spcAft>
                          <a:spcPts val="0"/>
                        </a:spcAft>
                      </a:pPr>
                      <a:r>
                        <a:rPr lang="en-CA" sz="1300" kern="1200">
                          <a:effectLst/>
                        </a:rPr>
                        <a:t>5</a:t>
                      </a:r>
                      <a:endParaRPr lang="en-CA" sz="1300">
                        <a:effectLst/>
                      </a:endParaRPr>
                    </a:p>
                  </a:txBody>
                  <a:tcPr marL="0" marR="0" marT="0" marB="0" anchor="ctr"/>
                </a:tc>
                <a:tc>
                  <a:txBody>
                    <a:bodyPr/>
                    <a:lstStyle/>
                    <a:p>
                      <a:pPr marL="0" algn="l" rtl="0" eaLnBrk="1" latinLnBrk="0" hangingPunct="1">
                        <a:spcBef>
                          <a:spcPts val="0"/>
                        </a:spcBef>
                        <a:spcAft>
                          <a:spcPts val="0"/>
                        </a:spcAft>
                      </a:pPr>
                      <a:endParaRPr lang="en-CA" sz="1300" b="1" dirty="0">
                        <a:effectLst/>
                      </a:endParaRPr>
                    </a:p>
                    <a:p>
                      <a:pPr marL="0" algn="l" rtl="0" eaLnBrk="1" latinLnBrk="0" hangingPunct="1">
                        <a:spcBef>
                          <a:spcPts val="0"/>
                        </a:spcBef>
                        <a:spcAft>
                          <a:spcPts val="0"/>
                        </a:spcAft>
                      </a:pPr>
                      <a:r>
                        <a:rPr lang="en-CA" sz="1300" b="1" dirty="0">
                          <a:effectLst/>
                        </a:rPr>
                        <a:t> THROUGHPUT</a:t>
                      </a:r>
                    </a:p>
                  </a:txBody>
                  <a:tcPr marL="0" marR="0" marT="0" marB="0" anchor="ctr"/>
                </a:tc>
                <a:tc>
                  <a:txBody>
                    <a:bodyPr/>
                    <a:lstStyle/>
                    <a:p>
                      <a:pPr marL="0" algn="l" rtl="0" eaLnBrk="1" latinLnBrk="0" hangingPunct="1">
                        <a:spcBef>
                          <a:spcPts val="0"/>
                        </a:spcBef>
                        <a:spcAft>
                          <a:spcPts val="0"/>
                        </a:spcAft>
                      </a:pPr>
                      <a:r>
                        <a:rPr lang="en-US" sz="1600" b="0" i="0" kern="1200" dirty="0">
                          <a:solidFill>
                            <a:schemeClr val="dk1"/>
                          </a:solidFill>
                          <a:effectLst/>
                          <a:latin typeface="+mn-lt"/>
                          <a:ea typeface="+mn-ea"/>
                          <a:cs typeface="+mn-cs"/>
                        </a:rPr>
                        <a:t>The amount of petroleum product that moves through a particular facility during a given period of time</a:t>
                      </a:r>
                      <a:endParaRPr lang="en-CA" sz="1600" dirty="0">
                        <a:effectLst/>
                      </a:endParaRPr>
                    </a:p>
                  </a:txBody>
                  <a:tcPr marL="0" marR="0" marT="0" marB="0" anchor="ctr"/>
                </a:tc>
                <a:extLst>
                  <a:ext uri="{0D108BD9-81ED-4DB2-BD59-A6C34878D82A}">
                    <a16:rowId xmlns:a16="http://schemas.microsoft.com/office/drawing/2014/main" val="2567673622"/>
                  </a:ext>
                </a:extLst>
              </a:tr>
              <a:tr h="173864">
                <a:tc>
                  <a:txBody>
                    <a:bodyPr/>
                    <a:lstStyle/>
                    <a:p>
                      <a:pPr marL="0" algn="ctr" rtl="0" eaLnBrk="1" latinLnBrk="0" hangingPunct="1">
                        <a:spcBef>
                          <a:spcPts val="0"/>
                        </a:spcBef>
                        <a:spcAft>
                          <a:spcPts val="0"/>
                        </a:spcAft>
                      </a:pPr>
                      <a:r>
                        <a:rPr lang="en-CA" sz="1300" kern="1200">
                          <a:effectLst/>
                        </a:rPr>
                        <a:t>6</a:t>
                      </a:r>
                      <a:endParaRPr lang="en-CA" sz="1300">
                        <a:effectLst/>
                      </a:endParaRPr>
                    </a:p>
                  </a:txBody>
                  <a:tcPr marL="0" marR="0" marT="0" marB="0" anchor="ctr"/>
                </a:tc>
                <a:tc>
                  <a:txBody>
                    <a:bodyPr/>
                    <a:lstStyle/>
                    <a:p>
                      <a:pPr marL="0" algn="l" rtl="0" eaLnBrk="1" latinLnBrk="0" hangingPunct="1">
                        <a:spcBef>
                          <a:spcPts val="0"/>
                        </a:spcBef>
                        <a:spcAft>
                          <a:spcPts val="0"/>
                        </a:spcAft>
                      </a:pPr>
                      <a:r>
                        <a:rPr lang="en-CA" sz="1300" b="1" dirty="0">
                          <a:effectLst/>
                        </a:rPr>
                        <a:t>CAPACITY</a:t>
                      </a:r>
                    </a:p>
                    <a:p>
                      <a:pPr marL="0" algn="l" rtl="0" eaLnBrk="1" latinLnBrk="0" hangingPunct="1">
                        <a:spcBef>
                          <a:spcPts val="0"/>
                        </a:spcBef>
                        <a:spcAft>
                          <a:spcPts val="0"/>
                        </a:spcAft>
                      </a:pPr>
                      <a:r>
                        <a:rPr lang="en-CA" sz="1300" b="1" dirty="0">
                          <a:effectLst/>
                        </a:rPr>
                        <a:t> </a:t>
                      </a:r>
                    </a:p>
                  </a:txBody>
                  <a:tcPr marL="0" marR="0" marT="0" marB="0" anchor="ctr"/>
                </a:tc>
                <a:tc>
                  <a:txBody>
                    <a:bodyPr/>
                    <a:lstStyle/>
                    <a:p>
                      <a:pPr marL="0" algn="l" rtl="0" eaLnBrk="1" latinLnBrk="0" hangingPunct="1">
                        <a:spcBef>
                          <a:spcPts val="0"/>
                        </a:spcBef>
                        <a:spcAft>
                          <a:spcPts val="0"/>
                        </a:spcAft>
                      </a:pPr>
                      <a:r>
                        <a:rPr lang="en-US" sz="1600" dirty="0">
                          <a:effectLst/>
                        </a:rPr>
                        <a:t>The maximum amount of oil/gas that can flow through a pipeline at any given time</a:t>
                      </a:r>
                      <a:endParaRPr lang="en-CA" sz="1600" dirty="0">
                        <a:effectLst/>
                      </a:endParaRPr>
                    </a:p>
                  </a:txBody>
                  <a:tcPr marL="0" marR="0" marT="0" marB="0" anchor="ctr"/>
                </a:tc>
                <a:extLst>
                  <a:ext uri="{0D108BD9-81ED-4DB2-BD59-A6C34878D82A}">
                    <a16:rowId xmlns:a16="http://schemas.microsoft.com/office/drawing/2014/main" val="784657479"/>
                  </a:ext>
                </a:extLst>
              </a:tr>
              <a:tr h="0">
                <a:tc>
                  <a:txBody>
                    <a:bodyPr/>
                    <a:lstStyle/>
                    <a:p>
                      <a:pPr marL="0" algn="ctr" rtl="0" eaLnBrk="1" latinLnBrk="0" hangingPunct="1">
                        <a:spcBef>
                          <a:spcPts val="0"/>
                        </a:spcBef>
                        <a:spcAft>
                          <a:spcPts val="0"/>
                        </a:spcAft>
                      </a:pPr>
                      <a:r>
                        <a:rPr lang="en-CA" sz="1300" kern="1200">
                          <a:effectLst/>
                        </a:rPr>
                        <a:t>7</a:t>
                      </a:r>
                      <a:endParaRPr lang="en-CA" sz="1300">
                        <a:effectLst/>
                      </a:endParaRPr>
                    </a:p>
                  </a:txBody>
                  <a:tcPr marL="0" marR="0" marT="0" marB="0" anchor="ctr"/>
                </a:tc>
                <a:tc>
                  <a:txBody>
                    <a:bodyPr/>
                    <a:lstStyle/>
                    <a:p>
                      <a:pPr marL="0" algn="l" rtl="0" eaLnBrk="1" latinLnBrk="0" hangingPunct="1">
                        <a:spcBef>
                          <a:spcPts val="0"/>
                        </a:spcBef>
                        <a:spcAft>
                          <a:spcPts val="0"/>
                        </a:spcAft>
                      </a:pPr>
                      <a:endParaRPr lang="en-CA" sz="1300" b="1" dirty="0">
                        <a:effectLst/>
                      </a:endParaRPr>
                    </a:p>
                    <a:p>
                      <a:pPr marL="0" algn="l" rtl="0" eaLnBrk="1" latinLnBrk="0" hangingPunct="1">
                        <a:spcBef>
                          <a:spcPts val="0"/>
                        </a:spcBef>
                        <a:spcAft>
                          <a:spcPts val="0"/>
                        </a:spcAft>
                      </a:pPr>
                      <a:r>
                        <a:rPr lang="en-CA" sz="1300" b="1" dirty="0">
                          <a:effectLst/>
                        </a:rPr>
                        <a:t> ALGAL BLOOM</a:t>
                      </a:r>
                    </a:p>
                  </a:txBody>
                  <a:tcPr marL="0" marR="0" marT="0" marB="0" anchor="ctr"/>
                </a:tc>
                <a:tc>
                  <a:txBody>
                    <a:bodyPr/>
                    <a:lstStyle/>
                    <a:p>
                      <a:pPr marL="0" algn="l" rtl="0" eaLnBrk="1" latinLnBrk="0" hangingPunct="1">
                        <a:spcBef>
                          <a:spcPts val="0"/>
                        </a:spcBef>
                        <a:spcAft>
                          <a:spcPts val="0"/>
                        </a:spcAft>
                      </a:pPr>
                      <a:r>
                        <a:rPr lang="en-US" sz="1600" dirty="0">
                          <a:effectLst/>
                        </a:rPr>
                        <a:t>Caused by nitrogen and phosphorus(from oil spills) increase in the waterbody</a:t>
                      </a:r>
                      <a:endParaRPr lang="en-CA" sz="1600" dirty="0">
                        <a:effectLst/>
                      </a:endParaRPr>
                    </a:p>
                  </a:txBody>
                  <a:tcPr marL="0" marR="0" marT="0" marB="0" anchor="ctr"/>
                </a:tc>
                <a:extLst>
                  <a:ext uri="{0D108BD9-81ED-4DB2-BD59-A6C34878D82A}">
                    <a16:rowId xmlns:a16="http://schemas.microsoft.com/office/drawing/2014/main" val="2744134002"/>
                  </a:ext>
                </a:extLst>
              </a:tr>
              <a:tr h="29623">
                <a:tc>
                  <a:txBody>
                    <a:bodyPr/>
                    <a:lstStyle/>
                    <a:p>
                      <a:pPr marL="0" algn="ctr" rtl="0" eaLnBrk="1" latinLnBrk="0" hangingPunct="1">
                        <a:spcBef>
                          <a:spcPts val="0"/>
                        </a:spcBef>
                        <a:spcAft>
                          <a:spcPts val="0"/>
                        </a:spcAft>
                      </a:pPr>
                      <a:r>
                        <a:rPr lang="en-CA" sz="1300" kern="1200">
                          <a:effectLst/>
                        </a:rPr>
                        <a:t>8</a:t>
                      </a:r>
                      <a:endParaRPr lang="en-CA" sz="1300">
                        <a:effectLst/>
                      </a:endParaRPr>
                    </a:p>
                  </a:txBody>
                  <a:tcPr marL="0" marR="0" marT="0" marB="0" anchor="ctr"/>
                </a:tc>
                <a:tc>
                  <a:txBody>
                    <a:bodyPr/>
                    <a:lstStyle/>
                    <a:p>
                      <a:pPr marL="0" algn="l" rtl="0" eaLnBrk="1" latinLnBrk="0" hangingPunct="1">
                        <a:spcBef>
                          <a:spcPts val="0"/>
                        </a:spcBef>
                        <a:spcAft>
                          <a:spcPts val="0"/>
                        </a:spcAft>
                      </a:pPr>
                      <a:endParaRPr lang="en-CA" sz="1300" b="1" dirty="0">
                        <a:effectLst/>
                      </a:endParaRPr>
                    </a:p>
                    <a:p>
                      <a:pPr marL="0" algn="l" rtl="0" eaLnBrk="1" latinLnBrk="0" hangingPunct="1">
                        <a:spcBef>
                          <a:spcPts val="0"/>
                        </a:spcBef>
                        <a:spcAft>
                          <a:spcPts val="0"/>
                        </a:spcAft>
                      </a:pPr>
                      <a:r>
                        <a:rPr lang="en-CA" sz="1300" b="1" dirty="0">
                          <a:effectLst/>
                        </a:rPr>
                        <a:t> SUBSISTENCE ECONOMY</a:t>
                      </a:r>
                    </a:p>
                  </a:txBody>
                  <a:tcPr marL="0" marR="0" marT="0" marB="0" anchor="ctr"/>
                </a:tc>
                <a:tc>
                  <a:txBody>
                    <a:bodyPr/>
                    <a:lstStyle/>
                    <a:p>
                      <a:pPr marL="0" algn="l" rtl="0" eaLnBrk="1" latinLnBrk="0" hangingPunct="1">
                        <a:spcBef>
                          <a:spcPts val="0"/>
                        </a:spcBef>
                        <a:spcAft>
                          <a:spcPts val="0"/>
                        </a:spcAft>
                      </a:pPr>
                      <a:r>
                        <a:rPr lang="en-US" sz="1800" b="0" i="0" kern="1200" dirty="0">
                          <a:solidFill>
                            <a:schemeClr val="dk1"/>
                          </a:solidFill>
                          <a:effectLst/>
                          <a:latin typeface="+mn-lt"/>
                          <a:ea typeface="+mn-ea"/>
                          <a:cs typeface="+mn-cs"/>
                        </a:rPr>
                        <a:t>relies on natural resources to provide for basic needs through hunting, gathering, and agriculture.</a:t>
                      </a:r>
                      <a:endParaRPr lang="en-CA" sz="1300" dirty="0">
                        <a:effectLst/>
                      </a:endParaRPr>
                    </a:p>
                  </a:txBody>
                  <a:tcPr marL="0" marR="0" marT="0" marB="0" anchor="ctr"/>
                </a:tc>
                <a:extLst>
                  <a:ext uri="{0D108BD9-81ED-4DB2-BD59-A6C34878D82A}">
                    <a16:rowId xmlns:a16="http://schemas.microsoft.com/office/drawing/2014/main" val="1672253663"/>
                  </a:ext>
                </a:extLst>
              </a:tr>
              <a:tr h="0">
                <a:tc>
                  <a:txBody>
                    <a:bodyPr/>
                    <a:lstStyle/>
                    <a:p>
                      <a:pPr marL="0" algn="ctr" rtl="0" eaLnBrk="1" latinLnBrk="0" hangingPunct="1">
                        <a:spcBef>
                          <a:spcPts val="0"/>
                        </a:spcBef>
                        <a:spcAft>
                          <a:spcPts val="0"/>
                        </a:spcAft>
                      </a:pPr>
                      <a:r>
                        <a:rPr lang="en-CA" sz="1300" kern="1200">
                          <a:effectLst/>
                        </a:rPr>
                        <a:t>9</a:t>
                      </a:r>
                      <a:endParaRPr lang="en-CA" sz="1300">
                        <a:effectLst/>
                      </a:endParaRPr>
                    </a:p>
                  </a:txBody>
                  <a:tcPr marL="0" marR="0" marT="0" marB="0" anchor="ctr"/>
                </a:tc>
                <a:tc>
                  <a:txBody>
                    <a:bodyPr/>
                    <a:lstStyle/>
                    <a:p>
                      <a:pPr marL="0" algn="l" rtl="0" eaLnBrk="1" latinLnBrk="0" hangingPunct="1">
                        <a:spcBef>
                          <a:spcPts val="0"/>
                        </a:spcBef>
                        <a:spcAft>
                          <a:spcPts val="0"/>
                        </a:spcAft>
                      </a:pPr>
                      <a:r>
                        <a:rPr lang="en-CA" sz="1300" b="1" dirty="0">
                          <a:effectLst/>
                        </a:rPr>
                        <a:t>NEB</a:t>
                      </a:r>
                    </a:p>
                    <a:p>
                      <a:pPr marL="0" algn="l" rtl="0" eaLnBrk="1" latinLnBrk="0" hangingPunct="1">
                        <a:spcBef>
                          <a:spcPts val="0"/>
                        </a:spcBef>
                        <a:spcAft>
                          <a:spcPts val="0"/>
                        </a:spcAft>
                      </a:pPr>
                      <a:r>
                        <a:rPr lang="en-CA" sz="1300" b="1" dirty="0">
                          <a:effectLst/>
                        </a:rPr>
                        <a:t> </a:t>
                      </a:r>
                    </a:p>
                  </a:txBody>
                  <a:tcPr marL="0" marR="0" marT="0" marB="0" anchor="ctr"/>
                </a:tc>
                <a:tc>
                  <a:txBody>
                    <a:bodyPr/>
                    <a:lstStyle/>
                    <a:p>
                      <a:pPr marL="0" algn="l" rtl="0" eaLnBrk="1" latinLnBrk="0" hangingPunct="1">
                        <a:spcBef>
                          <a:spcPts val="0"/>
                        </a:spcBef>
                        <a:spcAft>
                          <a:spcPts val="0"/>
                        </a:spcAft>
                      </a:pPr>
                      <a:r>
                        <a:rPr lang="en-US" sz="1600" dirty="0">
                          <a:effectLst/>
                        </a:rPr>
                        <a:t>National Energy Board</a:t>
                      </a:r>
                      <a:endParaRPr lang="en-CA" sz="1600" dirty="0">
                        <a:effectLst/>
                      </a:endParaRPr>
                    </a:p>
                  </a:txBody>
                  <a:tcPr marL="0" marR="0" marT="0" marB="0" anchor="ctr"/>
                </a:tc>
                <a:extLst>
                  <a:ext uri="{0D108BD9-81ED-4DB2-BD59-A6C34878D82A}">
                    <a16:rowId xmlns:a16="http://schemas.microsoft.com/office/drawing/2014/main" val="3054637968"/>
                  </a:ext>
                </a:extLst>
              </a:tr>
              <a:tr h="0">
                <a:tc>
                  <a:txBody>
                    <a:bodyPr/>
                    <a:lstStyle/>
                    <a:p>
                      <a:pPr marL="0" algn="ctr" rtl="0" eaLnBrk="1" latinLnBrk="0" hangingPunct="1">
                        <a:spcBef>
                          <a:spcPts val="0"/>
                        </a:spcBef>
                        <a:spcAft>
                          <a:spcPts val="0"/>
                        </a:spcAft>
                      </a:pPr>
                      <a:r>
                        <a:rPr lang="en-CA" sz="1300" kern="1200">
                          <a:effectLst/>
                        </a:rPr>
                        <a:t>10</a:t>
                      </a:r>
                      <a:endParaRPr lang="en-CA" sz="1300">
                        <a:effectLst/>
                      </a:endParaRPr>
                    </a:p>
                  </a:txBody>
                  <a:tcPr marL="0" marR="0" marT="0" marB="0" anchor="ctr"/>
                </a:tc>
                <a:tc>
                  <a:txBody>
                    <a:bodyPr/>
                    <a:lstStyle/>
                    <a:p>
                      <a:pPr marL="0" algn="l" rtl="0" eaLnBrk="1" latinLnBrk="0" hangingPunct="1">
                        <a:spcBef>
                          <a:spcPts val="0"/>
                        </a:spcBef>
                        <a:spcAft>
                          <a:spcPts val="0"/>
                        </a:spcAft>
                      </a:pPr>
                      <a:r>
                        <a:rPr lang="en-CA" sz="1300" b="1" dirty="0">
                          <a:effectLst/>
                        </a:rPr>
                        <a:t>Key point</a:t>
                      </a:r>
                    </a:p>
                    <a:p>
                      <a:pPr marL="0" algn="l" rtl="0" eaLnBrk="1" latinLnBrk="0" hangingPunct="1">
                        <a:spcBef>
                          <a:spcPts val="0"/>
                        </a:spcBef>
                        <a:spcAft>
                          <a:spcPts val="0"/>
                        </a:spcAft>
                      </a:pPr>
                      <a:r>
                        <a:rPr lang="en-CA" sz="1300" b="1" dirty="0">
                          <a:effectLst/>
                        </a:rPr>
                        <a:t> </a:t>
                      </a:r>
                    </a:p>
                  </a:txBody>
                  <a:tcPr marL="0" marR="0" marT="0" marB="0" anchor="ctr"/>
                </a:tc>
                <a:tc>
                  <a:txBody>
                    <a:bodyPr/>
                    <a:lstStyle/>
                    <a:p>
                      <a:pPr marL="0" algn="l" rtl="0" eaLnBrk="1" latinLnBrk="0" hangingPunct="1">
                        <a:spcBef>
                          <a:spcPts val="0"/>
                        </a:spcBef>
                        <a:spcAft>
                          <a:spcPts val="0"/>
                        </a:spcAft>
                      </a:pPr>
                      <a:r>
                        <a:rPr lang="en-US" sz="1300" dirty="0">
                          <a:effectLst/>
                        </a:rPr>
                        <a:t>Location where the pipeline Throughput and Capacity are recorded</a:t>
                      </a:r>
                      <a:endParaRPr lang="en-CA" sz="1300" dirty="0">
                        <a:effectLst/>
                      </a:endParaRPr>
                    </a:p>
                  </a:txBody>
                  <a:tcPr marL="0" marR="0" marT="0" marB="0" anchor="ctr"/>
                </a:tc>
                <a:extLst>
                  <a:ext uri="{0D108BD9-81ED-4DB2-BD59-A6C34878D82A}">
                    <a16:rowId xmlns:a16="http://schemas.microsoft.com/office/drawing/2014/main" val="3956905918"/>
                  </a:ext>
                </a:extLst>
              </a:tr>
            </a:tbl>
          </a:graphicData>
        </a:graphic>
      </p:graphicFrame>
    </p:spTree>
    <p:extLst>
      <p:ext uri="{BB962C8B-B14F-4D97-AF65-F5344CB8AC3E}">
        <p14:creationId xmlns:p14="http://schemas.microsoft.com/office/powerpoint/2010/main" val="77426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1 (Revisited) – </a:t>
            </a:r>
            <a:br>
              <a:rPr lang="en-CA">
                <a:solidFill>
                  <a:srgbClr val="FFFFFF"/>
                </a:solidFill>
              </a:rPr>
            </a:br>
            <a:r>
              <a:rPr lang="en-CA">
                <a:solidFill>
                  <a:srgbClr val="FFFFFF"/>
                </a:solidFill>
              </a:rPr>
              <a:t>Business Understanding – Low Level</a:t>
            </a:r>
          </a:p>
        </p:txBody>
      </p:sp>
    </p:spTree>
    <p:extLst>
      <p:ext uri="{BB962C8B-B14F-4D97-AF65-F5344CB8AC3E}">
        <p14:creationId xmlns:p14="http://schemas.microsoft.com/office/powerpoint/2010/main" val="388524367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a:solidFill>
                  <a:srgbClr val="FFFFFF"/>
                </a:solidFill>
              </a:rPr>
              <a:t>Business Questions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a:bodyPr>
          <a:lstStyle/>
          <a:p>
            <a:r>
              <a:rPr lang="en-US" sz="2700" dirty="0">
                <a:latin typeface="Calibri"/>
                <a:cs typeface="Calibri"/>
              </a:rPr>
              <a:t>Question 1) How did the Transmountain Pipeline Oil Production fare alongside 2 major pipelines ( Enbridge and Keystone) in the last oil boom period of 2007 to 2014?</a:t>
            </a:r>
          </a:p>
          <a:p>
            <a:pPr marL="0" indent="0">
              <a:buNone/>
            </a:pPr>
            <a:r>
              <a:rPr lang="en-US" sz="2700" dirty="0">
                <a:latin typeface="Calibri"/>
                <a:cs typeface="Calibri"/>
              </a:rPr>
              <a:t> </a:t>
            </a:r>
            <a:endParaRPr lang="en-US" sz="2700" dirty="0">
              <a:latin typeface="Calibri"/>
              <a:ea typeface="Calibri"/>
              <a:cs typeface="Calibri"/>
            </a:endParaRPr>
          </a:p>
          <a:p>
            <a:r>
              <a:rPr lang="en-US" sz="2700" dirty="0">
                <a:latin typeface="Calibri"/>
                <a:cs typeface="Calibri"/>
              </a:rPr>
              <a:t>Question 2)How are the Transmountain pipeline products distributed between </a:t>
            </a:r>
            <a:r>
              <a:rPr lang="en-US" sz="2700" dirty="0" err="1">
                <a:latin typeface="Calibri"/>
                <a:cs typeface="Calibri"/>
              </a:rPr>
              <a:t>IntraCanada</a:t>
            </a:r>
            <a:r>
              <a:rPr lang="en-US" sz="2700" dirty="0">
                <a:latin typeface="Calibri"/>
                <a:cs typeface="Calibri"/>
              </a:rPr>
              <a:t> and Exports?</a:t>
            </a:r>
            <a:endParaRPr lang="en-CA" sz="2700" dirty="0">
              <a:latin typeface="Calibri"/>
              <a:cs typeface="Calibri"/>
            </a:endParaRPr>
          </a:p>
        </p:txBody>
      </p:sp>
    </p:spTree>
    <p:extLst>
      <p:ext uri="{BB962C8B-B14F-4D97-AF65-F5344CB8AC3E}">
        <p14:creationId xmlns:p14="http://schemas.microsoft.com/office/powerpoint/2010/main" val="2594472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2 (Revisited) – </a:t>
            </a:r>
            <a:br>
              <a:rPr lang="en-CA">
                <a:solidFill>
                  <a:srgbClr val="FFFFFF"/>
                </a:solidFill>
              </a:rPr>
            </a:br>
            <a:r>
              <a:rPr lang="en-CA">
                <a:solidFill>
                  <a:srgbClr val="FFFFFF"/>
                </a:solidFill>
              </a:rPr>
              <a:t>Data Understanding – </a:t>
            </a:r>
            <a:br>
              <a:rPr lang="en-CA">
                <a:solidFill>
                  <a:srgbClr val="FFFFFF"/>
                </a:solidFill>
              </a:rPr>
            </a:br>
            <a:r>
              <a:rPr lang="en-CA">
                <a:solidFill>
                  <a:srgbClr val="FFFFFF"/>
                </a:solidFill>
              </a:rPr>
              <a:t>Low Level</a:t>
            </a:r>
          </a:p>
        </p:txBody>
      </p:sp>
    </p:spTree>
    <p:extLst>
      <p:ext uri="{BB962C8B-B14F-4D97-AF65-F5344CB8AC3E}">
        <p14:creationId xmlns:p14="http://schemas.microsoft.com/office/powerpoint/2010/main" val="159480811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B6775E-69FA-44AD-80AF-EFF23856271D}"/>
              </a:ext>
            </a:extLst>
          </p:cNvPr>
          <p:cNvSpPr>
            <a:spLocks noGrp="1"/>
          </p:cNvSpPr>
          <p:nvPr>
            <p:ph type="title"/>
          </p:nvPr>
        </p:nvSpPr>
        <p:spPr>
          <a:xfrm>
            <a:off x="777240" y="731519"/>
            <a:ext cx="2845191" cy="3237579"/>
          </a:xfrm>
        </p:spPr>
        <p:txBody>
          <a:bodyPr>
            <a:normAutofit/>
          </a:bodyPr>
          <a:lstStyle/>
          <a:p>
            <a:r>
              <a:rPr lang="en-CA" sz="3800">
                <a:solidFill>
                  <a:srgbClr val="FFFFFF"/>
                </a:solidFill>
              </a:rPr>
              <a:t>Data Set(s)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89BA04D-9308-46A3-B4F0-CBC3E675253D}"/>
              </a:ext>
            </a:extLst>
          </p:cNvPr>
          <p:cNvSpPr>
            <a:spLocks noGrp="1"/>
          </p:cNvSpPr>
          <p:nvPr>
            <p:ph idx="1"/>
          </p:nvPr>
        </p:nvSpPr>
        <p:spPr>
          <a:xfrm>
            <a:off x="4379709" y="686862"/>
            <a:ext cx="7037591" cy="5475129"/>
          </a:xfrm>
        </p:spPr>
        <p:txBody>
          <a:bodyPr anchor="ctr">
            <a:normAutofit/>
          </a:bodyPr>
          <a:lstStyle/>
          <a:p>
            <a:endParaRPr lang="en-US" sz="2600" b="0" i="0">
              <a:effectLst/>
              <a:latin typeface="Segoe UI" panose="020B0502040204020203" pitchFamily="34" charset="0"/>
            </a:endParaRPr>
          </a:p>
          <a:p>
            <a:endParaRPr lang="en-CA" sz="2600"/>
          </a:p>
        </p:txBody>
      </p:sp>
      <p:sp>
        <p:nvSpPr>
          <p:cNvPr id="5" name="TextBox 4">
            <a:extLst>
              <a:ext uri="{FF2B5EF4-FFF2-40B4-BE49-F238E27FC236}">
                <a16:creationId xmlns:a16="http://schemas.microsoft.com/office/drawing/2014/main" id="{04D63B46-255C-02CD-EFE0-1EF3D10674FA}"/>
              </a:ext>
            </a:extLst>
          </p:cNvPr>
          <p:cNvSpPr txBox="1"/>
          <p:nvPr/>
        </p:nvSpPr>
        <p:spPr>
          <a:xfrm>
            <a:off x="4973782" y="2355272"/>
            <a:ext cx="586047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70C0"/>
                </a:solidFill>
                <a:ea typeface="Calibri"/>
                <a:cs typeface="Calibri"/>
              </a:rPr>
              <a:t>Transmountain-throughput-and-capacity-dataset</a:t>
            </a:r>
          </a:p>
          <a:p>
            <a:endParaRPr lang="en-US" dirty="0">
              <a:solidFill>
                <a:srgbClr val="0070C0"/>
              </a:solidFill>
              <a:ea typeface="Calibri"/>
              <a:cs typeface="Calibri"/>
            </a:endParaRPr>
          </a:p>
          <a:p>
            <a:r>
              <a:rPr lang="en-US">
                <a:solidFill>
                  <a:srgbClr val="0070C0"/>
                </a:solidFill>
                <a:ea typeface="Calibri"/>
                <a:cs typeface="Calibri"/>
              </a:rPr>
              <a:t>Enbridge-mainline-throughput-and-capacity-dataset</a:t>
            </a:r>
          </a:p>
          <a:p>
            <a:endParaRPr lang="en-US" dirty="0">
              <a:solidFill>
                <a:srgbClr val="0070C0"/>
              </a:solidFill>
              <a:ea typeface="Calibri"/>
              <a:cs typeface="Calibri"/>
            </a:endParaRPr>
          </a:p>
          <a:p>
            <a:r>
              <a:rPr lang="en-US">
                <a:solidFill>
                  <a:srgbClr val="0070C0"/>
                </a:solidFill>
                <a:ea typeface="Calibri"/>
                <a:cs typeface="Calibri"/>
              </a:rPr>
              <a:t>keystone-throughput-and-capacity-dataset</a:t>
            </a:r>
            <a:endParaRPr lang="en-US"/>
          </a:p>
        </p:txBody>
      </p:sp>
    </p:spTree>
    <p:extLst>
      <p:ext uri="{BB962C8B-B14F-4D97-AF65-F5344CB8AC3E}">
        <p14:creationId xmlns:p14="http://schemas.microsoft.com/office/powerpoint/2010/main" val="2882766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0515600" cy="1325563"/>
          </a:xfrm>
        </p:spPr>
        <p:txBody>
          <a:bodyPr/>
          <a:lstStyle/>
          <a:p>
            <a:r>
              <a:rPr lang="en-CA"/>
              <a:t>Database Diagram – Tables and Columns</a:t>
            </a:r>
          </a:p>
        </p:txBody>
      </p:sp>
      <p:pic>
        <p:nvPicPr>
          <p:cNvPr id="4" name="Picture 3" descr="A screenshot of a computer&#10;&#10;AI-generated content may be incorrect.">
            <a:extLst>
              <a:ext uri="{FF2B5EF4-FFF2-40B4-BE49-F238E27FC236}">
                <a16:creationId xmlns:a16="http://schemas.microsoft.com/office/drawing/2014/main" id="{067A2392-DD8C-E8FC-DC7D-281815977ED8}"/>
              </a:ext>
            </a:extLst>
          </p:cNvPr>
          <p:cNvPicPr>
            <a:picLocks noChangeAspect="1"/>
          </p:cNvPicPr>
          <p:nvPr/>
        </p:nvPicPr>
        <p:blipFill>
          <a:blip r:embed="rId3"/>
          <a:stretch>
            <a:fillRect/>
          </a:stretch>
        </p:blipFill>
        <p:spPr>
          <a:xfrm>
            <a:off x="1301241" y="1718543"/>
            <a:ext cx="9603895" cy="3636573"/>
          </a:xfrm>
          <a:prstGeom prst="rect">
            <a:avLst/>
          </a:prstGeom>
        </p:spPr>
      </p:pic>
    </p:spTree>
    <p:extLst>
      <p:ext uri="{BB962C8B-B14F-4D97-AF65-F5344CB8AC3E}">
        <p14:creationId xmlns:p14="http://schemas.microsoft.com/office/powerpoint/2010/main" val="1660250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3 – </a:t>
            </a:r>
            <a:br>
              <a:rPr lang="en-CA">
                <a:solidFill>
                  <a:srgbClr val="FFFFFF"/>
                </a:solidFill>
              </a:rPr>
            </a:br>
            <a:r>
              <a:rPr lang="en-CA">
                <a:solidFill>
                  <a:srgbClr val="FFFFFF"/>
                </a:solidFill>
              </a:rPr>
              <a:t>Data Preparation</a:t>
            </a:r>
          </a:p>
        </p:txBody>
      </p:sp>
    </p:spTree>
    <p:extLst>
      <p:ext uri="{BB962C8B-B14F-4D97-AF65-F5344CB8AC3E}">
        <p14:creationId xmlns:p14="http://schemas.microsoft.com/office/powerpoint/2010/main" val="40680243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3">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1 – </a:t>
            </a:r>
            <a:br>
              <a:rPr lang="en-CA">
                <a:solidFill>
                  <a:srgbClr val="FFFFFF"/>
                </a:solidFill>
              </a:rPr>
            </a:br>
            <a:r>
              <a:rPr lang="en-CA">
                <a:solidFill>
                  <a:srgbClr val="FFFFFF"/>
                </a:solidFill>
              </a:rPr>
              <a:t>Business Understanding –High Level</a:t>
            </a:r>
          </a:p>
        </p:txBody>
      </p:sp>
    </p:spTree>
    <p:extLst>
      <p:ext uri="{BB962C8B-B14F-4D97-AF65-F5344CB8AC3E}">
        <p14:creationId xmlns:p14="http://schemas.microsoft.com/office/powerpoint/2010/main" val="378258785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7617178" cy="835019"/>
          </a:xfrm>
        </p:spPr>
        <p:txBody>
          <a:bodyPr>
            <a:normAutofit fontScale="90000"/>
          </a:bodyPr>
          <a:lstStyle/>
          <a:p>
            <a:r>
              <a:rPr lang="en-CA"/>
              <a:t>Data Preparation – Data cleansing</a:t>
            </a:r>
          </a:p>
        </p:txBody>
      </p:sp>
      <p:pic>
        <p:nvPicPr>
          <p:cNvPr id="4" name="Picture 3">
            <a:extLst>
              <a:ext uri="{FF2B5EF4-FFF2-40B4-BE49-F238E27FC236}">
                <a16:creationId xmlns:a16="http://schemas.microsoft.com/office/drawing/2014/main" id="{D6740B0A-3DDD-4316-AC7A-20A292F1E5F8}"/>
              </a:ext>
            </a:extLst>
          </p:cNvPr>
          <p:cNvPicPr>
            <a:picLocks noChangeAspect="1"/>
          </p:cNvPicPr>
          <p:nvPr/>
        </p:nvPicPr>
        <p:blipFill>
          <a:blip r:embed="rId3"/>
          <a:stretch>
            <a:fillRect/>
          </a:stretch>
        </p:blipFill>
        <p:spPr>
          <a:xfrm>
            <a:off x="154159" y="3967089"/>
            <a:ext cx="6767146" cy="2243137"/>
          </a:xfrm>
          <a:prstGeom prst="rect">
            <a:avLst/>
          </a:prstGeom>
        </p:spPr>
      </p:pic>
      <p:pic>
        <p:nvPicPr>
          <p:cNvPr id="6" name="Picture 5">
            <a:extLst>
              <a:ext uri="{FF2B5EF4-FFF2-40B4-BE49-F238E27FC236}">
                <a16:creationId xmlns:a16="http://schemas.microsoft.com/office/drawing/2014/main" id="{ACCA83A7-4094-4298-9809-584338155E51}"/>
              </a:ext>
            </a:extLst>
          </p:cNvPr>
          <p:cNvPicPr>
            <a:picLocks noChangeAspect="1"/>
          </p:cNvPicPr>
          <p:nvPr/>
        </p:nvPicPr>
        <p:blipFill>
          <a:blip r:embed="rId4"/>
          <a:stretch>
            <a:fillRect/>
          </a:stretch>
        </p:blipFill>
        <p:spPr>
          <a:xfrm>
            <a:off x="154159" y="1401119"/>
            <a:ext cx="8014958" cy="2027881"/>
          </a:xfrm>
          <a:prstGeom prst="rect">
            <a:avLst/>
          </a:prstGeom>
        </p:spPr>
      </p:pic>
      <p:sp>
        <p:nvSpPr>
          <p:cNvPr id="7" name="TextBox 6">
            <a:extLst>
              <a:ext uri="{FF2B5EF4-FFF2-40B4-BE49-F238E27FC236}">
                <a16:creationId xmlns:a16="http://schemas.microsoft.com/office/drawing/2014/main" id="{27C48A99-1BF3-46F7-B379-A6079B59BCB8}"/>
              </a:ext>
            </a:extLst>
          </p:cNvPr>
          <p:cNvSpPr txBox="1"/>
          <p:nvPr/>
        </p:nvSpPr>
        <p:spPr>
          <a:xfrm>
            <a:off x="2438401" y="970844"/>
            <a:ext cx="1230488" cy="369332"/>
          </a:xfrm>
          <a:prstGeom prst="rect">
            <a:avLst/>
          </a:prstGeom>
          <a:noFill/>
        </p:spPr>
        <p:txBody>
          <a:bodyPr wrap="square" rtlCol="0">
            <a:spAutoFit/>
          </a:bodyPr>
          <a:lstStyle/>
          <a:p>
            <a:r>
              <a:rPr lang="en-US" b="1" dirty="0"/>
              <a:t>ENBRIDGE</a:t>
            </a:r>
            <a:endParaRPr lang="en-CA" b="1" dirty="0"/>
          </a:p>
        </p:txBody>
      </p:sp>
      <p:sp>
        <p:nvSpPr>
          <p:cNvPr id="8" name="Arrow: Left 7">
            <a:extLst>
              <a:ext uri="{FF2B5EF4-FFF2-40B4-BE49-F238E27FC236}">
                <a16:creationId xmlns:a16="http://schemas.microsoft.com/office/drawing/2014/main" id="{D058CBB4-18DE-4415-9325-C4471F080E6A}"/>
              </a:ext>
            </a:extLst>
          </p:cNvPr>
          <p:cNvSpPr/>
          <p:nvPr/>
        </p:nvSpPr>
        <p:spPr>
          <a:xfrm>
            <a:off x="8169117" y="2288450"/>
            <a:ext cx="801164" cy="2859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Left 8">
            <a:extLst>
              <a:ext uri="{FF2B5EF4-FFF2-40B4-BE49-F238E27FC236}">
                <a16:creationId xmlns:a16="http://schemas.microsoft.com/office/drawing/2014/main" id="{04AF79FE-895A-47D9-84F5-AFBDB387499F}"/>
              </a:ext>
            </a:extLst>
          </p:cNvPr>
          <p:cNvSpPr/>
          <p:nvPr/>
        </p:nvSpPr>
        <p:spPr>
          <a:xfrm>
            <a:off x="7190709" y="4895557"/>
            <a:ext cx="757537" cy="21101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C242DFFE-6F4C-4671-B718-4C289842CC4F}"/>
              </a:ext>
            </a:extLst>
          </p:cNvPr>
          <p:cNvSpPr txBox="1"/>
          <p:nvPr/>
        </p:nvSpPr>
        <p:spPr>
          <a:xfrm>
            <a:off x="8512734" y="2030647"/>
            <a:ext cx="1124721" cy="369332"/>
          </a:xfrm>
          <a:prstGeom prst="rect">
            <a:avLst/>
          </a:prstGeom>
          <a:noFill/>
        </p:spPr>
        <p:txBody>
          <a:bodyPr wrap="square" rtlCol="0">
            <a:spAutoFit/>
          </a:bodyPr>
          <a:lstStyle/>
          <a:p>
            <a:r>
              <a:rPr lang="en-US" dirty="0"/>
              <a:t>BEFORE</a:t>
            </a:r>
            <a:endParaRPr lang="en-CA" dirty="0"/>
          </a:p>
        </p:txBody>
      </p:sp>
      <p:sp>
        <p:nvSpPr>
          <p:cNvPr id="11" name="TextBox 10">
            <a:extLst>
              <a:ext uri="{FF2B5EF4-FFF2-40B4-BE49-F238E27FC236}">
                <a16:creationId xmlns:a16="http://schemas.microsoft.com/office/drawing/2014/main" id="{90621B18-82A6-423D-800B-266008510AA3}"/>
              </a:ext>
            </a:extLst>
          </p:cNvPr>
          <p:cNvSpPr txBox="1"/>
          <p:nvPr/>
        </p:nvSpPr>
        <p:spPr>
          <a:xfrm>
            <a:off x="7721904" y="4631732"/>
            <a:ext cx="1055076" cy="369332"/>
          </a:xfrm>
          <a:prstGeom prst="rect">
            <a:avLst/>
          </a:prstGeom>
          <a:noFill/>
        </p:spPr>
        <p:txBody>
          <a:bodyPr wrap="square" rtlCol="0">
            <a:spAutoFit/>
          </a:bodyPr>
          <a:lstStyle/>
          <a:p>
            <a:r>
              <a:rPr lang="en-US" dirty="0"/>
              <a:t>AFTER</a:t>
            </a:r>
            <a:endParaRPr lang="en-CA" dirty="0"/>
          </a:p>
        </p:txBody>
      </p:sp>
      <p:sp>
        <p:nvSpPr>
          <p:cNvPr id="12" name="TextBox 11">
            <a:extLst>
              <a:ext uri="{FF2B5EF4-FFF2-40B4-BE49-F238E27FC236}">
                <a16:creationId xmlns:a16="http://schemas.microsoft.com/office/drawing/2014/main" id="{9C2A3193-0F62-42CC-929B-1715AD6F5467}"/>
              </a:ext>
            </a:extLst>
          </p:cNvPr>
          <p:cNvSpPr txBox="1"/>
          <p:nvPr/>
        </p:nvSpPr>
        <p:spPr>
          <a:xfrm>
            <a:off x="9313333" y="1122397"/>
            <a:ext cx="2498057" cy="3508653"/>
          </a:xfrm>
          <a:prstGeom prst="rect">
            <a:avLst/>
          </a:prstGeom>
          <a:noFill/>
        </p:spPr>
        <p:txBody>
          <a:bodyPr wrap="square" rtlCol="0">
            <a:spAutoFit/>
          </a:bodyPr>
          <a:lstStyle/>
          <a:p>
            <a:pPr marL="285750" indent="-285750">
              <a:buFont typeface="Arial" panose="020B0604020202020204" pitchFamily="34" charset="0"/>
              <a:buChar char="•"/>
            </a:pPr>
            <a:r>
              <a:rPr lang="en-US" dirty="0"/>
              <a:t>Deleted unwanted columns</a:t>
            </a:r>
          </a:p>
          <a:p>
            <a:pPr marL="285750" indent="-285750">
              <a:buFont typeface="Arial" panose="020B0604020202020204" pitchFamily="34" charset="0"/>
              <a:buChar char="•"/>
            </a:pPr>
            <a:r>
              <a:rPr lang="en-US" dirty="0"/>
              <a:t>Added a new column: </a:t>
            </a:r>
            <a:r>
              <a:rPr lang="en-US" b="1" dirty="0"/>
              <a:t>% Utilization</a:t>
            </a:r>
            <a:r>
              <a:rPr lang="en-US" sz="1200" dirty="0"/>
              <a:t>( Throughput/capacity)</a:t>
            </a:r>
          </a:p>
          <a:p>
            <a:pPr marL="285750" indent="-285750">
              <a:buFont typeface="Arial" panose="020B0604020202020204" pitchFamily="34" charset="0"/>
              <a:buChar char="•"/>
            </a:pPr>
            <a:r>
              <a:rPr lang="en-US" sz="1200" dirty="0"/>
              <a:t>*100</a:t>
            </a:r>
          </a:p>
          <a:p>
            <a:pPr marL="285750" indent="-285750">
              <a:buFont typeface="Arial" panose="020B0604020202020204" pitchFamily="34" charset="0"/>
              <a:buChar char="•"/>
            </a:pPr>
            <a:r>
              <a:rPr lang="en-US" dirty="0"/>
              <a:t>Ensured all 3 tables had the same column headers( to ensure successful join statement)</a:t>
            </a:r>
          </a:p>
          <a:p>
            <a:pPr marL="285750" indent="-285750">
              <a:buFont typeface="Arial" panose="020B0604020202020204" pitchFamily="34" charset="0"/>
              <a:buChar char="•"/>
            </a:pPr>
            <a:r>
              <a:rPr lang="en-US" dirty="0"/>
              <a:t>Uploaded successfully on SQL</a:t>
            </a:r>
            <a:endParaRPr lang="en-CA" dirty="0"/>
          </a:p>
        </p:txBody>
      </p:sp>
    </p:spTree>
    <p:extLst>
      <p:ext uri="{BB962C8B-B14F-4D97-AF65-F5344CB8AC3E}">
        <p14:creationId xmlns:p14="http://schemas.microsoft.com/office/powerpoint/2010/main" val="3712044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97190" y="-11400"/>
            <a:ext cx="8484102" cy="1045376"/>
          </a:xfrm>
        </p:spPr>
        <p:txBody>
          <a:bodyPr/>
          <a:lstStyle/>
          <a:p>
            <a:r>
              <a:rPr lang="en-CA" dirty="0"/>
              <a:t>Data Preparation – Data cleansing</a:t>
            </a:r>
          </a:p>
        </p:txBody>
      </p:sp>
      <p:pic>
        <p:nvPicPr>
          <p:cNvPr id="4" name="Picture 3">
            <a:extLst>
              <a:ext uri="{FF2B5EF4-FFF2-40B4-BE49-F238E27FC236}">
                <a16:creationId xmlns:a16="http://schemas.microsoft.com/office/drawing/2014/main" id="{BACD5262-A50D-42E4-A5C3-775CF7DCBEA0}"/>
              </a:ext>
            </a:extLst>
          </p:cNvPr>
          <p:cNvPicPr>
            <a:picLocks noChangeAspect="1"/>
          </p:cNvPicPr>
          <p:nvPr/>
        </p:nvPicPr>
        <p:blipFill>
          <a:blip r:embed="rId3"/>
          <a:stretch>
            <a:fillRect/>
          </a:stretch>
        </p:blipFill>
        <p:spPr>
          <a:xfrm>
            <a:off x="216150" y="4133946"/>
            <a:ext cx="7932270" cy="1690079"/>
          </a:xfrm>
          <a:prstGeom prst="rect">
            <a:avLst/>
          </a:prstGeom>
        </p:spPr>
      </p:pic>
      <p:pic>
        <p:nvPicPr>
          <p:cNvPr id="6" name="Picture 5">
            <a:extLst>
              <a:ext uri="{FF2B5EF4-FFF2-40B4-BE49-F238E27FC236}">
                <a16:creationId xmlns:a16="http://schemas.microsoft.com/office/drawing/2014/main" id="{292DD5E7-6BC7-446A-A08C-98B38928C001}"/>
              </a:ext>
            </a:extLst>
          </p:cNvPr>
          <p:cNvPicPr>
            <a:picLocks noChangeAspect="1"/>
          </p:cNvPicPr>
          <p:nvPr/>
        </p:nvPicPr>
        <p:blipFill>
          <a:blip r:embed="rId4"/>
          <a:stretch>
            <a:fillRect/>
          </a:stretch>
        </p:blipFill>
        <p:spPr>
          <a:xfrm>
            <a:off x="97190" y="1682519"/>
            <a:ext cx="7932270" cy="2083070"/>
          </a:xfrm>
          <a:prstGeom prst="rect">
            <a:avLst/>
          </a:prstGeom>
        </p:spPr>
      </p:pic>
      <p:sp>
        <p:nvSpPr>
          <p:cNvPr id="7" name="TextBox 6">
            <a:extLst>
              <a:ext uri="{FF2B5EF4-FFF2-40B4-BE49-F238E27FC236}">
                <a16:creationId xmlns:a16="http://schemas.microsoft.com/office/drawing/2014/main" id="{89E4D320-E208-47BE-AFF2-5D8A34E57F1E}"/>
              </a:ext>
            </a:extLst>
          </p:cNvPr>
          <p:cNvSpPr txBox="1"/>
          <p:nvPr/>
        </p:nvSpPr>
        <p:spPr>
          <a:xfrm>
            <a:off x="1364567" y="1202622"/>
            <a:ext cx="1322362" cy="369332"/>
          </a:xfrm>
          <a:prstGeom prst="rect">
            <a:avLst/>
          </a:prstGeom>
          <a:noFill/>
        </p:spPr>
        <p:txBody>
          <a:bodyPr wrap="square" rtlCol="0">
            <a:spAutoFit/>
          </a:bodyPr>
          <a:lstStyle/>
          <a:p>
            <a:r>
              <a:rPr lang="en-US" b="1" dirty="0"/>
              <a:t>KEYSTONE</a:t>
            </a:r>
            <a:endParaRPr lang="en-CA" b="1" dirty="0"/>
          </a:p>
        </p:txBody>
      </p:sp>
      <p:sp>
        <p:nvSpPr>
          <p:cNvPr id="3" name="Arrow: Left 2">
            <a:extLst>
              <a:ext uri="{FF2B5EF4-FFF2-40B4-BE49-F238E27FC236}">
                <a16:creationId xmlns:a16="http://schemas.microsoft.com/office/drawing/2014/main" id="{6D613C75-34FD-4A71-9A1E-6D37F6645AEA}"/>
              </a:ext>
            </a:extLst>
          </p:cNvPr>
          <p:cNvSpPr/>
          <p:nvPr/>
        </p:nvSpPr>
        <p:spPr>
          <a:xfrm>
            <a:off x="8092088" y="2408114"/>
            <a:ext cx="978408" cy="35169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Arrow: Left 7">
            <a:extLst>
              <a:ext uri="{FF2B5EF4-FFF2-40B4-BE49-F238E27FC236}">
                <a16:creationId xmlns:a16="http://schemas.microsoft.com/office/drawing/2014/main" id="{0F64E96D-5043-447F-8AF2-BBB823480630}"/>
              </a:ext>
            </a:extLst>
          </p:cNvPr>
          <p:cNvSpPr/>
          <p:nvPr/>
        </p:nvSpPr>
        <p:spPr>
          <a:xfrm>
            <a:off x="8257735" y="4597790"/>
            <a:ext cx="978408" cy="35169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1C30CF67-67ED-426E-BF3E-DDAA21CE93D3}"/>
              </a:ext>
            </a:extLst>
          </p:cNvPr>
          <p:cNvSpPr txBox="1"/>
          <p:nvPr/>
        </p:nvSpPr>
        <p:spPr>
          <a:xfrm>
            <a:off x="8848578" y="2222695"/>
            <a:ext cx="915187" cy="369332"/>
          </a:xfrm>
          <a:prstGeom prst="rect">
            <a:avLst/>
          </a:prstGeom>
          <a:noFill/>
        </p:spPr>
        <p:txBody>
          <a:bodyPr wrap="none" rtlCol="0">
            <a:spAutoFit/>
          </a:bodyPr>
          <a:lstStyle/>
          <a:p>
            <a:r>
              <a:rPr lang="en-US" dirty="0"/>
              <a:t>BEFORE</a:t>
            </a:r>
            <a:endParaRPr lang="en-CA" dirty="0"/>
          </a:p>
        </p:txBody>
      </p:sp>
      <p:sp>
        <p:nvSpPr>
          <p:cNvPr id="9" name="TextBox 8">
            <a:extLst>
              <a:ext uri="{FF2B5EF4-FFF2-40B4-BE49-F238E27FC236}">
                <a16:creationId xmlns:a16="http://schemas.microsoft.com/office/drawing/2014/main" id="{73587FE7-13B6-4005-8188-8549308E9F16}"/>
              </a:ext>
            </a:extLst>
          </p:cNvPr>
          <p:cNvSpPr txBox="1"/>
          <p:nvPr/>
        </p:nvSpPr>
        <p:spPr>
          <a:xfrm>
            <a:off x="8849658" y="4365757"/>
            <a:ext cx="772969" cy="369332"/>
          </a:xfrm>
          <a:prstGeom prst="rect">
            <a:avLst/>
          </a:prstGeom>
          <a:noFill/>
        </p:spPr>
        <p:txBody>
          <a:bodyPr wrap="none" rtlCol="0">
            <a:spAutoFit/>
          </a:bodyPr>
          <a:lstStyle/>
          <a:p>
            <a:r>
              <a:rPr lang="en-US" dirty="0"/>
              <a:t>AFTER</a:t>
            </a:r>
            <a:endParaRPr lang="en-CA" dirty="0"/>
          </a:p>
        </p:txBody>
      </p:sp>
    </p:spTree>
    <p:extLst>
      <p:ext uri="{BB962C8B-B14F-4D97-AF65-F5344CB8AC3E}">
        <p14:creationId xmlns:p14="http://schemas.microsoft.com/office/powerpoint/2010/main" val="863716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1041008" y="135826"/>
            <a:ext cx="11150991" cy="806710"/>
          </a:xfrm>
        </p:spPr>
        <p:txBody>
          <a:bodyPr/>
          <a:lstStyle/>
          <a:p>
            <a:r>
              <a:rPr lang="en-CA"/>
              <a:t>Data Preparation – Data cleansing</a:t>
            </a:r>
          </a:p>
        </p:txBody>
      </p:sp>
      <p:pic>
        <p:nvPicPr>
          <p:cNvPr id="4" name="Picture 3">
            <a:extLst>
              <a:ext uri="{FF2B5EF4-FFF2-40B4-BE49-F238E27FC236}">
                <a16:creationId xmlns:a16="http://schemas.microsoft.com/office/drawing/2014/main" id="{E9696A9F-0040-4F1E-A0D6-2EF0C4EB9A8D}"/>
              </a:ext>
            </a:extLst>
          </p:cNvPr>
          <p:cNvPicPr>
            <a:picLocks noChangeAspect="1"/>
          </p:cNvPicPr>
          <p:nvPr/>
        </p:nvPicPr>
        <p:blipFill>
          <a:blip r:embed="rId3"/>
          <a:stretch>
            <a:fillRect/>
          </a:stretch>
        </p:blipFill>
        <p:spPr>
          <a:xfrm>
            <a:off x="0" y="4493133"/>
            <a:ext cx="7877908" cy="1754708"/>
          </a:xfrm>
          <a:prstGeom prst="rect">
            <a:avLst/>
          </a:prstGeom>
        </p:spPr>
      </p:pic>
      <p:pic>
        <p:nvPicPr>
          <p:cNvPr id="6" name="Picture 5">
            <a:extLst>
              <a:ext uri="{FF2B5EF4-FFF2-40B4-BE49-F238E27FC236}">
                <a16:creationId xmlns:a16="http://schemas.microsoft.com/office/drawing/2014/main" id="{671BC913-646B-407A-A2F9-8D8CBD9AB80B}"/>
              </a:ext>
            </a:extLst>
          </p:cNvPr>
          <p:cNvPicPr>
            <a:picLocks noChangeAspect="1"/>
          </p:cNvPicPr>
          <p:nvPr/>
        </p:nvPicPr>
        <p:blipFill>
          <a:blip r:embed="rId4"/>
          <a:stretch>
            <a:fillRect/>
          </a:stretch>
        </p:blipFill>
        <p:spPr>
          <a:xfrm>
            <a:off x="0" y="1683521"/>
            <a:ext cx="7859263" cy="2246654"/>
          </a:xfrm>
          <a:prstGeom prst="rect">
            <a:avLst/>
          </a:prstGeom>
        </p:spPr>
      </p:pic>
      <p:sp>
        <p:nvSpPr>
          <p:cNvPr id="7" name="TextBox 6">
            <a:extLst>
              <a:ext uri="{FF2B5EF4-FFF2-40B4-BE49-F238E27FC236}">
                <a16:creationId xmlns:a16="http://schemas.microsoft.com/office/drawing/2014/main" id="{3562C653-749C-416A-BD51-3E4FCAD11E58}"/>
              </a:ext>
            </a:extLst>
          </p:cNvPr>
          <p:cNvSpPr txBox="1"/>
          <p:nvPr/>
        </p:nvSpPr>
        <p:spPr>
          <a:xfrm>
            <a:off x="1350498" y="1083212"/>
            <a:ext cx="2053884" cy="369332"/>
          </a:xfrm>
          <a:prstGeom prst="rect">
            <a:avLst/>
          </a:prstGeom>
          <a:noFill/>
        </p:spPr>
        <p:txBody>
          <a:bodyPr wrap="square" rtlCol="0">
            <a:spAutoFit/>
          </a:bodyPr>
          <a:lstStyle/>
          <a:p>
            <a:r>
              <a:rPr lang="en-US" b="1" dirty="0"/>
              <a:t>TRANSMOUNTAIN</a:t>
            </a:r>
            <a:endParaRPr lang="en-CA" b="1" dirty="0"/>
          </a:p>
        </p:txBody>
      </p:sp>
      <p:sp>
        <p:nvSpPr>
          <p:cNvPr id="3" name="Arrow: Left 2">
            <a:extLst>
              <a:ext uri="{FF2B5EF4-FFF2-40B4-BE49-F238E27FC236}">
                <a16:creationId xmlns:a16="http://schemas.microsoft.com/office/drawing/2014/main" id="{DEC2B6F9-967D-4A81-BB28-53AF1DB11592}"/>
              </a:ext>
            </a:extLst>
          </p:cNvPr>
          <p:cNvSpPr/>
          <p:nvPr/>
        </p:nvSpPr>
        <p:spPr>
          <a:xfrm>
            <a:off x="7877908" y="2697729"/>
            <a:ext cx="978408" cy="3376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Arrow: Left 7">
            <a:extLst>
              <a:ext uri="{FF2B5EF4-FFF2-40B4-BE49-F238E27FC236}">
                <a16:creationId xmlns:a16="http://schemas.microsoft.com/office/drawing/2014/main" id="{ECB7A36F-D1FB-444A-B83F-28FE976BB65F}"/>
              </a:ext>
            </a:extLst>
          </p:cNvPr>
          <p:cNvSpPr/>
          <p:nvPr/>
        </p:nvSpPr>
        <p:spPr>
          <a:xfrm>
            <a:off x="8072511" y="5128171"/>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7237D762-7DE5-427B-9EA0-04608EF40FA5}"/>
              </a:ext>
            </a:extLst>
          </p:cNvPr>
          <p:cNvSpPr txBox="1"/>
          <p:nvPr/>
        </p:nvSpPr>
        <p:spPr>
          <a:xfrm>
            <a:off x="8417367" y="2478087"/>
            <a:ext cx="915187" cy="369332"/>
          </a:xfrm>
          <a:prstGeom prst="rect">
            <a:avLst/>
          </a:prstGeom>
          <a:noFill/>
        </p:spPr>
        <p:txBody>
          <a:bodyPr wrap="none" rtlCol="0">
            <a:spAutoFit/>
          </a:bodyPr>
          <a:lstStyle/>
          <a:p>
            <a:r>
              <a:rPr lang="en-US" dirty="0"/>
              <a:t>BEFORE</a:t>
            </a:r>
            <a:endParaRPr lang="en-CA" dirty="0"/>
          </a:p>
        </p:txBody>
      </p:sp>
      <p:sp>
        <p:nvSpPr>
          <p:cNvPr id="9" name="TextBox 8">
            <a:extLst>
              <a:ext uri="{FF2B5EF4-FFF2-40B4-BE49-F238E27FC236}">
                <a16:creationId xmlns:a16="http://schemas.microsoft.com/office/drawing/2014/main" id="{2D7ACCE9-1342-41DE-BCDC-8CD513BA6A65}"/>
              </a:ext>
            </a:extLst>
          </p:cNvPr>
          <p:cNvSpPr txBox="1"/>
          <p:nvPr/>
        </p:nvSpPr>
        <p:spPr>
          <a:xfrm>
            <a:off x="8664434" y="4946773"/>
            <a:ext cx="772969" cy="369332"/>
          </a:xfrm>
          <a:prstGeom prst="rect">
            <a:avLst/>
          </a:prstGeom>
          <a:noFill/>
        </p:spPr>
        <p:txBody>
          <a:bodyPr wrap="none" rtlCol="0">
            <a:spAutoFit/>
          </a:bodyPr>
          <a:lstStyle/>
          <a:p>
            <a:r>
              <a:rPr lang="en-US" dirty="0"/>
              <a:t>AFTER</a:t>
            </a:r>
            <a:endParaRPr lang="en-CA" dirty="0"/>
          </a:p>
        </p:txBody>
      </p:sp>
    </p:spTree>
    <p:extLst>
      <p:ext uri="{BB962C8B-B14F-4D97-AF65-F5344CB8AC3E}">
        <p14:creationId xmlns:p14="http://schemas.microsoft.com/office/powerpoint/2010/main" val="3297835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0515600" cy="1325563"/>
          </a:xfrm>
        </p:spPr>
        <p:txBody>
          <a:bodyPr/>
          <a:lstStyle/>
          <a:p>
            <a:r>
              <a:rPr lang="en-CA"/>
              <a:t>Data Preparation – SQL Query for Question 1</a:t>
            </a:r>
          </a:p>
        </p:txBody>
      </p:sp>
      <p:pic>
        <p:nvPicPr>
          <p:cNvPr id="3" name="Picture 2" descr="A screenshot of a computer&#10;&#10;AI-generated content may be incorrect.">
            <a:extLst>
              <a:ext uri="{FF2B5EF4-FFF2-40B4-BE49-F238E27FC236}">
                <a16:creationId xmlns:a16="http://schemas.microsoft.com/office/drawing/2014/main" id="{E67CD5CC-8177-973D-DB45-49DAE0255347}"/>
              </a:ext>
            </a:extLst>
          </p:cNvPr>
          <p:cNvPicPr>
            <a:picLocks noChangeAspect="1"/>
          </p:cNvPicPr>
          <p:nvPr/>
        </p:nvPicPr>
        <p:blipFill>
          <a:blip r:embed="rId3"/>
          <a:stretch>
            <a:fillRect/>
          </a:stretch>
        </p:blipFill>
        <p:spPr>
          <a:xfrm>
            <a:off x="2208003" y="1595798"/>
            <a:ext cx="6381390" cy="4313386"/>
          </a:xfrm>
          <a:prstGeom prst="rect">
            <a:avLst/>
          </a:prstGeom>
        </p:spPr>
      </p:pic>
      <p:sp>
        <p:nvSpPr>
          <p:cNvPr id="4" name="TextBox 3">
            <a:extLst>
              <a:ext uri="{FF2B5EF4-FFF2-40B4-BE49-F238E27FC236}">
                <a16:creationId xmlns:a16="http://schemas.microsoft.com/office/drawing/2014/main" id="{0ECDDB5F-693B-4B26-8D5D-02EA57C68393}"/>
              </a:ext>
            </a:extLst>
          </p:cNvPr>
          <p:cNvSpPr txBox="1"/>
          <p:nvPr/>
        </p:nvSpPr>
        <p:spPr>
          <a:xfrm>
            <a:off x="2208003" y="1266092"/>
            <a:ext cx="6668711" cy="246221"/>
          </a:xfrm>
          <a:prstGeom prst="rect">
            <a:avLst/>
          </a:prstGeom>
          <a:noFill/>
        </p:spPr>
        <p:txBody>
          <a:bodyPr wrap="square" rtlCol="0">
            <a:spAutoFit/>
          </a:bodyPr>
          <a:lstStyle/>
          <a:p>
            <a:r>
              <a:rPr lang="en-US" sz="1000" b="1" dirty="0">
                <a:solidFill>
                  <a:schemeClr val="accent6"/>
                </a:solidFill>
              </a:rPr>
              <a:t>% Utilization for Transmountain, Enbridge and Keystone pipelines during the Oil boom period</a:t>
            </a:r>
            <a:endParaRPr lang="en-CA" sz="1000" b="1" dirty="0">
              <a:solidFill>
                <a:schemeClr val="accent6"/>
              </a:solidFill>
            </a:endParaRPr>
          </a:p>
        </p:txBody>
      </p:sp>
    </p:spTree>
    <p:extLst>
      <p:ext uri="{BB962C8B-B14F-4D97-AF65-F5344CB8AC3E}">
        <p14:creationId xmlns:p14="http://schemas.microsoft.com/office/powerpoint/2010/main" val="3845945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1353800" cy="1325563"/>
          </a:xfrm>
        </p:spPr>
        <p:txBody>
          <a:bodyPr/>
          <a:lstStyle/>
          <a:p>
            <a:r>
              <a:rPr lang="en-CA"/>
              <a:t>Data Preparation – Data set returned for Query 1</a:t>
            </a:r>
          </a:p>
        </p:txBody>
      </p:sp>
      <p:pic>
        <p:nvPicPr>
          <p:cNvPr id="4" name="Picture 3" descr="A screenshot of a data&#10;&#10;AI-generated content may be incorrect.">
            <a:extLst>
              <a:ext uri="{FF2B5EF4-FFF2-40B4-BE49-F238E27FC236}">
                <a16:creationId xmlns:a16="http://schemas.microsoft.com/office/drawing/2014/main" id="{C648FA4E-2938-64DF-1D83-7A7D28FD5D96}"/>
              </a:ext>
            </a:extLst>
          </p:cNvPr>
          <p:cNvPicPr>
            <a:picLocks noChangeAspect="1"/>
          </p:cNvPicPr>
          <p:nvPr/>
        </p:nvPicPr>
        <p:blipFill>
          <a:blip r:embed="rId3"/>
          <a:stretch>
            <a:fillRect/>
          </a:stretch>
        </p:blipFill>
        <p:spPr>
          <a:xfrm>
            <a:off x="1243372" y="1341767"/>
            <a:ext cx="2200275" cy="224790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2B11EFB4-DF7A-B3BE-162C-463E47A585BE}"/>
              </a:ext>
            </a:extLst>
          </p:cNvPr>
          <p:cNvPicPr>
            <a:picLocks noChangeAspect="1"/>
          </p:cNvPicPr>
          <p:nvPr/>
        </p:nvPicPr>
        <p:blipFill>
          <a:blip r:embed="rId4"/>
          <a:stretch>
            <a:fillRect/>
          </a:stretch>
        </p:blipFill>
        <p:spPr>
          <a:xfrm>
            <a:off x="3749885" y="1341138"/>
            <a:ext cx="2219325" cy="2047875"/>
          </a:xfrm>
          <a:prstGeom prst="rect">
            <a:avLst/>
          </a:prstGeom>
        </p:spPr>
      </p:pic>
      <p:pic>
        <p:nvPicPr>
          <p:cNvPr id="6" name="Picture 5" descr="A screenshot of a data&#10;&#10;AI-generated content may be incorrect.">
            <a:extLst>
              <a:ext uri="{FF2B5EF4-FFF2-40B4-BE49-F238E27FC236}">
                <a16:creationId xmlns:a16="http://schemas.microsoft.com/office/drawing/2014/main" id="{5D27377D-3B92-B880-3342-8A14D5CA6FFF}"/>
              </a:ext>
            </a:extLst>
          </p:cNvPr>
          <p:cNvPicPr>
            <a:picLocks noChangeAspect="1"/>
          </p:cNvPicPr>
          <p:nvPr/>
        </p:nvPicPr>
        <p:blipFill>
          <a:blip r:embed="rId5"/>
          <a:stretch>
            <a:fillRect/>
          </a:stretch>
        </p:blipFill>
        <p:spPr>
          <a:xfrm>
            <a:off x="6227373" y="1202666"/>
            <a:ext cx="2152650" cy="2209800"/>
          </a:xfrm>
          <a:prstGeom prst="rect">
            <a:avLst/>
          </a:prstGeom>
        </p:spPr>
      </p:pic>
    </p:spTree>
    <p:extLst>
      <p:ext uri="{BB962C8B-B14F-4D97-AF65-F5344CB8AC3E}">
        <p14:creationId xmlns:p14="http://schemas.microsoft.com/office/powerpoint/2010/main" val="4089467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1026942" y="135826"/>
            <a:ext cx="10326858" cy="989590"/>
          </a:xfrm>
        </p:spPr>
        <p:txBody>
          <a:bodyPr/>
          <a:lstStyle/>
          <a:p>
            <a:r>
              <a:rPr lang="en-CA"/>
              <a:t>Data Preparation – SQL Query for Question 2</a:t>
            </a:r>
          </a:p>
        </p:txBody>
      </p:sp>
      <p:pic>
        <p:nvPicPr>
          <p:cNvPr id="7" name="Picture 6">
            <a:extLst>
              <a:ext uri="{FF2B5EF4-FFF2-40B4-BE49-F238E27FC236}">
                <a16:creationId xmlns:a16="http://schemas.microsoft.com/office/drawing/2014/main" id="{3376EAE2-4A63-4EDA-81A8-63860C59BF8B}"/>
              </a:ext>
            </a:extLst>
          </p:cNvPr>
          <p:cNvPicPr>
            <a:picLocks noChangeAspect="1"/>
          </p:cNvPicPr>
          <p:nvPr/>
        </p:nvPicPr>
        <p:blipFill>
          <a:blip r:embed="rId3"/>
          <a:stretch>
            <a:fillRect/>
          </a:stretch>
        </p:blipFill>
        <p:spPr>
          <a:xfrm>
            <a:off x="536079" y="1899139"/>
            <a:ext cx="10817721" cy="2141439"/>
          </a:xfrm>
          <a:prstGeom prst="rect">
            <a:avLst/>
          </a:prstGeom>
        </p:spPr>
      </p:pic>
      <p:sp>
        <p:nvSpPr>
          <p:cNvPr id="8" name="TextBox 7">
            <a:extLst>
              <a:ext uri="{FF2B5EF4-FFF2-40B4-BE49-F238E27FC236}">
                <a16:creationId xmlns:a16="http://schemas.microsoft.com/office/drawing/2014/main" id="{FA4EDE2A-EDA2-4CBC-8E49-21A9E3D9E4EA}"/>
              </a:ext>
            </a:extLst>
          </p:cNvPr>
          <p:cNvSpPr txBox="1"/>
          <p:nvPr/>
        </p:nvSpPr>
        <p:spPr>
          <a:xfrm>
            <a:off x="914400" y="1327611"/>
            <a:ext cx="8342142" cy="276999"/>
          </a:xfrm>
          <a:prstGeom prst="rect">
            <a:avLst/>
          </a:prstGeom>
          <a:noFill/>
        </p:spPr>
        <p:txBody>
          <a:bodyPr wrap="square" rtlCol="0">
            <a:spAutoFit/>
          </a:bodyPr>
          <a:lstStyle/>
          <a:p>
            <a:r>
              <a:rPr lang="en-US" sz="1200" b="1" dirty="0">
                <a:solidFill>
                  <a:schemeClr val="accent6"/>
                </a:solidFill>
              </a:rPr>
              <a:t>Transmountain Pipeline product distribution between Intra  Canada and Export for those periods</a:t>
            </a:r>
            <a:endParaRPr lang="en-CA" sz="1200" b="1" dirty="0">
              <a:solidFill>
                <a:schemeClr val="accent6"/>
              </a:solidFill>
            </a:endParaRPr>
          </a:p>
        </p:txBody>
      </p:sp>
    </p:spTree>
    <p:extLst>
      <p:ext uri="{BB962C8B-B14F-4D97-AF65-F5344CB8AC3E}">
        <p14:creationId xmlns:p14="http://schemas.microsoft.com/office/powerpoint/2010/main" val="1891116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1353800" cy="1325563"/>
          </a:xfrm>
        </p:spPr>
        <p:txBody>
          <a:bodyPr/>
          <a:lstStyle/>
          <a:p>
            <a:r>
              <a:rPr lang="en-CA"/>
              <a:t>Data Preparation – Data set returned for Query 2</a:t>
            </a:r>
          </a:p>
        </p:txBody>
      </p:sp>
      <p:pic>
        <p:nvPicPr>
          <p:cNvPr id="5" name="Picture 4">
            <a:extLst>
              <a:ext uri="{FF2B5EF4-FFF2-40B4-BE49-F238E27FC236}">
                <a16:creationId xmlns:a16="http://schemas.microsoft.com/office/drawing/2014/main" id="{7E02B04D-C58C-4F59-BB8B-DE323857653B}"/>
              </a:ext>
            </a:extLst>
          </p:cNvPr>
          <p:cNvPicPr>
            <a:picLocks noChangeAspect="1"/>
          </p:cNvPicPr>
          <p:nvPr/>
        </p:nvPicPr>
        <p:blipFill>
          <a:blip r:embed="rId3"/>
          <a:stretch>
            <a:fillRect/>
          </a:stretch>
        </p:blipFill>
        <p:spPr>
          <a:xfrm>
            <a:off x="1567240" y="1461388"/>
            <a:ext cx="9005147" cy="3912470"/>
          </a:xfrm>
          <a:prstGeom prst="rect">
            <a:avLst/>
          </a:prstGeom>
        </p:spPr>
      </p:pic>
    </p:spTree>
    <p:extLst>
      <p:ext uri="{BB962C8B-B14F-4D97-AF65-F5344CB8AC3E}">
        <p14:creationId xmlns:p14="http://schemas.microsoft.com/office/powerpoint/2010/main" val="2400842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4 – </a:t>
            </a:r>
            <a:br>
              <a:rPr lang="en-CA">
                <a:solidFill>
                  <a:srgbClr val="FFFFFF"/>
                </a:solidFill>
              </a:rPr>
            </a:br>
            <a:r>
              <a:rPr lang="en-CA">
                <a:solidFill>
                  <a:srgbClr val="FFFFFF"/>
                </a:solidFill>
              </a:rPr>
              <a:t>Modeling</a:t>
            </a:r>
          </a:p>
        </p:txBody>
      </p:sp>
    </p:spTree>
    <p:extLst>
      <p:ext uri="{BB962C8B-B14F-4D97-AF65-F5344CB8AC3E}">
        <p14:creationId xmlns:p14="http://schemas.microsoft.com/office/powerpoint/2010/main" val="1371327845"/>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2813538" y="135825"/>
            <a:ext cx="5584874" cy="398747"/>
          </a:xfrm>
        </p:spPr>
        <p:txBody>
          <a:bodyPr>
            <a:normAutofit fontScale="90000"/>
          </a:bodyPr>
          <a:lstStyle/>
          <a:p>
            <a:r>
              <a:rPr lang="en-CA" dirty="0"/>
              <a:t>Visualization - Dashboard</a:t>
            </a:r>
          </a:p>
        </p:txBody>
      </p:sp>
      <p:sp>
        <p:nvSpPr>
          <p:cNvPr id="5" name="TextBox 4">
            <a:extLst>
              <a:ext uri="{FF2B5EF4-FFF2-40B4-BE49-F238E27FC236}">
                <a16:creationId xmlns:a16="http://schemas.microsoft.com/office/drawing/2014/main" id="{5D8A5C13-929A-4091-9D4E-1B248B64E3E8}"/>
              </a:ext>
            </a:extLst>
          </p:cNvPr>
          <p:cNvSpPr txBox="1"/>
          <p:nvPr/>
        </p:nvSpPr>
        <p:spPr>
          <a:xfrm>
            <a:off x="5641144" y="2883877"/>
            <a:ext cx="914400" cy="914400"/>
          </a:xfrm>
          <a:prstGeom prst="rect">
            <a:avLst/>
          </a:prstGeom>
          <a:noFill/>
        </p:spPr>
        <p:txBody>
          <a:bodyPr wrap="square" rtlCol="0">
            <a:spAutoFit/>
          </a:bodyPr>
          <a:lstStyle/>
          <a:p>
            <a:endParaRPr lang="en-CA" dirty="0"/>
          </a:p>
        </p:txBody>
      </p:sp>
      <p:sp>
        <p:nvSpPr>
          <p:cNvPr id="6" name="TextBox 5">
            <a:extLst>
              <a:ext uri="{FF2B5EF4-FFF2-40B4-BE49-F238E27FC236}">
                <a16:creationId xmlns:a16="http://schemas.microsoft.com/office/drawing/2014/main" id="{CE2F1FF0-2D41-4AC9-AD86-C0CB1787FC46}"/>
              </a:ext>
            </a:extLst>
          </p:cNvPr>
          <p:cNvSpPr txBox="1"/>
          <p:nvPr/>
        </p:nvSpPr>
        <p:spPr>
          <a:xfrm>
            <a:off x="970670" y="1181686"/>
            <a:ext cx="45719" cy="369332"/>
          </a:xfrm>
          <a:prstGeom prst="rect">
            <a:avLst/>
          </a:prstGeom>
          <a:noFill/>
        </p:spPr>
        <p:txBody>
          <a:bodyPr wrap="square" rtlCol="0">
            <a:spAutoFit/>
          </a:bodyPr>
          <a:lstStyle/>
          <a:p>
            <a:endParaRPr lang="en-CA" dirty="0"/>
          </a:p>
        </p:txBody>
      </p:sp>
      <p:sp>
        <p:nvSpPr>
          <p:cNvPr id="11" name="TextBox 10">
            <a:extLst>
              <a:ext uri="{FF2B5EF4-FFF2-40B4-BE49-F238E27FC236}">
                <a16:creationId xmlns:a16="http://schemas.microsoft.com/office/drawing/2014/main" id="{9F7F9E7D-DADA-4D2B-B387-1FA9F0F6C325}"/>
              </a:ext>
            </a:extLst>
          </p:cNvPr>
          <p:cNvSpPr txBox="1"/>
          <p:nvPr/>
        </p:nvSpPr>
        <p:spPr>
          <a:xfrm>
            <a:off x="731520" y="826421"/>
            <a:ext cx="3770142" cy="307777"/>
          </a:xfrm>
          <a:prstGeom prst="rect">
            <a:avLst/>
          </a:prstGeom>
          <a:noFill/>
        </p:spPr>
        <p:txBody>
          <a:bodyPr wrap="square" rtlCol="0">
            <a:spAutoFit/>
          </a:bodyPr>
          <a:lstStyle/>
          <a:p>
            <a:r>
              <a:rPr lang="en-US" sz="1400" b="1" dirty="0"/>
              <a:t>% Utilization of 3 major pipelines</a:t>
            </a:r>
            <a:endParaRPr lang="en-CA" sz="1400" b="1" dirty="0"/>
          </a:p>
        </p:txBody>
      </p:sp>
      <p:sp>
        <p:nvSpPr>
          <p:cNvPr id="13" name="TextBox 12">
            <a:extLst>
              <a:ext uri="{FF2B5EF4-FFF2-40B4-BE49-F238E27FC236}">
                <a16:creationId xmlns:a16="http://schemas.microsoft.com/office/drawing/2014/main" id="{D5A1BD2C-E2E3-4EE3-AA6C-333673BD1F82}"/>
              </a:ext>
            </a:extLst>
          </p:cNvPr>
          <p:cNvSpPr txBox="1"/>
          <p:nvPr/>
        </p:nvSpPr>
        <p:spPr>
          <a:xfrm>
            <a:off x="604912" y="3975339"/>
            <a:ext cx="3179298" cy="307777"/>
          </a:xfrm>
          <a:prstGeom prst="rect">
            <a:avLst/>
          </a:prstGeom>
          <a:noFill/>
        </p:spPr>
        <p:txBody>
          <a:bodyPr wrap="square" rtlCol="0">
            <a:spAutoFit/>
          </a:bodyPr>
          <a:lstStyle/>
          <a:p>
            <a:r>
              <a:rPr lang="en-US" sz="1400" b="1" dirty="0"/>
              <a:t>Total Utilization of 3 major  pipelines</a:t>
            </a:r>
            <a:endParaRPr lang="en-CA" sz="1400" b="1" dirty="0"/>
          </a:p>
        </p:txBody>
      </p:sp>
      <p:pic>
        <p:nvPicPr>
          <p:cNvPr id="17" name="Picture 16">
            <a:extLst>
              <a:ext uri="{FF2B5EF4-FFF2-40B4-BE49-F238E27FC236}">
                <a16:creationId xmlns:a16="http://schemas.microsoft.com/office/drawing/2014/main" id="{9EB90244-EE63-4D9F-8B14-3D724B4A86DB}"/>
              </a:ext>
            </a:extLst>
          </p:cNvPr>
          <p:cNvPicPr>
            <a:picLocks noChangeAspect="1"/>
          </p:cNvPicPr>
          <p:nvPr/>
        </p:nvPicPr>
        <p:blipFill>
          <a:blip r:embed="rId3"/>
          <a:stretch>
            <a:fillRect/>
          </a:stretch>
        </p:blipFill>
        <p:spPr>
          <a:xfrm>
            <a:off x="370528" y="4472295"/>
            <a:ext cx="4677755" cy="2240250"/>
          </a:xfrm>
          <a:prstGeom prst="rect">
            <a:avLst/>
          </a:prstGeom>
        </p:spPr>
      </p:pic>
      <p:pic>
        <p:nvPicPr>
          <p:cNvPr id="21" name="Picture 20">
            <a:extLst>
              <a:ext uri="{FF2B5EF4-FFF2-40B4-BE49-F238E27FC236}">
                <a16:creationId xmlns:a16="http://schemas.microsoft.com/office/drawing/2014/main" id="{8B7805ED-B3B8-45DE-A8DE-78329A9B4C26}"/>
              </a:ext>
            </a:extLst>
          </p:cNvPr>
          <p:cNvPicPr>
            <a:picLocks noChangeAspect="1"/>
          </p:cNvPicPr>
          <p:nvPr/>
        </p:nvPicPr>
        <p:blipFill>
          <a:blip r:embed="rId4"/>
          <a:stretch>
            <a:fillRect/>
          </a:stretch>
        </p:blipFill>
        <p:spPr>
          <a:xfrm>
            <a:off x="7982754" y="4129227"/>
            <a:ext cx="3604334" cy="2415025"/>
          </a:xfrm>
          <a:prstGeom prst="rect">
            <a:avLst/>
          </a:prstGeom>
        </p:spPr>
      </p:pic>
      <p:pic>
        <p:nvPicPr>
          <p:cNvPr id="23" name="Picture 22">
            <a:extLst>
              <a:ext uri="{FF2B5EF4-FFF2-40B4-BE49-F238E27FC236}">
                <a16:creationId xmlns:a16="http://schemas.microsoft.com/office/drawing/2014/main" id="{AF4E87A3-A3B5-420F-AA1A-31FEFF767E31}"/>
              </a:ext>
            </a:extLst>
          </p:cNvPr>
          <p:cNvPicPr>
            <a:picLocks noChangeAspect="1"/>
          </p:cNvPicPr>
          <p:nvPr/>
        </p:nvPicPr>
        <p:blipFill>
          <a:blip r:embed="rId5"/>
          <a:stretch>
            <a:fillRect/>
          </a:stretch>
        </p:blipFill>
        <p:spPr>
          <a:xfrm>
            <a:off x="7968201" y="826421"/>
            <a:ext cx="3253129" cy="2240250"/>
          </a:xfrm>
          <a:prstGeom prst="rect">
            <a:avLst/>
          </a:prstGeom>
        </p:spPr>
      </p:pic>
      <p:pic>
        <p:nvPicPr>
          <p:cNvPr id="27" name="Picture 26">
            <a:extLst>
              <a:ext uri="{FF2B5EF4-FFF2-40B4-BE49-F238E27FC236}">
                <a16:creationId xmlns:a16="http://schemas.microsoft.com/office/drawing/2014/main" id="{740C999F-9F63-4DE5-8CE3-C99CCE04A56A}"/>
              </a:ext>
            </a:extLst>
          </p:cNvPr>
          <p:cNvPicPr>
            <a:picLocks noChangeAspect="1"/>
          </p:cNvPicPr>
          <p:nvPr/>
        </p:nvPicPr>
        <p:blipFill>
          <a:blip r:embed="rId6"/>
          <a:stretch>
            <a:fillRect/>
          </a:stretch>
        </p:blipFill>
        <p:spPr>
          <a:xfrm>
            <a:off x="530615" y="1619330"/>
            <a:ext cx="4266467" cy="1781175"/>
          </a:xfrm>
          <a:prstGeom prst="rect">
            <a:avLst/>
          </a:prstGeom>
        </p:spPr>
      </p:pic>
      <p:pic>
        <p:nvPicPr>
          <p:cNvPr id="29" name="Picture 28">
            <a:extLst>
              <a:ext uri="{FF2B5EF4-FFF2-40B4-BE49-F238E27FC236}">
                <a16:creationId xmlns:a16="http://schemas.microsoft.com/office/drawing/2014/main" id="{6A0651EA-CA1F-4BEF-B51E-C2D15A025B60}"/>
              </a:ext>
            </a:extLst>
          </p:cNvPr>
          <p:cNvPicPr>
            <a:picLocks noChangeAspect="1"/>
          </p:cNvPicPr>
          <p:nvPr/>
        </p:nvPicPr>
        <p:blipFill>
          <a:blip r:embed="rId7"/>
          <a:stretch>
            <a:fillRect/>
          </a:stretch>
        </p:blipFill>
        <p:spPr>
          <a:xfrm>
            <a:off x="5196867" y="2448224"/>
            <a:ext cx="2524125" cy="1876425"/>
          </a:xfrm>
          <a:prstGeom prst="rect">
            <a:avLst/>
          </a:prstGeom>
        </p:spPr>
      </p:pic>
    </p:spTree>
    <p:extLst>
      <p:ext uri="{BB962C8B-B14F-4D97-AF65-F5344CB8AC3E}">
        <p14:creationId xmlns:p14="http://schemas.microsoft.com/office/powerpoint/2010/main" val="3044927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6"/>
            <a:ext cx="10515600" cy="736372"/>
          </a:xfrm>
        </p:spPr>
        <p:txBody>
          <a:bodyPr/>
          <a:lstStyle/>
          <a:p>
            <a:r>
              <a:rPr lang="en-CA" dirty="0"/>
              <a:t>Visualization – Report 1</a:t>
            </a:r>
          </a:p>
        </p:txBody>
      </p:sp>
      <p:pic>
        <p:nvPicPr>
          <p:cNvPr id="5" name="Picture 4">
            <a:extLst>
              <a:ext uri="{FF2B5EF4-FFF2-40B4-BE49-F238E27FC236}">
                <a16:creationId xmlns:a16="http://schemas.microsoft.com/office/drawing/2014/main" id="{1DD3606B-42C5-4EB0-A815-F93C8CB06C1B}"/>
              </a:ext>
            </a:extLst>
          </p:cNvPr>
          <p:cNvPicPr>
            <a:picLocks noChangeAspect="1"/>
          </p:cNvPicPr>
          <p:nvPr/>
        </p:nvPicPr>
        <p:blipFill>
          <a:blip r:embed="rId3"/>
          <a:stretch>
            <a:fillRect/>
          </a:stretch>
        </p:blipFill>
        <p:spPr>
          <a:xfrm>
            <a:off x="408011" y="1461388"/>
            <a:ext cx="11184277" cy="2829258"/>
          </a:xfrm>
          <a:prstGeom prst="rect">
            <a:avLst/>
          </a:prstGeom>
        </p:spPr>
      </p:pic>
      <p:sp>
        <p:nvSpPr>
          <p:cNvPr id="4" name="TextBox 3">
            <a:extLst>
              <a:ext uri="{FF2B5EF4-FFF2-40B4-BE49-F238E27FC236}">
                <a16:creationId xmlns:a16="http://schemas.microsoft.com/office/drawing/2014/main" id="{416E9FD0-EC37-42E3-92D2-1A088C9D5C8F}"/>
              </a:ext>
            </a:extLst>
          </p:cNvPr>
          <p:cNvSpPr txBox="1"/>
          <p:nvPr/>
        </p:nvSpPr>
        <p:spPr>
          <a:xfrm>
            <a:off x="838200" y="982127"/>
            <a:ext cx="10102446" cy="369332"/>
          </a:xfrm>
          <a:prstGeom prst="rect">
            <a:avLst/>
          </a:prstGeom>
          <a:noFill/>
        </p:spPr>
        <p:txBody>
          <a:bodyPr wrap="none" rtlCol="0">
            <a:spAutoFit/>
          </a:bodyPr>
          <a:lstStyle/>
          <a:p>
            <a:r>
              <a:rPr lang="en-US" b="1" dirty="0"/>
              <a:t>UTILIZATION AND % UTILIZATION ACROSS 3 MAJOR PIPELINES IN THE OIL BOOM PERIOD OF 2007 - 2014</a:t>
            </a:r>
            <a:endParaRPr lang="en-CA" b="1" dirty="0"/>
          </a:p>
        </p:txBody>
      </p:sp>
    </p:spTree>
    <p:extLst>
      <p:ext uri="{BB962C8B-B14F-4D97-AF65-F5344CB8AC3E}">
        <p14:creationId xmlns:p14="http://schemas.microsoft.com/office/powerpoint/2010/main" val="1585111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5B6775E-69FA-44AD-80AF-EFF23856271D}"/>
              </a:ext>
            </a:extLst>
          </p:cNvPr>
          <p:cNvSpPr>
            <a:spLocks noGrp="1"/>
          </p:cNvSpPr>
          <p:nvPr>
            <p:ph type="title"/>
          </p:nvPr>
        </p:nvSpPr>
        <p:spPr>
          <a:xfrm>
            <a:off x="777240" y="731519"/>
            <a:ext cx="2845191" cy="3237579"/>
          </a:xfrm>
        </p:spPr>
        <p:txBody>
          <a:bodyPr>
            <a:normAutofit/>
          </a:bodyPr>
          <a:lstStyle/>
          <a:p>
            <a:r>
              <a:rPr lang="en-CA" sz="3800">
                <a:solidFill>
                  <a:srgbClr val="FFFFFF"/>
                </a:solidFill>
              </a:rPr>
              <a:t>Case Study</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9BA04D-9308-46A3-B4F0-CBC3E675253D}"/>
              </a:ext>
            </a:extLst>
          </p:cNvPr>
          <p:cNvSpPr>
            <a:spLocks noGrp="1"/>
          </p:cNvSpPr>
          <p:nvPr>
            <p:ph idx="1"/>
          </p:nvPr>
        </p:nvSpPr>
        <p:spPr>
          <a:xfrm>
            <a:off x="4379709" y="686862"/>
            <a:ext cx="7037591" cy="5475129"/>
          </a:xfrm>
        </p:spPr>
        <p:txBody>
          <a:bodyPr anchor="ctr">
            <a:normAutofit/>
          </a:bodyPr>
          <a:lstStyle/>
          <a:p>
            <a:r>
              <a:rPr lang="en-US" sz="2600">
                <a:latin typeface="Segoe UI" panose="020B0502040204020203" pitchFamily="34" charset="0"/>
              </a:rPr>
              <a:t>…</a:t>
            </a:r>
            <a:r>
              <a:rPr lang="en-US" sz="1600">
                <a:hlinkClick r:id="rId3"/>
              </a:rPr>
              <a:t>The Alberta to British Columbia Trans Mountain Expansion Project | Open Case Studies</a:t>
            </a:r>
            <a:endParaRPr lang="en-US" sz="2600">
              <a:latin typeface="Segoe UI" panose="020B0502040204020203" pitchFamily="34" charset="0"/>
            </a:endParaRPr>
          </a:p>
        </p:txBody>
      </p:sp>
      <p:sp>
        <p:nvSpPr>
          <p:cNvPr id="9" name="TextBox 8">
            <a:extLst>
              <a:ext uri="{FF2B5EF4-FFF2-40B4-BE49-F238E27FC236}">
                <a16:creationId xmlns:a16="http://schemas.microsoft.com/office/drawing/2014/main" id="{9E1D6E3B-DF96-4D8A-B740-F57C5083B34E}"/>
              </a:ext>
            </a:extLst>
          </p:cNvPr>
          <p:cNvSpPr txBox="1"/>
          <p:nvPr/>
        </p:nvSpPr>
        <p:spPr>
          <a:xfrm>
            <a:off x="4379709" y="1329171"/>
            <a:ext cx="6737470" cy="1569660"/>
          </a:xfrm>
          <a:prstGeom prst="rect">
            <a:avLst/>
          </a:prstGeom>
          <a:noFill/>
        </p:spPr>
        <p:txBody>
          <a:bodyPr wrap="square">
            <a:spAutoFit/>
          </a:bodyPr>
          <a:lstStyle/>
          <a:p>
            <a:pPr algn="ctr"/>
            <a:r>
              <a:rPr lang="en-US" sz="3200" b="1" i="0" cap="all">
                <a:solidFill>
                  <a:srgbClr val="7FBA00"/>
                </a:solidFill>
                <a:effectLst/>
                <a:latin typeface="Open Sans"/>
              </a:rPr>
              <a:t>The Alberta to British Columbia Trans Mountain Expansion Project</a:t>
            </a:r>
          </a:p>
        </p:txBody>
      </p:sp>
    </p:spTree>
    <p:extLst>
      <p:ext uri="{BB962C8B-B14F-4D97-AF65-F5344CB8AC3E}">
        <p14:creationId xmlns:p14="http://schemas.microsoft.com/office/powerpoint/2010/main" val="2608331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6"/>
            <a:ext cx="5745480" cy="356543"/>
          </a:xfrm>
        </p:spPr>
        <p:txBody>
          <a:bodyPr>
            <a:normAutofit fontScale="90000"/>
          </a:bodyPr>
          <a:lstStyle/>
          <a:p>
            <a:r>
              <a:rPr lang="en-CA" dirty="0"/>
              <a:t>Visualization – Report 2   </a:t>
            </a:r>
          </a:p>
        </p:txBody>
      </p:sp>
      <p:pic>
        <p:nvPicPr>
          <p:cNvPr id="11" name="Picture 10">
            <a:extLst>
              <a:ext uri="{FF2B5EF4-FFF2-40B4-BE49-F238E27FC236}">
                <a16:creationId xmlns:a16="http://schemas.microsoft.com/office/drawing/2014/main" id="{28E81D86-98AB-4B55-853F-9376BE83878D}"/>
              </a:ext>
            </a:extLst>
          </p:cNvPr>
          <p:cNvPicPr>
            <a:picLocks noChangeAspect="1"/>
          </p:cNvPicPr>
          <p:nvPr/>
        </p:nvPicPr>
        <p:blipFill>
          <a:blip r:embed="rId3"/>
          <a:stretch>
            <a:fillRect/>
          </a:stretch>
        </p:blipFill>
        <p:spPr>
          <a:xfrm>
            <a:off x="3263706" y="1042178"/>
            <a:ext cx="3770140" cy="5532427"/>
          </a:xfrm>
          <a:prstGeom prst="rect">
            <a:avLst/>
          </a:prstGeom>
        </p:spPr>
      </p:pic>
      <p:sp>
        <p:nvSpPr>
          <p:cNvPr id="3" name="TextBox 2">
            <a:extLst>
              <a:ext uri="{FF2B5EF4-FFF2-40B4-BE49-F238E27FC236}">
                <a16:creationId xmlns:a16="http://schemas.microsoft.com/office/drawing/2014/main" id="{A7DDF4E0-1724-4742-A66A-06A55338C107}"/>
              </a:ext>
            </a:extLst>
          </p:cNvPr>
          <p:cNvSpPr txBox="1"/>
          <p:nvPr/>
        </p:nvSpPr>
        <p:spPr>
          <a:xfrm>
            <a:off x="810065" y="605149"/>
            <a:ext cx="8436412" cy="338554"/>
          </a:xfrm>
          <a:prstGeom prst="rect">
            <a:avLst/>
          </a:prstGeom>
          <a:noFill/>
        </p:spPr>
        <p:txBody>
          <a:bodyPr wrap="none" rtlCol="0">
            <a:spAutoFit/>
          </a:bodyPr>
          <a:lstStyle/>
          <a:p>
            <a:r>
              <a:rPr lang="en-US" sz="1600" b="1" dirty="0"/>
              <a:t>DISTRIBUTION OF TRANSMOUNTAIN PIPELINE PRODUCTS BETWEEN INTRACANADA AND EXPORT</a:t>
            </a:r>
            <a:endParaRPr lang="en-CA" sz="1600" b="1" dirty="0"/>
          </a:p>
        </p:txBody>
      </p:sp>
    </p:spTree>
    <p:extLst>
      <p:ext uri="{BB962C8B-B14F-4D97-AF65-F5344CB8AC3E}">
        <p14:creationId xmlns:p14="http://schemas.microsoft.com/office/powerpoint/2010/main" val="140863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5 – </a:t>
            </a:r>
            <a:br>
              <a:rPr lang="en-CA">
                <a:solidFill>
                  <a:srgbClr val="FFFFFF"/>
                </a:solidFill>
              </a:rPr>
            </a:br>
            <a:r>
              <a:rPr lang="en-CA">
                <a:solidFill>
                  <a:srgbClr val="FFFFFF"/>
                </a:solidFill>
              </a:rPr>
              <a:t>Evaluation</a:t>
            </a:r>
          </a:p>
        </p:txBody>
      </p:sp>
    </p:spTree>
    <p:extLst>
      <p:ext uri="{BB962C8B-B14F-4D97-AF65-F5344CB8AC3E}">
        <p14:creationId xmlns:p14="http://schemas.microsoft.com/office/powerpoint/2010/main" val="830838535"/>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a:solidFill>
                  <a:srgbClr val="FFFFFF"/>
                </a:solidFill>
              </a:rPr>
              <a:t>Conclusion – </a:t>
            </a:r>
            <a:br>
              <a:rPr lang="en-CA">
                <a:solidFill>
                  <a:srgbClr val="FFFFFF"/>
                </a:solidFill>
              </a:rPr>
            </a:br>
            <a:r>
              <a:rPr lang="en-CA">
                <a:solidFill>
                  <a:srgbClr val="FFFFFF"/>
                </a:solidFill>
              </a:rPr>
              <a:t>Answer to Question 1</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a:bodyPr>
          <a:lstStyle/>
          <a:p>
            <a:r>
              <a:rPr lang="en-US" sz="2700" b="0" i="0" dirty="0">
                <a:effectLst/>
                <a:latin typeface="Calibri"/>
                <a:cs typeface="Calibri"/>
              </a:rPr>
              <a:t>During the oil boom period of 2007 to 2014, when compared with the other 2 major pipelines(Enbridge and Keystone), Transmountain had the 2</a:t>
            </a:r>
            <a:r>
              <a:rPr lang="en-US" sz="2700" b="0" i="0" baseline="30000" dirty="0">
                <a:effectLst/>
                <a:latin typeface="Calibri"/>
                <a:cs typeface="Calibri"/>
              </a:rPr>
              <a:t>nd</a:t>
            </a:r>
            <a:r>
              <a:rPr lang="en-US" sz="2700" b="0" i="0" dirty="0">
                <a:effectLst/>
                <a:latin typeface="Calibri"/>
                <a:cs typeface="Calibri"/>
              </a:rPr>
              <a:t> highest utilization rate, but the highest production amount, hence played a crucial role in boosting the Canadian economy.</a:t>
            </a:r>
            <a:endParaRPr lang="en-CA" sz="2700" dirty="0">
              <a:latin typeface="Calibri"/>
              <a:cs typeface="Calibri"/>
            </a:endParaRPr>
          </a:p>
        </p:txBody>
      </p:sp>
    </p:spTree>
    <p:extLst>
      <p:ext uri="{BB962C8B-B14F-4D97-AF65-F5344CB8AC3E}">
        <p14:creationId xmlns:p14="http://schemas.microsoft.com/office/powerpoint/2010/main" val="2198203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a:solidFill>
                  <a:srgbClr val="FFFFFF"/>
                </a:solidFill>
              </a:rPr>
              <a:t>Conclusion – </a:t>
            </a:r>
            <a:br>
              <a:rPr lang="en-CA">
                <a:solidFill>
                  <a:srgbClr val="FFFFFF"/>
                </a:solidFill>
              </a:rPr>
            </a:br>
            <a:r>
              <a:rPr lang="en-CA">
                <a:solidFill>
                  <a:srgbClr val="FFFFFF"/>
                </a:solidFill>
              </a:rPr>
              <a:t>Answer to Question 2</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a:bodyPr>
          <a:lstStyle/>
          <a:p>
            <a:endParaRPr lang="en-US" sz="2700" b="0" i="0" dirty="0">
              <a:effectLst/>
              <a:latin typeface="Calibri"/>
              <a:cs typeface="Calibri"/>
            </a:endParaRPr>
          </a:p>
          <a:p>
            <a:r>
              <a:rPr lang="en-US" sz="2700" dirty="0">
                <a:latin typeface="Calibri"/>
                <a:cs typeface="Calibri"/>
              </a:rPr>
              <a:t>Transmountain pipeline products are split between </a:t>
            </a:r>
            <a:r>
              <a:rPr lang="en-US" sz="2700" dirty="0" err="1">
                <a:latin typeface="Calibri"/>
                <a:cs typeface="Calibri"/>
              </a:rPr>
              <a:t>IntraCanada</a:t>
            </a:r>
            <a:r>
              <a:rPr lang="en-US" sz="2700" dirty="0">
                <a:latin typeface="Calibri"/>
                <a:cs typeface="Calibri"/>
              </a:rPr>
              <a:t> and Exports, with a higher proportion(58%) being exported. This underscores the critical role of the pipeline in balancing domestic supply and export demands. The products being exported are</a:t>
            </a:r>
            <a:r>
              <a:rPr lang="en-US" sz="2700" b="0" i="0" dirty="0">
                <a:effectLst/>
                <a:latin typeface="Calibri"/>
                <a:cs typeface="Calibri"/>
              </a:rPr>
              <a:t> domestic heavy and domestic light, in nearly equal proportion. The refined petroleum produced was distributed domestically, alongside the remaining domestic heavy and domestic light crude oil.</a:t>
            </a:r>
            <a:endParaRPr lang="en-CA" sz="2700" dirty="0">
              <a:latin typeface="Calibri"/>
              <a:cs typeface="Calibri"/>
            </a:endParaRPr>
          </a:p>
        </p:txBody>
      </p:sp>
    </p:spTree>
    <p:extLst>
      <p:ext uri="{BB962C8B-B14F-4D97-AF65-F5344CB8AC3E}">
        <p14:creationId xmlns:p14="http://schemas.microsoft.com/office/powerpoint/2010/main" val="351969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a:solidFill>
                  <a:srgbClr val="FFFFFF"/>
                </a:solidFill>
              </a:rPr>
              <a:t>Introduction </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lnSpcReduction="10000"/>
          </a:bodyPr>
          <a:lstStyle/>
          <a:p>
            <a:r>
              <a:rPr lang="en-CA" sz="2700" dirty="0">
                <a:latin typeface="Calibri"/>
                <a:cs typeface="Calibri"/>
              </a:rPr>
              <a:t>The Trans Mountain Expansion Project (TMEP) was an initiative aimed at increasing the capacity of the existing Transmountain pipeline, which transports crude oil from Alberta to British Columbia. The aim was to triple the pipeline's daily </a:t>
            </a:r>
            <a:r>
              <a:rPr lang="en-CA" sz="2700" dirty="0" err="1">
                <a:latin typeface="Calibri"/>
                <a:cs typeface="Calibri"/>
              </a:rPr>
              <a:t>capacity.</a:t>
            </a:r>
            <a:r>
              <a:rPr lang="en-CA" sz="2700" dirty="0" err="1">
                <a:latin typeface="Calibri"/>
                <a:ea typeface="Calibri"/>
                <a:cs typeface="Calibri"/>
              </a:rPr>
              <a:t>However</a:t>
            </a:r>
            <a:r>
              <a:rPr lang="en-CA" sz="2700" dirty="0">
                <a:latin typeface="Calibri"/>
                <a:ea typeface="Calibri"/>
                <a:cs typeface="Calibri"/>
              </a:rPr>
              <a:t>, this expansion has been met with several oppositions as a result of the environmental and social threats it poses.</a:t>
            </a:r>
          </a:p>
          <a:p>
            <a:r>
              <a:rPr lang="en-CA" sz="2700" dirty="0">
                <a:latin typeface="Calibri"/>
                <a:ea typeface="Calibri"/>
                <a:cs typeface="Calibri"/>
              </a:rPr>
              <a:t>This case study examines the key aspects of the TMEP, including its economic, environmental and social implications and also the regulatory challenges and stakeholders perspectives. </a:t>
            </a:r>
          </a:p>
        </p:txBody>
      </p:sp>
    </p:spTree>
    <p:extLst>
      <p:ext uri="{BB962C8B-B14F-4D97-AF65-F5344CB8AC3E}">
        <p14:creationId xmlns:p14="http://schemas.microsoft.com/office/powerpoint/2010/main" val="358965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1 – </a:t>
            </a:r>
            <a:r>
              <a:rPr lang="en-US" sz="4000">
                <a:solidFill>
                  <a:srgbClr val="FFFFFF"/>
                </a:solidFill>
              </a:rPr>
              <a:t>Who</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3461572766"/>
              </p:ext>
            </p:extLst>
          </p:nvPr>
        </p:nvGraphicFramePr>
        <p:xfrm>
          <a:off x="576942" y="2609331"/>
          <a:ext cx="11002348" cy="266192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3234149977"/>
                  </a:ext>
                </a:extLst>
              </a:tr>
              <a:tr h="370840">
                <a:tc>
                  <a:txBody>
                    <a:bodyPr/>
                    <a:lstStyle/>
                    <a:p>
                      <a:r>
                        <a:rPr lang="en-US" sz="1800"/>
                        <a:t>Q1.1</a:t>
                      </a:r>
                    </a:p>
                  </a:txBody>
                  <a:tcPr/>
                </a:tc>
                <a:tc>
                  <a:txBody>
                    <a:bodyPr/>
                    <a:lstStyle/>
                    <a:p>
                      <a:r>
                        <a:rPr lang="en-US" sz="1800"/>
                        <a:t>Who is involved?</a:t>
                      </a:r>
                    </a:p>
                  </a:txBody>
                  <a:tcPr/>
                </a:tc>
                <a:tc>
                  <a:txBody>
                    <a:bodyPr/>
                    <a:lstStyle/>
                    <a:p>
                      <a:pPr lvl="0">
                        <a:buNone/>
                      </a:pPr>
                      <a:r>
                        <a:rPr lang="en-US" sz="1800" b="0" i="0" u="none" strike="noStrike" noProof="0" dirty="0">
                          <a:solidFill>
                            <a:srgbClr val="000000"/>
                          </a:solidFill>
                          <a:latin typeface="Calibri"/>
                        </a:rPr>
                        <a:t>The Government of Canada ,the Kinder Morgan company, The </a:t>
                      </a:r>
                      <a:r>
                        <a:rPr lang="en-US" sz="1800" b="0" i="0" u="none" strike="noStrike" noProof="0" dirty="0" err="1">
                          <a:solidFill>
                            <a:srgbClr val="000000"/>
                          </a:solidFill>
                          <a:latin typeface="Calibri"/>
                        </a:rPr>
                        <a:t>Tsleil</a:t>
                      </a:r>
                      <a:r>
                        <a:rPr lang="en-US" sz="1800" b="0" i="0" u="none" strike="noStrike" noProof="0" dirty="0">
                          <a:solidFill>
                            <a:srgbClr val="000000"/>
                          </a:solidFill>
                          <a:latin typeface="Calibri"/>
                        </a:rPr>
                        <a:t> </a:t>
                      </a:r>
                      <a:r>
                        <a:rPr lang="en-US" sz="1800" b="0" i="0" u="none" strike="noStrike" noProof="0" dirty="0" err="1">
                          <a:solidFill>
                            <a:srgbClr val="000000"/>
                          </a:solidFill>
                          <a:latin typeface="Calibri"/>
                        </a:rPr>
                        <a:t>Waututh</a:t>
                      </a:r>
                      <a:r>
                        <a:rPr lang="en-US" sz="1800" b="0" i="0" u="none" strike="noStrike" noProof="0" dirty="0">
                          <a:solidFill>
                            <a:srgbClr val="000000"/>
                          </a:solidFill>
                          <a:latin typeface="Calibri"/>
                        </a:rPr>
                        <a:t> First </a:t>
                      </a:r>
                      <a:r>
                        <a:rPr lang="en-US" sz="1800" b="0" i="0" u="none" strike="noStrike" noProof="0" dirty="0" err="1">
                          <a:solidFill>
                            <a:srgbClr val="000000"/>
                          </a:solidFill>
                          <a:latin typeface="Calibri"/>
                        </a:rPr>
                        <a:t>Nation,The</a:t>
                      </a:r>
                      <a:r>
                        <a:rPr lang="en-US" sz="1800" b="0" i="0" u="none" strike="noStrike" noProof="0" dirty="0">
                          <a:solidFill>
                            <a:srgbClr val="000000"/>
                          </a:solidFill>
                          <a:latin typeface="Calibri"/>
                        </a:rPr>
                        <a:t> Squamish Nation             </a:t>
                      </a:r>
                      <a:endParaRPr lang="en-US" dirty="0"/>
                    </a:p>
                  </a:txBody>
                  <a:tcPr/>
                </a:tc>
                <a:extLst>
                  <a:ext uri="{0D108BD9-81ED-4DB2-BD59-A6C34878D82A}">
                    <a16:rowId xmlns:a16="http://schemas.microsoft.com/office/drawing/2014/main" val="1285076396"/>
                  </a:ext>
                </a:extLst>
              </a:tr>
              <a:tr h="370840">
                <a:tc>
                  <a:txBody>
                    <a:bodyPr/>
                    <a:lstStyle/>
                    <a:p>
                      <a:r>
                        <a:rPr lang="en-US" sz="1800"/>
                        <a:t>Q1.2</a:t>
                      </a:r>
                    </a:p>
                  </a:txBody>
                  <a:tcPr/>
                </a:tc>
                <a:tc>
                  <a:txBody>
                    <a:bodyPr/>
                    <a:lstStyle/>
                    <a:p>
                      <a:r>
                        <a:rPr lang="en-US" sz="1800"/>
                        <a:t>Who is affected?</a:t>
                      </a:r>
                    </a:p>
                  </a:txBody>
                  <a:tcPr/>
                </a:tc>
                <a:tc>
                  <a:txBody>
                    <a:bodyPr/>
                    <a:lstStyle/>
                    <a:p>
                      <a:pPr lvl="0">
                        <a:buNone/>
                      </a:pPr>
                      <a:r>
                        <a:rPr lang="en-US" sz="1800" b="0" i="0" u="none" strike="noStrike" noProof="0" dirty="0">
                          <a:solidFill>
                            <a:srgbClr val="000000"/>
                          </a:solidFill>
                          <a:latin typeface="Calibri"/>
                        </a:rPr>
                        <a:t>The Government of Canada ,the Kinder Morgan company, The </a:t>
                      </a:r>
                      <a:r>
                        <a:rPr lang="en-US" sz="1800" b="0" i="0" u="none" strike="noStrike" noProof="0" dirty="0" err="1">
                          <a:solidFill>
                            <a:srgbClr val="000000"/>
                          </a:solidFill>
                          <a:latin typeface="Calibri"/>
                        </a:rPr>
                        <a:t>Tsleil</a:t>
                      </a:r>
                      <a:r>
                        <a:rPr lang="en-US" sz="1800" b="0" i="0" u="none" strike="noStrike" noProof="0" dirty="0">
                          <a:solidFill>
                            <a:srgbClr val="000000"/>
                          </a:solidFill>
                          <a:latin typeface="Calibri"/>
                        </a:rPr>
                        <a:t> </a:t>
                      </a:r>
                      <a:r>
                        <a:rPr lang="en-US" sz="1800" b="0" i="0" u="none" strike="noStrike" noProof="0" dirty="0" err="1">
                          <a:solidFill>
                            <a:srgbClr val="000000"/>
                          </a:solidFill>
                          <a:latin typeface="Calibri"/>
                        </a:rPr>
                        <a:t>Waututh</a:t>
                      </a:r>
                      <a:r>
                        <a:rPr lang="en-US" sz="1800" b="0" i="0" u="none" strike="noStrike" noProof="0" dirty="0">
                          <a:solidFill>
                            <a:srgbClr val="000000"/>
                          </a:solidFill>
                          <a:latin typeface="Calibri"/>
                        </a:rPr>
                        <a:t> First </a:t>
                      </a:r>
                      <a:r>
                        <a:rPr lang="en-US" sz="1800" b="0" i="0" u="none" strike="noStrike" noProof="0" dirty="0" err="1">
                          <a:solidFill>
                            <a:srgbClr val="000000"/>
                          </a:solidFill>
                          <a:latin typeface="Calibri"/>
                        </a:rPr>
                        <a:t>Nation,The</a:t>
                      </a:r>
                      <a:r>
                        <a:rPr lang="en-US" sz="1800" b="0" i="0" u="none" strike="noStrike" noProof="0" dirty="0">
                          <a:solidFill>
                            <a:srgbClr val="000000"/>
                          </a:solidFill>
                          <a:latin typeface="Calibri"/>
                        </a:rPr>
                        <a:t> Squamish Nation  </a:t>
                      </a:r>
                      <a:endParaRPr lang="en-US" dirty="0"/>
                    </a:p>
                  </a:txBody>
                  <a:tcPr/>
                </a:tc>
                <a:extLst>
                  <a:ext uri="{0D108BD9-81ED-4DB2-BD59-A6C34878D82A}">
                    <a16:rowId xmlns:a16="http://schemas.microsoft.com/office/drawing/2014/main" val="560721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Q1.3</a:t>
                      </a:r>
                    </a:p>
                  </a:txBody>
                  <a:tcPr/>
                </a:tc>
                <a:tc>
                  <a:txBody>
                    <a:bodyPr/>
                    <a:lstStyle/>
                    <a:p>
                      <a:r>
                        <a:rPr lang="en-US" sz="1800"/>
                        <a:t>Who will benefit?</a:t>
                      </a:r>
                    </a:p>
                  </a:txBody>
                  <a:tcPr/>
                </a:tc>
                <a:tc>
                  <a:txBody>
                    <a:bodyPr/>
                    <a:lstStyle/>
                    <a:p>
                      <a:r>
                        <a:rPr lang="en-US" sz="1800" dirty="0"/>
                        <a:t>The Government of Canada and the Kinder Morgan company</a:t>
                      </a:r>
                    </a:p>
                  </a:txBody>
                  <a:tcPr/>
                </a:tc>
                <a:extLst>
                  <a:ext uri="{0D108BD9-81ED-4DB2-BD59-A6C34878D82A}">
                    <a16:rowId xmlns:a16="http://schemas.microsoft.com/office/drawing/2014/main" val="19017116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Q1.4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Who will be harmed?</a:t>
                      </a:r>
                    </a:p>
                  </a:txBody>
                  <a:tcPr/>
                </a:tc>
                <a:tc>
                  <a:txBody>
                    <a:bodyPr/>
                    <a:lstStyle/>
                    <a:p>
                      <a:r>
                        <a:rPr lang="en-US" sz="1800" dirty="0"/>
                        <a:t>The </a:t>
                      </a:r>
                      <a:r>
                        <a:rPr lang="en-US" sz="1800" dirty="0" err="1"/>
                        <a:t>Tsleil</a:t>
                      </a:r>
                      <a:r>
                        <a:rPr lang="en-US" sz="1800" dirty="0"/>
                        <a:t> </a:t>
                      </a:r>
                      <a:r>
                        <a:rPr lang="en-US" sz="1800" dirty="0" err="1"/>
                        <a:t>Waututh</a:t>
                      </a:r>
                      <a:r>
                        <a:rPr lang="en-US" sz="1800" dirty="0"/>
                        <a:t> First </a:t>
                      </a:r>
                      <a:r>
                        <a:rPr lang="en-US" sz="1800" dirty="0" err="1"/>
                        <a:t>Nation,The</a:t>
                      </a:r>
                      <a:r>
                        <a:rPr lang="en-US" sz="1800" dirty="0"/>
                        <a:t> Squamish Nation, ocean and </a:t>
                      </a:r>
                      <a:r>
                        <a:rPr lang="en-US" sz="1800" dirty="0" err="1"/>
                        <a:t>wildlife,environment</a:t>
                      </a:r>
                      <a:endParaRPr lang="en-US" sz="1800" dirty="0"/>
                    </a:p>
                  </a:txBody>
                  <a:tcPr/>
                </a:tc>
                <a:extLst>
                  <a:ext uri="{0D108BD9-81ED-4DB2-BD59-A6C34878D82A}">
                    <a16:rowId xmlns:a16="http://schemas.microsoft.com/office/drawing/2014/main" val="1747657050"/>
                  </a:ext>
                </a:extLst>
              </a:tr>
            </a:tbl>
          </a:graphicData>
        </a:graphic>
      </p:graphicFrame>
    </p:spTree>
    <p:extLst>
      <p:ext uri="{BB962C8B-B14F-4D97-AF65-F5344CB8AC3E}">
        <p14:creationId xmlns:p14="http://schemas.microsoft.com/office/powerpoint/2010/main" val="192487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2 – </a:t>
            </a:r>
            <a:r>
              <a:rPr lang="en-US" sz="4000">
                <a:solidFill>
                  <a:srgbClr val="FFFFFF"/>
                </a:solidFill>
              </a:rPr>
              <a:t>What</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151051759"/>
              </p:ext>
            </p:extLst>
          </p:nvPr>
        </p:nvGraphicFramePr>
        <p:xfrm>
          <a:off x="576942" y="2609331"/>
          <a:ext cx="11002348" cy="430276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3234149977"/>
                  </a:ext>
                </a:extLst>
              </a:tr>
              <a:tr h="370840">
                <a:tc>
                  <a:txBody>
                    <a:bodyPr/>
                    <a:lstStyle/>
                    <a:p>
                      <a:r>
                        <a:rPr lang="en-US" sz="1800"/>
                        <a:t>Q2.1</a:t>
                      </a:r>
                    </a:p>
                  </a:txBody>
                  <a:tcPr/>
                </a:tc>
                <a:tc>
                  <a:txBody>
                    <a:bodyPr/>
                    <a:lstStyle/>
                    <a:p>
                      <a:r>
                        <a:rPr lang="en-US" sz="1800"/>
                        <a:t>What is your topic narrowed down in a simple phrase/sentence?</a:t>
                      </a:r>
                    </a:p>
                  </a:txBody>
                  <a:tcPr/>
                </a:tc>
                <a:tc>
                  <a:txBody>
                    <a:bodyPr/>
                    <a:lstStyle/>
                    <a:p>
                      <a:r>
                        <a:rPr lang="en-US" sz="1800"/>
                        <a:t>The TMEP proposal, the benefits and implications.</a:t>
                      </a:r>
                    </a:p>
                  </a:txBody>
                  <a:tcPr/>
                </a:tc>
                <a:extLst>
                  <a:ext uri="{0D108BD9-81ED-4DB2-BD59-A6C34878D82A}">
                    <a16:rowId xmlns:a16="http://schemas.microsoft.com/office/drawing/2014/main" val="1285076396"/>
                  </a:ext>
                </a:extLst>
              </a:tr>
              <a:tr h="370840">
                <a:tc>
                  <a:txBody>
                    <a:bodyPr/>
                    <a:lstStyle/>
                    <a:p>
                      <a:r>
                        <a:rPr lang="en-US" sz="1800"/>
                        <a:t>Q2.2</a:t>
                      </a:r>
                    </a:p>
                  </a:txBody>
                  <a:tcPr/>
                </a:tc>
                <a:tc>
                  <a:txBody>
                    <a:bodyPr/>
                    <a:lstStyle/>
                    <a:p>
                      <a:r>
                        <a:rPr lang="en-US" sz="1800"/>
                        <a:t>What does your topic involve? (i.e. What are the different parts to it?)</a:t>
                      </a:r>
                    </a:p>
                  </a:txBody>
                  <a:tcPr/>
                </a:tc>
                <a:tc>
                  <a:txBody>
                    <a:bodyPr/>
                    <a:lstStyle/>
                    <a:p>
                      <a:r>
                        <a:rPr lang="en-US" sz="1800"/>
                        <a:t>It involves the TMEP proposal, the goals, resistance by the FIRST NATIONS, </a:t>
                      </a:r>
                    </a:p>
                  </a:txBody>
                  <a:tcPr/>
                </a:tc>
                <a:extLst>
                  <a:ext uri="{0D108BD9-81ED-4DB2-BD59-A6C34878D82A}">
                    <a16:rowId xmlns:a16="http://schemas.microsoft.com/office/drawing/2014/main" val="5607213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Q2.3</a:t>
                      </a:r>
                    </a:p>
                  </a:txBody>
                  <a:tcPr/>
                </a:tc>
                <a:tc>
                  <a:txBody>
                    <a:bodyPr/>
                    <a:lstStyle/>
                    <a:p>
                      <a:r>
                        <a:rPr lang="en-US" sz="1800"/>
                        <a:t>What is it similar to / different from?</a:t>
                      </a:r>
                    </a:p>
                  </a:txBody>
                  <a:tcPr/>
                </a:tc>
                <a:tc>
                  <a:txBody>
                    <a:bodyPr/>
                    <a:lstStyle/>
                    <a:p>
                      <a:r>
                        <a:rPr lang="en-US" sz="1800"/>
                        <a:t>NA</a:t>
                      </a:r>
                    </a:p>
                  </a:txBody>
                  <a:tcPr/>
                </a:tc>
                <a:extLst>
                  <a:ext uri="{0D108BD9-81ED-4DB2-BD59-A6C34878D82A}">
                    <a16:rowId xmlns:a16="http://schemas.microsoft.com/office/drawing/2014/main" val="19017116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Q2.4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What might be affected/changed by your topic?</a:t>
                      </a:r>
                    </a:p>
                  </a:txBody>
                  <a:tcPr/>
                </a:tc>
                <a:tc>
                  <a:txBody>
                    <a:bodyPr/>
                    <a:lstStyle/>
                    <a:p>
                      <a:r>
                        <a:rPr lang="en-US" sz="1800" dirty="0"/>
                        <a:t>This topic intends to shed more light on the Transmountain Pipeline activities, comparing its output with other major pipelines and to study the trend over the </a:t>
                      </a:r>
                      <a:r>
                        <a:rPr lang="en-US" sz="1800" dirty="0" err="1"/>
                        <a:t>years,this</a:t>
                      </a:r>
                      <a:r>
                        <a:rPr lang="en-US" sz="1800" dirty="0"/>
                        <a:t> would help policy and business decisions.</a:t>
                      </a:r>
                    </a:p>
                  </a:txBody>
                  <a:tcPr/>
                </a:tc>
                <a:extLst>
                  <a:ext uri="{0D108BD9-81ED-4DB2-BD59-A6C34878D82A}">
                    <a16:rowId xmlns:a16="http://schemas.microsoft.com/office/drawing/2014/main" val="3127282056"/>
                  </a:ext>
                </a:extLst>
              </a:tr>
            </a:tbl>
          </a:graphicData>
        </a:graphic>
      </p:graphicFrame>
    </p:spTree>
    <p:extLst>
      <p:ext uri="{BB962C8B-B14F-4D97-AF65-F5344CB8AC3E}">
        <p14:creationId xmlns:p14="http://schemas.microsoft.com/office/powerpoint/2010/main" val="3018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3 –</a:t>
            </a:r>
            <a:r>
              <a:rPr lang="en-US" sz="4000">
                <a:solidFill>
                  <a:srgbClr val="FFFFFF"/>
                </a:solidFill>
              </a:rPr>
              <a:t>When</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3950682387"/>
              </p:ext>
            </p:extLst>
          </p:nvPr>
        </p:nvGraphicFramePr>
        <p:xfrm>
          <a:off x="576942" y="2609331"/>
          <a:ext cx="11002348" cy="247396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3234149977"/>
                  </a:ext>
                </a:extLst>
              </a:tr>
              <a:tr h="370840">
                <a:tc>
                  <a:txBody>
                    <a:bodyPr/>
                    <a:lstStyle/>
                    <a:p>
                      <a:r>
                        <a:rPr lang="en-US" sz="1800"/>
                        <a:t>Q3.1</a:t>
                      </a:r>
                    </a:p>
                  </a:txBody>
                  <a:tcPr/>
                </a:tc>
                <a:tc>
                  <a:txBody>
                    <a:bodyPr/>
                    <a:lstStyle/>
                    <a:p>
                      <a:r>
                        <a:rPr lang="en-US" sz="1800"/>
                        <a:t>When does this take place? When did this take place? When will it take place? When should this take place?</a:t>
                      </a:r>
                    </a:p>
                  </a:txBody>
                  <a:tcPr/>
                </a:tc>
                <a:tc>
                  <a:txBody>
                    <a:bodyPr/>
                    <a:lstStyle/>
                    <a:p>
                      <a:r>
                        <a:rPr lang="en-US" sz="1800" dirty="0"/>
                        <a:t>Started in 2013 with the proposal, and the project officially commenced in the wake of covid-19 in 2020</a:t>
                      </a:r>
                    </a:p>
                  </a:txBody>
                  <a:tcPr/>
                </a:tc>
                <a:extLst>
                  <a:ext uri="{0D108BD9-81ED-4DB2-BD59-A6C34878D82A}">
                    <a16:rowId xmlns:a16="http://schemas.microsoft.com/office/drawing/2014/main" val="1285076396"/>
                  </a:ext>
                </a:extLst>
              </a:tr>
              <a:tr h="370840">
                <a:tc>
                  <a:txBody>
                    <a:bodyPr/>
                    <a:lstStyle/>
                    <a:p>
                      <a:r>
                        <a:rPr lang="en-US" sz="1800"/>
                        <a:t>Q3.2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Does when this takes place affect the topic?</a:t>
                      </a:r>
                    </a:p>
                  </a:txBody>
                  <a:tcPr/>
                </a:tc>
                <a:tc>
                  <a:txBody>
                    <a:bodyPr/>
                    <a:lstStyle/>
                    <a:p>
                      <a:r>
                        <a:rPr lang="en-US" sz="1800" dirty="0"/>
                        <a:t>Yes, when it took place affected the topic, as we could see that the cost of the project kept increasing with time</a:t>
                      </a:r>
                    </a:p>
                  </a:txBody>
                  <a:tcPr/>
                </a:tc>
                <a:extLst>
                  <a:ext uri="{0D108BD9-81ED-4DB2-BD59-A6C34878D82A}">
                    <a16:rowId xmlns:a16="http://schemas.microsoft.com/office/drawing/2014/main" val="560721380"/>
                  </a:ext>
                </a:extLst>
              </a:tr>
            </a:tbl>
          </a:graphicData>
        </a:graphic>
      </p:graphicFrame>
    </p:spTree>
    <p:extLst>
      <p:ext uri="{BB962C8B-B14F-4D97-AF65-F5344CB8AC3E}">
        <p14:creationId xmlns:p14="http://schemas.microsoft.com/office/powerpoint/2010/main" val="6429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4 – </a:t>
            </a:r>
            <a:r>
              <a:rPr lang="en-US" sz="4000">
                <a:solidFill>
                  <a:srgbClr val="FFFFFF"/>
                </a:solidFill>
              </a:rPr>
              <a:t>Where</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2131629496"/>
              </p:ext>
            </p:extLst>
          </p:nvPr>
        </p:nvGraphicFramePr>
        <p:xfrm>
          <a:off x="576942" y="2609331"/>
          <a:ext cx="11002348" cy="247396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3234149977"/>
                  </a:ext>
                </a:extLst>
              </a:tr>
              <a:tr h="370840">
                <a:tc>
                  <a:txBody>
                    <a:bodyPr/>
                    <a:lstStyle/>
                    <a:p>
                      <a:r>
                        <a:rPr lang="en-US" sz="1800"/>
                        <a:t>Q4.1</a:t>
                      </a:r>
                    </a:p>
                  </a:txBody>
                  <a:tcPr/>
                </a:tc>
                <a:tc>
                  <a:txBody>
                    <a:bodyPr/>
                    <a:lstStyle/>
                    <a:p>
                      <a:r>
                        <a:rPr lang="en-US" sz="1800"/>
                        <a:t>Where does this take place? (Where did it …. Where will it … Where should it ….?)</a:t>
                      </a:r>
                    </a:p>
                  </a:txBody>
                  <a:tcPr/>
                </a:tc>
                <a:tc>
                  <a:txBody>
                    <a:bodyPr/>
                    <a:lstStyle/>
                    <a:p>
                      <a:r>
                        <a:rPr lang="en-US" sz="1800"/>
                        <a:t>This took place in the provinces of Alberta and British Columbia, where the transmountain pipes connects from </a:t>
                      </a:r>
                      <a:r>
                        <a:rPr lang="en-US" sz="1800" b="0" i="0" u="none" strike="noStrike" noProof="0">
                          <a:solidFill>
                            <a:schemeClr val="tx1"/>
                          </a:solidFill>
                          <a:latin typeface="Calibri"/>
                        </a:rPr>
                        <a:t>Edmonton, Alberta to the WestRidge Marine Terminal in Burnaby, British Columbia.</a:t>
                      </a:r>
                      <a:endParaRPr lang="en-US" sz="1800">
                        <a:solidFill>
                          <a:schemeClr val="tx1"/>
                        </a:solidFill>
                        <a:latin typeface="Calibri"/>
                      </a:endParaRPr>
                    </a:p>
                  </a:txBody>
                  <a:tcPr/>
                </a:tc>
                <a:extLst>
                  <a:ext uri="{0D108BD9-81ED-4DB2-BD59-A6C34878D82A}">
                    <a16:rowId xmlns:a16="http://schemas.microsoft.com/office/drawing/2014/main" val="1285076396"/>
                  </a:ext>
                </a:extLst>
              </a:tr>
              <a:tr h="370840">
                <a:tc>
                  <a:txBody>
                    <a:bodyPr/>
                    <a:lstStyle/>
                    <a:p>
                      <a:r>
                        <a:rPr lang="en-US" sz="1800"/>
                        <a:t>Q4.2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Does it matter where it takes place? Is it affected by location?</a:t>
                      </a:r>
                    </a:p>
                  </a:txBody>
                  <a:tcPr/>
                </a:tc>
                <a:tc>
                  <a:txBody>
                    <a:bodyPr/>
                    <a:lstStyle/>
                    <a:p>
                      <a:r>
                        <a:rPr lang="en-US" sz="1800"/>
                        <a:t>Yes it is, as the location is the bone of contention among the stakeholders</a:t>
                      </a:r>
                    </a:p>
                  </a:txBody>
                  <a:tcPr/>
                </a:tc>
                <a:extLst>
                  <a:ext uri="{0D108BD9-81ED-4DB2-BD59-A6C34878D82A}">
                    <a16:rowId xmlns:a16="http://schemas.microsoft.com/office/drawing/2014/main" val="560721380"/>
                  </a:ext>
                </a:extLst>
              </a:tr>
            </a:tbl>
          </a:graphicData>
        </a:graphic>
      </p:graphicFrame>
    </p:spTree>
    <p:extLst>
      <p:ext uri="{BB962C8B-B14F-4D97-AF65-F5344CB8AC3E}">
        <p14:creationId xmlns:p14="http://schemas.microsoft.com/office/powerpoint/2010/main" val="355891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5 – </a:t>
            </a:r>
            <a:r>
              <a:rPr lang="en-US" sz="4000">
                <a:solidFill>
                  <a:srgbClr val="FFFFFF"/>
                </a:solidFill>
              </a:rPr>
              <a:t>Why</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2262991156"/>
              </p:ext>
            </p:extLst>
          </p:nvPr>
        </p:nvGraphicFramePr>
        <p:xfrm>
          <a:off x="576942" y="2609331"/>
          <a:ext cx="11002348" cy="247396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370840">
                <a:tc>
                  <a:txBody>
                    <a:bodyPr/>
                    <a:lstStyle/>
                    <a:p>
                      <a:r>
                        <a:rPr lang="en-US" sz="1800"/>
                        <a:t>#</a:t>
                      </a:r>
                    </a:p>
                  </a:txBody>
                  <a:tcPr/>
                </a:tc>
                <a:tc>
                  <a:txBody>
                    <a:bodyPr/>
                    <a:lstStyle/>
                    <a:p>
                      <a:r>
                        <a:rPr lang="en-US" sz="1800"/>
                        <a:t>Question</a:t>
                      </a:r>
                    </a:p>
                  </a:txBody>
                  <a:tcPr/>
                </a:tc>
                <a:tc>
                  <a:txBody>
                    <a:bodyPr/>
                    <a:lstStyle/>
                    <a:p>
                      <a:r>
                        <a:rPr lang="en-US" sz="1800"/>
                        <a:t>Answer</a:t>
                      </a:r>
                    </a:p>
                  </a:txBody>
                  <a:tcPr/>
                </a:tc>
                <a:extLst>
                  <a:ext uri="{0D108BD9-81ED-4DB2-BD59-A6C34878D82A}">
                    <a16:rowId xmlns:a16="http://schemas.microsoft.com/office/drawing/2014/main" val="3234149977"/>
                  </a:ext>
                </a:extLst>
              </a:tr>
              <a:tr h="370840">
                <a:tc>
                  <a:txBody>
                    <a:bodyPr/>
                    <a:lstStyle/>
                    <a:p>
                      <a:r>
                        <a:rPr lang="en-US" sz="1800"/>
                        <a:t>Q5.1</a:t>
                      </a:r>
                    </a:p>
                  </a:txBody>
                  <a:tcPr/>
                </a:tc>
                <a:tc>
                  <a:txBody>
                    <a:bodyPr/>
                    <a:lstStyle/>
                    <a:p>
                      <a:r>
                        <a:rPr lang="en-US" sz="1800"/>
                        <a:t>Why is this topic important? Why does it matter?</a:t>
                      </a:r>
                    </a:p>
                  </a:txBody>
                  <a:tcPr/>
                </a:tc>
                <a:tc>
                  <a:txBody>
                    <a:bodyPr/>
                    <a:lstStyle/>
                    <a:p>
                      <a:r>
                        <a:rPr lang="en-US" sz="1800"/>
                        <a:t>This topic delves beneath the surface of the project and highlights all the bottlenecks in the project, it also breaks down the Financial, economic, social and environment implications of the project in the long run.</a:t>
                      </a:r>
                    </a:p>
                  </a:txBody>
                  <a:tcPr/>
                </a:tc>
                <a:extLst>
                  <a:ext uri="{0D108BD9-81ED-4DB2-BD59-A6C34878D82A}">
                    <a16:rowId xmlns:a16="http://schemas.microsoft.com/office/drawing/2014/main" val="1285076396"/>
                  </a:ext>
                </a:extLst>
              </a:tr>
              <a:tr h="370840">
                <a:tc>
                  <a:txBody>
                    <a:bodyPr/>
                    <a:lstStyle/>
                    <a:p>
                      <a:r>
                        <a:rPr lang="en-US" sz="1800"/>
                        <a:t>Q5.2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Why do certain things happen? (What are some causes and effects within the topic?)</a:t>
                      </a:r>
                    </a:p>
                  </a:txBody>
                  <a:tcPr/>
                </a:tc>
                <a:tc>
                  <a:txBody>
                    <a:bodyPr/>
                    <a:lstStyle/>
                    <a:p>
                      <a:r>
                        <a:rPr lang="en-US" sz="1800"/>
                        <a:t>The need to increase capacity led to the TMEP. However, from this topic, this project would leave many factors in its wake: algal bloom, GHG emissions, wastewater, dangers to wild and aquatic life, </a:t>
                      </a:r>
                      <a:r>
                        <a:rPr lang="en-US" sz="1800" err="1"/>
                        <a:t>etc</a:t>
                      </a:r>
                    </a:p>
                  </a:txBody>
                  <a:tcPr/>
                </a:tc>
                <a:extLst>
                  <a:ext uri="{0D108BD9-81ED-4DB2-BD59-A6C34878D82A}">
                    <a16:rowId xmlns:a16="http://schemas.microsoft.com/office/drawing/2014/main" val="560721380"/>
                  </a:ext>
                </a:extLst>
              </a:tr>
            </a:tbl>
          </a:graphicData>
        </a:graphic>
      </p:graphicFrame>
    </p:spTree>
    <p:extLst>
      <p:ext uri="{BB962C8B-B14F-4D97-AF65-F5344CB8AC3E}">
        <p14:creationId xmlns:p14="http://schemas.microsoft.com/office/powerpoint/2010/main" val="1885209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1498</TotalTime>
  <Words>2093</Words>
  <Application>Microsoft Office PowerPoint</Application>
  <PresentationFormat>Widescreen</PresentationFormat>
  <Paragraphs>311</Paragraphs>
  <Slides>33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Open Sans</vt:lpstr>
      <vt:lpstr>Segoe UI</vt:lpstr>
      <vt:lpstr>Office Theme</vt:lpstr>
      <vt:lpstr>DATA 410 – Assignment 7   Final Presentation </vt:lpstr>
      <vt:lpstr>1 –  Business Understanding –High Level</vt:lpstr>
      <vt:lpstr>Case Study</vt:lpstr>
      <vt:lpstr>Introduction </vt:lpstr>
      <vt:lpstr>5W 1H Analysis 1 – Who</vt:lpstr>
      <vt:lpstr>5W 1H Analysis 2 – What</vt:lpstr>
      <vt:lpstr>5W 1H Analysis 3 –When</vt:lpstr>
      <vt:lpstr>5W 1H Analysis 4 – Where</vt:lpstr>
      <vt:lpstr>5W 1H Analysis 5 – Why</vt:lpstr>
      <vt:lpstr>5W 1H Analysis 6 – How</vt:lpstr>
      <vt:lpstr>2 –  Data Understanding – High Level</vt:lpstr>
      <vt:lpstr>Data Modeling – Conceptual model</vt:lpstr>
      <vt:lpstr>Data Dictionary </vt:lpstr>
      <vt:lpstr>1 (Revisited) –  Business Understanding – Low Level</vt:lpstr>
      <vt:lpstr>Business Questions</vt:lpstr>
      <vt:lpstr>2 (Revisited) –  Data Understanding –  Low Level</vt:lpstr>
      <vt:lpstr>Data Set(s)</vt:lpstr>
      <vt:lpstr>Database Diagram – Tables and Columns</vt:lpstr>
      <vt:lpstr>3 –  Data Preparation</vt:lpstr>
      <vt:lpstr>Data Preparation – Data cleansing</vt:lpstr>
      <vt:lpstr>Data Preparation – Data cleansing</vt:lpstr>
      <vt:lpstr>Data Preparation – Data cleansing</vt:lpstr>
      <vt:lpstr>Data Preparation – SQL Query for Question 1</vt:lpstr>
      <vt:lpstr>Data Preparation – Data set returned for Query 1</vt:lpstr>
      <vt:lpstr>Data Preparation – SQL Query for Question 2</vt:lpstr>
      <vt:lpstr>Data Preparation – Data set returned for Query 2</vt:lpstr>
      <vt:lpstr>4 –  Modeling</vt:lpstr>
      <vt:lpstr>Visualization - Dashboard</vt:lpstr>
      <vt:lpstr>Visualization – Report 1</vt:lpstr>
      <vt:lpstr>Visualization – Report 2   </vt:lpstr>
      <vt:lpstr>5 –  Evaluation</vt:lpstr>
      <vt:lpstr>Conclusion –  Answer to Question 1</vt:lpstr>
      <vt:lpstr>Conclusion –  Answer to Question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Vision of Business Analysis</dc:title>
  <dc:creator>Lauren X Janzer</dc:creator>
  <cp:lastModifiedBy>Adebukola Aina</cp:lastModifiedBy>
  <cp:revision>494</cp:revision>
  <dcterms:created xsi:type="dcterms:W3CDTF">2020-10-02T15:06:04Z</dcterms:created>
  <dcterms:modified xsi:type="dcterms:W3CDTF">2025-08-08T17:06:04Z</dcterms:modified>
</cp:coreProperties>
</file>