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0441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8039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055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93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9514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3734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293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252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207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907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1571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11DE-58E1-489F-BC41-DAF06B753ACD}" type="datetimeFigureOut">
              <a:rPr lang="sr-Latn-RS" smtClean="0"/>
              <a:t>26.10.2025.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CD9C-D46B-4C74-97E4-989B43F8CD1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358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0A06F"/>
                </a:solidFill>
              </a:rPr>
              <a:t>Oporavak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r>
              <a:rPr lang="en-US" dirty="0">
                <a:solidFill>
                  <a:srgbClr val="20A06F"/>
                </a:solidFill>
              </a:rPr>
              <a:t> u PostgreSQL-u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937" y="4879730"/>
            <a:ext cx="9422423" cy="852854"/>
          </a:xfrm>
        </p:spPr>
        <p:txBody>
          <a:bodyPr>
            <a:normAutofit lnSpcReduction="10000"/>
          </a:bodyPr>
          <a:lstStyle/>
          <a:p>
            <a:pPr algn="r"/>
            <a:r>
              <a:rPr lang="sr-Latn-RS" dirty="0" smtClean="0">
                <a:solidFill>
                  <a:srgbClr val="20A06F"/>
                </a:solidFill>
              </a:rPr>
              <a:t>Student: Anastasija Bukumira</a:t>
            </a:r>
          </a:p>
          <a:p>
            <a:pPr algn="r"/>
            <a:r>
              <a:rPr lang="sr-Latn-RS" dirty="0" smtClean="0">
                <a:solidFill>
                  <a:srgbClr val="20A06F"/>
                </a:solidFill>
              </a:rPr>
              <a:t>Mentor: Doc. dr. Aleksandar Stanimirović</a:t>
            </a:r>
            <a:endParaRPr lang="sr-Latn-RS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1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Primer upotrebe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506308" y="3074780"/>
            <a:ext cx="984738" cy="413238"/>
          </a:xfrm>
          <a:prstGeom prst="rightArrow">
            <a:avLst/>
          </a:prstGeom>
          <a:solidFill>
            <a:srgbClr val="20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20A06F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1" y="1456996"/>
            <a:ext cx="5252998" cy="399423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6" y="364881"/>
            <a:ext cx="3702734" cy="57501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4069" y="877939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Kreiranje tabele </a:t>
            </a:r>
            <a:r>
              <a:rPr lang="sr-Latn-RS" i="1" dirty="0" smtClean="0">
                <a:solidFill>
                  <a:srgbClr val="20A06F"/>
                </a:solidFill>
              </a:rPr>
              <a:t>zaposleni</a:t>
            </a:r>
            <a:r>
              <a:rPr lang="sr-Latn-RS" dirty="0" smtClean="0">
                <a:solidFill>
                  <a:srgbClr val="20A06F"/>
                </a:solidFill>
              </a:rPr>
              <a:t> i backup baze </a:t>
            </a:r>
            <a:r>
              <a:rPr lang="sr-Latn-RS" i="1" dirty="0" smtClean="0">
                <a:solidFill>
                  <a:srgbClr val="20A06F"/>
                </a:solidFill>
              </a:rPr>
              <a:t>test_recover_db</a:t>
            </a:r>
            <a:endParaRPr lang="sr-Latn-RS" i="1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10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Primer upotrebe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08804" y="2912755"/>
            <a:ext cx="785227" cy="448408"/>
          </a:xfrm>
          <a:prstGeom prst="rightArrow">
            <a:avLst/>
          </a:prstGeom>
          <a:solidFill>
            <a:srgbClr val="20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20A06F"/>
              </a:solidFill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" y="1534864"/>
            <a:ext cx="3807069" cy="320419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51" y="2667718"/>
            <a:ext cx="6851699" cy="938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4130" y="4220308"/>
            <a:ext cx="6189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Fajl </a:t>
            </a:r>
            <a:r>
              <a:rPr lang="sr-Latn-RS" dirty="0">
                <a:solidFill>
                  <a:srgbClr val="20A06F"/>
                </a:solidFill>
              </a:rPr>
              <a:t>sa ekstenzijom </a:t>
            </a:r>
            <a:r>
              <a:rPr lang="sr-Latn-RS" i="1" dirty="0">
                <a:solidFill>
                  <a:srgbClr val="20A06F"/>
                </a:solidFill>
              </a:rPr>
              <a:t>.backup</a:t>
            </a:r>
            <a:r>
              <a:rPr lang="sr-Latn-RS" dirty="0">
                <a:solidFill>
                  <a:srgbClr val="20A06F"/>
                </a:solidFill>
              </a:rPr>
              <a:t> predstavlja binarni format namenjen alatu </a:t>
            </a:r>
            <a:r>
              <a:rPr lang="sr-Latn-RS" i="1" dirty="0">
                <a:solidFill>
                  <a:srgbClr val="20A06F"/>
                </a:solidFill>
              </a:rPr>
              <a:t>pg_restore</a:t>
            </a:r>
            <a:r>
              <a:rPr lang="sr-Latn-RS" dirty="0">
                <a:solidFill>
                  <a:srgbClr val="20A06F"/>
                </a:solidFill>
              </a:rPr>
              <a:t>, jer omogućava kontrolu nad oporavkom.	</a:t>
            </a:r>
            <a:br>
              <a:rPr lang="sr-Latn-RS" dirty="0">
                <a:solidFill>
                  <a:srgbClr val="20A06F"/>
                </a:solidFill>
              </a:rPr>
            </a:br>
            <a:r>
              <a:rPr lang="sr-Latn-RS" dirty="0">
                <a:solidFill>
                  <a:srgbClr val="20A06F"/>
                </a:solidFill>
              </a:rPr>
              <a:t>Sa druge strane, ukoliko se backup sačuva sa ekstenzijom </a:t>
            </a:r>
            <a:r>
              <a:rPr lang="sr-Latn-RS" i="1" dirty="0">
                <a:solidFill>
                  <a:srgbClr val="20A06F"/>
                </a:solidFill>
              </a:rPr>
              <a:t>.sql</a:t>
            </a:r>
            <a:r>
              <a:rPr lang="sr-Latn-RS" dirty="0">
                <a:solidFill>
                  <a:srgbClr val="20A06F"/>
                </a:solidFill>
              </a:rPr>
              <a:t>, to će biti obična tekstualna skripta koji sadrži SQL naredbe za kreiranje baze i unos </a:t>
            </a:r>
            <a:r>
              <a:rPr lang="sr-Latn-RS" dirty="0" smtClean="0">
                <a:solidFill>
                  <a:srgbClr val="20A06F"/>
                </a:solidFill>
              </a:rPr>
              <a:t>podataka.</a:t>
            </a:r>
            <a:endParaRPr lang="sr-Latn-RS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5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Primer upotrebe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879730" y="2652338"/>
            <a:ext cx="984738" cy="413238"/>
          </a:xfrm>
          <a:prstGeom prst="rightArrow">
            <a:avLst/>
          </a:prstGeom>
          <a:solidFill>
            <a:srgbClr val="20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20A06F"/>
              </a:solidFill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4" y="1384787"/>
            <a:ext cx="4614898" cy="336157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85" y="1763724"/>
            <a:ext cx="5890846" cy="2603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80031" y="1290944"/>
            <a:ext cx="27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Brisanje jednog korisnika</a:t>
            </a:r>
            <a:endParaRPr lang="sr-Latn-RS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3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Primer upotrebe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879730" y="2652338"/>
            <a:ext cx="984738" cy="413238"/>
          </a:xfrm>
          <a:prstGeom prst="rightArrow">
            <a:avLst/>
          </a:prstGeom>
          <a:solidFill>
            <a:srgbClr val="20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20A06F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4" y="1521483"/>
            <a:ext cx="4253010" cy="35956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14" y="1521483"/>
            <a:ext cx="5650548" cy="3372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3492" y="910183"/>
            <a:ext cx="52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Restore baze </a:t>
            </a:r>
            <a:r>
              <a:rPr lang="sr-Latn-RS" i="1" dirty="0" smtClean="0">
                <a:solidFill>
                  <a:srgbClr val="20A06F"/>
                </a:solidFill>
              </a:rPr>
              <a:t>test_recover_db</a:t>
            </a:r>
            <a:r>
              <a:rPr lang="sr-Latn-RS" dirty="0" smtClean="0">
                <a:solidFill>
                  <a:srgbClr val="20A06F"/>
                </a:solidFill>
              </a:rPr>
              <a:t> nakon brisanja korisnika</a:t>
            </a:r>
            <a:endParaRPr lang="sr-Latn-RS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9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Primer upotrebe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7946" y="2568348"/>
            <a:ext cx="844062" cy="450675"/>
          </a:xfrm>
          <a:prstGeom prst="rightArrow">
            <a:avLst/>
          </a:prstGeom>
          <a:solidFill>
            <a:srgbClr val="20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20A06F"/>
              </a:solidFill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" y="1120880"/>
            <a:ext cx="5266593" cy="334561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6" y="1492425"/>
            <a:ext cx="5550877" cy="26025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59922" y="616373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Uspešno izvršen restore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715" y="4774223"/>
            <a:ext cx="5266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20A06F"/>
                </a:solidFill>
              </a:rPr>
              <a:t>Kada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smtClean="0">
                <a:solidFill>
                  <a:srgbClr val="20A06F"/>
                </a:solidFill>
              </a:rPr>
              <a:t>je</a:t>
            </a:r>
            <a:r>
              <a:rPr lang="sr-Latn-R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opcija</a:t>
            </a:r>
            <a:r>
              <a:rPr lang="sr-Latn-RS" dirty="0" smtClean="0">
                <a:solidFill>
                  <a:srgbClr val="20A06F"/>
                </a:solidFill>
              </a:rPr>
              <a:t> </a:t>
            </a:r>
            <a:r>
              <a:rPr lang="sr-Latn-RS" i="1" dirty="0" smtClean="0">
                <a:solidFill>
                  <a:srgbClr val="20A06F"/>
                </a:solidFill>
              </a:rPr>
              <a:t>Clean before restore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uključena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i="1" dirty="0" err="1">
                <a:solidFill>
                  <a:srgbClr val="20A06F"/>
                </a:solidFill>
              </a:rPr>
              <a:t>pgAdmin</a:t>
            </a:r>
            <a:r>
              <a:rPr lang="en-US" dirty="0">
                <a:solidFill>
                  <a:srgbClr val="20A06F"/>
                </a:solidFill>
              </a:rPr>
              <a:t> pre </a:t>
            </a:r>
            <a:r>
              <a:rPr lang="en-US" dirty="0" err="1">
                <a:solidFill>
                  <a:srgbClr val="20A06F"/>
                </a:solidFill>
              </a:rPr>
              <a:t>nego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što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učita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podatke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iz</a:t>
            </a:r>
            <a:r>
              <a:rPr lang="en-US" dirty="0">
                <a:solidFill>
                  <a:srgbClr val="20A06F"/>
                </a:solidFill>
              </a:rPr>
              <a:t> backup </a:t>
            </a:r>
            <a:r>
              <a:rPr lang="en-US" dirty="0" err="1">
                <a:solidFill>
                  <a:srgbClr val="20A06F"/>
                </a:solidFill>
              </a:rPr>
              <a:t>fajla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najpre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briše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sve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postojeće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objekte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err="1">
                <a:solidFill>
                  <a:srgbClr val="20A06F"/>
                </a:solidFill>
              </a:rPr>
              <a:t>bazi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koji</a:t>
            </a:r>
            <a:r>
              <a:rPr lang="en-US" dirty="0">
                <a:solidFill>
                  <a:srgbClr val="20A06F"/>
                </a:solidFill>
              </a:rPr>
              <a:t> se </a:t>
            </a:r>
            <a:r>
              <a:rPr lang="en-US" dirty="0" err="1">
                <a:solidFill>
                  <a:srgbClr val="20A06F"/>
                </a:solidFill>
              </a:rPr>
              <a:t>poklapaju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onima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smtClean="0">
                <a:solidFill>
                  <a:srgbClr val="20A06F"/>
                </a:solidFill>
              </a:rPr>
              <a:t>backup-u</a:t>
            </a:r>
            <a:r>
              <a:rPr lang="sr-Latn-RS" dirty="0" smtClean="0">
                <a:solidFill>
                  <a:srgbClr val="20A06F"/>
                </a:solidFill>
              </a:rPr>
              <a:t> - </a:t>
            </a:r>
            <a:r>
              <a:rPr lang="en-US" dirty="0" err="1" smtClean="0">
                <a:solidFill>
                  <a:srgbClr val="20A06F"/>
                </a:solidFill>
              </a:rPr>
              <a:t>uključuj</a:t>
            </a:r>
            <a:r>
              <a:rPr lang="sr-Latn-RS" dirty="0" smtClean="0">
                <a:solidFill>
                  <a:srgbClr val="20A06F"/>
                </a:solidFill>
              </a:rPr>
              <a:t>ući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tabele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šeme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funkcije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sekvence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sve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druge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elemente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koji</a:t>
            </a:r>
            <a:r>
              <a:rPr lang="en-US" dirty="0">
                <a:solidFill>
                  <a:srgbClr val="20A06F"/>
                </a:solidFill>
              </a:rPr>
              <a:t> bi </a:t>
            </a:r>
            <a:r>
              <a:rPr lang="en-US" dirty="0" err="1" smtClean="0">
                <a:solidFill>
                  <a:srgbClr val="20A06F"/>
                </a:solidFill>
              </a:rPr>
              <a:t>mogli</a:t>
            </a:r>
            <a:r>
              <a:rPr lang="sr-Latn-RS" dirty="0" smtClean="0">
                <a:solidFill>
                  <a:srgbClr val="20A06F"/>
                </a:solidFill>
              </a:rPr>
              <a:t> </a:t>
            </a:r>
            <a:r>
              <a:rPr lang="en-US" dirty="0" smtClean="0">
                <a:solidFill>
                  <a:srgbClr val="20A06F"/>
                </a:solidFill>
              </a:rPr>
              <a:t>da </a:t>
            </a:r>
            <a:r>
              <a:rPr lang="en-US" dirty="0" err="1">
                <a:solidFill>
                  <a:srgbClr val="20A06F"/>
                </a:solidFill>
              </a:rPr>
              <a:t>izazovu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konflikt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ili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dupliranje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podataka</a:t>
            </a:r>
            <a:r>
              <a:rPr lang="sr-Latn-RS" dirty="0" smtClean="0">
                <a:solidFill>
                  <a:srgbClr val="20A06F"/>
                </a:solidFill>
              </a:rPr>
              <a:t>.</a:t>
            </a:r>
            <a:endParaRPr lang="sr-Latn-RS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2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rgbClr val="20A06F"/>
                </a:solidFill>
              </a:rPr>
              <a:t>Uloga</a:t>
            </a:r>
            <a:r>
              <a:rPr lang="en-GB" dirty="0" smtClean="0">
                <a:solidFill>
                  <a:srgbClr val="20A06F"/>
                </a:solidFill>
              </a:rPr>
              <a:t> </a:t>
            </a:r>
            <a:r>
              <a:rPr lang="en-GB" dirty="0" err="1" smtClean="0">
                <a:solidFill>
                  <a:srgbClr val="20A06F"/>
                </a:solidFill>
              </a:rPr>
              <a:t>i</a:t>
            </a:r>
            <a:r>
              <a:rPr lang="en-GB" dirty="0" smtClean="0">
                <a:solidFill>
                  <a:srgbClr val="20A06F"/>
                </a:solidFill>
              </a:rPr>
              <a:t> </a:t>
            </a:r>
            <a:r>
              <a:rPr lang="en-GB" dirty="0" err="1" smtClean="0">
                <a:solidFill>
                  <a:srgbClr val="20A06F"/>
                </a:solidFill>
              </a:rPr>
              <a:t>zna</a:t>
            </a:r>
            <a:r>
              <a:rPr lang="sr-Latn-RS" dirty="0" smtClean="0">
                <a:solidFill>
                  <a:srgbClr val="20A06F"/>
                </a:solidFill>
              </a:rPr>
              <a:t>čaj oporavka u bazama podataka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1" y="668215"/>
            <a:ext cx="11790484" cy="6040316"/>
          </a:xfrm>
        </p:spPr>
        <p:txBody>
          <a:bodyPr/>
          <a:lstStyle/>
          <a:p>
            <a:r>
              <a:rPr lang="en-US" dirty="0" err="1">
                <a:solidFill>
                  <a:srgbClr val="20A06F"/>
                </a:solidFill>
              </a:rPr>
              <a:t>Koncept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oporavka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err="1">
                <a:solidFill>
                  <a:srgbClr val="20A06F"/>
                </a:solidFill>
              </a:rPr>
              <a:t>sistemima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zasnovan</a:t>
            </a:r>
            <a:r>
              <a:rPr lang="en-US" dirty="0">
                <a:solidFill>
                  <a:srgbClr val="20A06F"/>
                </a:solidFill>
              </a:rPr>
              <a:t> je </a:t>
            </a:r>
            <a:r>
              <a:rPr lang="en-US" dirty="0" err="1">
                <a:solidFill>
                  <a:srgbClr val="20A06F"/>
                </a:solidFill>
              </a:rPr>
              <a:t>na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obezbeđivanju</a:t>
            </a:r>
            <a:r>
              <a:rPr lang="en-US" dirty="0">
                <a:solidFill>
                  <a:srgbClr val="20A06F"/>
                </a:solidFill>
              </a:rPr>
              <a:t> da se </a:t>
            </a:r>
            <a:r>
              <a:rPr lang="en-US" dirty="0" err="1">
                <a:solidFill>
                  <a:srgbClr val="20A06F"/>
                </a:solidFill>
              </a:rPr>
              <a:t>baza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nakon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bilo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kakvog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kvara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ili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greške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može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vratiti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prvobitno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stanje</a:t>
            </a:r>
            <a:endParaRPr lang="sr-Latn-RS" dirty="0" smtClean="0">
              <a:solidFill>
                <a:srgbClr val="20A06F"/>
              </a:solidFill>
            </a:endParaRPr>
          </a:p>
          <a:p>
            <a:r>
              <a:rPr lang="en-US" dirty="0" err="1" smtClean="0">
                <a:solidFill>
                  <a:srgbClr val="20A06F"/>
                </a:solidFill>
              </a:rPr>
              <a:t>Oporavak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obuhvata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skup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mehanizama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koji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sprečavaju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trajni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gubitak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omogućavaju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nastavak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rada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sistema</a:t>
            </a:r>
            <a:r>
              <a:rPr lang="en-US" dirty="0">
                <a:solidFill>
                  <a:srgbClr val="20A06F"/>
                </a:solidFill>
              </a:rPr>
              <a:t> bez </a:t>
            </a:r>
            <a:r>
              <a:rPr lang="en-US" dirty="0" err="1" smtClean="0">
                <a:solidFill>
                  <a:srgbClr val="20A06F"/>
                </a:solidFill>
              </a:rPr>
              <a:t>narušavanja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integriteta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informacija</a:t>
            </a:r>
            <a:endParaRPr lang="sr-Latn-RS" dirty="0" smtClean="0">
              <a:solidFill>
                <a:srgbClr val="20A06F"/>
              </a:solidFill>
            </a:endParaRPr>
          </a:p>
          <a:p>
            <a:r>
              <a:rPr lang="sr-Latn-RS" dirty="0">
                <a:solidFill>
                  <a:srgbClr val="20A06F"/>
                </a:solidFill>
              </a:rPr>
              <a:t>Bez rezervne kopije baze podataka, oporavak je nemoguć</a:t>
            </a:r>
          </a:p>
        </p:txBody>
      </p:sp>
    </p:spTree>
    <p:extLst>
      <p:ext uri="{BB962C8B-B14F-4D97-AF65-F5344CB8AC3E}">
        <p14:creationId xmlns:p14="http://schemas.microsoft.com/office/powerpoint/2010/main" val="29634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Uzroci gubitka podataka i potreba za oporavkom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1" y="668215"/>
            <a:ext cx="11790484" cy="6040316"/>
          </a:xfrm>
        </p:spPr>
        <p:txBody>
          <a:bodyPr/>
          <a:lstStyle/>
          <a:p>
            <a:r>
              <a:rPr lang="sr-Latn-RS" dirty="0" smtClean="0">
                <a:solidFill>
                  <a:srgbClr val="20A06F"/>
                </a:solidFill>
              </a:rPr>
              <a:t>Razlozi zbog kojih može doći do gubitka podataka: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Sistemski kvarovi - </a:t>
            </a:r>
            <a:r>
              <a:rPr lang="sr-Latn-RS" dirty="0">
                <a:solidFill>
                  <a:srgbClr val="20A06F"/>
                </a:solidFill>
              </a:rPr>
              <a:t>mogu nastati usled hardverskih oštećenja, grešaka u softveru ili nestanka električne </a:t>
            </a:r>
            <a:r>
              <a:rPr lang="sr-Latn-RS" dirty="0" smtClean="0">
                <a:solidFill>
                  <a:srgbClr val="20A06F"/>
                </a:solidFill>
              </a:rPr>
              <a:t>energije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Transakcione greške - </a:t>
            </a:r>
            <a:r>
              <a:rPr lang="sr-Latn-RS" dirty="0">
                <a:solidFill>
                  <a:srgbClr val="20A06F"/>
                </a:solidFill>
              </a:rPr>
              <a:t>nastaju usled mrežnih prekida, mrtvih petlji (</a:t>
            </a:r>
            <a:r>
              <a:rPr lang="sr-Latn-RS" i="1" dirty="0">
                <a:solidFill>
                  <a:srgbClr val="20A06F"/>
                </a:solidFill>
              </a:rPr>
              <a:t>deadlock</a:t>
            </a:r>
            <a:r>
              <a:rPr lang="sr-Latn-RS" dirty="0">
                <a:solidFill>
                  <a:srgbClr val="20A06F"/>
                </a:solidFill>
              </a:rPr>
              <a:t>) ili logičkih grešaka u </a:t>
            </a:r>
            <a:r>
              <a:rPr lang="sr-Latn-RS" dirty="0" smtClean="0">
                <a:solidFill>
                  <a:srgbClr val="20A06F"/>
                </a:solidFill>
              </a:rPr>
              <a:t>aplikaciji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Ljudske greške – podrazumevaju nenamerno </a:t>
            </a:r>
            <a:r>
              <a:rPr lang="sr-Latn-RS" dirty="0">
                <a:solidFill>
                  <a:srgbClr val="20A06F"/>
                </a:solidFill>
              </a:rPr>
              <a:t>brisanje, prepisivanje ili pogrešan unos </a:t>
            </a:r>
            <a:r>
              <a:rPr lang="sr-Latn-RS" dirty="0" smtClean="0">
                <a:solidFill>
                  <a:srgbClr val="20A06F"/>
                </a:solidFill>
              </a:rPr>
              <a:t>informacija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Bezbednosni incidenti - hakerski </a:t>
            </a:r>
            <a:r>
              <a:rPr lang="sr-Latn-RS" dirty="0">
                <a:solidFill>
                  <a:srgbClr val="20A06F"/>
                </a:solidFill>
              </a:rPr>
              <a:t>napadi ili neovlašćen </a:t>
            </a:r>
            <a:r>
              <a:rPr lang="sr-Latn-RS" dirty="0" smtClean="0">
                <a:solidFill>
                  <a:srgbClr val="20A06F"/>
                </a:solidFill>
              </a:rPr>
              <a:t>pristup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Ažuriranje </a:t>
            </a:r>
            <a:r>
              <a:rPr lang="sr-Latn-RS" dirty="0">
                <a:solidFill>
                  <a:srgbClr val="20A06F"/>
                </a:solidFill>
              </a:rPr>
              <a:t>hardvera kao i migracije </a:t>
            </a:r>
            <a:r>
              <a:rPr lang="sr-Latn-RS" dirty="0" smtClean="0">
                <a:solidFill>
                  <a:srgbClr val="20A06F"/>
                </a:solidFill>
              </a:rPr>
              <a:t>sistema - </a:t>
            </a:r>
            <a:r>
              <a:rPr lang="sr-Latn-RS" dirty="0">
                <a:solidFill>
                  <a:srgbClr val="20A06F"/>
                </a:solidFill>
              </a:rPr>
              <a:t>može doći do delimičnog gubitka </a:t>
            </a:r>
            <a:r>
              <a:rPr lang="sr-Latn-RS" dirty="0" smtClean="0">
                <a:solidFill>
                  <a:srgbClr val="20A06F"/>
                </a:solidFill>
              </a:rPr>
              <a:t>informacija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Prirodne </a:t>
            </a:r>
            <a:r>
              <a:rPr lang="sr-Latn-RS" dirty="0">
                <a:solidFill>
                  <a:srgbClr val="20A06F"/>
                </a:solidFill>
              </a:rPr>
              <a:t>katastrofe</a:t>
            </a:r>
          </a:p>
        </p:txBody>
      </p:sp>
    </p:spTree>
    <p:extLst>
      <p:ext uri="{BB962C8B-B14F-4D97-AF65-F5344CB8AC3E}">
        <p14:creationId xmlns:p14="http://schemas.microsoft.com/office/powerpoint/2010/main" val="9335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Tenike i algoritmi oporavka baze podataka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1" y="668215"/>
            <a:ext cx="11790484" cy="6040316"/>
          </a:xfrm>
        </p:spPr>
        <p:txBody>
          <a:bodyPr/>
          <a:lstStyle/>
          <a:p>
            <a:r>
              <a:rPr lang="sr-Latn-RS" dirty="0" smtClean="0">
                <a:solidFill>
                  <a:srgbClr val="20A06F"/>
                </a:solidFill>
              </a:rPr>
              <a:t>Recovery Manager – obezbeđuje konzistentnost baze pomoću undo (nekomitovane) i redo (komitovane) operacija; koristi checkpoint kao referentnu tačku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Checkpointing – čuva trenutno stanje baze i omogućava brži oporavak pomoću log fajlova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Shadow Paging – izmene se vrše u shadow kopiji baze; nakon commit-a shadow postaje glavna kopija; jednostavna ali slabo skalabilna metoda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Write-Ahead Logging (WAL) – undo informacije se upisuju u log pre nego što se stranica pošalje u bazu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Garbage Collection pravilo – log zapisi se ne brišu dok su potrebni za oporavak; obezbeđuje tačnost i dostupnost sistema.</a:t>
            </a:r>
          </a:p>
        </p:txBody>
      </p:sp>
    </p:spTree>
    <p:extLst>
      <p:ext uri="{BB962C8B-B14F-4D97-AF65-F5344CB8AC3E}">
        <p14:creationId xmlns:p14="http://schemas.microsoft.com/office/powerpoint/2010/main" val="351955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Backup VS Recovery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0" y="668215"/>
            <a:ext cx="11931161" cy="6040316"/>
          </a:xfrm>
        </p:spPr>
        <p:txBody>
          <a:bodyPr>
            <a:normAutofit lnSpcReduction="10000"/>
          </a:bodyPr>
          <a:lstStyle/>
          <a:p>
            <a:r>
              <a:rPr lang="sr-Latn-RS" dirty="0">
                <a:solidFill>
                  <a:srgbClr val="20A06F"/>
                </a:solidFill>
              </a:rPr>
              <a:t>Backup podrazumeva čuvanje kopije originalnih podataka kako bi se oni mogli vratiti ako dođe do gubitka ili </a:t>
            </a:r>
            <a:r>
              <a:rPr lang="sr-Latn-RS" dirty="0" smtClean="0">
                <a:solidFill>
                  <a:srgbClr val="20A06F"/>
                </a:solidFill>
              </a:rPr>
              <a:t>oštećenja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Backup </a:t>
            </a:r>
            <a:r>
              <a:rPr lang="sr-Latn-RS" dirty="0">
                <a:solidFill>
                  <a:srgbClr val="20A06F"/>
                </a:solidFill>
              </a:rPr>
              <a:t>predstavlja jednu od metoda zaštite podataka — organizacije prave kopije kritičnih podataka, bilo na drugom uređaju ili na posebnoj </a:t>
            </a:r>
            <a:r>
              <a:rPr lang="sr-Latn-RS" dirty="0" smtClean="0">
                <a:solidFill>
                  <a:srgbClr val="20A06F"/>
                </a:solidFill>
              </a:rPr>
              <a:t>lokaciji</a:t>
            </a:r>
          </a:p>
          <a:p>
            <a:r>
              <a:rPr lang="sr-Latn-RS" dirty="0">
                <a:solidFill>
                  <a:srgbClr val="20A06F"/>
                </a:solidFill>
              </a:rPr>
              <a:t>B</a:t>
            </a:r>
            <a:r>
              <a:rPr lang="sr-Latn-RS" dirty="0" smtClean="0">
                <a:solidFill>
                  <a:srgbClr val="20A06F"/>
                </a:solidFill>
              </a:rPr>
              <a:t>ackup je kreiranje dodatne kopije podataka kako bi se imali resursi za vraćanje u slučaju greške</a:t>
            </a:r>
            <a:endParaRPr lang="sr-Latn-RS" dirty="0" smtClean="0">
              <a:solidFill>
                <a:srgbClr val="20A06F"/>
              </a:solidFill>
            </a:endParaRPr>
          </a:p>
          <a:p>
            <a:r>
              <a:rPr lang="sr-Latn-RS" dirty="0">
                <a:solidFill>
                  <a:srgbClr val="20A06F"/>
                </a:solidFill>
              </a:rPr>
              <a:t>O</a:t>
            </a:r>
            <a:r>
              <a:rPr lang="sr-Latn-RS" dirty="0" smtClean="0">
                <a:solidFill>
                  <a:srgbClr val="20A06F"/>
                </a:solidFill>
              </a:rPr>
              <a:t>poravak </a:t>
            </a:r>
            <a:r>
              <a:rPr lang="sr-Latn-RS" dirty="0">
                <a:solidFill>
                  <a:srgbClr val="20A06F"/>
                </a:solidFill>
              </a:rPr>
              <a:t>(recovery) je proces vraćanja izgubljenih ili oštećenih podataka pomoću dostupnih backup </a:t>
            </a:r>
            <a:r>
              <a:rPr lang="sr-Latn-RS" dirty="0" smtClean="0">
                <a:solidFill>
                  <a:srgbClr val="20A06F"/>
                </a:solidFill>
              </a:rPr>
              <a:t>kopija </a:t>
            </a:r>
          </a:p>
          <a:p>
            <a:r>
              <a:rPr lang="sr-Latn-RS" dirty="0">
                <a:solidFill>
                  <a:srgbClr val="20A06F"/>
                </a:solidFill>
              </a:rPr>
              <a:t>A</a:t>
            </a:r>
            <a:r>
              <a:rPr lang="sr-Latn-RS" dirty="0" smtClean="0">
                <a:solidFill>
                  <a:srgbClr val="20A06F"/>
                </a:solidFill>
              </a:rPr>
              <a:t>ko </a:t>
            </a:r>
            <a:r>
              <a:rPr lang="sr-Latn-RS" dirty="0">
                <a:solidFill>
                  <a:srgbClr val="20A06F"/>
                </a:solidFill>
              </a:rPr>
              <a:t>se desi da podaci budu izgubljeni ili oštećeni, oporavak omogućava vraćanje baze u funkcionalno </a:t>
            </a:r>
            <a:r>
              <a:rPr lang="sr-Latn-RS" dirty="0" smtClean="0">
                <a:solidFill>
                  <a:srgbClr val="20A06F"/>
                </a:solidFill>
              </a:rPr>
              <a:t>stanje</a:t>
            </a:r>
          </a:p>
          <a:p>
            <a:r>
              <a:rPr lang="sr-Latn-RS" dirty="0">
                <a:solidFill>
                  <a:srgbClr val="20A06F"/>
                </a:solidFill>
              </a:rPr>
              <a:t>O</a:t>
            </a:r>
            <a:r>
              <a:rPr lang="sr-Latn-RS" dirty="0" smtClean="0">
                <a:solidFill>
                  <a:srgbClr val="20A06F"/>
                </a:solidFill>
              </a:rPr>
              <a:t>poravak proces korišćenja backup kopija da se povrate podaci u prvobitno stanje</a:t>
            </a:r>
            <a:endParaRPr lang="sr-Latn-RS" dirty="0" smtClean="0">
              <a:solidFill>
                <a:srgbClr val="20A06F"/>
              </a:solidFill>
            </a:endParaRPr>
          </a:p>
          <a:p>
            <a:r>
              <a:rPr lang="sr-Latn-RS" dirty="0" smtClean="0">
                <a:solidFill>
                  <a:srgbClr val="20A06F"/>
                </a:solidFill>
              </a:rPr>
              <a:t>Backup </a:t>
            </a:r>
            <a:r>
              <a:rPr lang="sr-Latn-RS" dirty="0">
                <a:solidFill>
                  <a:srgbClr val="20A06F"/>
                </a:solidFill>
              </a:rPr>
              <a:t>olakšava oporavak, dok oporavak sam po sebi nema ulogu u kreiranju kopija </a:t>
            </a:r>
            <a:r>
              <a:rPr lang="sr-Latn-RS" dirty="0" smtClean="0">
                <a:solidFill>
                  <a:srgbClr val="20A06F"/>
                </a:solidFill>
              </a:rPr>
              <a:t>- </a:t>
            </a:r>
            <a:r>
              <a:rPr lang="sr-Latn-RS" dirty="0">
                <a:solidFill>
                  <a:srgbClr val="20A06F"/>
                </a:solidFill>
              </a:rPr>
              <a:t>on je reakcija na greške i padove sistema</a:t>
            </a:r>
            <a:endParaRPr lang="sr-Latn-RS" dirty="0" smtClean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4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Backup u PostgreSQL-u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16" y="668215"/>
            <a:ext cx="12027876" cy="449287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20A06F"/>
                </a:solidFill>
              </a:rPr>
              <a:t>U PostgreSQL-u postoje </a:t>
            </a:r>
            <a:r>
              <a:rPr lang="sr-Latn-RS" dirty="0" smtClean="0">
                <a:solidFill>
                  <a:srgbClr val="20A06F"/>
                </a:solidFill>
              </a:rPr>
              <a:t>sledeće </a:t>
            </a:r>
            <a:r>
              <a:rPr lang="sr-Latn-RS" dirty="0">
                <a:solidFill>
                  <a:srgbClr val="20A06F"/>
                </a:solidFill>
              </a:rPr>
              <a:t>vrste backup-a baze </a:t>
            </a:r>
            <a:r>
              <a:rPr lang="sr-Latn-RS" dirty="0" smtClean="0">
                <a:solidFill>
                  <a:srgbClr val="20A06F"/>
                </a:solidFill>
              </a:rPr>
              <a:t>podataka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fizički backup - </a:t>
            </a:r>
            <a:r>
              <a:rPr lang="en-US" dirty="0" err="1">
                <a:solidFill>
                  <a:srgbClr val="20A06F"/>
                </a:solidFill>
              </a:rPr>
              <a:t>sadrži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binarne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podatke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odnosno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stvarne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fajlove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endParaRPr lang="sr-Latn-RS" dirty="0" smtClean="0">
              <a:solidFill>
                <a:srgbClr val="20A06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>
                <a:solidFill>
                  <a:srgbClr val="20A06F"/>
                </a:solidFill>
              </a:rPr>
              <a:t>logički backup - </a:t>
            </a:r>
            <a:r>
              <a:rPr lang="en-US" dirty="0" err="1">
                <a:solidFill>
                  <a:srgbClr val="20A06F"/>
                </a:solidFill>
              </a:rPr>
              <a:t>čuva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podatke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err="1">
                <a:solidFill>
                  <a:srgbClr val="20A06F"/>
                </a:solidFill>
              </a:rPr>
              <a:t>formatu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koji</a:t>
            </a:r>
            <a:r>
              <a:rPr lang="en-US" dirty="0">
                <a:solidFill>
                  <a:srgbClr val="20A06F"/>
                </a:solidFill>
              </a:rPr>
              <a:t> je </a:t>
            </a:r>
            <a:r>
              <a:rPr lang="en-US" dirty="0" err="1">
                <a:solidFill>
                  <a:srgbClr val="20A06F"/>
                </a:solidFill>
              </a:rPr>
              <a:t>čitljiv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čoveku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najčešće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err="1">
                <a:solidFill>
                  <a:srgbClr val="20A06F"/>
                </a:solidFill>
              </a:rPr>
              <a:t>vidu</a:t>
            </a:r>
            <a:r>
              <a:rPr lang="en-US" dirty="0">
                <a:solidFill>
                  <a:srgbClr val="20A06F"/>
                </a:solidFill>
              </a:rPr>
              <a:t> SQL </a:t>
            </a:r>
            <a:r>
              <a:rPr lang="en-US" dirty="0" err="1" smtClean="0">
                <a:solidFill>
                  <a:srgbClr val="20A06F"/>
                </a:solidFill>
              </a:rPr>
              <a:t>skripti</a:t>
            </a:r>
            <a:endParaRPr lang="sr-Latn-RS" dirty="0" smtClean="0">
              <a:solidFill>
                <a:srgbClr val="20A06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20A06F"/>
                </a:solidFill>
              </a:rPr>
              <a:t>puni</a:t>
            </a:r>
            <a:r>
              <a:rPr lang="en-US" dirty="0" smtClean="0">
                <a:solidFill>
                  <a:srgbClr val="20A06F"/>
                </a:solidFill>
              </a:rPr>
              <a:t> (</a:t>
            </a:r>
            <a:r>
              <a:rPr lang="en-US" i="1" dirty="0" smtClean="0">
                <a:solidFill>
                  <a:srgbClr val="20A06F"/>
                </a:solidFill>
              </a:rPr>
              <a:t>full</a:t>
            </a:r>
            <a:r>
              <a:rPr lang="en-US" dirty="0" smtClean="0">
                <a:solidFill>
                  <a:srgbClr val="20A06F"/>
                </a:solidFill>
              </a:rPr>
              <a:t>)</a:t>
            </a:r>
            <a:r>
              <a:rPr lang="sr-Latn-RS" dirty="0" smtClean="0">
                <a:solidFill>
                  <a:srgbClr val="20A06F"/>
                </a:solidFill>
              </a:rPr>
              <a:t> - </a:t>
            </a:r>
            <a:r>
              <a:rPr lang="en-US" dirty="0" err="1" smtClean="0">
                <a:solidFill>
                  <a:srgbClr val="20A06F"/>
                </a:solidFill>
              </a:rPr>
              <a:t>kompletn</a:t>
            </a:r>
            <a:r>
              <a:rPr lang="sr-Latn-RS" dirty="0" smtClean="0">
                <a:solidFill>
                  <a:srgbClr val="20A06F"/>
                </a:solidFill>
              </a:rPr>
              <a:t>a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kopij</a:t>
            </a:r>
            <a:r>
              <a:rPr lang="sr-Latn-RS" dirty="0" smtClean="0">
                <a:solidFill>
                  <a:srgbClr val="20A06F"/>
                </a:solidFill>
              </a:rPr>
              <a:t>a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svih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podataka</a:t>
            </a:r>
            <a:endParaRPr lang="sr-Latn-RS" dirty="0" smtClean="0">
              <a:solidFill>
                <a:srgbClr val="20A06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20A06F"/>
                </a:solidFill>
              </a:rPr>
              <a:t>inkrementalni</a:t>
            </a:r>
            <a:r>
              <a:rPr lang="en-US" dirty="0" smtClean="0">
                <a:solidFill>
                  <a:srgbClr val="20A06F"/>
                </a:solidFill>
              </a:rPr>
              <a:t> (</a:t>
            </a:r>
            <a:r>
              <a:rPr lang="en-US" i="1" dirty="0" smtClean="0">
                <a:solidFill>
                  <a:srgbClr val="20A06F"/>
                </a:solidFill>
              </a:rPr>
              <a:t>incremental</a:t>
            </a:r>
            <a:r>
              <a:rPr lang="en-US" dirty="0" smtClean="0">
                <a:solidFill>
                  <a:srgbClr val="20A06F"/>
                </a:solidFill>
              </a:rPr>
              <a:t>) </a:t>
            </a:r>
            <a:r>
              <a:rPr lang="sr-Latn-RS" dirty="0" smtClean="0">
                <a:solidFill>
                  <a:srgbClr val="20A06F"/>
                </a:solidFill>
              </a:rPr>
              <a:t>- </a:t>
            </a:r>
            <a:r>
              <a:rPr lang="en-US" dirty="0" err="1" smtClean="0">
                <a:solidFill>
                  <a:srgbClr val="20A06F"/>
                </a:solidFill>
              </a:rPr>
              <a:t>obuhvata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samo</a:t>
            </a:r>
            <a:r>
              <a:rPr lang="en-US" dirty="0" smtClean="0">
                <a:solidFill>
                  <a:srgbClr val="20A06F"/>
                </a:solidFill>
              </a:rPr>
              <a:t> one </a:t>
            </a:r>
            <a:r>
              <a:rPr lang="en-US" dirty="0" err="1" smtClean="0">
                <a:solidFill>
                  <a:srgbClr val="20A06F"/>
                </a:solidFill>
              </a:rPr>
              <a:t>podatke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koji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su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promenjeni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nakon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poslednjeg</a:t>
            </a:r>
            <a:r>
              <a:rPr lang="en-US" dirty="0" smtClean="0">
                <a:solidFill>
                  <a:srgbClr val="20A06F"/>
                </a:solidFill>
              </a:rPr>
              <a:t> backup-a</a:t>
            </a:r>
            <a:endParaRPr lang="sr-Latn-RS" dirty="0" smtClean="0">
              <a:solidFill>
                <a:srgbClr val="20A06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20A06F"/>
                </a:solidFill>
              </a:rPr>
              <a:t>diferencijalni</a:t>
            </a:r>
            <a:r>
              <a:rPr lang="en-US" dirty="0" smtClean="0">
                <a:solidFill>
                  <a:srgbClr val="20A06F"/>
                </a:solidFill>
              </a:rPr>
              <a:t> (</a:t>
            </a:r>
            <a:r>
              <a:rPr lang="en-US" i="1" dirty="0" smtClean="0">
                <a:solidFill>
                  <a:srgbClr val="20A06F"/>
                </a:solidFill>
              </a:rPr>
              <a:t>differential</a:t>
            </a:r>
            <a:r>
              <a:rPr lang="en-US" dirty="0" smtClean="0">
                <a:solidFill>
                  <a:srgbClr val="20A06F"/>
                </a:solidFill>
              </a:rPr>
              <a:t>) backup</a:t>
            </a:r>
            <a:r>
              <a:rPr lang="sr-Latn-RS" dirty="0" smtClean="0">
                <a:solidFill>
                  <a:srgbClr val="20A06F"/>
                </a:solidFill>
              </a:rPr>
              <a:t> - </a:t>
            </a:r>
            <a:r>
              <a:rPr lang="en-US" dirty="0" err="1" smtClean="0">
                <a:solidFill>
                  <a:srgbClr val="20A06F"/>
                </a:solidFill>
              </a:rPr>
              <a:t>čuva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izmene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nastale</a:t>
            </a:r>
            <a:r>
              <a:rPr lang="en-US" dirty="0" smtClean="0">
                <a:solidFill>
                  <a:srgbClr val="20A06F"/>
                </a:solidFill>
              </a:rPr>
              <a:t> od </a:t>
            </a:r>
            <a:r>
              <a:rPr lang="en-US" dirty="0" err="1" smtClean="0">
                <a:solidFill>
                  <a:srgbClr val="20A06F"/>
                </a:solidFill>
              </a:rPr>
              <a:t>vremena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poslednjeg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punog</a:t>
            </a:r>
            <a:r>
              <a:rPr lang="en-US" dirty="0" smtClean="0">
                <a:solidFill>
                  <a:srgbClr val="20A06F"/>
                </a:solidFill>
              </a:rPr>
              <a:t> backup-a</a:t>
            </a:r>
            <a:endParaRPr lang="sr-Latn-RS" dirty="0">
              <a:solidFill>
                <a:srgbClr val="20A06F"/>
              </a:solidFill>
            </a:endParaRPr>
          </a:p>
          <a:p>
            <a:endParaRPr lang="sr-Latn-RS" dirty="0" smtClean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8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Fizički backup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0" y="668215"/>
            <a:ext cx="11931161" cy="60403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20A06F"/>
                </a:solidFill>
              </a:rPr>
              <a:t>Pravljenje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fizičkog</a:t>
            </a:r>
            <a:r>
              <a:rPr lang="en-US" dirty="0">
                <a:solidFill>
                  <a:srgbClr val="20A06F"/>
                </a:solidFill>
              </a:rPr>
              <a:t> backup-a </a:t>
            </a:r>
            <a:r>
              <a:rPr lang="en-US" dirty="0" err="1">
                <a:solidFill>
                  <a:srgbClr val="20A06F"/>
                </a:solidFill>
              </a:rPr>
              <a:t>veoma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velikih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može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biti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sporo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zahtevno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resurse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što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može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ometati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druge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važne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zadatke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uticati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na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ukupne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smtClean="0">
                <a:solidFill>
                  <a:srgbClr val="20A06F"/>
                </a:solidFill>
              </a:rPr>
              <a:t>performance</a:t>
            </a:r>
            <a:endParaRPr lang="sr-Latn-RS" dirty="0" smtClean="0">
              <a:solidFill>
                <a:srgbClr val="20A06F"/>
              </a:solidFill>
            </a:endParaRPr>
          </a:p>
          <a:p>
            <a:r>
              <a:rPr lang="en-US" dirty="0" err="1" smtClean="0">
                <a:solidFill>
                  <a:srgbClr val="20A06F"/>
                </a:solidFill>
              </a:rPr>
              <a:t>Fizički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dirty="0">
                <a:solidFill>
                  <a:srgbClr val="20A06F"/>
                </a:solidFill>
              </a:rPr>
              <a:t>backup </a:t>
            </a:r>
            <a:r>
              <a:rPr lang="en-US" dirty="0" err="1">
                <a:solidFill>
                  <a:srgbClr val="20A06F"/>
                </a:solidFill>
              </a:rPr>
              <a:t>nije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dovoljan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obezbeđivanje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konzistentnosti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err="1">
                <a:solidFill>
                  <a:srgbClr val="20A06F"/>
                </a:solidFill>
              </a:rPr>
              <a:t>slučaju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kvara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jer</a:t>
            </a:r>
            <a:r>
              <a:rPr lang="en-US" dirty="0">
                <a:solidFill>
                  <a:srgbClr val="20A06F"/>
                </a:solidFill>
              </a:rPr>
              <a:t> on </a:t>
            </a:r>
            <a:r>
              <a:rPr lang="en-US" dirty="0" err="1">
                <a:solidFill>
                  <a:srgbClr val="20A06F"/>
                </a:solidFill>
              </a:rPr>
              <a:t>odražava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samo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stanje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baze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err="1">
                <a:solidFill>
                  <a:srgbClr val="20A06F"/>
                </a:solidFill>
              </a:rPr>
              <a:t>trenutku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kada</a:t>
            </a:r>
            <a:r>
              <a:rPr lang="en-US" dirty="0">
                <a:solidFill>
                  <a:srgbClr val="20A06F"/>
                </a:solidFill>
              </a:rPr>
              <a:t> je </a:t>
            </a:r>
            <a:r>
              <a:rPr lang="en-US" dirty="0" err="1" smtClean="0">
                <a:solidFill>
                  <a:srgbClr val="20A06F"/>
                </a:solidFill>
              </a:rPr>
              <a:t>napravljen</a:t>
            </a:r>
            <a:endParaRPr lang="sr-Latn-RS" dirty="0" smtClean="0">
              <a:solidFill>
                <a:srgbClr val="20A06F"/>
              </a:solidFill>
            </a:endParaRPr>
          </a:p>
          <a:p>
            <a:r>
              <a:rPr lang="sr-Latn-RS" dirty="0">
                <a:solidFill>
                  <a:srgbClr val="20A06F"/>
                </a:solidFill>
              </a:rPr>
              <a:t>Postoji više alata za pravljenje fizičkih backup-a, a dva najpopularnija su </a:t>
            </a:r>
            <a:r>
              <a:rPr lang="sr-Latn-RS" b="1" i="1" dirty="0">
                <a:solidFill>
                  <a:srgbClr val="20A06F"/>
                </a:solidFill>
              </a:rPr>
              <a:t>pg_basebackup</a:t>
            </a:r>
            <a:r>
              <a:rPr lang="sr-Latn-RS" dirty="0">
                <a:solidFill>
                  <a:srgbClr val="20A06F"/>
                </a:solidFill>
              </a:rPr>
              <a:t> i </a:t>
            </a:r>
            <a:r>
              <a:rPr lang="sr-Latn-RS" b="1" i="1" dirty="0" smtClean="0">
                <a:solidFill>
                  <a:srgbClr val="20A06F"/>
                </a:solidFill>
              </a:rPr>
              <a:t>pgBackRest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b="1" i="1" dirty="0">
                <a:solidFill>
                  <a:srgbClr val="20A06F"/>
                </a:solidFill>
              </a:rPr>
              <a:t>pg_basebackup</a:t>
            </a:r>
            <a:r>
              <a:rPr lang="en-US" dirty="0">
                <a:solidFill>
                  <a:srgbClr val="20A06F"/>
                </a:solidFill>
              </a:rPr>
              <a:t> je </a:t>
            </a:r>
            <a:r>
              <a:rPr lang="en-US" dirty="0" err="1">
                <a:solidFill>
                  <a:srgbClr val="20A06F"/>
                </a:solidFill>
              </a:rPr>
              <a:t>jednostavan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ali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veoma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snažan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alat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koji</a:t>
            </a:r>
            <a:r>
              <a:rPr lang="en-US" dirty="0">
                <a:solidFill>
                  <a:srgbClr val="20A06F"/>
                </a:solidFill>
              </a:rPr>
              <a:t> se </a:t>
            </a:r>
            <a:r>
              <a:rPr lang="en-US" dirty="0" err="1">
                <a:solidFill>
                  <a:srgbClr val="20A06F"/>
                </a:solidFill>
              </a:rPr>
              <a:t>koristi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pravljenje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osnovne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kopije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tekućeg</a:t>
            </a:r>
            <a:r>
              <a:rPr lang="en-US" dirty="0">
                <a:solidFill>
                  <a:srgbClr val="20A06F"/>
                </a:solidFill>
              </a:rPr>
              <a:t> PostgreSQL </a:t>
            </a:r>
            <a:r>
              <a:rPr lang="en-US" dirty="0" err="1">
                <a:solidFill>
                  <a:srgbClr val="20A06F"/>
                </a:solidFill>
              </a:rPr>
              <a:t>klastera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podataka</a:t>
            </a:r>
            <a:r>
              <a:rPr lang="sr-Latn-RS" dirty="0" smtClean="0">
                <a:solidFill>
                  <a:srgbClr val="20A06F"/>
                </a:solidFill>
              </a:rPr>
              <a:t>. On se odnosi na </a:t>
            </a:r>
            <a:r>
              <a:rPr lang="en-US" dirty="0" err="1">
                <a:solidFill>
                  <a:srgbClr val="20A06F"/>
                </a:solidFill>
              </a:rPr>
              <a:t>čitav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klaster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r>
              <a:rPr lang="en-US" dirty="0">
                <a:solidFill>
                  <a:srgbClr val="20A06F"/>
                </a:solidFill>
              </a:rPr>
              <a:t>, </a:t>
            </a:r>
            <a:r>
              <a:rPr lang="en-US" dirty="0" err="1">
                <a:solidFill>
                  <a:srgbClr val="20A06F"/>
                </a:solidFill>
              </a:rPr>
              <a:t>što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znači</a:t>
            </a:r>
            <a:r>
              <a:rPr lang="en-US" dirty="0">
                <a:solidFill>
                  <a:srgbClr val="20A06F"/>
                </a:solidFill>
              </a:rPr>
              <a:t> da </a:t>
            </a:r>
            <a:r>
              <a:rPr lang="en-US" dirty="0" err="1">
                <a:solidFill>
                  <a:srgbClr val="20A06F"/>
                </a:solidFill>
              </a:rPr>
              <a:t>nije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moguće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napraviti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kopiju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pojedinačnih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baza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ili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objekata</a:t>
            </a:r>
            <a:r>
              <a:rPr lang="sr-Latn-RS" dirty="0" smtClean="0">
                <a:solidFill>
                  <a:srgbClr val="20A06F"/>
                </a:solidFill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sr-Latn-RS" b="1" i="1" dirty="0" smtClean="0">
                <a:solidFill>
                  <a:srgbClr val="20A06F"/>
                </a:solidFill>
              </a:rPr>
              <a:t>pgBackRest</a:t>
            </a:r>
            <a:r>
              <a:rPr lang="sr-Latn-RS" dirty="0">
                <a:solidFill>
                  <a:srgbClr val="20A06F"/>
                </a:solidFill>
              </a:rPr>
              <a:t> </a:t>
            </a:r>
            <a:r>
              <a:rPr lang="sr-Latn-RS" dirty="0" smtClean="0">
                <a:solidFill>
                  <a:srgbClr val="20A06F"/>
                </a:solidFill>
              </a:rPr>
              <a:t>– omogućava </a:t>
            </a:r>
            <a:r>
              <a:rPr lang="sr-Latn-RS" dirty="0">
                <a:solidFill>
                  <a:srgbClr val="20A06F"/>
                </a:solidFill>
              </a:rPr>
              <a:t>p</a:t>
            </a:r>
            <a:r>
              <a:rPr lang="sr-Latn-RS" dirty="0" smtClean="0">
                <a:solidFill>
                  <a:srgbClr val="20A06F"/>
                </a:solidFill>
              </a:rPr>
              <a:t>aralelno </a:t>
            </a:r>
            <a:r>
              <a:rPr lang="sr-Latn-RS" dirty="0">
                <a:solidFill>
                  <a:srgbClr val="20A06F"/>
                </a:solidFill>
              </a:rPr>
              <a:t>backupovanje i </a:t>
            </a:r>
            <a:r>
              <a:rPr lang="sr-Latn-RS" dirty="0" smtClean="0">
                <a:solidFill>
                  <a:srgbClr val="20A06F"/>
                </a:solidFill>
              </a:rPr>
              <a:t>vraćanje, </a:t>
            </a:r>
            <a:r>
              <a:rPr lang="sr-Latn-RS" dirty="0">
                <a:solidFill>
                  <a:srgbClr val="20A06F"/>
                </a:solidFill>
              </a:rPr>
              <a:t>p</a:t>
            </a:r>
            <a:r>
              <a:rPr lang="sr-Latn-RS" dirty="0" smtClean="0">
                <a:solidFill>
                  <a:srgbClr val="20A06F"/>
                </a:solidFill>
              </a:rPr>
              <a:t>odršku </a:t>
            </a:r>
            <a:r>
              <a:rPr lang="sr-Latn-RS" dirty="0">
                <a:solidFill>
                  <a:srgbClr val="20A06F"/>
                </a:solidFill>
              </a:rPr>
              <a:t>za pune, inkrementalne i diferencijalne </a:t>
            </a:r>
            <a:r>
              <a:rPr lang="sr-Latn-RS" dirty="0" smtClean="0">
                <a:solidFill>
                  <a:srgbClr val="20A06F"/>
                </a:solidFill>
              </a:rPr>
              <a:t>backup-e, proveru </a:t>
            </a:r>
            <a:r>
              <a:rPr lang="sr-Latn-RS" dirty="0">
                <a:solidFill>
                  <a:srgbClr val="20A06F"/>
                </a:solidFill>
              </a:rPr>
              <a:t>integriteta backup-a</a:t>
            </a:r>
          </a:p>
          <a:p>
            <a:pPr marL="514350" indent="-514350">
              <a:buFont typeface="+mj-lt"/>
              <a:buAutoNum type="arabicPeriod"/>
            </a:pPr>
            <a:endParaRPr lang="sr-Latn-RS" b="1" i="1" dirty="0" smtClean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0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Logički backup</a:t>
            </a:r>
            <a:endParaRPr lang="sr-Latn-RS" dirty="0">
              <a:solidFill>
                <a:srgbClr val="20A06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0" y="668215"/>
            <a:ext cx="11931161" cy="6040316"/>
          </a:xfrm>
        </p:spPr>
        <p:txBody>
          <a:bodyPr>
            <a:norm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Podrazumeva </a:t>
            </a:r>
            <a:r>
              <a:rPr lang="sr-Latn-RS" dirty="0">
                <a:solidFill>
                  <a:srgbClr val="20A06F"/>
                </a:solidFill>
              </a:rPr>
              <a:t>izvoz podataka u format koji je čitljiv čoveku, poput SQL </a:t>
            </a:r>
            <a:r>
              <a:rPr lang="sr-Latn-RS" dirty="0" smtClean="0">
                <a:solidFill>
                  <a:srgbClr val="20A06F"/>
                </a:solidFill>
              </a:rPr>
              <a:t>naredbi</a:t>
            </a:r>
          </a:p>
          <a:p>
            <a:r>
              <a:rPr lang="sr-Latn-RS" dirty="0" smtClean="0">
                <a:solidFill>
                  <a:srgbClr val="20A06F"/>
                </a:solidFill>
              </a:rPr>
              <a:t>Fleksibilniji je od fizičkog backup-a</a:t>
            </a:r>
          </a:p>
          <a:p>
            <a:r>
              <a:rPr lang="sr-Latn-RS" dirty="0">
                <a:solidFill>
                  <a:srgbClr val="20A06F"/>
                </a:solidFill>
              </a:rPr>
              <a:t>Najčešći način za pravljenje logičkih backup-a i njihovo vraćanje je korišćenjem alata </a:t>
            </a:r>
            <a:r>
              <a:rPr lang="sr-Latn-RS" b="1" i="1" dirty="0">
                <a:solidFill>
                  <a:srgbClr val="20A06F"/>
                </a:solidFill>
              </a:rPr>
              <a:t>pg_dump</a:t>
            </a:r>
            <a:r>
              <a:rPr lang="sr-Latn-RS" i="1" dirty="0">
                <a:solidFill>
                  <a:srgbClr val="20A06F"/>
                </a:solidFill>
              </a:rPr>
              <a:t> i </a:t>
            </a:r>
            <a:r>
              <a:rPr lang="sr-Latn-RS" b="1" i="1" dirty="0" smtClean="0">
                <a:solidFill>
                  <a:srgbClr val="20A06F"/>
                </a:solidFill>
              </a:rPr>
              <a:t>pg_restore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err="1">
                <a:solidFill>
                  <a:srgbClr val="20A06F"/>
                </a:solidFill>
              </a:rPr>
              <a:t>pg_dump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izdvaja</a:t>
            </a:r>
            <a:r>
              <a:rPr lang="en-US" dirty="0">
                <a:solidFill>
                  <a:srgbClr val="20A06F"/>
                </a:solidFill>
              </a:rPr>
              <a:t> PostgreSQL </a:t>
            </a:r>
            <a:r>
              <a:rPr lang="en-US" dirty="0" err="1">
                <a:solidFill>
                  <a:srgbClr val="20A06F"/>
                </a:solidFill>
              </a:rPr>
              <a:t>bazu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podataka</a:t>
            </a:r>
            <a:r>
              <a:rPr lang="en-US" dirty="0">
                <a:solidFill>
                  <a:srgbClr val="20A06F"/>
                </a:solidFill>
              </a:rPr>
              <a:t> u </a:t>
            </a:r>
            <a:r>
              <a:rPr lang="en-US" dirty="0" err="1">
                <a:solidFill>
                  <a:srgbClr val="20A06F"/>
                </a:solidFill>
              </a:rPr>
              <a:t>skript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fajl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ili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neki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drugi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arhivski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 smtClean="0">
                <a:solidFill>
                  <a:srgbClr val="20A06F"/>
                </a:solidFill>
              </a:rPr>
              <a:t>fajl</a:t>
            </a:r>
            <a:r>
              <a:rPr lang="sr-Latn-RS" dirty="0" smtClean="0">
                <a:solidFill>
                  <a:srgbClr val="20A06F"/>
                </a:solidFill>
              </a:rPr>
              <a:t>. </a:t>
            </a:r>
            <a:r>
              <a:rPr lang="en-US" dirty="0" err="1">
                <a:solidFill>
                  <a:srgbClr val="20A06F"/>
                </a:solidFill>
              </a:rPr>
              <a:t>Alat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pravi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konzistentne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bekapove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čak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i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kada</a:t>
            </a:r>
            <a:r>
              <a:rPr lang="en-US" dirty="0">
                <a:solidFill>
                  <a:srgbClr val="20A06F"/>
                </a:solidFill>
              </a:rPr>
              <a:t> se </a:t>
            </a:r>
            <a:r>
              <a:rPr lang="en-US" dirty="0" err="1">
                <a:solidFill>
                  <a:srgbClr val="20A06F"/>
                </a:solidFill>
              </a:rPr>
              <a:t>baza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koristi</a:t>
            </a:r>
            <a:r>
              <a:rPr lang="en-US" dirty="0">
                <a:solidFill>
                  <a:srgbClr val="20A06F"/>
                </a:solidFill>
              </a:rPr>
              <a:t> u tom </a:t>
            </a:r>
            <a:r>
              <a:rPr lang="en-US" dirty="0" err="1" smtClean="0">
                <a:solidFill>
                  <a:srgbClr val="20A06F"/>
                </a:solidFill>
              </a:rPr>
              <a:t>trenutku</a:t>
            </a:r>
            <a:r>
              <a:rPr lang="sr-Latn-RS" dirty="0" smtClean="0">
                <a:solidFill>
                  <a:srgbClr val="20A06F"/>
                </a:solidFill>
              </a:rPr>
              <a:t>. </a:t>
            </a:r>
            <a:r>
              <a:rPr lang="en-US" dirty="0" err="1">
                <a:solidFill>
                  <a:srgbClr val="20A06F"/>
                </a:solidFill>
              </a:rPr>
              <a:t>Ovom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en-US" dirty="0" err="1">
                <a:solidFill>
                  <a:srgbClr val="20A06F"/>
                </a:solidFill>
              </a:rPr>
              <a:t>komandom</a:t>
            </a:r>
            <a:r>
              <a:rPr lang="en-US" dirty="0">
                <a:solidFill>
                  <a:srgbClr val="20A06F"/>
                </a:solidFill>
              </a:rPr>
              <a:t> </a:t>
            </a:r>
            <a:r>
              <a:rPr lang="sr-Latn-RS" dirty="0" smtClean="0">
                <a:solidFill>
                  <a:srgbClr val="20A06F"/>
                </a:solidFill>
              </a:rPr>
              <a:t>može se</a:t>
            </a:r>
            <a:r>
              <a:rPr lang="en-US" dirty="0" smtClean="0">
                <a:solidFill>
                  <a:srgbClr val="20A06F"/>
                </a:solidFill>
              </a:rPr>
              <a:t> b</a:t>
            </a:r>
            <a:r>
              <a:rPr lang="sr-Latn-RS" dirty="0" smtClean="0">
                <a:solidFill>
                  <a:srgbClr val="20A06F"/>
                </a:solidFill>
              </a:rPr>
              <a:t>ackup-ovati</a:t>
            </a:r>
            <a:r>
              <a:rPr lang="en-US" dirty="0" smtClean="0">
                <a:solidFill>
                  <a:srgbClr val="20A06F"/>
                </a:solidFill>
              </a:rPr>
              <a:t> </a:t>
            </a:r>
            <a:r>
              <a:rPr lang="en-US" b="1" dirty="0" err="1">
                <a:solidFill>
                  <a:srgbClr val="20A06F"/>
                </a:solidFill>
              </a:rPr>
              <a:t>samo</a:t>
            </a:r>
            <a:r>
              <a:rPr lang="en-US" b="1" dirty="0">
                <a:solidFill>
                  <a:srgbClr val="20A06F"/>
                </a:solidFill>
              </a:rPr>
              <a:t> </a:t>
            </a:r>
            <a:r>
              <a:rPr lang="en-US" b="1" dirty="0" err="1">
                <a:solidFill>
                  <a:srgbClr val="20A06F"/>
                </a:solidFill>
              </a:rPr>
              <a:t>jedna</a:t>
            </a:r>
            <a:r>
              <a:rPr lang="en-US" b="1" dirty="0">
                <a:solidFill>
                  <a:srgbClr val="20A06F"/>
                </a:solidFill>
              </a:rPr>
              <a:t> </a:t>
            </a:r>
            <a:r>
              <a:rPr lang="en-US" b="1" dirty="0" err="1">
                <a:solidFill>
                  <a:srgbClr val="20A06F"/>
                </a:solidFill>
              </a:rPr>
              <a:t>baza</a:t>
            </a:r>
            <a:r>
              <a:rPr lang="en-US" b="1" dirty="0">
                <a:solidFill>
                  <a:srgbClr val="20A06F"/>
                </a:solidFill>
              </a:rPr>
              <a:t> </a:t>
            </a:r>
            <a:r>
              <a:rPr lang="en-US" b="1" dirty="0" err="1" smtClean="0">
                <a:solidFill>
                  <a:srgbClr val="20A06F"/>
                </a:solidFill>
              </a:rPr>
              <a:t>podataka</a:t>
            </a:r>
            <a:endParaRPr lang="sr-Latn-RS" b="1" dirty="0" smtClean="0">
              <a:solidFill>
                <a:srgbClr val="20A06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sr-Latn-RS" b="1" dirty="0" smtClean="0">
                <a:solidFill>
                  <a:srgbClr val="20A06F"/>
                </a:solidFill>
              </a:rPr>
              <a:t>pg_restore </a:t>
            </a:r>
            <a:r>
              <a:rPr lang="sr-Latn-RS" dirty="0" smtClean="0">
                <a:solidFill>
                  <a:srgbClr val="20A06F"/>
                </a:solidFill>
              </a:rPr>
              <a:t>se koristi za vraćanje baza podataka iz arhive kreirane komandom pg_dump tj. uzima arhivski fajl kreiran komandom pg_dump i vraća izabranu PostgreSQL bazu podataka</a:t>
            </a:r>
          </a:p>
        </p:txBody>
      </p:sp>
    </p:spTree>
    <p:extLst>
      <p:ext uri="{BB962C8B-B14F-4D97-AF65-F5344CB8AC3E}">
        <p14:creationId xmlns:p14="http://schemas.microsoft.com/office/powerpoint/2010/main" val="171899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5" y="61547"/>
            <a:ext cx="11887200" cy="606668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Primer upotrebe</a:t>
            </a:r>
            <a:endParaRPr lang="sr-Latn-RS" dirty="0">
              <a:solidFill>
                <a:srgbClr val="20A06F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6" y="2283460"/>
            <a:ext cx="4747671" cy="19661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55" y="1386253"/>
            <a:ext cx="4987216" cy="401222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63308" y="3138854"/>
            <a:ext cx="984738" cy="413238"/>
          </a:xfrm>
          <a:prstGeom prst="rightArrow">
            <a:avLst/>
          </a:prstGeom>
          <a:solidFill>
            <a:srgbClr val="20A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20A06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226" y="921839"/>
            <a:ext cx="5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rgbClr val="20A06F"/>
                </a:solidFill>
              </a:rPr>
              <a:t>Kreiranje baze podataka koja se zove </a:t>
            </a:r>
            <a:r>
              <a:rPr lang="sr-Latn-RS" i="1" dirty="0" smtClean="0">
                <a:solidFill>
                  <a:srgbClr val="20A06F"/>
                </a:solidFill>
              </a:rPr>
              <a:t>test_recover_db</a:t>
            </a:r>
            <a:endParaRPr lang="sr-Latn-RS" i="1" dirty="0">
              <a:solidFill>
                <a:srgbClr val="20A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843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Oporavak baze podataka u PostgreSQL-u</vt:lpstr>
      <vt:lpstr>Uloga i značaj oporavka u bazama podataka</vt:lpstr>
      <vt:lpstr>Uzroci gubitka podataka i potreba za oporavkom</vt:lpstr>
      <vt:lpstr>Tenike i algoritmi oporavka baze podataka</vt:lpstr>
      <vt:lpstr>Backup VS Recovery</vt:lpstr>
      <vt:lpstr>Backup u PostgreSQL-u</vt:lpstr>
      <vt:lpstr>Fizički backup</vt:lpstr>
      <vt:lpstr>Logički backup</vt:lpstr>
      <vt:lpstr>Primer upotrebe</vt:lpstr>
      <vt:lpstr>Primer upotrebe</vt:lpstr>
      <vt:lpstr>Primer upotrebe</vt:lpstr>
      <vt:lpstr>Primer upotrebe</vt:lpstr>
      <vt:lpstr>Primer upotrebe</vt:lpstr>
      <vt:lpstr>Primer upotrebe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Oporavak baze podataka u PostgreSQL-u</dc:title>
  <dc:creator>Buki</dc:creator>
  <cp:lastModifiedBy>Buki</cp:lastModifiedBy>
  <cp:revision>81</cp:revision>
  <dcterms:created xsi:type="dcterms:W3CDTF">2025-10-26T16:51:42Z</dcterms:created>
  <dcterms:modified xsi:type="dcterms:W3CDTF">2025-10-26T18:55:22Z</dcterms:modified>
</cp:coreProperties>
</file>