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0" r:id="rId18"/>
    <p:sldId id="271" r:id="rId19"/>
    <p:sldId id="272" r:id="rId20"/>
    <p:sldId id="275" r:id="rId21"/>
    <p:sldId id="276" r:id="rId22"/>
    <p:sldId id="277" r:id="rId23"/>
    <p:sldId id="278" r:id="rId24"/>
    <p:sldId id="281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custDataLst>
    <p:tags r:id="rId40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  <a:srgbClr val="333399"/>
    <a:srgbClr val="008000"/>
    <a:srgbClr val="771F28"/>
    <a:srgbClr val="FF9B9B"/>
    <a:srgbClr val="FFFF99"/>
    <a:srgbClr val="FF7C80"/>
    <a:srgbClr val="99FF99"/>
    <a:srgbClr val="E6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74826" autoAdjust="0"/>
  </p:normalViewPr>
  <p:slideViewPr>
    <p:cSldViewPr snapToGrid="0">
      <p:cViewPr varScale="1">
        <p:scale>
          <a:sx n="85" d="100"/>
          <a:sy n="85" d="100"/>
        </p:scale>
        <p:origin x="1614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81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493B69-210B-4D39-9402-7B836D5ADFE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1BF4F23-ADDB-4117-89A7-34432043D4BD}">
      <dgm:prSet phldrT="[Текст]" custT="1"/>
      <dgm:spPr/>
      <dgm:t>
        <a:bodyPr/>
        <a:lstStyle/>
        <a:p>
          <a:r>
            <a:rPr lang="ru-RU" sz="2400" dirty="0"/>
            <a:t>Элемент 1</a:t>
          </a:r>
        </a:p>
      </dgm:t>
    </dgm:pt>
    <dgm:pt modelId="{4FB4F960-CE5E-47BF-A0C4-477ED3C1BF36}" type="parTrans" cxnId="{4A9C622C-33F1-499A-A25E-EF436C231DCA}">
      <dgm:prSet/>
      <dgm:spPr/>
      <dgm:t>
        <a:bodyPr/>
        <a:lstStyle/>
        <a:p>
          <a:endParaRPr lang="ru-RU"/>
        </a:p>
      </dgm:t>
    </dgm:pt>
    <dgm:pt modelId="{FEFE0BEB-6499-45E6-BC05-E68ABCAA4C79}" type="sibTrans" cxnId="{4A9C622C-33F1-499A-A25E-EF436C231DCA}">
      <dgm:prSet/>
      <dgm:spPr/>
      <dgm:t>
        <a:bodyPr/>
        <a:lstStyle/>
        <a:p>
          <a:endParaRPr lang="ru-RU"/>
        </a:p>
      </dgm:t>
    </dgm:pt>
    <dgm:pt modelId="{70E2EF9A-8CC1-4DC3-B33E-408B8986DA11}">
      <dgm:prSet phldrT="[Текст]" custT="1"/>
      <dgm:spPr/>
      <dgm:t>
        <a:bodyPr/>
        <a:lstStyle/>
        <a:p>
          <a:r>
            <a:rPr lang="ru-RU" sz="1800" dirty="0"/>
            <a:t>Значение</a:t>
          </a:r>
          <a:r>
            <a:rPr lang="en-US" sz="1800" dirty="0"/>
            <a:t> </a:t>
          </a:r>
          <a:r>
            <a:rPr lang="ru-RU" sz="1800" dirty="0"/>
            <a:t>элемента 1</a:t>
          </a:r>
        </a:p>
      </dgm:t>
    </dgm:pt>
    <dgm:pt modelId="{9EA622D6-04D8-4C69-AF15-7DDE03BD76D7}" type="parTrans" cxnId="{BF7CF6E3-5562-46DE-82E3-16BD50FF43CA}">
      <dgm:prSet/>
      <dgm:spPr/>
      <dgm:t>
        <a:bodyPr/>
        <a:lstStyle/>
        <a:p>
          <a:endParaRPr lang="ru-RU"/>
        </a:p>
      </dgm:t>
    </dgm:pt>
    <dgm:pt modelId="{688EA8C7-7ABA-4543-B1DD-F06CF569F7D2}" type="sibTrans" cxnId="{BF7CF6E3-5562-46DE-82E3-16BD50FF43CA}">
      <dgm:prSet/>
      <dgm:spPr/>
      <dgm:t>
        <a:bodyPr/>
        <a:lstStyle/>
        <a:p>
          <a:endParaRPr lang="ru-RU"/>
        </a:p>
      </dgm:t>
    </dgm:pt>
    <dgm:pt modelId="{7D4756A1-0C28-4C38-849F-126FEF25B54A}">
      <dgm:prSet phldrT="[Текст]" custT="1"/>
      <dgm:spPr/>
      <dgm:t>
        <a:bodyPr/>
        <a:lstStyle/>
        <a:p>
          <a:r>
            <a:rPr lang="ru-RU" sz="1800" dirty="0"/>
            <a:t>Индекс элемента 1</a:t>
          </a:r>
        </a:p>
      </dgm:t>
    </dgm:pt>
    <dgm:pt modelId="{4FB64756-497D-4059-BB9D-FC9414B88C19}" type="parTrans" cxnId="{BDD372C4-2C42-4620-B244-2E03B15C02D5}">
      <dgm:prSet/>
      <dgm:spPr/>
      <dgm:t>
        <a:bodyPr/>
        <a:lstStyle/>
        <a:p>
          <a:endParaRPr lang="ru-RU"/>
        </a:p>
      </dgm:t>
    </dgm:pt>
    <dgm:pt modelId="{5B78E9E2-34BD-4226-9898-B6942086519E}" type="sibTrans" cxnId="{BDD372C4-2C42-4620-B244-2E03B15C02D5}">
      <dgm:prSet/>
      <dgm:spPr/>
      <dgm:t>
        <a:bodyPr/>
        <a:lstStyle/>
        <a:p>
          <a:endParaRPr lang="ru-RU"/>
        </a:p>
      </dgm:t>
    </dgm:pt>
    <dgm:pt modelId="{8F8B4EDC-237A-4ED0-8748-0D4765408424}">
      <dgm:prSet phldrT="[Текст]" custT="1"/>
      <dgm:spPr/>
      <dgm:t>
        <a:bodyPr/>
        <a:lstStyle/>
        <a:p>
          <a:r>
            <a:rPr lang="ru-RU" sz="2400" dirty="0"/>
            <a:t>Элемент 2</a:t>
          </a:r>
        </a:p>
      </dgm:t>
    </dgm:pt>
    <dgm:pt modelId="{8627BA76-6F18-441A-BB1F-3E1C53ACF9FC}" type="parTrans" cxnId="{B9F92E73-8A7D-4C84-84D1-DAD24B595326}">
      <dgm:prSet/>
      <dgm:spPr/>
      <dgm:t>
        <a:bodyPr/>
        <a:lstStyle/>
        <a:p>
          <a:endParaRPr lang="ru-RU"/>
        </a:p>
      </dgm:t>
    </dgm:pt>
    <dgm:pt modelId="{34B188CE-1C23-469F-962A-43EF1877BDCF}" type="sibTrans" cxnId="{B9F92E73-8A7D-4C84-84D1-DAD24B595326}">
      <dgm:prSet/>
      <dgm:spPr/>
      <dgm:t>
        <a:bodyPr/>
        <a:lstStyle/>
        <a:p>
          <a:endParaRPr lang="ru-RU"/>
        </a:p>
      </dgm:t>
    </dgm:pt>
    <dgm:pt modelId="{DA21D608-C328-4E9D-8F8F-66F243311145}">
      <dgm:prSet phldrT="[Текст]" custT="1"/>
      <dgm:spPr/>
      <dgm:t>
        <a:bodyPr/>
        <a:lstStyle/>
        <a:p>
          <a:r>
            <a:rPr lang="ru-RU" sz="1800" dirty="0"/>
            <a:t>Значение элемента 2</a:t>
          </a:r>
        </a:p>
      </dgm:t>
    </dgm:pt>
    <dgm:pt modelId="{9A2A15D2-F4DD-4247-9067-1DF561741BCF}" type="parTrans" cxnId="{F06EDCE8-08C8-4966-8EE8-C8FE0E74E637}">
      <dgm:prSet/>
      <dgm:spPr/>
      <dgm:t>
        <a:bodyPr/>
        <a:lstStyle/>
        <a:p>
          <a:endParaRPr lang="ru-RU"/>
        </a:p>
      </dgm:t>
    </dgm:pt>
    <dgm:pt modelId="{21042108-F7EE-4FD9-9F6E-688F5F5A7344}" type="sibTrans" cxnId="{F06EDCE8-08C8-4966-8EE8-C8FE0E74E637}">
      <dgm:prSet/>
      <dgm:spPr/>
      <dgm:t>
        <a:bodyPr/>
        <a:lstStyle/>
        <a:p>
          <a:endParaRPr lang="ru-RU"/>
        </a:p>
      </dgm:t>
    </dgm:pt>
    <dgm:pt modelId="{6613A48B-BA6A-4CE1-AA61-879C58763B39}">
      <dgm:prSet phldrT="[Текст]" custT="1"/>
      <dgm:spPr/>
      <dgm:t>
        <a:bodyPr/>
        <a:lstStyle/>
        <a:p>
          <a:r>
            <a:rPr lang="ru-RU" sz="1800" dirty="0"/>
            <a:t>Индекс элемента 2</a:t>
          </a:r>
        </a:p>
      </dgm:t>
    </dgm:pt>
    <dgm:pt modelId="{68960D2E-4644-485C-AF00-F554A04575B6}" type="parTrans" cxnId="{A09F1330-F752-4E65-9E45-3190A204E70D}">
      <dgm:prSet/>
      <dgm:spPr/>
      <dgm:t>
        <a:bodyPr/>
        <a:lstStyle/>
        <a:p>
          <a:endParaRPr lang="ru-RU"/>
        </a:p>
      </dgm:t>
    </dgm:pt>
    <dgm:pt modelId="{BC9B1CB8-A3A7-4400-8FCE-009A36A8B47E}" type="sibTrans" cxnId="{A09F1330-F752-4E65-9E45-3190A204E70D}">
      <dgm:prSet/>
      <dgm:spPr/>
      <dgm:t>
        <a:bodyPr/>
        <a:lstStyle/>
        <a:p>
          <a:endParaRPr lang="ru-RU"/>
        </a:p>
      </dgm:t>
    </dgm:pt>
    <dgm:pt modelId="{6707E39F-3B02-46C9-95F8-267BF07CFB26}">
      <dgm:prSet phldrT="[Текст]"/>
      <dgm:spPr/>
      <dgm:t>
        <a:bodyPr/>
        <a:lstStyle/>
        <a:p>
          <a:r>
            <a:rPr lang="ru-RU" dirty="0"/>
            <a:t>…</a:t>
          </a:r>
        </a:p>
      </dgm:t>
    </dgm:pt>
    <dgm:pt modelId="{C3D8B4AE-9797-400D-851F-8C9F26CF57B0}" type="parTrans" cxnId="{D1741032-6A47-4CCB-88CE-206F46622A91}">
      <dgm:prSet/>
      <dgm:spPr/>
      <dgm:t>
        <a:bodyPr/>
        <a:lstStyle/>
        <a:p>
          <a:endParaRPr lang="ru-RU"/>
        </a:p>
      </dgm:t>
    </dgm:pt>
    <dgm:pt modelId="{5F5CE48B-C411-47CD-9C59-BBFF019A58C9}" type="sibTrans" cxnId="{D1741032-6A47-4CCB-88CE-206F46622A91}">
      <dgm:prSet/>
      <dgm:spPr/>
      <dgm:t>
        <a:bodyPr/>
        <a:lstStyle/>
        <a:p>
          <a:endParaRPr lang="ru-RU"/>
        </a:p>
      </dgm:t>
    </dgm:pt>
    <dgm:pt modelId="{B5039025-3191-4905-B568-DB0B07DE7972}">
      <dgm:prSet phldrT="[Текст]" custT="1"/>
      <dgm:spPr/>
      <dgm:t>
        <a:bodyPr/>
        <a:lstStyle/>
        <a:p>
          <a:r>
            <a:rPr lang="ru-RU" sz="1800" dirty="0"/>
            <a:t>Индекс</a:t>
          </a:r>
          <a:r>
            <a:rPr lang="en-US" sz="1800" dirty="0"/>
            <a:t> </a:t>
          </a:r>
          <a:r>
            <a:rPr lang="ru-RU" sz="1800" dirty="0"/>
            <a:t>элемента </a:t>
          </a:r>
          <a:r>
            <a:rPr lang="en-US" sz="1800" dirty="0"/>
            <a:t>n</a:t>
          </a:r>
          <a:endParaRPr lang="ru-RU" sz="1800" dirty="0"/>
        </a:p>
      </dgm:t>
    </dgm:pt>
    <dgm:pt modelId="{9FEAC65F-1330-4AE4-AE9A-A3FD4786AEE2}" type="parTrans" cxnId="{0E140A33-0AC4-407F-A698-EB5C2F019256}">
      <dgm:prSet/>
      <dgm:spPr/>
      <dgm:t>
        <a:bodyPr/>
        <a:lstStyle/>
        <a:p>
          <a:endParaRPr lang="ru-RU"/>
        </a:p>
      </dgm:t>
    </dgm:pt>
    <dgm:pt modelId="{14C5904D-7B17-41F9-B0CC-7FF7C9F43CBB}" type="sibTrans" cxnId="{0E140A33-0AC4-407F-A698-EB5C2F019256}">
      <dgm:prSet/>
      <dgm:spPr/>
      <dgm:t>
        <a:bodyPr/>
        <a:lstStyle/>
        <a:p>
          <a:endParaRPr lang="ru-RU"/>
        </a:p>
      </dgm:t>
    </dgm:pt>
    <dgm:pt modelId="{A9A1F319-EBDB-4AD4-A65E-F7E6E2086B7A}">
      <dgm:prSet phldrT="[Текст]" custT="1"/>
      <dgm:spPr/>
      <dgm:t>
        <a:bodyPr/>
        <a:lstStyle/>
        <a:p>
          <a:r>
            <a:rPr lang="ru-RU" sz="2400" dirty="0"/>
            <a:t>Элемент </a:t>
          </a:r>
          <a:r>
            <a:rPr lang="en-US" sz="2400" dirty="0"/>
            <a:t>N</a:t>
          </a:r>
          <a:endParaRPr lang="ru-RU" sz="2400" dirty="0"/>
        </a:p>
      </dgm:t>
    </dgm:pt>
    <dgm:pt modelId="{2CACCE5A-1AF9-4A51-B9CF-96A95A3361D7}" type="parTrans" cxnId="{E67A023A-76D6-4C30-AD43-2C84B5D24003}">
      <dgm:prSet/>
      <dgm:spPr/>
      <dgm:t>
        <a:bodyPr/>
        <a:lstStyle/>
        <a:p>
          <a:endParaRPr lang="ru-RU"/>
        </a:p>
      </dgm:t>
    </dgm:pt>
    <dgm:pt modelId="{ED992165-B24B-487B-B3E5-5A7F2A08DE1E}" type="sibTrans" cxnId="{E67A023A-76D6-4C30-AD43-2C84B5D24003}">
      <dgm:prSet/>
      <dgm:spPr/>
      <dgm:t>
        <a:bodyPr/>
        <a:lstStyle/>
        <a:p>
          <a:endParaRPr lang="ru-RU"/>
        </a:p>
      </dgm:t>
    </dgm:pt>
    <dgm:pt modelId="{4EE2FEFA-8F90-40F0-8472-5A2DB18C0D63}">
      <dgm:prSet phldrT="[Текст]" custT="1"/>
      <dgm:spPr/>
      <dgm:t>
        <a:bodyPr/>
        <a:lstStyle/>
        <a:p>
          <a:r>
            <a:rPr lang="ru-RU" sz="1800" dirty="0"/>
            <a:t>Значение элемента </a:t>
          </a:r>
          <a:r>
            <a:rPr lang="en-US" sz="1800" dirty="0"/>
            <a:t>n</a:t>
          </a:r>
          <a:endParaRPr lang="ru-RU" sz="1800" dirty="0"/>
        </a:p>
      </dgm:t>
    </dgm:pt>
    <dgm:pt modelId="{9A321969-9E89-43BF-B5C4-A303AEA68B85}" type="parTrans" cxnId="{6AE91426-C9C1-47D2-9090-9BC54C63F89E}">
      <dgm:prSet/>
      <dgm:spPr/>
      <dgm:t>
        <a:bodyPr/>
        <a:lstStyle/>
        <a:p>
          <a:endParaRPr lang="ru-RU"/>
        </a:p>
      </dgm:t>
    </dgm:pt>
    <dgm:pt modelId="{D1C79402-37DF-448A-8B3E-06F716DCF932}" type="sibTrans" cxnId="{6AE91426-C9C1-47D2-9090-9BC54C63F89E}">
      <dgm:prSet/>
      <dgm:spPr/>
      <dgm:t>
        <a:bodyPr/>
        <a:lstStyle/>
        <a:p>
          <a:endParaRPr lang="ru-RU"/>
        </a:p>
      </dgm:t>
    </dgm:pt>
    <dgm:pt modelId="{6781A3BA-371D-4C19-8268-0C3F80320D19}" type="pres">
      <dgm:prSet presAssocID="{5A493B69-210B-4D39-9402-7B836D5ADFEB}" presName="theList" presStyleCnt="0">
        <dgm:presLayoutVars>
          <dgm:dir/>
          <dgm:animLvl val="lvl"/>
          <dgm:resizeHandles val="exact"/>
        </dgm:presLayoutVars>
      </dgm:prSet>
      <dgm:spPr/>
    </dgm:pt>
    <dgm:pt modelId="{90BCE203-097E-4E13-8AE7-866509CEAA0F}" type="pres">
      <dgm:prSet presAssocID="{11BF4F23-ADDB-4117-89A7-34432043D4BD}" presName="compNode" presStyleCnt="0"/>
      <dgm:spPr/>
    </dgm:pt>
    <dgm:pt modelId="{1B9597B7-573C-40A6-8F3D-A3BDC4D5E2CE}" type="pres">
      <dgm:prSet presAssocID="{11BF4F23-ADDB-4117-89A7-34432043D4BD}" presName="aNode" presStyleLbl="bgShp" presStyleIdx="0" presStyleCnt="4"/>
      <dgm:spPr/>
    </dgm:pt>
    <dgm:pt modelId="{FADE24E1-D6C7-4B0B-80F0-9CA0BAC49A6D}" type="pres">
      <dgm:prSet presAssocID="{11BF4F23-ADDB-4117-89A7-34432043D4BD}" presName="textNode" presStyleLbl="bgShp" presStyleIdx="0" presStyleCnt="4"/>
      <dgm:spPr/>
    </dgm:pt>
    <dgm:pt modelId="{FCAF4C1C-E42F-451F-9860-9E922E34AD3C}" type="pres">
      <dgm:prSet presAssocID="{11BF4F23-ADDB-4117-89A7-34432043D4BD}" presName="compChildNode" presStyleCnt="0"/>
      <dgm:spPr/>
    </dgm:pt>
    <dgm:pt modelId="{1DDF23EF-AA90-43F8-AA4C-0189B3225455}" type="pres">
      <dgm:prSet presAssocID="{11BF4F23-ADDB-4117-89A7-34432043D4BD}" presName="theInnerList" presStyleCnt="0"/>
      <dgm:spPr/>
    </dgm:pt>
    <dgm:pt modelId="{5CF6ADBE-3DEB-41A5-BDBF-E0629A8FDDA5}" type="pres">
      <dgm:prSet presAssocID="{70E2EF9A-8CC1-4DC3-B33E-408B8986DA11}" presName="childNode" presStyleLbl="node1" presStyleIdx="0" presStyleCnt="6">
        <dgm:presLayoutVars>
          <dgm:bulletEnabled val="1"/>
        </dgm:presLayoutVars>
      </dgm:prSet>
      <dgm:spPr/>
    </dgm:pt>
    <dgm:pt modelId="{7725AD73-7CC1-42C9-8005-88139A71F8DA}" type="pres">
      <dgm:prSet presAssocID="{70E2EF9A-8CC1-4DC3-B33E-408B8986DA11}" presName="aSpace2" presStyleCnt="0"/>
      <dgm:spPr/>
    </dgm:pt>
    <dgm:pt modelId="{0AE28F5B-C7CD-46E3-AB53-0C5CACF25073}" type="pres">
      <dgm:prSet presAssocID="{7D4756A1-0C28-4C38-849F-126FEF25B54A}" presName="childNode" presStyleLbl="node1" presStyleIdx="1" presStyleCnt="6">
        <dgm:presLayoutVars>
          <dgm:bulletEnabled val="1"/>
        </dgm:presLayoutVars>
      </dgm:prSet>
      <dgm:spPr/>
    </dgm:pt>
    <dgm:pt modelId="{A4CFD802-7A80-493B-855B-201B532E1A94}" type="pres">
      <dgm:prSet presAssocID="{11BF4F23-ADDB-4117-89A7-34432043D4BD}" presName="aSpace" presStyleCnt="0"/>
      <dgm:spPr/>
    </dgm:pt>
    <dgm:pt modelId="{B2B6C789-F33B-490B-A372-8734BB2EEDA8}" type="pres">
      <dgm:prSet presAssocID="{8F8B4EDC-237A-4ED0-8748-0D4765408424}" presName="compNode" presStyleCnt="0"/>
      <dgm:spPr/>
    </dgm:pt>
    <dgm:pt modelId="{1FAE5384-F578-4623-A626-CCC92E06378F}" type="pres">
      <dgm:prSet presAssocID="{8F8B4EDC-237A-4ED0-8748-0D4765408424}" presName="aNode" presStyleLbl="bgShp" presStyleIdx="1" presStyleCnt="4"/>
      <dgm:spPr/>
    </dgm:pt>
    <dgm:pt modelId="{D9E4B21F-7A6D-474F-80A2-4A0574B85326}" type="pres">
      <dgm:prSet presAssocID="{8F8B4EDC-237A-4ED0-8748-0D4765408424}" presName="textNode" presStyleLbl="bgShp" presStyleIdx="1" presStyleCnt="4"/>
      <dgm:spPr/>
    </dgm:pt>
    <dgm:pt modelId="{83A51E6B-9C55-4CD2-8F16-47C58827A477}" type="pres">
      <dgm:prSet presAssocID="{8F8B4EDC-237A-4ED0-8748-0D4765408424}" presName="compChildNode" presStyleCnt="0"/>
      <dgm:spPr/>
    </dgm:pt>
    <dgm:pt modelId="{70D44E21-F0DD-4427-8C30-E7724D7ECE60}" type="pres">
      <dgm:prSet presAssocID="{8F8B4EDC-237A-4ED0-8748-0D4765408424}" presName="theInnerList" presStyleCnt="0"/>
      <dgm:spPr/>
    </dgm:pt>
    <dgm:pt modelId="{AA46EAD8-926E-4BF7-98B0-F4C8F20E82CD}" type="pres">
      <dgm:prSet presAssocID="{DA21D608-C328-4E9D-8F8F-66F243311145}" presName="childNode" presStyleLbl="node1" presStyleIdx="2" presStyleCnt="6">
        <dgm:presLayoutVars>
          <dgm:bulletEnabled val="1"/>
        </dgm:presLayoutVars>
      </dgm:prSet>
      <dgm:spPr/>
    </dgm:pt>
    <dgm:pt modelId="{865C7B5F-68B9-437F-AE21-AB2C84297BAD}" type="pres">
      <dgm:prSet presAssocID="{DA21D608-C328-4E9D-8F8F-66F243311145}" presName="aSpace2" presStyleCnt="0"/>
      <dgm:spPr/>
    </dgm:pt>
    <dgm:pt modelId="{E1FF7C05-994D-434E-BB82-1EABD5AC5290}" type="pres">
      <dgm:prSet presAssocID="{6613A48B-BA6A-4CE1-AA61-879C58763B39}" presName="childNode" presStyleLbl="node1" presStyleIdx="3" presStyleCnt="6">
        <dgm:presLayoutVars>
          <dgm:bulletEnabled val="1"/>
        </dgm:presLayoutVars>
      </dgm:prSet>
      <dgm:spPr/>
    </dgm:pt>
    <dgm:pt modelId="{7EC39B42-E7B3-4BD5-8303-C7F4998E778A}" type="pres">
      <dgm:prSet presAssocID="{8F8B4EDC-237A-4ED0-8748-0D4765408424}" presName="aSpace" presStyleCnt="0"/>
      <dgm:spPr/>
    </dgm:pt>
    <dgm:pt modelId="{E3C4A11F-38FA-4B08-B1C0-8B5C64E036D4}" type="pres">
      <dgm:prSet presAssocID="{6707E39F-3B02-46C9-95F8-267BF07CFB26}" presName="compNode" presStyleCnt="0"/>
      <dgm:spPr/>
    </dgm:pt>
    <dgm:pt modelId="{048EB722-3015-4934-B9A4-8D9BD24741E4}" type="pres">
      <dgm:prSet presAssocID="{6707E39F-3B02-46C9-95F8-267BF07CFB26}" presName="aNode" presStyleLbl="bgShp" presStyleIdx="2" presStyleCnt="4"/>
      <dgm:spPr/>
    </dgm:pt>
    <dgm:pt modelId="{264ED235-E03C-46FC-8C30-4A9EDE1F91B1}" type="pres">
      <dgm:prSet presAssocID="{6707E39F-3B02-46C9-95F8-267BF07CFB26}" presName="textNode" presStyleLbl="bgShp" presStyleIdx="2" presStyleCnt="4"/>
      <dgm:spPr/>
    </dgm:pt>
    <dgm:pt modelId="{CE50C431-7227-4106-871A-E8F04368C7B0}" type="pres">
      <dgm:prSet presAssocID="{6707E39F-3B02-46C9-95F8-267BF07CFB26}" presName="compChildNode" presStyleCnt="0"/>
      <dgm:spPr/>
    </dgm:pt>
    <dgm:pt modelId="{EED4DD35-160A-43E6-956B-B5A95152A739}" type="pres">
      <dgm:prSet presAssocID="{6707E39F-3B02-46C9-95F8-267BF07CFB26}" presName="theInnerList" presStyleCnt="0"/>
      <dgm:spPr/>
    </dgm:pt>
    <dgm:pt modelId="{8540EB4D-F306-40AC-AF09-5B2561321C6F}" type="pres">
      <dgm:prSet presAssocID="{6707E39F-3B02-46C9-95F8-267BF07CFB26}" presName="aSpace" presStyleCnt="0"/>
      <dgm:spPr/>
    </dgm:pt>
    <dgm:pt modelId="{17798ABB-C15A-4563-80F4-BD1414758375}" type="pres">
      <dgm:prSet presAssocID="{A9A1F319-EBDB-4AD4-A65E-F7E6E2086B7A}" presName="compNode" presStyleCnt="0"/>
      <dgm:spPr/>
    </dgm:pt>
    <dgm:pt modelId="{5AC41AF7-29D9-4713-849B-39F40DF6157A}" type="pres">
      <dgm:prSet presAssocID="{A9A1F319-EBDB-4AD4-A65E-F7E6E2086B7A}" presName="aNode" presStyleLbl="bgShp" presStyleIdx="3" presStyleCnt="4"/>
      <dgm:spPr/>
    </dgm:pt>
    <dgm:pt modelId="{EC8BC6F8-564F-4578-B623-8E37974AE3C5}" type="pres">
      <dgm:prSet presAssocID="{A9A1F319-EBDB-4AD4-A65E-F7E6E2086B7A}" presName="textNode" presStyleLbl="bgShp" presStyleIdx="3" presStyleCnt="4"/>
      <dgm:spPr/>
    </dgm:pt>
    <dgm:pt modelId="{41666583-DB21-4483-BCB5-C985A3038A2E}" type="pres">
      <dgm:prSet presAssocID="{A9A1F319-EBDB-4AD4-A65E-F7E6E2086B7A}" presName="compChildNode" presStyleCnt="0"/>
      <dgm:spPr/>
    </dgm:pt>
    <dgm:pt modelId="{B6B9D124-12C2-4388-A8D1-4D446D2A734C}" type="pres">
      <dgm:prSet presAssocID="{A9A1F319-EBDB-4AD4-A65E-F7E6E2086B7A}" presName="theInnerList" presStyleCnt="0"/>
      <dgm:spPr/>
    </dgm:pt>
    <dgm:pt modelId="{3789ADC1-761D-467E-A930-C5986645A46B}" type="pres">
      <dgm:prSet presAssocID="{4EE2FEFA-8F90-40F0-8472-5A2DB18C0D63}" presName="childNode" presStyleLbl="node1" presStyleIdx="4" presStyleCnt="6">
        <dgm:presLayoutVars>
          <dgm:bulletEnabled val="1"/>
        </dgm:presLayoutVars>
      </dgm:prSet>
      <dgm:spPr/>
    </dgm:pt>
    <dgm:pt modelId="{0BF8E755-93FC-41AD-B551-16945B4BAC48}" type="pres">
      <dgm:prSet presAssocID="{4EE2FEFA-8F90-40F0-8472-5A2DB18C0D63}" presName="aSpace2" presStyleCnt="0"/>
      <dgm:spPr/>
    </dgm:pt>
    <dgm:pt modelId="{2DED22B7-A139-45F6-900D-21F0B2D00C48}" type="pres">
      <dgm:prSet presAssocID="{B5039025-3191-4905-B568-DB0B07DE7972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61F44C0D-48B9-4F71-B183-3D6AA7172C7B}" type="presOf" srcId="{6613A48B-BA6A-4CE1-AA61-879C58763B39}" destId="{E1FF7C05-994D-434E-BB82-1EABD5AC5290}" srcOrd="0" destOrd="0" presId="urn:microsoft.com/office/officeart/2005/8/layout/lProcess2"/>
    <dgm:cxn modelId="{6AE91426-C9C1-47D2-9090-9BC54C63F89E}" srcId="{A9A1F319-EBDB-4AD4-A65E-F7E6E2086B7A}" destId="{4EE2FEFA-8F90-40F0-8472-5A2DB18C0D63}" srcOrd="0" destOrd="0" parTransId="{9A321969-9E89-43BF-B5C4-A303AEA68B85}" sibTransId="{D1C79402-37DF-448A-8B3E-06F716DCF932}"/>
    <dgm:cxn modelId="{4A9C622C-33F1-499A-A25E-EF436C231DCA}" srcId="{5A493B69-210B-4D39-9402-7B836D5ADFEB}" destId="{11BF4F23-ADDB-4117-89A7-34432043D4BD}" srcOrd="0" destOrd="0" parTransId="{4FB4F960-CE5E-47BF-A0C4-477ED3C1BF36}" sibTransId="{FEFE0BEB-6499-45E6-BC05-E68ABCAA4C79}"/>
    <dgm:cxn modelId="{8707942C-D02E-4406-BC8F-69B6530DAFD2}" type="presOf" srcId="{6707E39F-3B02-46C9-95F8-267BF07CFB26}" destId="{048EB722-3015-4934-B9A4-8D9BD24741E4}" srcOrd="0" destOrd="0" presId="urn:microsoft.com/office/officeart/2005/8/layout/lProcess2"/>
    <dgm:cxn modelId="{A09F1330-F752-4E65-9E45-3190A204E70D}" srcId="{8F8B4EDC-237A-4ED0-8748-0D4765408424}" destId="{6613A48B-BA6A-4CE1-AA61-879C58763B39}" srcOrd="1" destOrd="0" parTransId="{68960D2E-4644-485C-AF00-F554A04575B6}" sibTransId="{BC9B1CB8-A3A7-4400-8FCE-009A36A8B47E}"/>
    <dgm:cxn modelId="{D1741032-6A47-4CCB-88CE-206F46622A91}" srcId="{5A493B69-210B-4D39-9402-7B836D5ADFEB}" destId="{6707E39F-3B02-46C9-95F8-267BF07CFB26}" srcOrd="2" destOrd="0" parTransId="{C3D8B4AE-9797-400D-851F-8C9F26CF57B0}" sibTransId="{5F5CE48B-C411-47CD-9C59-BBFF019A58C9}"/>
    <dgm:cxn modelId="{0E140A33-0AC4-407F-A698-EB5C2F019256}" srcId="{A9A1F319-EBDB-4AD4-A65E-F7E6E2086B7A}" destId="{B5039025-3191-4905-B568-DB0B07DE7972}" srcOrd="1" destOrd="0" parTransId="{9FEAC65F-1330-4AE4-AE9A-A3FD4786AEE2}" sibTransId="{14C5904D-7B17-41F9-B0CC-7FF7C9F43CBB}"/>
    <dgm:cxn modelId="{F2B1C037-A5FC-4D56-A8A9-E55928CD9E08}" type="presOf" srcId="{11BF4F23-ADDB-4117-89A7-34432043D4BD}" destId="{FADE24E1-D6C7-4B0B-80F0-9CA0BAC49A6D}" srcOrd="1" destOrd="0" presId="urn:microsoft.com/office/officeart/2005/8/layout/lProcess2"/>
    <dgm:cxn modelId="{E67A023A-76D6-4C30-AD43-2C84B5D24003}" srcId="{5A493B69-210B-4D39-9402-7B836D5ADFEB}" destId="{A9A1F319-EBDB-4AD4-A65E-F7E6E2086B7A}" srcOrd="3" destOrd="0" parTransId="{2CACCE5A-1AF9-4A51-B9CF-96A95A3361D7}" sibTransId="{ED992165-B24B-487B-B3E5-5A7F2A08DE1E}"/>
    <dgm:cxn modelId="{AC779663-AE12-4EE5-AA51-CE5D5F389375}" type="presOf" srcId="{DA21D608-C328-4E9D-8F8F-66F243311145}" destId="{AA46EAD8-926E-4BF7-98B0-F4C8F20E82CD}" srcOrd="0" destOrd="0" presId="urn:microsoft.com/office/officeart/2005/8/layout/lProcess2"/>
    <dgm:cxn modelId="{B9F92E73-8A7D-4C84-84D1-DAD24B595326}" srcId="{5A493B69-210B-4D39-9402-7B836D5ADFEB}" destId="{8F8B4EDC-237A-4ED0-8748-0D4765408424}" srcOrd="1" destOrd="0" parTransId="{8627BA76-6F18-441A-BB1F-3E1C53ACF9FC}" sibTransId="{34B188CE-1C23-469F-962A-43EF1877BDCF}"/>
    <dgm:cxn modelId="{727CF253-373C-4D02-829A-5305629A28F2}" type="presOf" srcId="{8F8B4EDC-237A-4ED0-8748-0D4765408424}" destId="{1FAE5384-F578-4623-A626-CCC92E06378F}" srcOrd="0" destOrd="0" presId="urn:microsoft.com/office/officeart/2005/8/layout/lProcess2"/>
    <dgm:cxn modelId="{96C49381-F346-465E-A45A-F94D694BF540}" type="presOf" srcId="{70E2EF9A-8CC1-4DC3-B33E-408B8986DA11}" destId="{5CF6ADBE-3DEB-41A5-BDBF-E0629A8FDDA5}" srcOrd="0" destOrd="0" presId="urn:microsoft.com/office/officeart/2005/8/layout/lProcess2"/>
    <dgm:cxn modelId="{7D94E08D-5B50-4211-8225-005C49ADCE64}" type="presOf" srcId="{7D4756A1-0C28-4C38-849F-126FEF25B54A}" destId="{0AE28F5B-C7CD-46E3-AB53-0C5CACF25073}" srcOrd="0" destOrd="0" presId="urn:microsoft.com/office/officeart/2005/8/layout/lProcess2"/>
    <dgm:cxn modelId="{22AEE499-EFD2-492A-BAD5-268A9B28F7A4}" type="presOf" srcId="{5A493B69-210B-4D39-9402-7B836D5ADFEB}" destId="{6781A3BA-371D-4C19-8268-0C3F80320D19}" srcOrd="0" destOrd="0" presId="urn:microsoft.com/office/officeart/2005/8/layout/lProcess2"/>
    <dgm:cxn modelId="{A26CCBBC-5C77-48B7-86D2-80877E09026E}" type="presOf" srcId="{6707E39F-3B02-46C9-95F8-267BF07CFB26}" destId="{264ED235-E03C-46FC-8C30-4A9EDE1F91B1}" srcOrd="1" destOrd="0" presId="urn:microsoft.com/office/officeart/2005/8/layout/lProcess2"/>
    <dgm:cxn modelId="{BDD372C4-2C42-4620-B244-2E03B15C02D5}" srcId="{11BF4F23-ADDB-4117-89A7-34432043D4BD}" destId="{7D4756A1-0C28-4C38-849F-126FEF25B54A}" srcOrd="1" destOrd="0" parTransId="{4FB64756-497D-4059-BB9D-FC9414B88C19}" sibTransId="{5B78E9E2-34BD-4226-9898-B6942086519E}"/>
    <dgm:cxn modelId="{10F2F4C9-5E11-4DFE-90F1-4EA73754243B}" type="presOf" srcId="{B5039025-3191-4905-B568-DB0B07DE7972}" destId="{2DED22B7-A139-45F6-900D-21F0B2D00C48}" srcOrd="0" destOrd="0" presId="urn:microsoft.com/office/officeart/2005/8/layout/lProcess2"/>
    <dgm:cxn modelId="{971384CF-7933-49B3-A4F5-40B7F1CF6ADE}" type="presOf" srcId="{A9A1F319-EBDB-4AD4-A65E-F7E6E2086B7A}" destId="{EC8BC6F8-564F-4578-B623-8E37974AE3C5}" srcOrd="1" destOrd="0" presId="urn:microsoft.com/office/officeart/2005/8/layout/lProcess2"/>
    <dgm:cxn modelId="{407592DF-675F-4E8C-AEA9-DF1FF0FB8313}" type="presOf" srcId="{A9A1F319-EBDB-4AD4-A65E-F7E6E2086B7A}" destId="{5AC41AF7-29D9-4713-849B-39F40DF6157A}" srcOrd="0" destOrd="0" presId="urn:microsoft.com/office/officeart/2005/8/layout/lProcess2"/>
    <dgm:cxn modelId="{BF7CF6E3-5562-46DE-82E3-16BD50FF43CA}" srcId="{11BF4F23-ADDB-4117-89A7-34432043D4BD}" destId="{70E2EF9A-8CC1-4DC3-B33E-408B8986DA11}" srcOrd="0" destOrd="0" parTransId="{9EA622D6-04D8-4C69-AF15-7DDE03BD76D7}" sibTransId="{688EA8C7-7ABA-4543-B1DD-F06CF569F7D2}"/>
    <dgm:cxn modelId="{F06EDCE8-08C8-4966-8EE8-C8FE0E74E637}" srcId="{8F8B4EDC-237A-4ED0-8748-0D4765408424}" destId="{DA21D608-C328-4E9D-8F8F-66F243311145}" srcOrd="0" destOrd="0" parTransId="{9A2A15D2-F4DD-4247-9067-1DF561741BCF}" sibTransId="{21042108-F7EE-4FD9-9F6E-688F5F5A7344}"/>
    <dgm:cxn modelId="{DEA018F1-C067-470F-893D-861343049182}" type="presOf" srcId="{8F8B4EDC-237A-4ED0-8748-0D4765408424}" destId="{D9E4B21F-7A6D-474F-80A2-4A0574B85326}" srcOrd="1" destOrd="0" presId="urn:microsoft.com/office/officeart/2005/8/layout/lProcess2"/>
    <dgm:cxn modelId="{89727FF7-8C37-48E3-A1FD-F22DFB24F29A}" type="presOf" srcId="{4EE2FEFA-8F90-40F0-8472-5A2DB18C0D63}" destId="{3789ADC1-761D-467E-A930-C5986645A46B}" srcOrd="0" destOrd="0" presId="urn:microsoft.com/office/officeart/2005/8/layout/lProcess2"/>
    <dgm:cxn modelId="{8C333CFF-D4D4-47FA-9E16-8090991E1B6C}" type="presOf" srcId="{11BF4F23-ADDB-4117-89A7-34432043D4BD}" destId="{1B9597B7-573C-40A6-8F3D-A3BDC4D5E2CE}" srcOrd="0" destOrd="0" presId="urn:microsoft.com/office/officeart/2005/8/layout/lProcess2"/>
    <dgm:cxn modelId="{CB95B70D-52D2-4076-BB3C-62E8BEFB9958}" type="presParOf" srcId="{6781A3BA-371D-4C19-8268-0C3F80320D19}" destId="{90BCE203-097E-4E13-8AE7-866509CEAA0F}" srcOrd="0" destOrd="0" presId="urn:microsoft.com/office/officeart/2005/8/layout/lProcess2"/>
    <dgm:cxn modelId="{D9DA759C-A02B-4C9E-866A-C900B9C44DAA}" type="presParOf" srcId="{90BCE203-097E-4E13-8AE7-866509CEAA0F}" destId="{1B9597B7-573C-40A6-8F3D-A3BDC4D5E2CE}" srcOrd="0" destOrd="0" presId="urn:microsoft.com/office/officeart/2005/8/layout/lProcess2"/>
    <dgm:cxn modelId="{806B0709-F865-4731-9321-F6924ED6AB65}" type="presParOf" srcId="{90BCE203-097E-4E13-8AE7-866509CEAA0F}" destId="{FADE24E1-D6C7-4B0B-80F0-9CA0BAC49A6D}" srcOrd="1" destOrd="0" presId="urn:microsoft.com/office/officeart/2005/8/layout/lProcess2"/>
    <dgm:cxn modelId="{8CA1B7F7-D424-4ADE-B1A6-9DC71D1BDC49}" type="presParOf" srcId="{90BCE203-097E-4E13-8AE7-866509CEAA0F}" destId="{FCAF4C1C-E42F-451F-9860-9E922E34AD3C}" srcOrd="2" destOrd="0" presId="urn:microsoft.com/office/officeart/2005/8/layout/lProcess2"/>
    <dgm:cxn modelId="{F8F63F05-2481-4EDC-8E66-0E74D94F90D0}" type="presParOf" srcId="{FCAF4C1C-E42F-451F-9860-9E922E34AD3C}" destId="{1DDF23EF-AA90-43F8-AA4C-0189B3225455}" srcOrd="0" destOrd="0" presId="urn:microsoft.com/office/officeart/2005/8/layout/lProcess2"/>
    <dgm:cxn modelId="{050CF5B7-DAC9-4A37-8A79-ADF38B290A5A}" type="presParOf" srcId="{1DDF23EF-AA90-43F8-AA4C-0189B3225455}" destId="{5CF6ADBE-3DEB-41A5-BDBF-E0629A8FDDA5}" srcOrd="0" destOrd="0" presId="urn:microsoft.com/office/officeart/2005/8/layout/lProcess2"/>
    <dgm:cxn modelId="{A293D1C2-C45E-4403-8B3A-416471A034A2}" type="presParOf" srcId="{1DDF23EF-AA90-43F8-AA4C-0189B3225455}" destId="{7725AD73-7CC1-42C9-8005-88139A71F8DA}" srcOrd="1" destOrd="0" presId="urn:microsoft.com/office/officeart/2005/8/layout/lProcess2"/>
    <dgm:cxn modelId="{D01D2060-863F-45D9-B99C-940F1920D4FF}" type="presParOf" srcId="{1DDF23EF-AA90-43F8-AA4C-0189B3225455}" destId="{0AE28F5B-C7CD-46E3-AB53-0C5CACF25073}" srcOrd="2" destOrd="0" presId="urn:microsoft.com/office/officeart/2005/8/layout/lProcess2"/>
    <dgm:cxn modelId="{84165370-2BDB-48CD-9EE6-FED4BF8E93C7}" type="presParOf" srcId="{6781A3BA-371D-4C19-8268-0C3F80320D19}" destId="{A4CFD802-7A80-493B-855B-201B532E1A94}" srcOrd="1" destOrd="0" presId="urn:microsoft.com/office/officeart/2005/8/layout/lProcess2"/>
    <dgm:cxn modelId="{9DB5A4AF-CF2B-4F47-AA1A-EAD8AEDF2FC4}" type="presParOf" srcId="{6781A3BA-371D-4C19-8268-0C3F80320D19}" destId="{B2B6C789-F33B-490B-A372-8734BB2EEDA8}" srcOrd="2" destOrd="0" presId="urn:microsoft.com/office/officeart/2005/8/layout/lProcess2"/>
    <dgm:cxn modelId="{8E269A5F-92AF-4F4F-BA73-8AA10E9DCC0E}" type="presParOf" srcId="{B2B6C789-F33B-490B-A372-8734BB2EEDA8}" destId="{1FAE5384-F578-4623-A626-CCC92E06378F}" srcOrd="0" destOrd="0" presId="urn:microsoft.com/office/officeart/2005/8/layout/lProcess2"/>
    <dgm:cxn modelId="{29FAECB8-3F42-497D-84B2-6E7D38D3D3F3}" type="presParOf" srcId="{B2B6C789-F33B-490B-A372-8734BB2EEDA8}" destId="{D9E4B21F-7A6D-474F-80A2-4A0574B85326}" srcOrd="1" destOrd="0" presId="urn:microsoft.com/office/officeart/2005/8/layout/lProcess2"/>
    <dgm:cxn modelId="{028DEC23-9A82-441B-82A9-A3368069E179}" type="presParOf" srcId="{B2B6C789-F33B-490B-A372-8734BB2EEDA8}" destId="{83A51E6B-9C55-4CD2-8F16-47C58827A477}" srcOrd="2" destOrd="0" presId="urn:microsoft.com/office/officeart/2005/8/layout/lProcess2"/>
    <dgm:cxn modelId="{B070A362-DD24-4424-80AF-63E2F5A14E7B}" type="presParOf" srcId="{83A51E6B-9C55-4CD2-8F16-47C58827A477}" destId="{70D44E21-F0DD-4427-8C30-E7724D7ECE60}" srcOrd="0" destOrd="0" presId="urn:microsoft.com/office/officeart/2005/8/layout/lProcess2"/>
    <dgm:cxn modelId="{AD43DA72-F757-4733-8500-68B2A60FD879}" type="presParOf" srcId="{70D44E21-F0DD-4427-8C30-E7724D7ECE60}" destId="{AA46EAD8-926E-4BF7-98B0-F4C8F20E82CD}" srcOrd="0" destOrd="0" presId="urn:microsoft.com/office/officeart/2005/8/layout/lProcess2"/>
    <dgm:cxn modelId="{869C399C-4426-4420-84B3-C3701FAC82B0}" type="presParOf" srcId="{70D44E21-F0DD-4427-8C30-E7724D7ECE60}" destId="{865C7B5F-68B9-437F-AE21-AB2C84297BAD}" srcOrd="1" destOrd="0" presId="urn:microsoft.com/office/officeart/2005/8/layout/lProcess2"/>
    <dgm:cxn modelId="{33EDF4F8-B803-4A66-A2F9-0C5CF046753A}" type="presParOf" srcId="{70D44E21-F0DD-4427-8C30-E7724D7ECE60}" destId="{E1FF7C05-994D-434E-BB82-1EABD5AC5290}" srcOrd="2" destOrd="0" presId="urn:microsoft.com/office/officeart/2005/8/layout/lProcess2"/>
    <dgm:cxn modelId="{EB670FB4-C885-45C0-97C7-9FCA61489C76}" type="presParOf" srcId="{6781A3BA-371D-4C19-8268-0C3F80320D19}" destId="{7EC39B42-E7B3-4BD5-8303-C7F4998E778A}" srcOrd="3" destOrd="0" presId="urn:microsoft.com/office/officeart/2005/8/layout/lProcess2"/>
    <dgm:cxn modelId="{10C277F3-56A4-443A-B943-9403E565D681}" type="presParOf" srcId="{6781A3BA-371D-4C19-8268-0C3F80320D19}" destId="{E3C4A11F-38FA-4B08-B1C0-8B5C64E036D4}" srcOrd="4" destOrd="0" presId="urn:microsoft.com/office/officeart/2005/8/layout/lProcess2"/>
    <dgm:cxn modelId="{70B1CFF7-206F-4185-AC94-5A5525DEEE1E}" type="presParOf" srcId="{E3C4A11F-38FA-4B08-B1C0-8B5C64E036D4}" destId="{048EB722-3015-4934-B9A4-8D9BD24741E4}" srcOrd="0" destOrd="0" presId="urn:microsoft.com/office/officeart/2005/8/layout/lProcess2"/>
    <dgm:cxn modelId="{40BC992A-5CA6-4E0A-BF19-C36BA32BC7E4}" type="presParOf" srcId="{E3C4A11F-38FA-4B08-B1C0-8B5C64E036D4}" destId="{264ED235-E03C-46FC-8C30-4A9EDE1F91B1}" srcOrd="1" destOrd="0" presId="urn:microsoft.com/office/officeart/2005/8/layout/lProcess2"/>
    <dgm:cxn modelId="{17C7C746-BB62-41F4-8B2F-589C531FB379}" type="presParOf" srcId="{E3C4A11F-38FA-4B08-B1C0-8B5C64E036D4}" destId="{CE50C431-7227-4106-871A-E8F04368C7B0}" srcOrd="2" destOrd="0" presId="urn:microsoft.com/office/officeart/2005/8/layout/lProcess2"/>
    <dgm:cxn modelId="{19D7EDEF-470E-406C-9508-0CCA9108534E}" type="presParOf" srcId="{CE50C431-7227-4106-871A-E8F04368C7B0}" destId="{EED4DD35-160A-43E6-956B-B5A95152A739}" srcOrd="0" destOrd="0" presId="urn:microsoft.com/office/officeart/2005/8/layout/lProcess2"/>
    <dgm:cxn modelId="{1EE484DB-25A5-409D-8890-FA023858997B}" type="presParOf" srcId="{6781A3BA-371D-4C19-8268-0C3F80320D19}" destId="{8540EB4D-F306-40AC-AF09-5B2561321C6F}" srcOrd="5" destOrd="0" presId="urn:microsoft.com/office/officeart/2005/8/layout/lProcess2"/>
    <dgm:cxn modelId="{EA2658FB-F827-457D-9F47-6E8DF1504865}" type="presParOf" srcId="{6781A3BA-371D-4C19-8268-0C3F80320D19}" destId="{17798ABB-C15A-4563-80F4-BD1414758375}" srcOrd="6" destOrd="0" presId="urn:microsoft.com/office/officeart/2005/8/layout/lProcess2"/>
    <dgm:cxn modelId="{447EE350-41BC-4521-9C85-4030A8AABED4}" type="presParOf" srcId="{17798ABB-C15A-4563-80F4-BD1414758375}" destId="{5AC41AF7-29D9-4713-849B-39F40DF6157A}" srcOrd="0" destOrd="0" presId="urn:microsoft.com/office/officeart/2005/8/layout/lProcess2"/>
    <dgm:cxn modelId="{9671AAEA-CBE3-40E0-96FF-2083B594AC42}" type="presParOf" srcId="{17798ABB-C15A-4563-80F4-BD1414758375}" destId="{EC8BC6F8-564F-4578-B623-8E37974AE3C5}" srcOrd="1" destOrd="0" presId="urn:microsoft.com/office/officeart/2005/8/layout/lProcess2"/>
    <dgm:cxn modelId="{7C4DCCF1-3A3A-484F-B886-294CCA86B041}" type="presParOf" srcId="{17798ABB-C15A-4563-80F4-BD1414758375}" destId="{41666583-DB21-4483-BCB5-C985A3038A2E}" srcOrd="2" destOrd="0" presId="urn:microsoft.com/office/officeart/2005/8/layout/lProcess2"/>
    <dgm:cxn modelId="{3A9ABABB-D788-4461-BAD4-4E8E386AFC1A}" type="presParOf" srcId="{41666583-DB21-4483-BCB5-C985A3038A2E}" destId="{B6B9D124-12C2-4388-A8D1-4D446D2A734C}" srcOrd="0" destOrd="0" presId="urn:microsoft.com/office/officeart/2005/8/layout/lProcess2"/>
    <dgm:cxn modelId="{357C641F-8D16-41AB-A952-E27D2991F484}" type="presParOf" srcId="{B6B9D124-12C2-4388-A8D1-4D446D2A734C}" destId="{3789ADC1-761D-467E-A930-C5986645A46B}" srcOrd="0" destOrd="0" presId="urn:microsoft.com/office/officeart/2005/8/layout/lProcess2"/>
    <dgm:cxn modelId="{18F6C782-35FB-462F-AD8A-C0E03E90FE29}" type="presParOf" srcId="{B6B9D124-12C2-4388-A8D1-4D446D2A734C}" destId="{0BF8E755-93FC-41AD-B551-16945B4BAC48}" srcOrd="1" destOrd="0" presId="urn:microsoft.com/office/officeart/2005/8/layout/lProcess2"/>
    <dgm:cxn modelId="{B1366013-F927-4C2F-92F2-F528D7F0C8DB}" type="presParOf" srcId="{B6B9D124-12C2-4388-A8D1-4D446D2A734C}" destId="{2DED22B7-A139-45F6-900D-21F0B2D00C4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597B7-573C-40A6-8F3D-A3BDC4D5E2CE}">
      <dsp:nvSpPr>
        <dsp:cNvPr id="0" name=""/>
        <dsp:cNvSpPr/>
      </dsp:nvSpPr>
      <dsp:spPr>
        <a:xfrm>
          <a:off x="1732" y="0"/>
          <a:ext cx="1700528" cy="39096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Элемент 1</a:t>
          </a:r>
        </a:p>
      </dsp:txBody>
      <dsp:txXfrm>
        <a:off x="1732" y="0"/>
        <a:ext cx="1700528" cy="1172887"/>
      </dsp:txXfrm>
    </dsp:sp>
    <dsp:sp modelId="{5CF6ADBE-3DEB-41A5-BDBF-E0629A8FDDA5}">
      <dsp:nvSpPr>
        <dsp:cNvPr id="0" name=""/>
        <dsp:cNvSpPr/>
      </dsp:nvSpPr>
      <dsp:spPr>
        <a:xfrm>
          <a:off x="171785" y="1174033"/>
          <a:ext cx="1360423" cy="1178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Значение</a:t>
          </a:r>
          <a:r>
            <a:rPr lang="en-US" sz="1800" kern="1200" dirty="0"/>
            <a:t> </a:t>
          </a:r>
          <a:r>
            <a:rPr lang="ru-RU" sz="1800" kern="1200" dirty="0"/>
            <a:t>элемента 1</a:t>
          </a:r>
        </a:p>
      </dsp:txBody>
      <dsp:txXfrm>
        <a:off x="206311" y="1208559"/>
        <a:ext cx="1291371" cy="1109753"/>
      </dsp:txXfrm>
    </dsp:sp>
    <dsp:sp modelId="{0AE28F5B-C7CD-46E3-AB53-0C5CACF25073}">
      <dsp:nvSpPr>
        <dsp:cNvPr id="0" name=""/>
        <dsp:cNvSpPr/>
      </dsp:nvSpPr>
      <dsp:spPr>
        <a:xfrm>
          <a:off x="171785" y="2534193"/>
          <a:ext cx="1360423" cy="1178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Индекс элемента 1</a:t>
          </a:r>
        </a:p>
      </dsp:txBody>
      <dsp:txXfrm>
        <a:off x="206311" y="2568719"/>
        <a:ext cx="1291371" cy="1109753"/>
      </dsp:txXfrm>
    </dsp:sp>
    <dsp:sp modelId="{1FAE5384-F578-4623-A626-CCC92E06378F}">
      <dsp:nvSpPr>
        <dsp:cNvPr id="0" name=""/>
        <dsp:cNvSpPr/>
      </dsp:nvSpPr>
      <dsp:spPr>
        <a:xfrm>
          <a:off x="1829801" y="0"/>
          <a:ext cx="1700528" cy="39096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Элемент 2</a:t>
          </a:r>
        </a:p>
      </dsp:txBody>
      <dsp:txXfrm>
        <a:off x="1829801" y="0"/>
        <a:ext cx="1700528" cy="1172887"/>
      </dsp:txXfrm>
    </dsp:sp>
    <dsp:sp modelId="{AA46EAD8-926E-4BF7-98B0-F4C8F20E82CD}">
      <dsp:nvSpPr>
        <dsp:cNvPr id="0" name=""/>
        <dsp:cNvSpPr/>
      </dsp:nvSpPr>
      <dsp:spPr>
        <a:xfrm>
          <a:off x="1999854" y="1174033"/>
          <a:ext cx="1360423" cy="1178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Значение элемента 2</a:t>
          </a:r>
        </a:p>
      </dsp:txBody>
      <dsp:txXfrm>
        <a:off x="2034380" y="1208559"/>
        <a:ext cx="1291371" cy="1109753"/>
      </dsp:txXfrm>
    </dsp:sp>
    <dsp:sp modelId="{E1FF7C05-994D-434E-BB82-1EABD5AC5290}">
      <dsp:nvSpPr>
        <dsp:cNvPr id="0" name=""/>
        <dsp:cNvSpPr/>
      </dsp:nvSpPr>
      <dsp:spPr>
        <a:xfrm>
          <a:off x="1999854" y="2534193"/>
          <a:ext cx="1360423" cy="1178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Индекс элемента 2</a:t>
          </a:r>
        </a:p>
      </dsp:txBody>
      <dsp:txXfrm>
        <a:off x="2034380" y="2568719"/>
        <a:ext cx="1291371" cy="1109753"/>
      </dsp:txXfrm>
    </dsp:sp>
    <dsp:sp modelId="{048EB722-3015-4934-B9A4-8D9BD24741E4}">
      <dsp:nvSpPr>
        <dsp:cNvPr id="0" name=""/>
        <dsp:cNvSpPr/>
      </dsp:nvSpPr>
      <dsp:spPr>
        <a:xfrm>
          <a:off x="3657869" y="0"/>
          <a:ext cx="1700528" cy="39096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/>
            <a:t>…</a:t>
          </a:r>
        </a:p>
      </dsp:txBody>
      <dsp:txXfrm>
        <a:off x="3657869" y="0"/>
        <a:ext cx="1700528" cy="1172887"/>
      </dsp:txXfrm>
    </dsp:sp>
    <dsp:sp modelId="{5AC41AF7-29D9-4713-849B-39F40DF6157A}">
      <dsp:nvSpPr>
        <dsp:cNvPr id="0" name=""/>
        <dsp:cNvSpPr/>
      </dsp:nvSpPr>
      <dsp:spPr>
        <a:xfrm>
          <a:off x="5485938" y="0"/>
          <a:ext cx="1700528" cy="39096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Элемент </a:t>
          </a:r>
          <a:r>
            <a:rPr lang="en-US" sz="2400" kern="1200" dirty="0"/>
            <a:t>N</a:t>
          </a:r>
          <a:endParaRPr lang="ru-RU" sz="2400" kern="1200" dirty="0"/>
        </a:p>
      </dsp:txBody>
      <dsp:txXfrm>
        <a:off x="5485938" y="0"/>
        <a:ext cx="1700528" cy="1172887"/>
      </dsp:txXfrm>
    </dsp:sp>
    <dsp:sp modelId="{3789ADC1-761D-467E-A930-C5986645A46B}">
      <dsp:nvSpPr>
        <dsp:cNvPr id="0" name=""/>
        <dsp:cNvSpPr/>
      </dsp:nvSpPr>
      <dsp:spPr>
        <a:xfrm>
          <a:off x="5655991" y="1174033"/>
          <a:ext cx="1360423" cy="1178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Значение элемента </a:t>
          </a:r>
          <a:r>
            <a:rPr lang="en-US" sz="1800" kern="1200" dirty="0"/>
            <a:t>n</a:t>
          </a:r>
          <a:endParaRPr lang="ru-RU" sz="1800" kern="1200" dirty="0"/>
        </a:p>
      </dsp:txBody>
      <dsp:txXfrm>
        <a:off x="5690517" y="1208559"/>
        <a:ext cx="1291371" cy="1109753"/>
      </dsp:txXfrm>
    </dsp:sp>
    <dsp:sp modelId="{2DED22B7-A139-45F6-900D-21F0B2D00C48}">
      <dsp:nvSpPr>
        <dsp:cNvPr id="0" name=""/>
        <dsp:cNvSpPr/>
      </dsp:nvSpPr>
      <dsp:spPr>
        <a:xfrm>
          <a:off x="5655991" y="2534193"/>
          <a:ext cx="1360423" cy="1178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Индекс</a:t>
          </a:r>
          <a:r>
            <a:rPr lang="en-US" sz="1800" kern="1200" dirty="0"/>
            <a:t> </a:t>
          </a:r>
          <a:r>
            <a:rPr lang="ru-RU" sz="1800" kern="1200" dirty="0"/>
            <a:t>элемента </a:t>
          </a:r>
          <a:r>
            <a:rPr lang="en-US" sz="1800" kern="1200" dirty="0"/>
            <a:t>n</a:t>
          </a:r>
          <a:endParaRPr lang="ru-RU" sz="1800" kern="1200" dirty="0"/>
        </a:p>
      </dsp:txBody>
      <dsp:txXfrm>
        <a:off x="5690517" y="2568719"/>
        <a:ext cx="1291371" cy="1109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8BF2A0-8B75-4D81-A589-5513E9E1EF3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87736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Другие обозначения касаются аппаратной реализации.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BF2A0-8B75-4D81-A589-5513E9E1EF30}" type="slidenum">
              <a:rPr lang="ru-RU" altLang="ru-RU" smtClean="0"/>
              <a:pPr/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7341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Ввод –</a:t>
            </a:r>
            <a:r>
              <a:rPr lang="ru-RU" baseline="0" dirty="0"/>
              <a:t> тоже сохранение значения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BF2A0-8B75-4D81-A589-5513E9E1EF30}" type="slidenum">
              <a:rPr lang="ru-RU" altLang="ru-RU" smtClean="0"/>
              <a:pPr/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37249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BF2A0-8B75-4D81-A589-5513E9E1EF30}" type="slidenum">
              <a:rPr lang="ru-RU" altLang="ru-RU" smtClean="0"/>
              <a:pPr/>
              <a:t>13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2011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BF2A0-8B75-4D81-A589-5513E9E1EF30}" type="slidenum">
              <a:rPr lang="ru-RU" altLang="ru-RU" smtClean="0"/>
              <a:pPr/>
              <a:t>22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929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b="1" i="1" dirty="0">
                <a:solidFill>
                  <a:schemeClr val="bg1"/>
                </a:solidFill>
                <a:cs typeface="Arial" charset="0"/>
                <a:sym typeface="Symbol" pitchFamily="18" charset="2"/>
              </a:rPr>
              <a:t>Лекции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38733" y="-20638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BBF6DDE6-9303-4CCC-9FB1-051217718A9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6226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b="1" i="1" dirty="0">
                <a:solidFill>
                  <a:schemeClr val="bg1"/>
                </a:solidFill>
                <a:cs typeface="Arial" charset="0"/>
                <a:sym typeface="Symbol" pitchFamily="18" charset="2"/>
              </a:rPr>
              <a:t>Лекция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0336" y="1760561"/>
            <a:ext cx="11536905" cy="1487606"/>
          </a:xfrm>
        </p:spPr>
        <p:txBody>
          <a:bodyPr/>
          <a:lstStyle>
            <a:lvl1pPr>
              <a:defRPr sz="7200" b="1">
                <a:solidFill>
                  <a:srgbClr val="333399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4693" y="4626591"/>
            <a:ext cx="10144835" cy="1380698"/>
          </a:xfrm>
        </p:spPr>
        <p:txBody>
          <a:bodyPr/>
          <a:lstStyle>
            <a:lvl1pPr marL="0" indent="0" algn="ctr">
              <a:buNone/>
              <a:defRPr sz="4000" b="1"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38733" y="-20638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C67D036E-BD35-4E2E-B1F0-48937F479BB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6493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12192000" cy="28575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i="1" dirty="0">
                <a:solidFill>
                  <a:schemeClr val="bg1"/>
                </a:solidFill>
                <a:cs typeface="Arial" pitchFamily="34" charset="0"/>
                <a:sym typeface="Symbol"/>
              </a:rPr>
              <a:t>Алгоритмизация</a:t>
            </a:r>
            <a:r>
              <a:rPr lang="ru-RU" sz="1400" b="1" i="1" baseline="0" dirty="0">
                <a:solidFill>
                  <a:schemeClr val="bg1"/>
                </a:solidFill>
                <a:cs typeface="Arial" pitchFamily="34" charset="0"/>
                <a:sym typeface="Symbol"/>
              </a:rPr>
              <a:t> и программирование</a:t>
            </a:r>
            <a:endParaRPr lang="ru-RU" sz="1400" b="1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b="1" i="1" dirty="0">
                <a:solidFill>
                  <a:schemeClr val="bg1"/>
                </a:solidFill>
                <a:cs typeface="Arial" charset="0"/>
                <a:sym typeface="Symbol" pitchFamily="18" charset="2"/>
              </a:rPr>
              <a:t>Лекции</a:t>
            </a: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501651" y="1081083"/>
            <a:ext cx="11286067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14291" y="301272"/>
            <a:ext cx="11168109" cy="779811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38733" y="-20638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A6986BD7-6655-4F5F-85F4-6C8BB471748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1601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99439AB-EBB4-4CA3-ADA7-7BA41593AD7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9501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9F27A-8DF3-4638-A96A-C854C433C0D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1701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9EE6F72-D375-47AA-8682-7F9AD18187B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0301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59B2BDCB-AA49-40AE-A68D-0CEEE14EB6F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9339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3979CC2-D6B3-4A5A-AC3D-D9BB0677EC0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5369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54584" y="15557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fld id="{BCCE4BB2-EEAD-4C33-A5E0-14BED40A99A0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9" r:id="rId4"/>
    <p:sldLayoutId id="2147484100" r:id="rId5"/>
    <p:sldLayoutId id="2147484101" r:id="rId6"/>
    <p:sldLayoutId id="2147484102" r:id="rId7"/>
    <p:sldLayoutId id="2147484103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4E1CC-DE07-4308-95BC-A16FA7C13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теорию алгоритмов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CED0C5-6A2B-4148-AABD-D3AE12428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9078687" cy="1752600"/>
          </a:xfrm>
        </p:spPr>
        <p:txBody>
          <a:bodyPr/>
          <a:lstStyle/>
          <a:p>
            <a:r>
              <a:rPr lang="ru-RU" dirty="0"/>
              <a:t>Курс «ИНФОРМАТИКА», лекция 2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8CE8D2-A22E-4D56-AFA1-A7AD4973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DDE6-9303-4CCC-9FB1-051217718A96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37379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действия для исполнителя «Компьютер»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10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457200" y="1404257"/>
            <a:ext cx="2929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</a:t>
            </a:r>
            <a:r>
              <a:rPr lang="ru-RU" b="1" dirty="0"/>
              <a:t>Арифметические</a:t>
            </a:r>
            <a:r>
              <a:rPr lang="ru-R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сложение (</a:t>
            </a:r>
            <a:r>
              <a:rPr lang="en-US" dirty="0"/>
              <a:t>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вычитание (</a:t>
            </a:r>
            <a:r>
              <a:rPr lang="en-US" dirty="0"/>
              <a:t> </a:t>
            </a:r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умножение (</a:t>
            </a:r>
            <a:r>
              <a:rPr lang="en-US" dirty="0"/>
              <a:t> </a:t>
            </a:r>
            <a:r>
              <a:rPr lang="ru-RU" dirty="0"/>
              <a:t>*</a:t>
            </a:r>
            <a:r>
              <a:rPr lang="en-US" dirty="0"/>
              <a:t> </a:t>
            </a:r>
            <a:r>
              <a:rPr lang="ru-RU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деление (</a:t>
            </a:r>
            <a:r>
              <a:rPr lang="en-US" dirty="0"/>
              <a:t> </a:t>
            </a:r>
            <a:r>
              <a:rPr lang="ru-RU" dirty="0"/>
              <a:t>/</a:t>
            </a:r>
            <a:r>
              <a:rPr lang="en-US" dirty="0"/>
              <a:t> 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788230" y="1425420"/>
            <a:ext cx="3109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</a:t>
            </a:r>
            <a:r>
              <a:rPr lang="ru-RU" b="1" dirty="0"/>
              <a:t>Логические</a:t>
            </a:r>
            <a:r>
              <a:rPr lang="ru-R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логическое И (</a:t>
            </a:r>
            <a:r>
              <a:rPr lang="en-US" dirty="0"/>
              <a:t> &amp; )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логическое ИЛИ (</a:t>
            </a:r>
            <a:r>
              <a:rPr lang="en-US" dirty="0"/>
              <a:t> | )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отрицание НЕ (</a:t>
            </a:r>
            <a:r>
              <a:rPr lang="en-US" dirty="0"/>
              <a:t> not )</a:t>
            </a:r>
            <a:endParaRPr lang="ru-RU" dirty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119258" y="1425420"/>
            <a:ext cx="4880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                        сравнение</a:t>
            </a:r>
            <a:r>
              <a:rPr lang="ru-R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больше (</a:t>
            </a:r>
            <a:r>
              <a:rPr lang="en-US" dirty="0"/>
              <a:t>&gt;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больше или равно (</a:t>
            </a:r>
            <a:r>
              <a:rPr lang="en-US" dirty="0"/>
              <a:t>&gt;=)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меньше (</a:t>
            </a:r>
            <a:r>
              <a:rPr lang="en-US" dirty="0"/>
              <a:t>&lt;</a:t>
            </a:r>
            <a:r>
              <a:rPr lang="ru-RU" dirty="0"/>
              <a:t>), меньше или равно (</a:t>
            </a:r>
            <a:r>
              <a:rPr lang="en-US" dirty="0"/>
              <a:t>&lt;=)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равно (</a:t>
            </a:r>
            <a:r>
              <a:rPr lang="en-US" dirty="0"/>
              <a:t>=</a:t>
            </a:r>
            <a:r>
              <a:rPr lang="ru-RU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236593"/>
            <a:ext cx="2929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     Ввод/вывод</a:t>
            </a:r>
            <a:r>
              <a:rPr lang="ru-R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ввод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вывод</a:t>
            </a:r>
            <a:endParaRPr lang="en-US" dirty="0"/>
          </a:p>
          <a:p>
            <a:endParaRPr lang="en-US" dirty="0"/>
          </a:p>
          <a:p>
            <a:r>
              <a:rPr lang="ru-RU" dirty="0">
                <a:solidFill>
                  <a:srgbClr val="FF0000"/>
                </a:solidFill>
              </a:rPr>
              <a:t>Ввод десятичных чисел является элементарной операцией УСЛОВО!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251571" y="2916549"/>
            <a:ext cx="3331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       Сохранение значения: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присвоить значение переменной ( =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ввод ( </a:t>
            </a:r>
            <a:r>
              <a:rPr lang="en-US" dirty="0"/>
              <a:t>input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0634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алгоритма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11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489857" y="1240966"/>
            <a:ext cx="11283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Разработать алгоритм - значит представить решение исходной задачи в виде последовательности элементарных действий.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486" y="2188014"/>
            <a:ext cx="111524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Задача</a:t>
            </a:r>
            <a:r>
              <a:rPr lang="ru-RU" dirty="0"/>
              <a:t>: вычислить значение переменной </a:t>
            </a:r>
            <a:r>
              <a:rPr lang="en-US" dirty="0"/>
              <a:t>X </a:t>
            </a:r>
            <a:r>
              <a:rPr lang="ru-RU" dirty="0"/>
              <a:t>равное сумме значений переменных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 </a:t>
            </a:r>
            <a:r>
              <a:rPr lang="ru-RU" dirty="0"/>
              <a:t>и вывести результат на экран монитора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b="1" dirty="0"/>
              <a:t>Алгоритм:</a:t>
            </a:r>
          </a:p>
          <a:p>
            <a:r>
              <a:rPr lang="ru-RU" dirty="0"/>
              <a:t>1: присвоить значение переменной А</a:t>
            </a:r>
          </a:p>
          <a:p>
            <a:r>
              <a:rPr lang="ru-RU" dirty="0"/>
              <a:t>2: присвоить значение переменной </a:t>
            </a:r>
            <a:r>
              <a:rPr lang="en-US" dirty="0"/>
              <a:t>B</a:t>
            </a:r>
            <a:endParaRPr lang="ru-RU" dirty="0"/>
          </a:p>
          <a:p>
            <a:r>
              <a:rPr lang="ru-RU" dirty="0"/>
              <a:t>3: выполнить сложение </a:t>
            </a:r>
            <a:r>
              <a:rPr lang="en-US" dirty="0"/>
              <a:t>A + B</a:t>
            </a:r>
          </a:p>
          <a:p>
            <a:r>
              <a:rPr lang="ru-RU" dirty="0"/>
              <a:t>4: сохранить результат сложения в перемой </a:t>
            </a:r>
            <a:r>
              <a:rPr lang="en-US" dirty="0"/>
              <a:t>X</a:t>
            </a:r>
            <a:endParaRPr lang="ru-RU" dirty="0"/>
          </a:p>
          <a:p>
            <a:r>
              <a:rPr lang="ru-RU" dirty="0"/>
              <a:t>5: вывести значение переменной </a:t>
            </a:r>
            <a:r>
              <a:rPr lang="ru-RU" sz="1600" dirty="0"/>
              <a:t>Х</a:t>
            </a:r>
            <a:endParaRPr lang="ru-RU" dirty="0"/>
          </a:p>
          <a:p>
            <a:endParaRPr lang="ru-RU" dirty="0"/>
          </a:p>
          <a:p>
            <a:r>
              <a:rPr lang="ru-RU" b="1" dirty="0"/>
              <a:t>Запись алгоритма </a:t>
            </a:r>
            <a:r>
              <a:rPr lang="en-US" b="1" dirty="0"/>
              <a:t>c</a:t>
            </a:r>
            <a:r>
              <a:rPr lang="ru-RU" b="1" dirty="0"/>
              <a:t> помощью псевдо-кода:</a:t>
            </a:r>
          </a:p>
          <a:p>
            <a:r>
              <a:rPr lang="ru-RU" dirty="0"/>
              <a:t>ввод </a:t>
            </a:r>
            <a:r>
              <a:rPr lang="en-US" dirty="0"/>
              <a:t>A</a:t>
            </a:r>
          </a:p>
          <a:p>
            <a:r>
              <a:rPr lang="ru-RU" dirty="0"/>
              <a:t>ввод</a:t>
            </a:r>
            <a:r>
              <a:rPr lang="en-US" dirty="0"/>
              <a:t> B</a:t>
            </a:r>
          </a:p>
          <a:p>
            <a:r>
              <a:rPr lang="en-US" dirty="0"/>
              <a:t>X = </a:t>
            </a:r>
            <a:r>
              <a:rPr lang="ru-RU" dirty="0"/>
              <a:t>А</a:t>
            </a:r>
            <a:r>
              <a:rPr lang="en-US" dirty="0"/>
              <a:t> + B</a:t>
            </a:r>
            <a:endParaRPr lang="ru-RU" dirty="0"/>
          </a:p>
          <a:p>
            <a:r>
              <a:rPr lang="ru-RU" dirty="0"/>
              <a:t>вывод</a:t>
            </a:r>
            <a:r>
              <a:rPr lang="en-US" dirty="0"/>
              <a:t> 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3008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алгоритма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12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22514" y="1469571"/>
            <a:ext cx="112177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Состояние алгоритма</a:t>
            </a:r>
          </a:p>
          <a:p>
            <a:r>
              <a:rPr lang="ru-RU" dirty="0"/>
              <a:t>определяется значениями переменных, используемых в алгоритме</a:t>
            </a:r>
          </a:p>
          <a:p>
            <a:endParaRPr lang="ru-RU" dirty="0"/>
          </a:p>
          <a:p>
            <a:r>
              <a:rPr lang="ru-RU" b="1" dirty="0"/>
              <a:t>Цикл</a:t>
            </a:r>
          </a:p>
          <a:p>
            <a:r>
              <a:rPr lang="ru-RU" dirty="0"/>
              <a:t>многократное повторение последовательности элементарных действий.</a:t>
            </a:r>
          </a:p>
          <a:p>
            <a:endParaRPr lang="ru-RU" dirty="0"/>
          </a:p>
          <a:p>
            <a:r>
              <a:rPr lang="ru-RU" b="1" dirty="0"/>
              <a:t>Инварианта цикла</a:t>
            </a:r>
          </a:p>
          <a:p>
            <a:r>
              <a:rPr lang="ru-RU" dirty="0"/>
              <a:t>набор переменных, задающих начальные условия для очередной итерации цикла.</a:t>
            </a:r>
          </a:p>
          <a:p>
            <a:endParaRPr lang="ru-RU" dirty="0"/>
          </a:p>
          <a:p>
            <a:r>
              <a:rPr lang="ru-RU" dirty="0"/>
              <a:t>Инварианта цикла проходит три состояния:</a:t>
            </a:r>
          </a:p>
          <a:p>
            <a:pPr marL="342900" indent="-342900">
              <a:buFont typeface="+mj-lt"/>
              <a:buAutoNum type="arabicParenR"/>
            </a:pPr>
            <a:r>
              <a:rPr lang="ru-RU" b="1" i="1" dirty="0"/>
              <a:t>инициализация</a:t>
            </a:r>
          </a:p>
          <a:p>
            <a:pPr marL="342900" indent="-342900">
              <a:buFont typeface="+mj-lt"/>
              <a:buAutoNum type="arabicParenR"/>
            </a:pPr>
            <a:r>
              <a:rPr lang="ru-RU" b="1" i="1" dirty="0"/>
              <a:t>изменение</a:t>
            </a:r>
          </a:p>
          <a:p>
            <a:pPr marL="342900" indent="-342900">
              <a:buFont typeface="+mj-lt"/>
              <a:buAutoNum type="arabicParenR"/>
            </a:pPr>
            <a:r>
              <a:rPr lang="ru-RU" b="1" i="1" dirty="0"/>
              <a:t>окончание </a:t>
            </a:r>
          </a:p>
        </p:txBody>
      </p:sp>
    </p:spTree>
    <p:extLst>
      <p:ext uri="{BB962C8B-B14F-4D97-AF65-F5344CB8AC3E}">
        <p14:creationId xmlns:p14="http://schemas.microsoft.com/office/powerpoint/2010/main" val="326503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13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22514" y="1404257"/>
            <a:ext cx="1120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Массив</a:t>
            </a:r>
            <a:r>
              <a:rPr lang="ru-RU" dirty="0"/>
              <a:t> – упорядоченный набор </a:t>
            </a:r>
            <a:r>
              <a:rPr lang="ru-RU" i="1" dirty="0"/>
              <a:t>однотипных значений</a:t>
            </a:r>
            <a:r>
              <a:rPr lang="ru-RU" dirty="0"/>
              <a:t>, к каждому из которых можно обратиться, указав его индекс (порядковый номер). </a:t>
            </a: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448702885"/>
              </p:ext>
            </p:extLst>
          </p:nvPr>
        </p:nvGraphicFramePr>
        <p:xfrm>
          <a:off x="3004457" y="2050588"/>
          <a:ext cx="7188200" cy="3909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Прямоугольник 5"/>
          <p:cNvSpPr/>
          <p:nvPr/>
        </p:nvSpPr>
        <p:spPr bwMode="auto">
          <a:xfrm>
            <a:off x="669471" y="2050587"/>
            <a:ext cx="10042072" cy="390934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Массив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  <a:endParaRPr kumimoji="0" 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9471" y="6074226"/>
            <a:ext cx="1018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Обращение к значению элемента массива с индексом </a:t>
            </a:r>
            <a:r>
              <a:rPr lang="en-US" dirty="0"/>
              <a:t>m: A[m]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220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14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87829" y="1518557"/>
            <a:ext cx="1087482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Свойства массива:</a:t>
            </a:r>
          </a:p>
          <a:p>
            <a:endParaRPr lang="ru-RU" dirty="0"/>
          </a:p>
          <a:p>
            <a:r>
              <a:rPr lang="ru-RU" dirty="0"/>
              <a:t>Значения элементов массива существуют физически.</a:t>
            </a:r>
          </a:p>
          <a:p>
            <a:endParaRPr lang="ru-RU" dirty="0"/>
          </a:p>
          <a:p>
            <a:r>
              <a:rPr lang="ru-RU" dirty="0"/>
              <a:t>Индексы – виртуальные величины.</a:t>
            </a:r>
          </a:p>
          <a:p>
            <a:endParaRPr lang="ru-RU" dirty="0"/>
          </a:p>
          <a:p>
            <a:r>
              <a:rPr lang="ru-RU" dirty="0"/>
              <a:t>Каждый элемент массива можно рассматривать как самостоятельную переменную с именем </a:t>
            </a:r>
            <a:r>
              <a:rPr lang="en-US" dirty="0"/>
              <a:t>A[m]</a:t>
            </a:r>
            <a:r>
              <a:rPr lang="ru-RU" dirty="0"/>
              <a:t>.</a:t>
            </a:r>
          </a:p>
          <a:p>
            <a:r>
              <a:rPr lang="ru-RU" dirty="0"/>
              <a:t>Имя переменной может формироваться в ходе выполнения алгоритма.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ru-RU" b="1" dirty="0">
                <a:solidFill>
                  <a:srgbClr val="FF0000"/>
                </a:solidFill>
              </a:rPr>
              <a:t>К массиву нельзя обратиться по его имени!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en-US" dirty="0"/>
              <a:t>A = 1 – </a:t>
            </a:r>
            <a:r>
              <a:rPr lang="ru-RU" b="1" dirty="0">
                <a:solidFill>
                  <a:srgbClr val="FF0000"/>
                </a:solidFill>
              </a:rPr>
              <a:t>НЕВЕРНО!</a:t>
            </a:r>
          </a:p>
          <a:p>
            <a:r>
              <a:rPr lang="en-US" b="1" dirty="0"/>
              <a:t>A[3] = 1 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008000"/>
                </a:solidFill>
              </a:rPr>
              <a:t>ВЕРНО!</a:t>
            </a:r>
            <a:r>
              <a:rPr lang="en-US" b="1" dirty="0">
                <a:solidFill>
                  <a:srgbClr val="008000"/>
                </a:solidFill>
              </a:rPr>
              <a:t> (</a:t>
            </a:r>
            <a:r>
              <a:rPr lang="ru-RU" b="1" dirty="0">
                <a:solidFill>
                  <a:srgbClr val="008000"/>
                </a:solidFill>
              </a:rPr>
              <a:t>в переменной А</a:t>
            </a:r>
            <a:r>
              <a:rPr lang="en-US" b="1" dirty="0">
                <a:solidFill>
                  <a:srgbClr val="008000"/>
                </a:solidFill>
              </a:rPr>
              <a:t>[3] </a:t>
            </a:r>
            <a:r>
              <a:rPr lang="ru-RU" b="1" dirty="0">
                <a:solidFill>
                  <a:srgbClr val="008000"/>
                </a:solidFill>
              </a:rPr>
              <a:t>будет хранится значение 1) 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624147"/>
              </p:ext>
            </p:extLst>
          </p:nvPr>
        </p:nvGraphicFramePr>
        <p:xfrm>
          <a:off x="709386" y="3969052"/>
          <a:ext cx="8128000" cy="74168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Имя переменной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A[1]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A[2]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A[3]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078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ДВУМЕРНЫЙ МАССИВ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15</a:t>
            </a:fld>
            <a:endParaRPr lang="ru-RU" alt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670731"/>
              </p:ext>
            </p:extLst>
          </p:nvPr>
        </p:nvGraphicFramePr>
        <p:xfrm>
          <a:off x="1730833" y="1438083"/>
          <a:ext cx="880109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0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0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02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Индекс</a:t>
                      </a:r>
                      <a:r>
                        <a:rPr lang="ru-RU" baseline="0" dirty="0"/>
                        <a:t> 1-го элемента в строке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Индекс</a:t>
                      </a:r>
                      <a:r>
                        <a:rPr lang="ru-RU" baseline="0" dirty="0"/>
                        <a:t> 2-го элемента в строке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pPr algn="ctr"/>
                      <a:r>
                        <a:rPr lang="ru-RU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Индекс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N</a:t>
                      </a:r>
                      <a:r>
                        <a:rPr lang="ru-RU" baseline="0" dirty="0"/>
                        <a:t>-го элемента в строке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Индекс</a:t>
                      </a:r>
                      <a:r>
                        <a:rPr lang="ru-RU" baseline="0" dirty="0"/>
                        <a:t> 1-й строки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Элемента 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Значение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Элемента 1,2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…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Значение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Элемента 1,</a:t>
                      </a:r>
                      <a:r>
                        <a:rPr lang="en-US" dirty="0"/>
                        <a:t>N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Индекс</a:t>
                      </a:r>
                      <a:r>
                        <a:rPr lang="ru-RU" baseline="0" dirty="0"/>
                        <a:t> 2-й строки</a:t>
                      </a:r>
                      <a:endParaRPr lang="ru-RU" dirty="0"/>
                    </a:p>
                    <a:p>
                      <a:pPr algn="ctr"/>
                      <a:r>
                        <a:rPr lang="ru-RU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Значение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Элемента 2,1</a:t>
                      </a:r>
                    </a:p>
                    <a:p>
                      <a:endParaRPr lang="ru-RU" dirty="0"/>
                    </a:p>
                    <a:p>
                      <a:pPr algn="ctr"/>
                      <a:r>
                        <a:rPr lang="ru-RU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Значение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Элемента 2,2</a:t>
                      </a:r>
                    </a:p>
                    <a:p>
                      <a:endParaRPr lang="ru-RU" dirty="0"/>
                    </a:p>
                    <a:p>
                      <a:pPr algn="ctr"/>
                      <a:r>
                        <a:rPr lang="ru-RU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…</a:t>
                      </a:r>
                    </a:p>
                    <a:p>
                      <a:endParaRPr lang="ru-RU" dirty="0"/>
                    </a:p>
                    <a:p>
                      <a:pPr algn="ctr"/>
                      <a:r>
                        <a:rPr lang="ru-RU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Значение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Элемента </a:t>
                      </a:r>
                      <a:r>
                        <a:rPr lang="en-US" dirty="0"/>
                        <a:t>2</a:t>
                      </a:r>
                      <a:r>
                        <a:rPr lang="ru-RU" dirty="0"/>
                        <a:t>,</a:t>
                      </a:r>
                      <a:r>
                        <a:rPr lang="en-US" dirty="0"/>
                        <a:t>N</a:t>
                      </a:r>
                      <a:endParaRPr lang="ru-RU" dirty="0"/>
                    </a:p>
                    <a:p>
                      <a:endParaRPr lang="ru-RU" dirty="0"/>
                    </a:p>
                    <a:p>
                      <a:pPr algn="ctr"/>
                      <a:r>
                        <a:rPr lang="ru-RU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Индекс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M-</a:t>
                      </a:r>
                      <a:r>
                        <a:rPr lang="ru-RU" baseline="0" dirty="0"/>
                        <a:t>той строки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Значение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Элемента М,1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Значение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Элемента М,2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…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Значение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Элемента </a:t>
                      </a:r>
                      <a:r>
                        <a:rPr lang="en-US" dirty="0"/>
                        <a:t>M</a:t>
                      </a:r>
                      <a:r>
                        <a:rPr lang="ru-RU" dirty="0"/>
                        <a:t>,</a:t>
                      </a:r>
                      <a:r>
                        <a:rPr lang="en-US" dirty="0"/>
                        <a:t>N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1964545" y="5910943"/>
            <a:ext cx="882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Обращение к значению элемента массива с индексами </a:t>
            </a:r>
            <a:r>
              <a:rPr lang="en-US" dirty="0"/>
              <a:t>i, j: A[</a:t>
            </a:r>
            <a:r>
              <a:rPr lang="en-US" dirty="0" err="1"/>
              <a:t>i</a:t>
            </a:r>
            <a:r>
              <a:rPr lang="en-US" dirty="0"/>
              <a:t>, j]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242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ДВУМЕРНЫЙ МАССИВ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16</a:t>
            </a:fld>
            <a:endParaRPr lang="ru-RU" altLang="ru-RU"/>
          </a:p>
        </p:txBody>
      </p:sp>
      <p:sp>
        <p:nvSpPr>
          <p:cNvPr id="5" name="TextBox 4"/>
          <p:cNvSpPr txBox="1"/>
          <p:nvPr/>
        </p:nvSpPr>
        <p:spPr>
          <a:xfrm>
            <a:off x="587829" y="1518557"/>
            <a:ext cx="1087482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Свойства массива:</a:t>
            </a:r>
          </a:p>
          <a:p>
            <a:endParaRPr lang="ru-RU" dirty="0"/>
          </a:p>
          <a:p>
            <a:r>
              <a:rPr lang="ru-RU" dirty="0"/>
              <a:t>Значения элементов массива существуют физически.</a:t>
            </a:r>
          </a:p>
          <a:p>
            <a:endParaRPr lang="ru-RU" dirty="0"/>
          </a:p>
          <a:p>
            <a:r>
              <a:rPr lang="ru-RU" dirty="0"/>
              <a:t>Индексы – виртуальные величины.</a:t>
            </a:r>
          </a:p>
          <a:p>
            <a:endParaRPr lang="ru-RU" dirty="0"/>
          </a:p>
          <a:p>
            <a:r>
              <a:rPr lang="ru-RU" dirty="0"/>
              <a:t>Каждый элемент массива можно рассматривать как самостоятельную переменную с именем </a:t>
            </a: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, j]</a:t>
            </a:r>
            <a:r>
              <a:rPr lang="ru-RU" dirty="0"/>
              <a:t>.</a:t>
            </a:r>
          </a:p>
          <a:p>
            <a:r>
              <a:rPr lang="ru-RU" dirty="0"/>
              <a:t>Имя переменной может формироваться в ходе выполнения алгоритма.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ru-RU" b="1" dirty="0">
                <a:solidFill>
                  <a:srgbClr val="FF0000"/>
                </a:solidFill>
              </a:rPr>
              <a:t>К массиву нельзя обратиться по его имени!</a:t>
            </a:r>
            <a:r>
              <a:rPr lang="ru-RU" dirty="0"/>
              <a:t> </a:t>
            </a:r>
          </a:p>
          <a:p>
            <a:r>
              <a:rPr lang="en-US" dirty="0"/>
              <a:t>A = 1 – </a:t>
            </a:r>
            <a:r>
              <a:rPr lang="ru-RU" b="1" dirty="0">
                <a:solidFill>
                  <a:srgbClr val="FF0000"/>
                </a:solidFill>
              </a:rPr>
              <a:t>НЕВЕРНО!</a:t>
            </a:r>
          </a:p>
          <a:p>
            <a:r>
              <a:rPr lang="en-US" b="1" dirty="0"/>
              <a:t>A[3, 5] = 1 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008000"/>
                </a:solidFill>
              </a:rPr>
              <a:t>ВЕРНО!</a:t>
            </a:r>
            <a:r>
              <a:rPr lang="en-US" b="1" dirty="0">
                <a:solidFill>
                  <a:srgbClr val="008000"/>
                </a:solidFill>
              </a:rPr>
              <a:t> (</a:t>
            </a:r>
            <a:r>
              <a:rPr lang="ru-RU" b="1" dirty="0">
                <a:solidFill>
                  <a:srgbClr val="008000"/>
                </a:solidFill>
              </a:rPr>
              <a:t>в переменной А</a:t>
            </a:r>
            <a:r>
              <a:rPr lang="en-US" b="1" dirty="0">
                <a:solidFill>
                  <a:srgbClr val="008000"/>
                </a:solidFill>
              </a:rPr>
              <a:t>[3, 5] </a:t>
            </a:r>
            <a:r>
              <a:rPr lang="ru-RU" b="1" dirty="0">
                <a:solidFill>
                  <a:srgbClr val="008000"/>
                </a:solidFill>
              </a:rPr>
              <a:t>будет хранится значение 1) 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350022"/>
              </p:ext>
            </p:extLst>
          </p:nvPr>
        </p:nvGraphicFramePr>
        <p:xfrm>
          <a:off x="709386" y="3969052"/>
          <a:ext cx="8128000" cy="111252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Значение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j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Имя переменной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A[1, 2]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A[2, 3]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A[3, 5]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515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подсчёта количества</a:t>
            </a:r>
            <a:r>
              <a:rPr lang="en-US" dirty="0"/>
              <a:t> </a:t>
            </a:r>
            <a:r>
              <a:rPr lang="ru-RU" dirty="0"/>
              <a:t>элементов массива, значения которых удовлетворяют заданному условию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17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489857" y="1420586"/>
            <a:ext cx="113483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Задача</a:t>
            </a:r>
          </a:p>
          <a:p>
            <a:r>
              <a:rPr lang="ru-RU" dirty="0"/>
              <a:t>Задан массив с именем А, состоящий из </a:t>
            </a:r>
            <a:r>
              <a:rPr lang="en-US" dirty="0"/>
              <a:t>N </a:t>
            </a:r>
            <a:r>
              <a:rPr lang="ru-RU" dirty="0"/>
              <a:t>элементов.</a:t>
            </a:r>
          </a:p>
          <a:p>
            <a:r>
              <a:rPr lang="ru-RU" dirty="0"/>
              <a:t>Определить, сколько элементов удовлетворяют условию </a:t>
            </a:r>
            <a:r>
              <a:rPr lang="en-US" dirty="0"/>
              <a:t>COND.</a:t>
            </a:r>
          </a:p>
          <a:p>
            <a:r>
              <a:rPr lang="ru-RU" i="1" dirty="0">
                <a:solidFill>
                  <a:srgbClr val="0000CC"/>
                </a:solidFill>
              </a:rPr>
              <a:t>Запись </a:t>
            </a:r>
            <a:r>
              <a:rPr lang="en-US" i="1" dirty="0">
                <a:solidFill>
                  <a:srgbClr val="0000CC"/>
                </a:solidFill>
              </a:rPr>
              <a:t>COND( X ) </a:t>
            </a:r>
            <a:r>
              <a:rPr lang="ru-RU" i="1" dirty="0">
                <a:solidFill>
                  <a:srgbClr val="0000CC"/>
                </a:solidFill>
              </a:rPr>
              <a:t>означает проверку условия для значения переменной Х.</a:t>
            </a:r>
          </a:p>
          <a:p>
            <a:endParaRPr lang="ru-RU" dirty="0"/>
          </a:p>
          <a:p>
            <a:r>
              <a:rPr lang="ru-RU" b="1" dirty="0"/>
              <a:t>Пример</a:t>
            </a:r>
          </a:p>
          <a:p>
            <a:r>
              <a:rPr lang="en-US" dirty="0"/>
              <a:t>COND             </a:t>
            </a:r>
            <a:r>
              <a:rPr lang="ru-RU" dirty="0"/>
              <a:t>ПЕРЕМЕННАЯ </a:t>
            </a:r>
            <a:r>
              <a:rPr lang="en-US" dirty="0"/>
              <a:t>&gt; </a:t>
            </a:r>
            <a:r>
              <a:rPr lang="ru-RU" dirty="0"/>
              <a:t>5</a:t>
            </a:r>
          </a:p>
          <a:p>
            <a:r>
              <a:rPr lang="en-US" dirty="0"/>
              <a:t>COND( 3 ) – </a:t>
            </a:r>
            <a:r>
              <a:rPr lang="ru-RU" dirty="0">
                <a:solidFill>
                  <a:srgbClr val="FF0000"/>
                </a:solidFill>
              </a:rPr>
              <a:t>ЛОЖЬ (3 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ru-RU" dirty="0">
                <a:solidFill>
                  <a:srgbClr val="FF0000"/>
                </a:solidFill>
              </a:rPr>
              <a:t> 5)</a:t>
            </a:r>
          </a:p>
          <a:p>
            <a:r>
              <a:rPr lang="en-US" dirty="0"/>
              <a:t>COND( </a:t>
            </a:r>
            <a:r>
              <a:rPr lang="ru-RU" dirty="0"/>
              <a:t>9 </a:t>
            </a:r>
            <a:r>
              <a:rPr lang="en-US" dirty="0"/>
              <a:t>) – </a:t>
            </a:r>
            <a:r>
              <a:rPr lang="ru-RU" dirty="0">
                <a:solidFill>
                  <a:srgbClr val="008000"/>
                </a:solidFill>
              </a:rPr>
              <a:t>ИСТИНА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ru-RU" dirty="0">
                <a:solidFill>
                  <a:srgbClr val="008000"/>
                </a:solidFill>
              </a:rPr>
              <a:t>( 9 </a:t>
            </a:r>
            <a:r>
              <a:rPr lang="en-US" dirty="0">
                <a:solidFill>
                  <a:srgbClr val="008000"/>
                </a:solidFill>
              </a:rPr>
              <a:t>&gt;</a:t>
            </a:r>
            <a:r>
              <a:rPr lang="ru-RU" dirty="0">
                <a:solidFill>
                  <a:srgbClr val="008000"/>
                </a:solidFill>
              </a:rPr>
              <a:t> 5 )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/>
              <a:t>Y = 7</a:t>
            </a:r>
          </a:p>
          <a:p>
            <a:r>
              <a:rPr lang="en-US" dirty="0"/>
              <a:t>COND( Y ) – </a:t>
            </a:r>
            <a:r>
              <a:rPr lang="ru-RU" dirty="0">
                <a:solidFill>
                  <a:srgbClr val="008000"/>
                </a:solidFill>
              </a:rPr>
              <a:t>ИСТИНА (</a:t>
            </a:r>
            <a:r>
              <a:rPr lang="en-US" dirty="0">
                <a:solidFill>
                  <a:srgbClr val="008000"/>
                </a:solidFill>
              </a:rPr>
              <a:t>7 &gt; </a:t>
            </a:r>
            <a:r>
              <a:rPr lang="ru-RU" dirty="0">
                <a:solidFill>
                  <a:srgbClr val="008000"/>
                </a:solidFill>
              </a:rPr>
              <a:t>5)</a:t>
            </a:r>
          </a:p>
          <a:p>
            <a:r>
              <a:rPr lang="en-US" dirty="0"/>
              <a:t>Z = 2</a:t>
            </a:r>
          </a:p>
          <a:p>
            <a:r>
              <a:rPr lang="en-US" dirty="0"/>
              <a:t>COND( Z ) – </a:t>
            </a:r>
            <a:r>
              <a:rPr lang="ru-RU" dirty="0">
                <a:solidFill>
                  <a:srgbClr val="FF0000"/>
                </a:solidFill>
              </a:rPr>
              <a:t>ЛОЖЬ</a:t>
            </a:r>
            <a:r>
              <a:rPr lang="en-US" dirty="0">
                <a:solidFill>
                  <a:srgbClr val="FF0000"/>
                </a:solidFill>
              </a:rPr>
              <a:t> (2 &gt; 5)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Двойная стрелка влево/вправо 4"/>
          <p:cNvSpPr/>
          <p:nvPr/>
        </p:nvSpPr>
        <p:spPr bwMode="auto">
          <a:xfrm>
            <a:off x="1330779" y="3090974"/>
            <a:ext cx="636814" cy="284168"/>
          </a:xfrm>
          <a:prstGeom prst="left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331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подсчёта количества</a:t>
            </a:r>
            <a:r>
              <a:rPr lang="en-US" dirty="0"/>
              <a:t> </a:t>
            </a:r>
            <a:r>
              <a:rPr lang="ru-RU" dirty="0"/>
              <a:t>элементов массива, значения которых удовлетворяют заданному условию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18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22514" y="1518557"/>
            <a:ext cx="112667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Идея реализации алгоритма, решающего задачу:</a:t>
            </a:r>
          </a:p>
          <a:p>
            <a:r>
              <a:rPr lang="ru-RU" dirty="0"/>
              <a:t>В переменной </a:t>
            </a:r>
            <a:r>
              <a:rPr lang="en-US" b="1" dirty="0">
                <a:solidFill>
                  <a:srgbClr val="0070C0"/>
                </a:solidFill>
              </a:rPr>
              <a:t>count</a:t>
            </a:r>
            <a:r>
              <a:rPr lang="en-US" dirty="0"/>
              <a:t> </a:t>
            </a:r>
            <a:r>
              <a:rPr lang="ru-RU" dirty="0"/>
              <a:t>будет хранится значение, равное количеству элементов массива, удовлетворяющих заданному условию.</a:t>
            </a:r>
          </a:p>
          <a:p>
            <a:r>
              <a:rPr lang="ru-RU" dirty="0"/>
              <a:t>В переменой </a:t>
            </a:r>
            <a:r>
              <a:rPr lang="en-US" b="1" dirty="0" err="1">
                <a:solidFill>
                  <a:srgbClr val="0070C0"/>
                </a:solidFill>
              </a:rPr>
              <a:t>idx</a:t>
            </a:r>
            <a:r>
              <a:rPr lang="en-US" dirty="0"/>
              <a:t> </a:t>
            </a:r>
            <a:r>
              <a:rPr lang="ru-RU" dirty="0"/>
              <a:t>будет хранится индекс элемента массива</a:t>
            </a:r>
          </a:p>
          <a:p>
            <a:r>
              <a:rPr lang="ru-RU" dirty="0"/>
              <a:t>Проверяем: удовлетворяет значение элемента массива с индексом </a:t>
            </a:r>
            <a:r>
              <a:rPr lang="en-US" b="1" dirty="0" err="1">
                <a:solidFill>
                  <a:srgbClr val="0070C0"/>
                </a:solidFill>
              </a:rPr>
              <a:t>idx</a:t>
            </a:r>
            <a:r>
              <a:rPr lang="en-US" dirty="0"/>
              <a:t> </a:t>
            </a:r>
            <a:r>
              <a:rPr lang="ru-RU" dirty="0"/>
              <a:t>условию </a:t>
            </a:r>
            <a:r>
              <a:rPr lang="en-US" dirty="0"/>
              <a:t>COND</a:t>
            </a:r>
            <a:r>
              <a:rPr lang="ru-RU" dirty="0"/>
              <a:t>?</a:t>
            </a:r>
            <a:endParaRPr lang="en-US" dirty="0"/>
          </a:p>
          <a:p>
            <a:r>
              <a:rPr lang="ru-RU" dirty="0"/>
              <a:t>Если удовлетворяет, то увеличиваем значение переменной </a:t>
            </a:r>
            <a:r>
              <a:rPr lang="en-US" b="1" dirty="0">
                <a:solidFill>
                  <a:srgbClr val="0070C0"/>
                </a:solidFill>
              </a:rPr>
              <a:t>count </a:t>
            </a:r>
            <a:r>
              <a:rPr lang="ru-RU" dirty="0"/>
              <a:t>на 1.</a:t>
            </a:r>
          </a:p>
          <a:p>
            <a:r>
              <a:rPr lang="ru-RU" b="1" dirty="0"/>
              <a:t>Повторяем</a:t>
            </a:r>
            <a:r>
              <a:rPr lang="ru-RU" dirty="0"/>
              <a:t> проверку для всех элементов массива (</a:t>
            </a:r>
            <a:r>
              <a:rPr lang="ru-RU" dirty="0">
                <a:solidFill>
                  <a:srgbClr val="FF0000"/>
                </a:solidFill>
              </a:rPr>
              <a:t>в алгоритме будет цикл!</a:t>
            </a:r>
            <a:r>
              <a:rPr lang="ru-RU" dirty="0"/>
              <a:t>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514" y="3641268"/>
            <a:ext cx="4147457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i="1" dirty="0"/>
              <a:t>Псевдо-код алгоритма</a:t>
            </a:r>
          </a:p>
          <a:p>
            <a:r>
              <a:rPr lang="en-US" dirty="0"/>
              <a:t>count = 0</a:t>
            </a:r>
          </a:p>
          <a:p>
            <a:r>
              <a:rPr lang="en-US" dirty="0" err="1"/>
              <a:t>idx</a:t>
            </a:r>
            <a:r>
              <a:rPr lang="en-US" dirty="0"/>
              <a:t> = 0</a:t>
            </a:r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ПОКА</a:t>
            </a:r>
            <a:r>
              <a:rPr lang="ru-RU" dirty="0"/>
              <a:t> </a:t>
            </a:r>
            <a:r>
              <a:rPr lang="en-US" dirty="0" err="1"/>
              <a:t>idx</a:t>
            </a:r>
            <a:r>
              <a:rPr lang="en-US" dirty="0"/>
              <a:t> &lt; N</a:t>
            </a:r>
            <a:endParaRPr lang="ru-RU" dirty="0"/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ДЕЛАЙ</a:t>
            </a:r>
            <a:r>
              <a:rPr lang="ru-RU" dirty="0"/>
              <a:t>:</a:t>
            </a:r>
          </a:p>
          <a:p>
            <a:r>
              <a:rPr lang="ru-RU" dirty="0"/>
              <a:t>	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ЕСЛИ</a:t>
            </a:r>
            <a:r>
              <a:rPr lang="ru-RU" dirty="0"/>
              <a:t> </a:t>
            </a:r>
            <a:r>
              <a:rPr lang="en-US" dirty="0"/>
              <a:t>COND( A[</a:t>
            </a:r>
            <a:r>
              <a:rPr lang="en-US" dirty="0" err="1"/>
              <a:t>idx</a:t>
            </a:r>
            <a:r>
              <a:rPr lang="en-US" dirty="0"/>
              <a:t>] )</a:t>
            </a:r>
            <a:endParaRPr lang="ru-RU" dirty="0"/>
          </a:p>
          <a:p>
            <a:r>
              <a:rPr lang="ru-RU" dirty="0"/>
              <a:t>	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ТО</a:t>
            </a:r>
            <a:r>
              <a:rPr lang="ru-RU" dirty="0"/>
              <a:t>:</a:t>
            </a:r>
          </a:p>
          <a:p>
            <a:r>
              <a:rPr lang="ru-RU" dirty="0"/>
              <a:t>		</a:t>
            </a:r>
            <a:r>
              <a:rPr lang="en-US" dirty="0"/>
              <a:t>count = count +1</a:t>
            </a:r>
          </a:p>
          <a:p>
            <a:r>
              <a:rPr lang="en-US" dirty="0"/>
              <a:t>	</a:t>
            </a:r>
            <a:r>
              <a:rPr lang="en-US" dirty="0" err="1"/>
              <a:t>idx</a:t>
            </a:r>
            <a:r>
              <a:rPr lang="en-US" dirty="0"/>
              <a:t> = </a:t>
            </a:r>
            <a:r>
              <a:rPr lang="en-US" dirty="0" err="1"/>
              <a:t>idx</a:t>
            </a:r>
            <a:r>
              <a:rPr lang="en-US" dirty="0"/>
              <a:t> + 1</a:t>
            </a:r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КОНЕЦ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69971" y="3820886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ИНВАРИАНТА ЦИКЛА</a:t>
            </a:r>
            <a:r>
              <a:rPr lang="ru-RU" dirty="0"/>
              <a:t>:</a:t>
            </a:r>
          </a:p>
          <a:p>
            <a:r>
              <a:rPr lang="en-US" dirty="0"/>
              <a:t>count, </a:t>
            </a:r>
            <a:r>
              <a:rPr lang="en-US" dirty="0" err="1"/>
              <a:t>idx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8322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подсчёта количества</a:t>
            </a:r>
            <a:r>
              <a:rPr lang="en-US" dirty="0"/>
              <a:t> </a:t>
            </a:r>
            <a:r>
              <a:rPr lang="ru-RU" dirty="0"/>
              <a:t>элементов массива, значения которых удовлетворяют заданному условию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19</a:t>
            </a:fld>
            <a:endParaRPr lang="ru-RU" altLang="ru-RU"/>
          </a:p>
        </p:txBody>
      </p:sp>
      <p:sp>
        <p:nvSpPr>
          <p:cNvPr id="7" name="TextBox 6"/>
          <p:cNvSpPr txBox="1"/>
          <p:nvPr/>
        </p:nvSpPr>
        <p:spPr>
          <a:xfrm>
            <a:off x="555171" y="1404257"/>
            <a:ext cx="111687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Инициализация инварианты:</a:t>
            </a:r>
          </a:p>
          <a:p>
            <a:r>
              <a:rPr lang="en-US" dirty="0">
                <a:solidFill>
                  <a:srgbClr val="0000CC"/>
                </a:solidFill>
              </a:rPr>
              <a:t>count</a:t>
            </a:r>
            <a:r>
              <a:rPr lang="en-US" dirty="0"/>
              <a:t> = 0</a:t>
            </a:r>
            <a:r>
              <a:rPr lang="ru-RU" dirty="0"/>
              <a:t> (нет элементов удовлетворяющих </a:t>
            </a:r>
            <a:r>
              <a:rPr lang="en-US" dirty="0"/>
              <a:t>COND)</a:t>
            </a:r>
          </a:p>
          <a:p>
            <a:r>
              <a:rPr lang="en-US" dirty="0" err="1">
                <a:solidFill>
                  <a:srgbClr val="008000"/>
                </a:solidFill>
              </a:rPr>
              <a:t>idx</a:t>
            </a:r>
            <a:r>
              <a:rPr lang="en-US" dirty="0"/>
              <a:t> =0 (</a:t>
            </a:r>
            <a:r>
              <a:rPr lang="ru-RU" dirty="0"/>
              <a:t>будет обрабатываться элемент массива с номером 0)</a:t>
            </a:r>
            <a:endParaRPr lang="en-US" dirty="0"/>
          </a:p>
          <a:p>
            <a:endParaRPr lang="en-US" dirty="0"/>
          </a:p>
          <a:p>
            <a:r>
              <a:rPr lang="ru-RU" b="1" dirty="0"/>
              <a:t>Изменение инварианты</a:t>
            </a:r>
          </a:p>
          <a:p>
            <a:r>
              <a:rPr lang="ru-RU" b="1" i="1" dirty="0"/>
              <a:t>после первого цикла:</a:t>
            </a:r>
          </a:p>
          <a:p>
            <a:r>
              <a:rPr lang="ru-RU" dirty="0"/>
              <a:t>значение </a:t>
            </a:r>
            <a:r>
              <a:rPr lang="en-US" dirty="0">
                <a:solidFill>
                  <a:srgbClr val="0000CC"/>
                </a:solidFill>
              </a:rPr>
              <a:t>count</a:t>
            </a:r>
            <a:r>
              <a:rPr lang="en-US" dirty="0"/>
              <a:t> </a:t>
            </a:r>
            <a:r>
              <a:rPr lang="ru-RU" dirty="0"/>
              <a:t>содержит количество элементов</a:t>
            </a:r>
            <a:r>
              <a:rPr lang="en-US" dirty="0"/>
              <a:t> (0 </a:t>
            </a:r>
            <a:r>
              <a:rPr lang="ru-RU" dirty="0"/>
              <a:t>или 1), удовлетворяющих условию </a:t>
            </a:r>
            <a:r>
              <a:rPr lang="en-US" dirty="0"/>
              <a:t>COND</a:t>
            </a:r>
            <a:r>
              <a:rPr lang="ru-RU" dirty="0"/>
              <a:t>.</a:t>
            </a:r>
          </a:p>
          <a:p>
            <a:r>
              <a:rPr lang="en-US" dirty="0" err="1">
                <a:solidFill>
                  <a:srgbClr val="006600"/>
                </a:solidFill>
              </a:rPr>
              <a:t>idx</a:t>
            </a:r>
            <a:r>
              <a:rPr lang="en-US" dirty="0"/>
              <a:t> = 1 (</a:t>
            </a:r>
            <a:r>
              <a:rPr lang="ru-RU" dirty="0"/>
              <a:t>указывает на то, что следующим будет обрабатываться элемент массива с номером 1).</a:t>
            </a:r>
            <a:r>
              <a:rPr lang="en-US" dirty="0"/>
              <a:t> </a:t>
            </a:r>
          </a:p>
          <a:p>
            <a:endParaRPr lang="ru-RU" dirty="0"/>
          </a:p>
          <a:p>
            <a:r>
              <a:rPr lang="ru-RU" b="1" i="1" dirty="0"/>
              <a:t>после второго цикла:</a:t>
            </a:r>
          </a:p>
          <a:p>
            <a:r>
              <a:rPr lang="ru-RU" dirty="0"/>
              <a:t>значение </a:t>
            </a:r>
            <a:r>
              <a:rPr lang="en-US" dirty="0">
                <a:solidFill>
                  <a:srgbClr val="0000CC"/>
                </a:solidFill>
              </a:rPr>
              <a:t>count</a:t>
            </a:r>
            <a:r>
              <a:rPr lang="en-US" dirty="0"/>
              <a:t> </a:t>
            </a:r>
            <a:r>
              <a:rPr lang="ru-RU" dirty="0"/>
              <a:t>содержит количество элементов</a:t>
            </a:r>
            <a:r>
              <a:rPr lang="en-US" dirty="0"/>
              <a:t> (</a:t>
            </a:r>
            <a:r>
              <a:rPr lang="ru-RU" dirty="0"/>
              <a:t>от </a:t>
            </a:r>
            <a:r>
              <a:rPr lang="en-US" dirty="0"/>
              <a:t>0 </a:t>
            </a:r>
            <a:r>
              <a:rPr lang="ru-RU" dirty="0"/>
              <a:t>до 2), удовлетворяющих условию </a:t>
            </a:r>
            <a:r>
              <a:rPr lang="en-US" dirty="0"/>
              <a:t>COND</a:t>
            </a:r>
            <a:r>
              <a:rPr lang="ru-RU" dirty="0"/>
              <a:t>.</a:t>
            </a:r>
          </a:p>
          <a:p>
            <a:r>
              <a:rPr lang="en-US" dirty="0" err="1">
                <a:solidFill>
                  <a:srgbClr val="006600"/>
                </a:solidFill>
              </a:rPr>
              <a:t>idx</a:t>
            </a:r>
            <a:r>
              <a:rPr lang="en-US" dirty="0"/>
              <a:t> = </a:t>
            </a:r>
            <a:r>
              <a:rPr lang="ru-RU" dirty="0"/>
              <a:t>2</a:t>
            </a:r>
            <a:r>
              <a:rPr lang="en-US" dirty="0"/>
              <a:t> (</a:t>
            </a:r>
            <a:r>
              <a:rPr lang="ru-RU" dirty="0"/>
              <a:t>указывает на то, что следующим будет обрабатываться элемент массива с номером 2).</a:t>
            </a:r>
          </a:p>
          <a:p>
            <a:endParaRPr lang="ru-RU" dirty="0"/>
          </a:p>
          <a:p>
            <a:r>
              <a:rPr lang="ru-RU" b="1" dirty="0"/>
              <a:t>...</a:t>
            </a:r>
          </a:p>
          <a:p>
            <a:r>
              <a:rPr lang="ru-RU" b="1" dirty="0"/>
              <a:t>Окончание цикла</a:t>
            </a:r>
          </a:p>
          <a:p>
            <a:r>
              <a:rPr lang="en-US" dirty="0" err="1">
                <a:solidFill>
                  <a:srgbClr val="006600"/>
                </a:solidFill>
              </a:rPr>
              <a:t>idx</a:t>
            </a:r>
            <a:r>
              <a:rPr lang="en-US" dirty="0"/>
              <a:t> = N</a:t>
            </a:r>
            <a:endParaRPr lang="ru-RU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count</a:t>
            </a:r>
            <a:r>
              <a:rPr lang="en-US" dirty="0"/>
              <a:t> </a:t>
            </a:r>
            <a:r>
              <a:rPr lang="ru-RU" dirty="0"/>
              <a:t>содержит значение, равное количеству элементов, удовлетворяющих условию </a:t>
            </a:r>
            <a:r>
              <a:rPr lang="en-US" dirty="0"/>
              <a:t>COND</a:t>
            </a:r>
          </a:p>
        </p:txBody>
      </p:sp>
    </p:spTree>
    <p:extLst>
      <p:ext uri="{BB962C8B-B14F-4D97-AF65-F5344CB8AC3E}">
        <p14:creationId xmlns:p14="http://schemas.microsoft.com/office/powerpoint/2010/main" val="72419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алгоритма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731800" y="1812471"/>
            <a:ext cx="9721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/>
              <a:t>Алгоритм-</a:t>
            </a:r>
          </a:p>
          <a:p>
            <a:r>
              <a:rPr lang="ru-RU" b="1" dirty="0"/>
              <a:t> последовательность элементарных действий, формальное выполнение которой </a:t>
            </a:r>
          </a:p>
          <a:p>
            <a:pPr algn="ctr"/>
            <a:r>
              <a:rPr lang="ru-RU" b="1" dirty="0"/>
              <a:t>приводит к верному решению задачи за конечное время.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114" y="3167743"/>
            <a:ext cx="9862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Исполнитель –</a:t>
            </a:r>
          </a:p>
          <a:p>
            <a:pPr algn="ctr"/>
            <a:r>
              <a:rPr lang="ru-RU" b="1" dirty="0"/>
              <a:t>Одушевлённый или неодушевлённый объект, выполняющий последовательность элементарных действия.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6286" y="4523014"/>
            <a:ext cx="9454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Элементарное действие –</a:t>
            </a:r>
          </a:p>
          <a:p>
            <a:pPr algn="ctr"/>
            <a:r>
              <a:rPr lang="ru-RU" b="1" dirty="0"/>
              <a:t>действие, которое исполнитель может выполнять без дополнительного обучения.</a:t>
            </a:r>
          </a:p>
        </p:txBody>
      </p:sp>
    </p:spTree>
    <p:extLst>
      <p:ext uri="{BB962C8B-B14F-4D97-AF65-F5344CB8AC3E}">
        <p14:creationId xmlns:p14="http://schemas.microsoft.com/office/powerpoint/2010/main" val="1967480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подсчёта количества элементов двумерного массива, значения которых удовлетворяют заданными значениям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20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71500" y="1485900"/>
            <a:ext cx="11299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Задача</a:t>
            </a:r>
          </a:p>
          <a:p>
            <a:r>
              <a:rPr lang="ru-RU" dirty="0"/>
              <a:t>Задан двумерный массив с именем В, состоящий из </a:t>
            </a:r>
            <a:r>
              <a:rPr lang="en-US" dirty="0"/>
              <a:t>N</a:t>
            </a:r>
            <a:r>
              <a:rPr lang="ru-RU" dirty="0"/>
              <a:t> строк и </a:t>
            </a:r>
            <a:r>
              <a:rPr lang="en-US" dirty="0"/>
              <a:t>M </a:t>
            </a:r>
            <a:r>
              <a:rPr lang="ru-RU" dirty="0"/>
              <a:t>столбцов (</a:t>
            </a:r>
            <a:r>
              <a:rPr lang="en-US" dirty="0"/>
              <a:t>N * M  </a:t>
            </a:r>
            <a:r>
              <a:rPr lang="ru-RU" dirty="0"/>
              <a:t>элементов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r>
              <a:rPr lang="ru-RU" dirty="0"/>
              <a:t>Определить, сколько элементов удовлетворяют условию </a:t>
            </a:r>
            <a:r>
              <a:rPr lang="en-US" dirty="0"/>
              <a:t>COND.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22514" y="2579942"/>
            <a:ext cx="112667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Идея реализации алгоритма, решающего задачу:</a:t>
            </a:r>
          </a:p>
          <a:p>
            <a:r>
              <a:rPr lang="ru-RU" dirty="0"/>
              <a:t>В переменной </a:t>
            </a:r>
            <a:r>
              <a:rPr lang="en-US" b="1" dirty="0">
                <a:solidFill>
                  <a:srgbClr val="0070C0"/>
                </a:solidFill>
              </a:rPr>
              <a:t>count</a:t>
            </a:r>
            <a:r>
              <a:rPr lang="en-US" dirty="0"/>
              <a:t> </a:t>
            </a:r>
            <a:r>
              <a:rPr lang="ru-RU" dirty="0"/>
              <a:t>будет хранится значение, равное количеству элементов массива, удовлетворяющих заданному условию.</a:t>
            </a:r>
          </a:p>
          <a:p>
            <a:r>
              <a:rPr lang="ru-RU" dirty="0"/>
              <a:t>В переменой </a:t>
            </a:r>
            <a:r>
              <a:rPr lang="en-US" b="1" dirty="0">
                <a:solidFill>
                  <a:srgbClr val="0070C0"/>
                </a:solidFill>
              </a:rPr>
              <a:t>idx_1</a:t>
            </a:r>
            <a:r>
              <a:rPr lang="en-US" dirty="0"/>
              <a:t> </a:t>
            </a:r>
            <a:r>
              <a:rPr lang="ru-RU" dirty="0"/>
              <a:t>будет хранится номер строки.</a:t>
            </a:r>
          </a:p>
          <a:p>
            <a:r>
              <a:rPr lang="ru-RU" dirty="0"/>
              <a:t>В переменой </a:t>
            </a:r>
            <a:r>
              <a:rPr lang="en-US" b="1" dirty="0" err="1">
                <a:solidFill>
                  <a:srgbClr val="0070C0"/>
                </a:solidFill>
              </a:rPr>
              <a:t>idx</a:t>
            </a:r>
            <a:r>
              <a:rPr lang="en-US" b="1" dirty="0">
                <a:solidFill>
                  <a:srgbClr val="0070C0"/>
                </a:solidFill>
              </a:rPr>
              <a:t>_</a:t>
            </a:r>
            <a:r>
              <a:rPr lang="ru-RU" b="1" dirty="0">
                <a:solidFill>
                  <a:srgbClr val="0070C0"/>
                </a:solidFill>
              </a:rPr>
              <a:t>2 </a:t>
            </a:r>
            <a:r>
              <a:rPr lang="ru-RU" dirty="0"/>
              <a:t>будет хранится номер столбца.</a:t>
            </a:r>
          </a:p>
          <a:p>
            <a:r>
              <a:rPr lang="ru-RU" dirty="0"/>
              <a:t>Проверяем: удовлетворяет ли значение элемента массива с индексами </a:t>
            </a:r>
            <a:r>
              <a:rPr lang="en-US" b="1" dirty="0">
                <a:solidFill>
                  <a:srgbClr val="0070C0"/>
                </a:solidFill>
              </a:rPr>
              <a:t>idx_1, idx_2</a:t>
            </a:r>
            <a:r>
              <a:rPr lang="en-US" dirty="0"/>
              <a:t> </a:t>
            </a:r>
            <a:r>
              <a:rPr lang="ru-RU" dirty="0"/>
              <a:t>условию</a:t>
            </a:r>
            <a:r>
              <a:rPr lang="en-US" dirty="0"/>
              <a:t> COND</a:t>
            </a:r>
            <a:r>
              <a:rPr lang="ru-RU" dirty="0"/>
              <a:t>? Если удовлетворяет, то увеличиваем значение переменной </a:t>
            </a:r>
            <a:r>
              <a:rPr lang="en-US" b="1" dirty="0">
                <a:solidFill>
                  <a:srgbClr val="0070C0"/>
                </a:solidFill>
              </a:rPr>
              <a:t>count </a:t>
            </a:r>
            <a:r>
              <a:rPr lang="ru-RU" dirty="0"/>
              <a:t>на 1.</a:t>
            </a:r>
          </a:p>
          <a:p>
            <a:r>
              <a:rPr lang="ru-RU" b="1" dirty="0"/>
              <a:t>Повторяем</a:t>
            </a:r>
            <a:r>
              <a:rPr lang="ru-RU" dirty="0"/>
              <a:t> проверку для всех элементов массива (</a:t>
            </a:r>
            <a:r>
              <a:rPr lang="ru-RU" dirty="0">
                <a:solidFill>
                  <a:srgbClr val="FF0000"/>
                </a:solidFill>
              </a:rPr>
              <a:t>в алгоритме два цикла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90071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подсчёта количества элементов двумерного массива, значения которых удовлетворяют заданными значениям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21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22514" y="1257234"/>
            <a:ext cx="5176157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i="1" dirty="0"/>
              <a:t>Псевдо-код алгоритма</a:t>
            </a:r>
          </a:p>
          <a:p>
            <a:r>
              <a:rPr lang="en-US" dirty="0"/>
              <a:t>count = 0</a:t>
            </a:r>
          </a:p>
          <a:p>
            <a:r>
              <a:rPr lang="en-US" dirty="0"/>
              <a:t>idx_1 = 0</a:t>
            </a:r>
          </a:p>
          <a:p>
            <a:r>
              <a:rPr lang="en-US" dirty="0"/>
              <a:t>idx_2 = 0</a:t>
            </a:r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ПОКА</a:t>
            </a:r>
            <a:r>
              <a:rPr lang="ru-RU" dirty="0"/>
              <a:t> </a:t>
            </a:r>
            <a:r>
              <a:rPr lang="en-US" dirty="0"/>
              <a:t>idx_1 &lt; N</a:t>
            </a:r>
            <a:endParaRPr lang="ru-RU" dirty="0"/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ДЕЛАЙ</a:t>
            </a:r>
            <a:r>
              <a:rPr lang="ru-RU" dirty="0"/>
              <a:t>:</a:t>
            </a:r>
            <a:endParaRPr lang="en-US" dirty="0"/>
          </a:p>
          <a:p>
            <a:r>
              <a:rPr lang="en-US" dirty="0"/>
              <a:t>	idx_2 = 0</a:t>
            </a:r>
          </a:p>
          <a:p>
            <a:r>
              <a:rPr lang="en-US" dirty="0"/>
              <a:t>	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ПОКА</a:t>
            </a:r>
            <a:r>
              <a:rPr lang="ru-RU" dirty="0"/>
              <a:t> </a:t>
            </a:r>
            <a:r>
              <a:rPr lang="en-US" dirty="0"/>
              <a:t>idx_2 &lt; M</a:t>
            </a:r>
          </a:p>
          <a:p>
            <a:r>
              <a:rPr lang="en-US" dirty="0"/>
              <a:t>	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ДЕЛАЙ:</a:t>
            </a:r>
          </a:p>
          <a:p>
            <a:r>
              <a:rPr lang="ru-RU" dirty="0"/>
              <a:t>	</a:t>
            </a:r>
            <a:r>
              <a:rPr lang="en-US" dirty="0"/>
              <a:t>	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ЕСЛИ</a:t>
            </a:r>
            <a:r>
              <a:rPr lang="ru-RU" dirty="0"/>
              <a:t> </a:t>
            </a:r>
            <a:r>
              <a:rPr lang="en-US" dirty="0"/>
              <a:t>COND( A[idx_1, idx_2] )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/>
              <a:t>	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ТО</a:t>
            </a:r>
            <a:r>
              <a:rPr lang="ru-RU" dirty="0"/>
              <a:t>:</a:t>
            </a:r>
          </a:p>
          <a:p>
            <a:r>
              <a:rPr lang="ru-RU" dirty="0"/>
              <a:t>		</a:t>
            </a:r>
            <a:r>
              <a:rPr lang="en-US" dirty="0"/>
              <a:t>	count = count +1</a:t>
            </a:r>
          </a:p>
          <a:p>
            <a:r>
              <a:rPr lang="en-US" dirty="0"/>
              <a:t>		idx_2 = idx_2 + 1</a:t>
            </a:r>
          </a:p>
          <a:p>
            <a:r>
              <a:rPr lang="en-US" dirty="0"/>
              <a:t>	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КОНЕЦ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/>
              <a:t>idx_1 = idx_1 + 1	</a:t>
            </a:r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КОНЕЦ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9400" y="1583872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ИНВАРИАНТА ЦИКЛА</a:t>
            </a:r>
            <a:r>
              <a:rPr lang="ru-RU" dirty="0"/>
              <a:t>:</a:t>
            </a:r>
          </a:p>
          <a:p>
            <a:r>
              <a:rPr lang="en-US" dirty="0"/>
              <a:t>count, idx_1, idx_2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9625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подсчёта количества элементов двумерного массива, значения которых удовлетворяют заданными значениям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22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55171" y="1191980"/>
            <a:ext cx="111687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Инициализация инварианты:</a:t>
            </a:r>
          </a:p>
          <a:p>
            <a:r>
              <a:rPr lang="en-US" dirty="0">
                <a:solidFill>
                  <a:srgbClr val="0000CC"/>
                </a:solidFill>
              </a:rPr>
              <a:t>count</a:t>
            </a:r>
            <a:r>
              <a:rPr lang="en-US" dirty="0"/>
              <a:t> = 0</a:t>
            </a:r>
            <a:r>
              <a:rPr lang="ru-RU" dirty="0"/>
              <a:t> (нет элементов удовлетворяющих </a:t>
            </a:r>
            <a:r>
              <a:rPr lang="en-US" dirty="0"/>
              <a:t>COND)</a:t>
            </a:r>
          </a:p>
          <a:p>
            <a:r>
              <a:rPr lang="en-US" dirty="0">
                <a:solidFill>
                  <a:srgbClr val="008000"/>
                </a:solidFill>
              </a:rPr>
              <a:t>idx_1</a:t>
            </a:r>
            <a:r>
              <a:rPr lang="en-US" dirty="0"/>
              <a:t> = 0, </a:t>
            </a:r>
            <a:r>
              <a:rPr lang="en-US" dirty="0">
                <a:solidFill>
                  <a:srgbClr val="006600"/>
                </a:solidFill>
              </a:rPr>
              <a:t>idx_2</a:t>
            </a:r>
            <a:r>
              <a:rPr lang="en-US" dirty="0"/>
              <a:t> = 0 (</a:t>
            </a:r>
            <a:r>
              <a:rPr lang="ru-RU" dirty="0"/>
              <a:t>будет обрабатываться элемент массива с индексами </a:t>
            </a:r>
            <a:r>
              <a:rPr lang="en-US" dirty="0"/>
              <a:t>0,0</a:t>
            </a:r>
            <a:r>
              <a:rPr lang="ru-RU" dirty="0"/>
              <a:t>)</a:t>
            </a:r>
            <a:endParaRPr lang="en-US" dirty="0"/>
          </a:p>
          <a:p>
            <a:endParaRPr lang="en-US" dirty="0"/>
          </a:p>
          <a:p>
            <a:r>
              <a:rPr lang="ru-RU" b="1" dirty="0"/>
              <a:t>Повторение инварианты</a:t>
            </a:r>
          </a:p>
          <a:p>
            <a:r>
              <a:rPr lang="ru-RU" b="1" i="1" dirty="0"/>
              <a:t>после первого внутреннего цикла:</a:t>
            </a:r>
          </a:p>
          <a:p>
            <a:r>
              <a:rPr lang="ru-RU" dirty="0"/>
              <a:t>значение </a:t>
            </a:r>
            <a:r>
              <a:rPr lang="en-US" dirty="0">
                <a:solidFill>
                  <a:srgbClr val="0000CC"/>
                </a:solidFill>
              </a:rPr>
              <a:t>count</a:t>
            </a:r>
            <a:r>
              <a:rPr lang="en-US" dirty="0"/>
              <a:t> </a:t>
            </a:r>
            <a:r>
              <a:rPr lang="ru-RU" dirty="0"/>
              <a:t>содержит количество элементов</a:t>
            </a:r>
            <a:r>
              <a:rPr lang="en-US" dirty="0"/>
              <a:t> (0 </a:t>
            </a:r>
            <a:r>
              <a:rPr lang="ru-RU" dirty="0"/>
              <a:t>или 1), удовлетворяющих </a:t>
            </a:r>
            <a:r>
              <a:rPr lang="en-US" dirty="0"/>
              <a:t>COND</a:t>
            </a:r>
            <a:r>
              <a:rPr lang="ru-RU" dirty="0"/>
              <a:t>.</a:t>
            </a:r>
          </a:p>
          <a:p>
            <a:r>
              <a:rPr lang="en-US" dirty="0" err="1">
                <a:solidFill>
                  <a:srgbClr val="006600"/>
                </a:solidFill>
              </a:rPr>
              <a:t>idx</a:t>
            </a:r>
            <a:r>
              <a:rPr lang="ru-RU" dirty="0">
                <a:solidFill>
                  <a:srgbClr val="006600"/>
                </a:solidFill>
              </a:rPr>
              <a:t>_1</a:t>
            </a:r>
            <a:r>
              <a:rPr lang="en-US" dirty="0"/>
              <a:t> = </a:t>
            </a:r>
            <a:r>
              <a:rPr lang="ru-RU" dirty="0"/>
              <a:t>0, </a:t>
            </a:r>
            <a:r>
              <a:rPr lang="en-US" dirty="0">
                <a:solidFill>
                  <a:srgbClr val="006600"/>
                </a:solidFill>
              </a:rPr>
              <a:t>idx_2</a:t>
            </a:r>
            <a:r>
              <a:rPr lang="en-US" dirty="0"/>
              <a:t> = 1 (</a:t>
            </a:r>
            <a:r>
              <a:rPr lang="ru-RU" dirty="0"/>
              <a:t>указывает на то, что следующим будет обрабатываться элемент массива с индексами </a:t>
            </a:r>
            <a:r>
              <a:rPr lang="en-US" dirty="0"/>
              <a:t>0, 1)</a:t>
            </a:r>
            <a:r>
              <a:rPr lang="ru-RU" dirty="0"/>
              <a:t>.</a:t>
            </a:r>
            <a:r>
              <a:rPr lang="en-US" dirty="0"/>
              <a:t> </a:t>
            </a:r>
          </a:p>
          <a:p>
            <a:endParaRPr lang="ru-RU" dirty="0"/>
          </a:p>
          <a:p>
            <a:r>
              <a:rPr lang="ru-RU" b="1" i="1" dirty="0"/>
              <a:t>после первого внешнего цикла:</a:t>
            </a:r>
          </a:p>
          <a:p>
            <a:r>
              <a:rPr lang="ru-RU" dirty="0"/>
              <a:t>значение </a:t>
            </a:r>
            <a:r>
              <a:rPr lang="en-US" dirty="0">
                <a:solidFill>
                  <a:srgbClr val="0000CC"/>
                </a:solidFill>
              </a:rPr>
              <a:t>count</a:t>
            </a:r>
            <a:r>
              <a:rPr lang="en-US" dirty="0"/>
              <a:t> </a:t>
            </a:r>
            <a:r>
              <a:rPr lang="ru-RU" dirty="0"/>
              <a:t>содержит количество элементов</a:t>
            </a:r>
            <a:r>
              <a:rPr lang="en-US" dirty="0"/>
              <a:t> (</a:t>
            </a:r>
            <a:r>
              <a:rPr lang="ru-RU" dirty="0"/>
              <a:t>от </a:t>
            </a:r>
            <a:r>
              <a:rPr lang="en-US" dirty="0"/>
              <a:t>0 </a:t>
            </a:r>
            <a:r>
              <a:rPr lang="ru-RU" dirty="0"/>
              <a:t>до М), удовлетворяющих </a:t>
            </a:r>
            <a:r>
              <a:rPr lang="en-US" dirty="0"/>
              <a:t>COND</a:t>
            </a:r>
            <a:r>
              <a:rPr lang="ru-RU" dirty="0"/>
              <a:t>.</a:t>
            </a:r>
          </a:p>
          <a:p>
            <a:r>
              <a:rPr lang="en-US" dirty="0" err="1">
                <a:solidFill>
                  <a:srgbClr val="006600"/>
                </a:solidFill>
              </a:rPr>
              <a:t>idx</a:t>
            </a:r>
            <a:r>
              <a:rPr lang="ru-RU" dirty="0">
                <a:solidFill>
                  <a:srgbClr val="006600"/>
                </a:solidFill>
              </a:rPr>
              <a:t>_1</a:t>
            </a:r>
            <a:r>
              <a:rPr lang="en-US" dirty="0"/>
              <a:t> = </a:t>
            </a:r>
            <a:r>
              <a:rPr lang="ru-RU" dirty="0"/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6600"/>
                </a:solidFill>
              </a:rPr>
              <a:t>idx_2</a:t>
            </a:r>
            <a:r>
              <a:rPr lang="en-US" dirty="0"/>
              <a:t> = 0 (</a:t>
            </a:r>
            <a:r>
              <a:rPr lang="ru-RU" dirty="0"/>
              <a:t>указывает на то, что следующим будет обрабатываться элемент массива с индексами 1, 0).</a:t>
            </a:r>
          </a:p>
          <a:p>
            <a:endParaRPr lang="ru-RU" b="1" dirty="0"/>
          </a:p>
          <a:p>
            <a:r>
              <a:rPr lang="ru-RU" b="1" dirty="0"/>
              <a:t>Окончание цикла</a:t>
            </a:r>
          </a:p>
          <a:p>
            <a:r>
              <a:rPr lang="en-US" dirty="0" err="1">
                <a:solidFill>
                  <a:srgbClr val="006600"/>
                </a:solidFill>
              </a:rPr>
              <a:t>idx</a:t>
            </a:r>
            <a:r>
              <a:rPr lang="ru-RU" dirty="0">
                <a:solidFill>
                  <a:srgbClr val="006600"/>
                </a:solidFill>
              </a:rPr>
              <a:t>_1</a:t>
            </a:r>
            <a:r>
              <a:rPr lang="en-US" dirty="0"/>
              <a:t> = N, </a:t>
            </a:r>
            <a:r>
              <a:rPr lang="en-US" dirty="0">
                <a:solidFill>
                  <a:srgbClr val="006600"/>
                </a:solidFill>
              </a:rPr>
              <a:t>idx_2</a:t>
            </a:r>
            <a:r>
              <a:rPr lang="en-US" dirty="0"/>
              <a:t> = M</a:t>
            </a:r>
            <a:endParaRPr lang="ru-RU" b="1" dirty="0"/>
          </a:p>
          <a:p>
            <a:r>
              <a:rPr lang="en-US" dirty="0">
                <a:solidFill>
                  <a:srgbClr val="0000CC"/>
                </a:solidFill>
              </a:rPr>
              <a:t>count</a:t>
            </a:r>
            <a:r>
              <a:rPr lang="en-US" dirty="0"/>
              <a:t> </a:t>
            </a:r>
            <a:r>
              <a:rPr lang="ru-RU" dirty="0"/>
              <a:t>содержит значение, равное количеству элементов, удовлетворяющих </a:t>
            </a:r>
            <a:r>
              <a:rPr lang="en-US" dirty="0"/>
              <a:t>COND</a:t>
            </a:r>
          </a:p>
        </p:txBody>
      </p:sp>
    </p:spTree>
    <p:extLst>
      <p:ext uri="{BB962C8B-B14F-4D97-AF65-F5344CB8AC3E}">
        <p14:creationId xmlns:p14="http://schemas.microsoft.com/office/powerpoint/2010/main" val="3967581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Сложность алгоритма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23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22514" y="1469571"/>
            <a:ext cx="112667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Сложность алгоритма</a:t>
            </a:r>
            <a:r>
              <a:rPr lang="ru-RU" dirty="0"/>
              <a:t> </a:t>
            </a:r>
          </a:p>
          <a:p>
            <a:r>
              <a:rPr lang="ru-RU" i="1" dirty="0"/>
              <a:t>величина, показывающая, как связано количество элементарных операций, необходимых для решения задачи,  с объёмом входных данных.</a:t>
            </a:r>
          </a:p>
          <a:p>
            <a:endParaRPr lang="ru-RU" i="1" dirty="0"/>
          </a:p>
          <a:p>
            <a:r>
              <a:rPr lang="ru-RU" dirty="0"/>
              <a:t>Обозначается</a:t>
            </a:r>
            <a:r>
              <a:rPr lang="ru-RU" i="1" dirty="0"/>
              <a:t> </a:t>
            </a:r>
            <a:r>
              <a:rPr lang="en-US" b="1" dirty="0"/>
              <a:t>O</a:t>
            </a:r>
            <a:r>
              <a:rPr lang="en-US" dirty="0"/>
              <a:t>(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математическое выражение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b="1" dirty="0"/>
              <a:t>Примеры: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O(n) </a:t>
            </a:r>
            <a:r>
              <a:rPr lang="ru-RU" dirty="0"/>
              <a:t>при увеличении объёма входных данных в 2 раза, количество элементарных операций увеличится в 2 раза.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ru-RU" dirty="0"/>
              <a:t>при увеличении объёма входных данных в 2 раза, количество элементарных операций увеличится в </a:t>
            </a:r>
            <a:r>
              <a:rPr lang="en-US" dirty="0"/>
              <a:t>4</a:t>
            </a:r>
            <a:r>
              <a:rPr lang="ru-RU" dirty="0"/>
              <a:t> раза.</a:t>
            </a: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O(log(n)) </a:t>
            </a:r>
            <a:r>
              <a:rPr lang="ru-RU" dirty="0"/>
              <a:t>при увеличении объёма входных данных в 256 раз, количество элементарных операций увеличится в 8 раза.</a:t>
            </a:r>
          </a:p>
        </p:txBody>
      </p:sp>
    </p:spTree>
    <p:extLst>
      <p:ext uri="{BB962C8B-B14F-4D97-AF65-F5344CB8AC3E}">
        <p14:creationId xmlns:p14="http://schemas.microsoft.com/office/powerpoint/2010/main" val="3596364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Сложность алгоритма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24</a:t>
            </a:fld>
            <a:endParaRPr lang="ru-RU" alt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1" b="10906"/>
          <a:stretch/>
        </p:blipFill>
        <p:spPr>
          <a:xfrm>
            <a:off x="1927533" y="1159325"/>
            <a:ext cx="8336934" cy="531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29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Сложность алгоритма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25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375557" y="1747154"/>
            <a:ext cx="5927272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i="1" dirty="0"/>
              <a:t>Псевдо-код алгоритма подсчёта количества элементов, удовлетворяющих условию </a:t>
            </a:r>
            <a:r>
              <a:rPr lang="en-US" b="1" i="1" dirty="0"/>
              <a:t>COND </a:t>
            </a:r>
            <a:r>
              <a:rPr lang="ru-RU" b="1" i="1" dirty="0"/>
              <a:t>в одномерном массиве</a:t>
            </a:r>
          </a:p>
          <a:p>
            <a:endParaRPr lang="ru-RU" b="1" i="1" dirty="0"/>
          </a:p>
          <a:p>
            <a:r>
              <a:rPr lang="en-US" dirty="0"/>
              <a:t>count = 0</a:t>
            </a:r>
          </a:p>
          <a:p>
            <a:r>
              <a:rPr lang="en-US" dirty="0" err="1"/>
              <a:t>idx</a:t>
            </a:r>
            <a:r>
              <a:rPr lang="en-US" dirty="0"/>
              <a:t> = 0</a:t>
            </a:r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ПОКА</a:t>
            </a:r>
            <a:r>
              <a:rPr lang="ru-RU" dirty="0"/>
              <a:t> </a:t>
            </a:r>
            <a:r>
              <a:rPr lang="en-US" dirty="0" err="1"/>
              <a:t>idx</a:t>
            </a:r>
            <a:r>
              <a:rPr lang="en-US" dirty="0"/>
              <a:t> &lt; N</a:t>
            </a:r>
            <a:endParaRPr lang="ru-RU" dirty="0"/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ДЕЛАЙ</a:t>
            </a:r>
            <a:r>
              <a:rPr lang="ru-RU" dirty="0"/>
              <a:t>:</a:t>
            </a:r>
          </a:p>
          <a:p>
            <a:r>
              <a:rPr lang="ru-RU" dirty="0"/>
              <a:t>	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ЕСЛИ</a:t>
            </a:r>
            <a:r>
              <a:rPr lang="ru-RU" dirty="0"/>
              <a:t> </a:t>
            </a:r>
            <a:r>
              <a:rPr lang="en-US" dirty="0"/>
              <a:t>COND( A[</a:t>
            </a:r>
            <a:r>
              <a:rPr lang="en-US" dirty="0" err="1"/>
              <a:t>idx</a:t>
            </a:r>
            <a:r>
              <a:rPr lang="en-US" dirty="0"/>
              <a:t>] )</a:t>
            </a:r>
            <a:endParaRPr lang="ru-RU" dirty="0"/>
          </a:p>
          <a:p>
            <a:r>
              <a:rPr lang="ru-RU" dirty="0"/>
              <a:t>	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ТО</a:t>
            </a:r>
            <a:r>
              <a:rPr lang="ru-RU" dirty="0"/>
              <a:t>:</a:t>
            </a:r>
          </a:p>
          <a:p>
            <a:r>
              <a:rPr lang="ru-RU" dirty="0"/>
              <a:t>		</a:t>
            </a:r>
            <a:r>
              <a:rPr lang="en-US" dirty="0"/>
              <a:t>count = count +1</a:t>
            </a:r>
          </a:p>
          <a:p>
            <a:r>
              <a:rPr lang="en-US" dirty="0"/>
              <a:t>	</a:t>
            </a:r>
            <a:r>
              <a:rPr lang="en-US" dirty="0" err="1"/>
              <a:t>idx</a:t>
            </a:r>
            <a:r>
              <a:rPr lang="en-US" dirty="0"/>
              <a:t> = </a:t>
            </a:r>
            <a:r>
              <a:rPr lang="en-US" dirty="0" err="1"/>
              <a:t>idx</a:t>
            </a:r>
            <a:r>
              <a:rPr lang="en-US" dirty="0"/>
              <a:t> + 1</a:t>
            </a:r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КОНЕЦ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02829" y="3739243"/>
            <a:ext cx="53067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Будет </a:t>
            </a:r>
            <a:r>
              <a:rPr lang="en-US" dirty="0"/>
              <a:t>N </a:t>
            </a:r>
            <a:r>
              <a:rPr lang="ru-RU" dirty="0"/>
              <a:t>проходов цикла</a:t>
            </a:r>
          </a:p>
          <a:p>
            <a:r>
              <a:rPr lang="ru-RU" dirty="0"/>
              <a:t>Каждая</a:t>
            </a:r>
          </a:p>
          <a:p>
            <a:r>
              <a:rPr lang="ru-RU" dirty="0"/>
              <a:t>из</a:t>
            </a:r>
          </a:p>
          <a:p>
            <a:r>
              <a:rPr lang="ru-RU" dirty="0"/>
              <a:t>элементарных операций</a:t>
            </a:r>
          </a:p>
          <a:p>
            <a:r>
              <a:rPr lang="ru-RU" dirty="0"/>
              <a:t>повторится </a:t>
            </a:r>
            <a:r>
              <a:rPr lang="en-US" dirty="0"/>
              <a:t>N </a:t>
            </a:r>
            <a:r>
              <a:rPr lang="ru-RU" dirty="0"/>
              <a:t>раз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1557" y="5747657"/>
            <a:ext cx="4359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Сложность алгоритма </a:t>
            </a:r>
            <a:r>
              <a:rPr lang="en-US" sz="2400" b="1" dirty="0"/>
              <a:t>O(N)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618804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Сложность алгоритма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26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22514" y="1257234"/>
            <a:ext cx="6613072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i="1" dirty="0"/>
              <a:t>Псевдо-код алгоритма</a:t>
            </a:r>
            <a:r>
              <a:rPr lang="en-US" b="1" i="1" dirty="0"/>
              <a:t> </a:t>
            </a:r>
            <a:r>
              <a:rPr lang="ru-RU" b="1" i="1" dirty="0"/>
              <a:t>подсчёта количества элементов, удовлетворяющих условию </a:t>
            </a:r>
            <a:r>
              <a:rPr lang="en-US" b="1" i="1" dirty="0"/>
              <a:t>COND </a:t>
            </a:r>
            <a:r>
              <a:rPr lang="ru-RU" b="1" i="1" dirty="0"/>
              <a:t>в двумерном массиве</a:t>
            </a:r>
          </a:p>
          <a:p>
            <a:endParaRPr lang="ru-RU" b="1" i="1" dirty="0"/>
          </a:p>
          <a:p>
            <a:r>
              <a:rPr lang="en-US" dirty="0"/>
              <a:t>count = 0</a:t>
            </a:r>
          </a:p>
          <a:p>
            <a:r>
              <a:rPr lang="en-US" dirty="0"/>
              <a:t>idx_1 = 0</a:t>
            </a:r>
          </a:p>
          <a:p>
            <a:r>
              <a:rPr lang="en-US" dirty="0"/>
              <a:t>idx_2 = 0</a:t>
            </a:r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ПОКА</a:t>
            </a:r>
            <a:r>
              <a:rPr lang="ru-RU" dirty="0"/>
              <a:t> </a:t>
            </a:r>
            <a:r>
              <a:rPr lang="en-US" dirty="0"/>
              <a:t>idx_1 &lt; N</a:t>
            </a:r>
            <a:endParaRPr lang="ru-RU" dirty="0"/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ДЕЛАЙ</a:t>
            </a:r>
            <a:r>
              <a:rPr lang="ru-RU" dirty="0"/>
              <a:t>:</a:t>
            </a:r>
            <a:endParaRPr lang="en-US" dirty="0"/>
          </a:p>
          <a:p>
            <a:r>
              <a:rPr lang="en-US" dirty="0"/>
              <a:t>	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ПОКА</a:t>
            </a:r>
            <a:r>
              <a:rPr lang="ru-RU" dirty="0"/>
              <a:t> </a:t>
            </a:r>
            <a:r>
              <a:rPr lang="en-US" dirty="0"/>
              <a:t>idx_2 &lt; M</a:t>
            </a:r>
          </a:p>
          <a:p>
            <a:r>
              <a:rPr lang="en-US" dirty="0"/>
              <a:t>		</a:t>
            </a:r>
            <a:r>
              <a:rPr lang="ru-RU" dirty="0"/>
              <a:t>ДЕЛАЙ:</a:t>
            </a:r>
          </a:p>
          <a:p>
            <a:r>
              <a:rPr lang="ru-RU" dirty="0"/>
              <a:t>	</a:t>
            </a:r>
            <a:r>
              <a:rPr lang="en-US" dirty="0"/>
              <a:t>	</a:t>
            </a:r>
            <a:r>
              <a:rPr lang="ru-RU" dirty="0"/>
              <a:t>	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ЕСЛИ</a:t>
            </a:r>
            <a:r>
              <a:rPr lang="ru-RU" dirty="0"/>
              <a:t> </a:t>
            </a:r>
            <a:r>
              <a:rPr lang="en-US" dirty="0"/>
              <a:t>COND( A[idx_1, idx_2] )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/>
              <a:t>	</a:t>
            </a:r>
            <a:r>
              <a:rPr lang="ru-RU" dirty="0"/>
              <a:t>	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ТО</a:t>
            </a:r>
            <a:r>
              <a:rPr lang="ru-RU" dirty="0"/>
              <a:t>:</a:t>
            </a:r>
          </a:p>
          <a:p>
            <a:r>
              <a:rPr lang="ru-RU" dirty="0"/>
              <a:t>		</a:t>
            </a:r>
            <a:r>
              <a:rPr lang="en-US" dirty="0"/>
              <a:t>	</a:t>
            </a:r>
            <a:r>
              <a:rPr lang="ru-RU" dirty="0"/>
              <a:t>	</a:t>
            </a:r>
            <a:r>
              <a:rPr lang="en-US" dirty="0"/>
              <a:t>count = count +1</a:t>
            </a:r>
          </a:p>
          <a:p>
            <a:r>
              <a:rPr lang="en-US" dirty="0"/>
              <a:t>		</a:t>
            </a:r>
            <a:r>
              <a:rPr lang="ru-RU" dirty="0"/>
              <a:t>	</a:t>
            </a:r>
            <a:r>
              <a:rPr lang="en-US" dirty="0"/>
              <a:t>idx_2 = idx_2 + 1</a:t>
            </a:r>
          </a:p>
          <a:p>
            <a:r>
              <a:rPr lang="en-US" dirty="0"/>
              <a:t>	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КОНЕЦ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/>
              <a:t>idx_2 = idx_2 + 1	</a:t>
            </a:r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КОНЕЦ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17367" y="3233053"/>
            <a:ext cx="33636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Будет </a:t>
            </a:r>
            <a:r>
              <a:rPr lang="en-US" dirty="0"/>
              <a:t>N </a:t>
            </a:r>
            <a:r>
              <a:rPr lang="ru-RU" dirty="0"/>
              <a:t>проходов цикла</a:t>
            </a:r>
          </a:p>
          <a:p>
            <a:endParaRPr lang="ru-RU" dirty="0"/>
          </a:p>
          <a:p>
            <a:r>
              <a:rPr lang="ru-RU" dirty="0"/>
              <a:t>Будет </a:t>
            </a:r>
            <a:r>
              <a:rPr lang="en-US" dirty="0"/>
              <a:t>M </a:t>
            </a:r>
            <a:r>
              <a:rPr lang="ru-RU" dirty="0"/>
              <a:t>проходов цикла</a:t>
            </a:r>
          </a:p>
          <a:p>
            <a:endParaRPr lang="ru-RU" dirty="0"/>
          </a:p>
          <a:p>
            <a:r>
              <a:rPr lang="ru-RU" dirty="0"/>
              <a:t>Каждая</a:t>
            </a:r>
          </a:p>
          <a:p>
            <a:r>
              <a:rPr lang="ru-RU" dirty="0"/>
              <a:t>из</a:t>
            </a:r>
          </a:p>
          <a:p>
            <a:r>
              <a:rPr lang="ru-RU" dirty="0"/>
              <a:t>элементарных операций</a:t>
            </a:r>
          </a:p>
          <a:p>
            <a:r>
              <a:rPr lang="ru-RU" dirty="0"/>
              <a:t>повторится </a:t>
            </a:r>
            <a:r>
              <a:rPr lang="en-US" dirty="0"/>
              <a:t>N </a:t>
            </a:r>
            <a:r>
              <a:rPr lang="ru-RU" dirty="0"/>
              <a:t>* </a:t>
            </a:r>
            <a:r>
              <a:rPr lang="en-US" dirty="0"/>
              <a:t>M </a:t>
            </a:r>
            <a:r>
              <a:rPr lang="ru-RU" dirty="0"/>
              <a:t>раз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2318657" y="3380298"/>
            <a:ext cx="569871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233565" y="5486388"/>
            <a:ext cx="4865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Сложность алгоритма </a:t>
            </a:r>
            <a:r>
              <a:rPr lang="en-US" sz="2400" dirty="0"/>
              <a:t>O( N*M)</a:t>
            </a:r>
          </a:p>
          <a:p>
            <a:r>
              <a:rPr lang="ru-RU" sz="2400" dirty="0"/>
              <a:t>Для квадратного массива </a:t>
            </a:r>
            <a:r>
              <a:rPr lang="en-US" sz="2400" dirty="0"/>
              <a:t>O(N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  <a:endParaRPr lang="ru-RU" sz="2400" dirty="0"/>
          </a:p>
        </p:txBody>
      </p:sp>
      <p:cxnSp>
        <p:nvCxnSpPr>
          <p:cNvPr id="13" name="Прямая соединительная линия 12"/>
          <p:cNvCxnSpPr/>
          <p:nvPr/>
        </p:nvCxnSpPr>
        <p:spPr bwMode="auto">
          <a:xfrm>
            <a:off x="3249386" y="3940912"/>
            <a:ext cx="476798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392631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Сумма значений элементов одномерного массива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27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71500" y="1208307"/>
            <a:ext cx="11299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Задача</a:t>
            </a:r>
          </a:p>
          <a:p>
            <a:r>
              <a:rPr lang="ru-RU" dirty="0"/>
              <a:t>Задан одномерный массив с именем А, состоящий из </a:t>
            </a:r>
            <a:r>
              <a:rPr lang="en-US" dirty="0"/>
              <a:t>N</a:t>
            </a:r>
            <a:r>
              <a:rPr lang="ru-RU" dirty="0"/>
              <a:t> элементов.</a:t>
            </a:r>
          </a:p>
          <a:p>
            <a:r>
              <a:rPr lang="ru-RU" dirty="0"/>
              <a:t>Вычислить сумму значений элементов массива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514" y="2171717"/>
            <a:ext cx="11266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Идея реализации алгоритма, решающего задачу:</a:t>
            </a:r>
          </a:p>
          <a:p>
            <a:r>
              <a:rPr lang="ru-RU" dirty="0"/>
              <a:t>В переменной </a:t>
            </a:r>
            <a:r>
              <a:rPr lang="en-US" b="1" dirty="0">
                <a:solidFill>
                  <a:srgbClr val="0070C0"/>
                </a:solidFill>
              </a:rPr>
              <a:t>Total</a:t>
            </a:r>
            <a:r>
              <a:rPr lang="en-US" dirty="0"/>
              <a:t> </a:t>
            </a:r>
            <a:r>
              <a:rPr lang="ru-RU" dirty="0"/>
              <a:t>будет хранится</a:t>
            </a:r>
            <a:r>
              <a:rPr lang="en-US" dirty="0"/>
              <a:t> </a:t>
            </a:r>
            <a:r>
              <a:rPr lang="ru-RU" dirty="0"/>
              <a:t>текущая сумма значений элементов массива.</a:t>
            </a:r>
          </a:p>
          <a:p>
            <a:r>
              <a:rPr lang="ru-RU" dirty="0"/>
              <a:t>В переменой </a:t>
            </a:r>
            <a:r>
              <a:rPr lang="en-US" b="1" dirty="0" err="1">
                <a:solidFill>
                  <a:srgbClr val="0070C0"/>
                </a:solidFill>
              </a:rPr>
              <a:t>idx</a:t>
            </a:r>
            <a:r>
              <a:rPr lang="en-US" dirty="0"/>
              <a:t> </a:t>
            </a:r>
            <a:r>
              <a:rPr lang="ru-RU" dirty="0"/>
              <a:t>будет хранится индекс текущего элемента массива.</a:t>
            </a:r>
          </a:p>
          <a:p>
            <a:r>
              <a:rPr lang="ru-RU" dirty="0"/>
              <a:t>Прибавляем значение текущего элемента массива к значению </a:t>
            </a:r>
            <a:r>
              <a:rPr lang="en-US" b="1" dirty="0">
                <a:solidFill>
                  <a:srgbClr val="0070C0"/>
                </a:solidFill>
              </a:rPr>
              <a:t>Total</a:t>
            </a:r>
            <a:r>
              <a:rPr lang="ru-RU" dirty="0"/>
              <a:t>, сохраняем результат в </a:t>
            </a:r>
            <a:r>
              <a:rPr lang="en-US" b="1" dirty="0">
                <a:solidFill>
                  <a:srgbClr val="0070C0"/>
                </a:solidFill>
              </a:rPr>
              <a:t>Total</a:t>
            </a:r>
            <a:r>
              <a:rPr lang="en-US" dirty="0"/>
              <a:t>.</a:t>
            </a:r>
            <a:endParaRPr lang="ru-RU" dirty="0"/>
          </a:p>
          <a:p>
            <a:r>
              <a:rPr lang="ru-RU" b="1" dirty="0"/>
              <a:t>Повторяем</a:t>
            </a:r>
            <a:r>
              <a:rPr lang="ru-RU" dirty="0"/>
              <a:t> суммирование для всех элементов массива (</a:t>
            </a:r>
            <a:r>
              <a:rPr lang="ru-RU" dirty="0">
                <a:solidFill>
                  <a:srgbClr val="FF0000"/>
                </a:solidFill>
              </a:rPr>
              <a:t>в алгоритме будет цикл!</a:t>
            </a:r>
            <a:r>
              <a:rPr lang="ru-RU" dirty="0"/>
              <a:t>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13" y="3649045"/>
            <a:ext cx="592727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i="1" dirty="0"/>
              <a:t>Псевдо-код алгоритма подсчёта суммы</a:t>
            </a:r>
          </a:p>
          <a:p>
            <a:r>
              <a:rPr lang="en-US" dirty="0"/>
              <a:t>Total = 0</a:t>
            </a:r>
          </a:p>
          <a:p>
            <a:r>
              <a:rPr lang="en-US" dirty="0" err="1"/>
              <a:t>idx</a:t>
            </a:r>
            <a:r>
              <a:rPr lang="en-US" dirty="0"/>
              <a:t> = 0</a:t>
            </a:r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ПОКА</a:t>
            </a:r>
            <a:r>
              <a:rPr lang="ru-RU" dirty="0"/>
              <a:t> </a:t>
            </a:r>
            <a:r>
              <a:rPr lang="en-US" dirty="0" err="1"/>
              <a:t>idx</a:t>
            </a:r>
            <a:r>
              <a:rPr lang="en-US" dirty="0"/>
              <a:t> &lt; N</a:t>
            </a:r>
            <a:endParaRPr lang="ru-RU" dirty="0"/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ДЕЛАЙ</a:t>
            </a:r>
            <a:r>
              <a:rPr lang="ru-RU" dirty="0"/>
              <a:t>:</a:t>
            </a:r>
            <a:endParaRPr lang="en-US" dirty="0"/>
          </a:p>
          <a:p>
            <a:r>
              <a:rPr lang="en-US" dirty="0"/>
              <a:t>	Total = Total + A[</a:t>
            </a:r>
            <a:r>
              <a:rPr lang="en-US" dirty="0" err="1"/>
              <a:t>idx</a:t>
            </a:r>
            <a:r>
              <a:rPr lang="en-US" dirty="0"/>
              <a:t>]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 err="1"/>
              <a:t>idx</a:t>
            </a:r>
            <a:r>
              <a:rPr lang="en-US" dirty="0"/>
              <a:t> = </a:t>
            </a:r>
            <a:r>
              <a:rPr lang="en-US" dirty="0" err="1"/>
              <a:t>idx</a:t>
            </a:r>
            <a:r>
              <a:rPr lang="en-US" dirty="0"/>
              <a:t> + 1</a:t>
            </a:r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КОНЕЦ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1185" y="4590252"/>
            <a:ext cx="56496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Будет </a:t>
            </a:r>
            <a:r>
              <a:rPr lang="en-US" dirty="0"/>
              <a:t>N </a:t>
            </a:r>
            <a:r>
              <a:rPr lang="ru-RU" dirty="0"/>
              <a:t>проходов цикла.</a:t>
            </a:r>
          </a:p>
          <a:p>
            <a:r>
              <a:rPr lang="ru-RU" dirty="0"/>
              <a:t>Каждая из</a:t>
            </a:r>
          </a:p>
          <a:p>
            <a:r>
              <a:rPr lang="ru-RU" dirty="0"/>
              <a:t>элементарных операций повторится </a:t>
            </a:r>
            <a:r>
              <a:rPr lang="en-US" dirty="0"/>
              <a:t>N </a:t>
            </a:r>
            <a:r>
              <a:rPr lang="ru-RU" dirty="0"/>
              <a:t>раз</a:t>
            </a:r>
            <a:endParaRPr lang="en-US" dirty="0"/>
          </a:p>
          <a:p>
            <a:r>
              <a:rPr lang="ru-RU" sz="2000" b="1" dirty="0"/>
              <a:t>Сложность алгоритма </a:t>
            </a:r>
            <a:r>
              <a:rPr lang="en-US" sz="2000" b="1" dirty="0"/>
              <a:t>O( N)</a:t>
            </a:r>
          </a:p>
        </p:txBody>
      </p:sp>
      <p:cxnSp>
        <p:nvCxnSpPr>
          <p:cNvPr id="9" name="Прямая со стрелкой 8"/>
          <p:cNvCxnSpPr/>
          <p:nvPr/>
        </p:nvCxnSpPr>
        <p:spPr bwMode="auto">
          <a:xfrm>
            <a:off x="1779814" y="4803207"/>
            <a:ext cx="43760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221185" y="3967839"/>
            <a:ext cx="58293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Инварианта цикла</a:t>
            </a:r>
            <a:r>
              <a:rPr lang="ru-RU" dirty="0"/>
              <a:t>: </a:t>
            </a:r>
            <a:endParaRPr lang="en-US" dirty="0"/>
          </a:p>
          <a:p>
            <a:r>
              <a:rPr lang="en-US" dirty="0"/>
              <a:t>Total, </a:t>
            </a:r>
            <a:r>
              <a:rPr lang="en-US" dirty="0" err="1"/>
              <a:t>idx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07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Сумма значений элементов одномерного массива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28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55171" y="1404257"/>
            <a:ext cx="111687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Инициализация инварианты:</a:t>
            </a:r>
          </a:p>
          <a:p>
            <a:r>
              <a:rPr lang="en-US" b="1" dirty="0">
                <a:solidFill>
                  <a:srgbClr val="0000CC"/>
                </a:solidFill>
              </a:rPr>
              <a:t>Total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= 0</a:t>
            </a:r>
            <a:r>
              <a:rPr lang="ru-RU" dirty="0"/>
              <a:t> (До начала суммирования значение суммы равно 0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rgbClr val="008000"/>
                </a:solidFill>
              </a:rPr>
              <a:t>idx</a:t>
            </a:r>
            <a:r>
              <a:rPr lang="en-US" dirty="0"/>
              <a:t> =0 (</a:t>
            </a:r>
            <a:r>
              <a:rPr lang="ru-RU" dirty="0"/>
              <a:t>будет обрабатываться элемент массива с номером 0)</a:t>
            </a:r>
            <a:endParaRPr lang="en-US" dirty="0"/>
          </a:p>
          <a:p>
            <a:endParaRPr lang="en-US" dirty="0"/>
          </a:p>
          <a:p>
            <a:r>
              <a:rPr lang="ru-RU" b="1" dirty="0"/>
              <a:t>Повторение инварианты</a:t>
            </a:r>
          </a:p>
          <a:p>
            <a:r>
              <a:rPr lang="ru-RU" b="1" i="1" dirty="0"/>
              <a:t>после первого цикла:</a:t>
            </a:r>
          </a:p>
          <a:p>
            <a:r>
              <a:rPr lang="ru-RU" dirty="0"/>
              <a:t>значение </a:t>
            </a:r>
            <a:r>
              <a:rPr lang="en-US" b="1" dirty="0">
                <a:solidFill>
                  <a:srgbClr val="0000CC"/>
                </a:solidFill>
              </a:rPr>
              <a:t>Total</a:t>
            </a:r>
            <a:r>
              <a:rPr lang="en-US" dirty="0"/>
              <a:t> </a:t>
            </a:r>
            <a:r>
              <a:rPr lang="ru-RU" dirty="0"/>
              <a:t>равно значению нулевого элемента массива.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 err="1">
                <a:solidFill>
                  <a:srgbClr val="006600"/>
                </a:solidFill>
              </a:rPr>
              <a:t>idx</a:t>
            </a:r>
            <a:r>
              <a:rPr lang="en-US" dirty="0"/>
              <a:t> = 1 (</a:t>
            </a:r>
            <a:r>
              <a:rPr lang="ru-RU" dirty="0"/>
              <a:t>указывает на то, что следующим будет обрабатываться элемент массива с номером 1).</a:t>
            </a:r>
            <a:r>
              <a:rPr lang="en-US" dirty="0"/>
              <a:t> </a:t>
            </a:r>
          </a:p>
          <a:p>
            <a:endParaRPr lang="ru-RU" dirty="0"/>
          </a:p>
          <a:p>
            <a:r>
              <a:rPr lang="ru-RU" b="1" i="1" dirty="0"/>
              <a:t>после второго цикла:</a:t>
            </a:r>
          </a:p>
          <a:p>
            <a:r>
              <a:rPr lang="ru-RU" dirty="0"/>
              <a:t>значение </a:t>
            </a:r>
            <a:r>
              <a:rPr lang="en-US" b="1" dirty="0">
                <a:solidFill>
                  <a:srgbClr val="0000CC"/>
                </a:solidFill>
              </a:rPr>
              <a:t>Total</a:t>
            </a:r>
            <a:r>
              <a:rPr lang="en-US" dirty="0"/>
              <a:t> </a:t>
            </a:r>
            <a:r>
              <a:rPr lang="ru-RU" dirty="0"/>
              <a:t>равно сумме значений нулевого и первого элементов массива</a:t>
            </a:r>
            <a:r>
              <a:rPr lang="ru-RU" dirty="0">
                <a:solidFill>
                  <a:srgbClr val="0000CC"/>
                </a:solidFill>
              </a:rPr>
              <a:t>.</a:t>
            </a:r>
            <a:endParaRPr lang="ru-RU" dirty="0"/>
          </a:p>
          <a:p>
            <a:r>
              <a:rPr lang="en-US" dirty="0" err="1">
                <a:solidFill>
                  <a:srgbClr val="006600"/>
                </a:solidFill>
              </a:rPr>
              <a:t>idx</a:t>
            </a:r>
            <a:r>
              <a:rPr lang="en-US" dirty="0"/>
              <a:t> = </a:t>
            </a:r>
            <a:r>
              <a:rPr lang="ru-RU" dirty="0"/>
              <a:t>2</a:t>
            </a:r>
            <a:r>
              <a:rPr lang="en-US" dirty="0"/>
              <a:t> (</a:t>
            </a:r>
            <a:r>
              <a:rPr lang="ru-RU" dirty="0"/>
              <a:t>указывает на то, что следующим будет обрабатываться элемент массива с номером 2).</a:t>
            </a:r>
          </a:p>
          <a:p>
            <a:endParaRPr lang="ru-RU" dirty="0"/>
          </a:p>
          <a:p>
            <a:r>
              <a:rPr lang="ru-RU" b="1" dirty="0"/>
              <a:t>...</a:t>
            </a:r>
          </a:p>
          <a:p>
            <a:r>
              <a:rPr lang="ru-RU" b="1" dirty="0"/>
              <a:t>Окончание цикла</a:t>
            </a:r>
          </a:p>
          <a:p>
            <a:r>
              <a:rPr lang="en-US" dirty="0" err="1">
                <a:solidFill>
                  <a:srgbClr val="006600"/>
                </a:solidFill>
              </a:rPr>
              <a:t>idx</a:t>
            </a:r>
            <a:r>
              <a:rPr lang="en-US" dirty="0"/>
              <a:t> = N</a:t>
            </a:r>
            <a:endParaRPr lang="ru-RU" dirty="0">
              <a:solidFill>
                <a:srgbClr val="0000CC"/>
              </a:solidFill>
            </a:endParaRPr>
          </a:p>
          <a:p>
            <a:r>
              <a:rPr lang="en-US" b="1" dirty="0">
                <a:solidFill>
                  <a:srgbClr val="0000CC"/>
                </a:solidFill>
              </a:rPr>
              <a:t>Total</a:t>
            </a:r>
            <a:r>
              <a:rPr lang="en-US" dirty="0"/>
              <a:t> </a:t>
            </a:r>
            <a:r>
              <a:rPr lang="ru-RU" dirty="0"/>
              <a:t>содержит сумму значений элементов массива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10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элемента с максимальным значением в одномерном массиве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29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06186" y="1159323"/>
            <a:ext cx="11381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Задача</a:t>
            </a:r>
          </a:p>
          <a:p>
            <a:r>
              <a:rPr lang="ru-RU" dirty="0"/>
              <a:t>Задан массив с именем А, состоящий из </a:t>
            </a:r>
            <a:r>
              <a:rPr lang="en-US" dirty="0"/>
              <a:t>N </a:t>
            </a:r>
            <a:r>
              <a:rPr lang="ru-RU" dirty="0"/>
              <a:t>элементов.</a:t>
            </a:r>
          </a:p>
          <a:p>
            <a:r>
              <a:rPr lang="ru-RU" dirty="0"/>
              <a:t>Определить, максимальное значение среди всех элементов массива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6186" y="2008407"/>
            <a:ext cx="1138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Идея реализации алгоритма, решающего задачу: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956334"/>
              </p:ext>
            </p:extLst>
          </p:nvPr>
        </p:nvGraphicFramePr>
        <p:xfrm>
          <a:off x="1224646" y="2466802"/>
          <a:ext cx="87230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6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6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61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Индекс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 + 1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A[1]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A[2]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A[I</a:t>
                      </a:r>
                      <a:r>
                        <a:rPr lang="en-US" baseline="0" dirty="0"/>
                        <a:t> + 1</a:t>
                      </a:r>
                      <a:r>
                        <a:rPr lang="en-US" dirty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49377" y="3624922"/>
            <a:ext cx="360861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Local – </a:t>
            </a:r>
            <a:r>
              <a:rPr lang="ru-RU" dirty="0"/>
              <a:t>максимальное значение</a:t>
            </a:r>
          </a:p>
          <a:p>
            <a:r>
              <a:rPr lang="ru-RU" dirty="0"/>
              <a:t>среди элементов с 0 по </a:t>
            </a:r>
            <a:r>
              <a:rPr lang="en-US" dirty="0" err="1"/>
              <a:t>i</a:t>
            </a:r>
            <a:endParaRPr lang="ru-RU" dirty="0"/>
          </a:p>
        </p:txBody>
      </p:sp>
      <p:cxnSp>
        <p:nvCxnSpPr>
          <p:cNvPr id="10" name="Соединительная линия уступом 9"/>
          <p:cNvCxnSpPr>
            <a:endCxn id="8" idx="1"/>
          </p:cNvCxnSpPr>
          <p:nvPr/>
        </p:nvCxnSpPr>
        <p:spPr bwMode="auto">
          <a:xfrm rot="16200000" flipH="1">
            <a:off x="2589773" y="3288484"/>
            <a:ext cx="731380" cy="587828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Соединительная линия уступом 11"/>
          <p:cNvCxnSpPr>
            <a:stCxn id="8" idx="3"/>
          </p:cNvCxnSpPr>
          <p:nvPr/>
        </p:nvCxnSpPr>
        <p:spPr bwMode="auto">
          <a:xfrm flipV="1">
            <a:off x="6857991" y="3216708"/>
            <a:ext cx="310252" cy="731380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36975"/>
              </p:ext>
            </p:extLst>
          </p:nvPr>
        </p:nvGraphicFramePr>
        <p:xfrm>
          <a:off x="1377046" y="4741972"/>
          <a:ext cx="87230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6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6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61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Индекс</a:t>
                      </a:r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 + 1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A[1]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A[2]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A[I</a:t>
                      </a:r>
                      <a:r>
                        <a:rPr lang="en-US" baseline="0" dirty="0"/>
                        <a:t> + 1</a:t>
                      </a:r>
                      <a:r>
                        <a:rPr lang="en-US" dirty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56963" y="5900092"/>
            <a:ext cx="360861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Local – </a:t>
            </a:r>
            <a:r>
              <a:rPr lang="ru-RU" dirty="0"/>
              <a:t>максимальное значение</a:t>
            </a:r>
          </a:p>
          <a:p>
            <a:r>
              <a:rPr lang="ru-RU" dirty="0"/>
              <a:t>среди элементов с 0 по </a:t>
            </a:r>
            <a:r>
              <a:rPr lang="en-US" dirty="0" err="1"/>
              <a:t>i</a:t>
            </a:r>
            <a:r>
              <a:rPr lang="ru-RU" dirty="0"/>
              <a:t> + 1</a:t>
            </a:r>
          </a:p>
        </p:txBody>
      </p:sp>
      <p:cxnSp>
        <p:nvCxnSpPr>
          <p:cNvPr id="15" name="Соединительная линия уступом 14"/>
          <p:cNvCxnSpPr>
            <a:endCxn id="14" idx="1"/>
          </p:cNvCxnSpPr>
          <p:nvPr/>
        </p:nvCxnSpPr>
        <p:spPr bwMode="auto">
          <a:xfrm rot="16200000" flipH="1">
            <a:off x="3297359" y="5563654"/>
            <a:ext cx="731380" cy="587828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387929" y="4338348"/>
            <a:ext cx="8964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Если </a:t>
            </a:r>
            <a:r>
              <a:rPr lang="en-US" sz="2000" b="1" dirty="0">
                <a:solidFill>
                  <a:srgbClr val="FF0000"/>
                </a:solidFill>
              </a:rPr>
              <a:t>A[</a:t>
            </a:r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b="1" dirty="0">
                <a:solidFill>
                  <a:srgbClr val="FF0000"/>
                </a:solidFill>
              </a:rPr>
              <a:t> + 1] &gt; Local, </a:t>
            </a:r>
            <a:r>
              <a:rPr lang="ru-RU" sz="2000" b="1" dirty="0">
                <a:solidFill>
                  <a:srgbClr val="FF0000"/>
                </a:solidFill>
              </a:rPr>
              <a:t>то </a:t>
            </a:r>
            <a:r>
              <a:rPr lang="en-US" sz="2000" b="1" dirty="0">
                <a:solidFill>
                  <a:srgbClr val="FF0000"/>
                </a:solidFill>
              </a:rPr>
              <a:t>Local = A[</a:t>
            </a:r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b="1" dirty="0">
                <a:solidFill>
                  <a:srgbClr val="FF0000"/>
                </a:solidFill>
              </a:rPr>
              <a:t> + 1]</a:t>
            </a:r>
            <a:endParaRPr lang="ru-RU" sz="2000" b="1" dirty="0">
              <a:solidFill>
                <a:srgbClr val="FF0000"/>
              </a:solidFill>
            </a:endParaRPr>
          </a:p>
        </p:txBody>
      </p:sp>
      <p:cxnSp>
        <p:nvCxnSpPr>
          <p:cNvPr id="26" name="Соединительная линия уступом 25"/>
          <p:cNvCxnSpPr>
            <a:stCxn id="14" idx="3"/>
          </p:cNvCxnSpPr>
          <p:nvPr/>
        </p:nvCxnSpPr>
        <p:spPr bwMode="auto">
          <a:xfrm flipV="1">
            <a:off x="7565577" y="5491877"/>
            <a:ext cx="500752" cy="731381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786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алгоритма, кодирование алгоритма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3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06186" y="1453243"/>
            <a:ext cx="112830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Запись алгоритма –</a:t>
            </a:r>
          </a:p>
          <a:p>
            <a:pPr algn="ctr"/>
            <a:r>
              <a:rPr lang="ru-RU" b="1" dirty="0"/>
              <a:t>фиксация алгоритма в бумажной или электронной форме с использованием неформального набора правил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586" y="2699686"/>
            <a:ext cx="112830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Кодирование алгоритма –</a:t>
            </a:r>
          </a:p>
          <a:p>
            <a:pPr algn="ctr"/>
            <a:r>
              <a:rPr lang="ru-RU" b="1" dirty="0"/>
              <a:t>фиксация алгоритма в бумажной или электронной форме с использованием формального набора правил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7686" y="4049486"/>
            <a:ext cx="10548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Набор правил является </a:t>
            </a:r>
            <a:r>
              <a:rPr lang="ru-RU" sz="2400" b="1" dirty="0"/>
              <a:t>формальным</a:t>
            </a:r>
            <a:r>
              <a:rPr lang="ru-RU" b="1" dirty="0"/>
              <a:t>, если неописанные правилами действия выполнять запрещено</a:t>
            </a:r>
            <a:r>
              <a:rPr lang="ru-RU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0086" y="5067323"/>
            <a:ext cx="10548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Набор правил является </a:t>
            </a:r>
            <a:r>
              <a:rPr lang="ru-RU" sz="2400" b="1" dirty="0"/>
              <a:t>неформальным</a:t>
            </a:r>
            <a:r>
              <a:rPr lang="ru-RU" b="1" dirty="0"/>
              <a:t>, если неописанные правилами действия можно выполнять произвольным образом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9986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элемента с максимальным значением в одномерном массиве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30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06186" y="1175650"/>
            <a:ext cx="113810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Идея реализации алгоритма, решающего задачу</a:t>
            </a:r>
            <a:r>
              <a:rPr lang="en-US" b="1" dirty="0"/>
              <a:t> (</a:t>
            </a:r>
            <a:r>
              <a:rPr lang="ru-RU" b="1" dirty="0"/>
              <a:t>продолжение</a:t>
            </a:r>
            <a:r>
              <a:rPr lang="en-US" b="1" dirty="0"/>
              <a:t>)</a:t>
            </a:r>
            <a:endParaRPr lang="ru-RU" b="1" dirty="0"/>
          </a:p>
          <a:p>
            <a:r>
              <a:rPr lang="ru-RU" dirty="0"/>
              <a:t>Переменная </a:t>
            </a:r>
            <a:r>
              <a:rPr lang="en-US" b="1" dirty="0" err="1">
                <a:solidFill>
                  <a:srgbClr val="006600"/>
                </a:solidFill>
              </a:rPr>
              <a:t>idx</a:t>
            </a:r>
            <a:r>
              <a:rPr lang="en-US" dirty="0"/>
              <a:t> </a:t>
            </a:r>
            <a:r>
              <a:rPr lang="ru-RU" dirty="0"/>
              <a:t>хранит номер текущего обрабатываемого элемента массива.</a:t>
            </a:r>
          </a:p>
          <a:p>
            <a:r>
              <a:rPr lang="ru-RU" dirty="0"/>
              <a:t>Значение переменной </a:t>
            </a:r>
            <a:r>
              <a:rPr lang="en-US" b="1" dirty="0">
                <a:solidFill>
                  <a:srgbClr val="333399"/>
                </a:solidFill>
              </a:rPr>
              <a:t>Local</a:t>
            </a:r>
            <a:r>
              <a:rPr lang="ru-RU" dirty="0"/>
              <a:t> равно максимальному среди значений элементов массива с номерами</a:t>
            </a:r>
          </a:p>
          <a:p>
            <a:r>
              <a:rPr lang="ru-RU" dirty="0"/>
              <a:t>0 … </a:t>
            </a:r>
            <a:r>
              <a:rPr lang="en-US" b="1" dirty="0" err="1">
                <a:solidFill>
                  <a:srgbClr val="006600"/>
                </a:solidFill>
              </a:rPr>
              <a:t>idx</a:t>
            </a:r>
            <a:r>
              <a:rPr lang="en-US" dirty="0"/>
              <a:t> -1</a:t>
            </a:r>
          </a:p>
          <a:p>
            <a:r>
              <a:rPr lang="ru-RU" dirty="0"/>
              <a:t>Если </a:t>
            </a:r>
            <a:r>
              <a:rPr lang="en-US" b="1" dirty="0">
                <a:solidFill>
                  <a:srgbClr val="FF0000"/>
                </a:solidFill>
              </a:rPr>
              <a:t>A[</a:t>
            </a:r>
            <a:r>
              <a:rPr lang="en-US" b="1" dirty="0" err="1">
                <a:solidFill>
                  <a:srgbClr val="FF0000"/>
                </a:solidFill>
              </a:rPr>
              <a:t>idx</a:t>
            </a:r>
            <a:r>
              <a:rPr lang="en-US" b="1" dirty="0">
                <a:solidFill>
                  <a:srgbClr val="FF0000"/>
                </a:solidFill>
              </a:rPr>
              <a:t>] &gt; Local</a:t>
            </a:r>
            <a:r>
              <a:rPr lang="ru-RU" dirty="0"/>
              <a:t>, то значение </a:t>
            </a:r>
            <a:r>
              <a:rPr lang="en-US" dirty="0"/>
              <a:t>A[</a:t>
            </a:r>
            <a:r>
              <a:rPr lang="en-US" dirty="0" err="1"/>
              <a:t>idx</a:t>
            </a:r>
            <a:r>
              <a:rPr lang="en-US" dirty="0"/>
              <a:t>] </a:t>
            </a:r>
            <a:r>
              <a:rPr lang="ru-RU" dirty="0"/>
              <a:t>максимальное среди значений элементов с номерами </a:t>
            </a:r>
            <a:r>
              <a:rPr lang="en-US" dirty="0"/>
              <a:t>0 … </a:t>
            </a:r>
            <a:r>
              <a:rPr lang="en-US" b="1" dirty="0" err="1">
                <a:solidFill>
                  <a:srgbClr val="006600"/>
                </a:solidFill>
              </a:rPr>
              <a:t>idx</a:t>
            </a:r>
            <a:r>
              <a:rPr lang="en-US" dirty="0"/>
              <a:t> :</a:t>
            </a:r>
          </a:p>
          <a:p>
            <a:r>
              <a:rPr lang="en-US" b="1" dirty="0"/>
              <a:t>Local = A[</a:t>
            </a:r>
            <a:r>
              <a:rPr lang="en-US" b="1" dirty="0" err="1"/>
              <a:t>idx</a:t>
            </a:r>
            <a:r>
              <a:rPr lang="en-US" b="1" dirty="0"/>
              <a:t>]</a:t>
            </a:r>
            <a:endParaRPr lang="en-US" dirty="0"/>
          </a:p>
          <a:p>
            <a:r>
              <a:rPr lang="ru-RU" dirty="0"/>
              <a:t>Если </a:t>
            </a:r>
            <a:r>
              <a:rPr lang="en-US" b="1" dirty="0">
                <a:solidFill>
                  <a:srgbClr val="FF0000"/>
                </a:solidFill>
              </a:rPr>
              <a:t>A[</a:t>
            </a:r>
            <a:r>
              <a:rPr lang="en-US" b="1" dirty="0" err="1">
                <a:solidFill>
                  <a:srgbClr val="FF0000"/>
                </a:solidFill>
              </a:rPr>
              <a:t>idx</a:t>
            </a:r>
            <a:r>
              <a:rPr lang="en-US" b="1" dirty="0">
                <a:solidFill>
                  <a:srgbClr val="FF0000"/>
                </a:solidFill>
              </a:rPr>
              <a:t>] &lt;= Local, </a:t>
            </a:r>
            <a:r>
              <a:rPr lang="ru-RU" dirty="0"/>
              <a:t>то значение </a:t>
            </a:r>
            <a:r>
              <a:rPr lang="en-US" dirty="0"/>
              <a:t>Local </a:t>
            </a:r>
            <a:r>
              <a:rPr lang="ru-RU" dirty="0"/>
              <a:t>максимальное среди значений элементов с номерами </a:t>
            </a:r>
            <a:r>
              <a:rPr lang="en-US" dirty="0"/>
              <a:t>0 </a:t>
            </a:r>
            <a:r>
              <a:rPr lang="en-US" b="1" dirty="0">
                <a:solidFill>
                  <a:srgbClr val="0000CC"/>
                </a:solidFill>
              </a:rPr>
              <a:t>… </a:t>
            </a:r>
            <a:r>
              <a:rPr lang="en-US" b="1" dirty="0" err="1">
                <a:solidFill>
                  <a:srgbClr val="0000CC"/>
                </a:solidFill>
              </a:rPr>
              <a:t>idx</a:t>
            </a:r>
            <a:endParaRPr lang="en-US" b="1" dirty="0">
              <a:solidFill>
                <a:srgbClr val="0000CC"/>
              </a:solidFill>
            </a:endParaRPr>
          </a:p>
          <a:p>
            <a:r>
              <a:rPr lang="ru-RU" b="1" dirty="0"/>
              <a:t>Значение </a:t>
            </a:r>
            <a:r>
              <a:rPr lang="en-US" b="1" dirty="0"/>
              <a:t>Local </a:t>
            </a:r>
            <a:r>
              <a:rPr lang="ru-RU" b="1" dirty="0"/>
              <a:t>не изменяется.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514" y="3428991"/>
            <a:ext cx="4147457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i="1" dirty="0"/>
              <a:t>Псевдо-код алгоритма</a:t>
            </a:r>
          </a:p>
          <a:p>
            <a:r>
              <a:rPr lang="en-US" dirty="0"/>
              <a:t>Local = A[0]</a:t>
            </a:r>
          </a:p>
          <a:p>
            <a:r>
              <a:rPr lang="en-US" dirty="0" err="1"/>
              <a:t>idx</a:t>
            </a:r>
            <a:r>
              <a:rPr lang="en-US" dirty="0"/>
              <a:t> = 1</a:t>
            </a:r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ПОКА</a:t>
            </a:r>
            <a:r>
              <a:rPr lang="ru-RU" dirty="0"/>
              <a:t> </a:t>
            </a:r>
            <a:r>
              <a:rPr lang="en-US" dirty="0" err="1"/>
              <a:t>idx</a:t>
            </a:r>
            <a:r>
              <a:rPr lang="en-US" dirty="0"/>
              <a:t> &lt; N</a:t>
            </a:r>
            <a:endParaRPr lang="ru-RU" dirty="0"/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ДЕЛАЙ</a:t>
            </a:r>
            <a:r>
              <a:rPr lang="ru-RU" dirty="0"/>
              <a:t>:</a:t>
            </a:r>
          </a:p>
          <a:p>
            <a:r>
              <a:rPr lang="ru-RU" dirty="0"/>
              <a:t>	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ЕСЛИ</a:t>
            </a:r>
            <a:r>
              <a:rPr lang="ru-RU" dirty="0"/>
              <a:t> </a:t>
            </a:r>
            <a:r>
              <a:rPr lang="en-US" dirty="0"/>
              <a:t>A[</a:t>
            </a:r>
            <a:r>
              <a:rPr lang="en-US" dirty="0" err="1"/>
              <a:t>idx</a:t>
            </a:r>
            <a:r>
              <a:rPr lang="en-US" dirty="0"/>
              <a:t>] &gt; Local</a:t>
            </a:r>
            <a:endParaRPr lang="ru-RU" dirty="0"/>
          </a:p>
          <a:p>
            <a:r>
              <a:rPr lang="ru-RU" dirty="0"/>
              <a:t>	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ТО</a:t>
            </a:r>
            <a:r>
              <a:rPr lang="ru-RU" dirty="0"/>
              <a:t>:</a:t>
            </a:r>
          </a:p>
          <a:p>
            <a:r>
              <a:rPr lang="ru-RU" dirty="0"/>
              <a:t>		</a:t>
            </a:r>
            <a:r>
              <a:rPr lang="en-US" dirty="0"/>
              <a:t>Local = A[</a:t>
            </a:r>
            <a:r>
              <a:rPr lang="en-US" dirty="0" err="1"/>
              <a:t>idx</a:t>
            </a:r>
            <a:r>
              <a:rPr lang="en-US" dirty="0"/>
              <a:t>]</a:t>
            </a:r>
          </a:p>
          <a:p>
            <a:r>
              <a:rPr lang="en-US" dirty="0"/>
              <a:t>	</a:t>
            </a:r>
            <a:r>
              <a:rPr lang="en-US" dirty="0" err="1"/>
              <a:t>idx</a:t>
            </a:r>
            <a:r>
              <a:rPr lang="en-US" dirty="0"/>
              <a:t> = </a:t>
            </a:r>
            <a:r>
              <a:rPr lang="en-US" dirty="0" err="1"/>
              <a:t>idx</a:t>
            </a:r>
            <a:r>
              <a:rPr lang="en-US" dirty="0"/>
              <a:t> + 1</a:t>
            </a:r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КОНЕЦ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3893" y="3608609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ИНВАРИАНТА ЦИКЛА</a:t>
            </a:r>
            <a:r>
              <a:rPr lang="ru-RU" dirty="0"/>
              <a:t>:</a:t>
            </a:r>
          </a:p>
          <a:p>
            <a:r>
              <a:rPr lang="en-US" dirty="0"/>
              <a:t>Local, </a:t>
            </a:r>
            <a:r>
              <a:rPr lang="en-US" dirty="0" err="1"/>
              <a:t>idx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751621" y="4273192"/>
            <a:ext cx="56496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Будет </a:t>
            </a:r>
            <a:r>
              <a:rPr lang="en-US" dirty="0"/>
              <a:t>N </a:t>
            </a:r>
            <a:r>
              <a:rPr lang="ru-RU" dirty="0"/>
              <a:t>проходов цикла.</a:t>
            </a:r>
          </a:p>
          <a:p>
            <a:r>
              <a:rPr lang="ru-RU" dirty="0"/>
              <a:t>Каждая из</a:t>
            </a:r>
          </a:p>
          <a:p>
            <a:r>
              <a:rPr lang="ru-RU" dirty="0"/>
              <a:t>элементарных операций</a:t>
            </a:r>
            <a:endParaRPr lang="en-US" dirty="0"/>
          </a:p>
          <a:p>
            <a:r>
              <a:rPr lang="ru-RU" dirty="0"/>
              <a:t>повторится </a:t>
            </a:r>
            <a:r>
              <a:rPr lang="en-US" dirty="0"/>
              <a:t>N </a:t>
            </a:r>
            <a:r>
              <a:rPr lang="ru-RU" dirty="0"/>
              <a:t>раз</a:t>
            </a:r>
            <a:endParaRPr lang="en-US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ru-RU" sz="2000" b="1" dirty="0"/>
              <a:t>Сложность алгоритма </a:t>
            </a:r>
            <a:r>
              <a:rPr lang="en-US" sz="2000" b="1" dirty="0"/>
              <a:t>O( N)</a:t>
            </a:r>
          </a:p>
        </p:txBody>
      </p:sp>
      <p:cxnSp>
        <p:nvCxnSpPr>
          <p:cNvPr id="9" name="Прямая со стрелкой 8"/>
          <p:cNvCxnSpPr/>
          <p:nvPr/>
        </p:nvCxnSpPr>
        <p:spPr bwMode="auto">
          <a:xfrm>
            <a:off x="2041071" y="4523014"/>
            <a:ext cx="271055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41098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максимального значения в одномерном массиве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31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55171" y="1175651"/>
            <a:ext cx="111687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Инициализация инварианты:</a:t>
            </a:r>
          </a:p>
          <a:p>
            <a:r>
              <a:rPr lang="en-US" b="1" dirty="0">
                <a:solidFill>
                  <a:srgbClr val="0000CC"/>
                </a:solidFill>
              </a:rPr>
              <a:t>Local = A[0]</a:t>
            </a:r>
            <a:r>
              <a:rPr lang="ru-RU" b="1" dirty="0"/>
              <a:t> </a:t>
            </a:r>
            <a:r>
              <a:rPr lang="ru-RU" dirty="0"/>
              <a:t>(До первого повторения цикла, значение нулевого элемент массива считается максимальным, т.к. значения других элементов пока не анализировались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rgbClr val="008000"/>
                </a:solidFill>
              </a:rPr>
              <a:t>idx</a:t>
            </a:r>
            <a:r>
              <a:rPr lang="en-US" dirty="0"/>
              <a:t> =</a:t>
            </a:r>
            <a:r>
              <a:rPr lang="ru-RU" dirty="0"/>
              <a:t>1</a:t>
            </a:r>
            <a:r>
              <a:rPr lang="en-US" dirty="0"/>
              <a:t> (</a:t>
            </a:r>
            <a:r>
              <a:rPr lang="ru-RU" dirty="0"/>
              <a:t>будет обрабатываться элемент массива с номером 1. Элемент массива с номером 0 уже учтён, при задании начального значения переменной </a:t>
            </a:r>
            <a:r>
              <a:rPr lang="en-US" dirty="0"/>
              <a:t>Local</a:t>
            </a:r>
            <a:r>
              <a:rPr lang="ru-RU" dirty="0"/>
              <a:t>)</a:t>
            </a:r>
            <a:endParaRPr lang="en-US" dirty="0"/>
          </a:p>
          <a:p>
            <a:endParaRPr lang="en-US" dirty="0"/>
          </a:p>
          <a:p>
            <a:r>
              <a:rPr lang="ru-RU" b="1" dirty="0"/>
              <a:t>Повторение инварианты</a:t>
            </a:r>
          </a:p>
          <a:p>
            <a:r>
              <a:rPr lang="ru-RU" b="1" i="1" dirty="0"/>
              <a:t>после первого цикла:</a:t>
            </a:r>
          </a:p>
          <a:p>
            <a:r>
              <a:rPr lang="ru-RU" dirty="0"/>
              <a:t>значение </a:t>
            </a:r>
            <a:r>
              <a:rPr lang="en-US" b="1" dirty="0">
                <a:solidFill>
                  <a:srgbClr val="0000CC"/>
                </a:solidFill>
              </a:rPr>
              <a:t>Local</a:t>
            </a:r>
            <a:r>
              <a:rPr lang="en-US" dirty="0"/>
              <a:t> </a:t>
            </a:r>
            <a:r>
              <a:rPr lang="ru-RU" dirty="0"/>
              <a:t>равно максимальному значению среди нулевого и первого элементов массива.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 err="1">
                <a:solidFill>
                  <a:srgbClr val="006600"/>
                </a:solidFill>
              </a:rPr>
              <a:t>idx</a:t>
            </a:r>
            <a:r>
              <a:rPr lang="en-US" dirty="0"/>
              <a:t> = </a:t>
            </a:r>
            <a:r>
              <a:rPr lang="ru-RU" dirty="0"/>
              <a:t>2</a:t>
            </a:r>
            <a:r>
              <a:rPr lang="en-US" dirty="0"/>
              <a:t> (</a:t>
            </a:r>
            <a:r>
              <a:rPr lang="ru-RU" dirty="0"/>
              <a:t>указывает на то, что следующим будет обрабатываться элемент массива с номером 2).</a:t>
            </a:r>
            <a:r>
              <a:rPr lang="en-US" dirty="0"/>
              <a:t> </a:t>
            </a:r>
            <a:endParaRPr lang="ru-RU" dirty="0"/>
          </a:p>
          <a:p>
            <a:r>
              <a:rPr lang="ru-RU" b="1" i="1" dirty="0"/>
              <a:t>после второго цикла:</a:t>
            </a:r>
          </a:p>
          <a:p>
            <a:r>
              <a:rPr lang="ru-RU" dirty="0"/>
              <a:t>значение </a:t>
            </a:r>
            <a:r>
              <a:rPr lang="en-US" b="1" dirty="0">
                <a:solidFill>
                  <a:srgbClr val="0000CC"/>
                </a:solidFill>
              </a:rPr>
              <a:t>Local</a:t>
            </a:r>
            <a:r>
              <a:rPr lang="en-US" dirty="0"/>
              <a:t> </a:t>
            </a:r>
            <a:r>
              <a:rPr lang="ru-RU" dirty="0"/>
              <a:t>равно максимальному значению среди нулевого, первого и второго элементов массива</a:t>
            </a:r>
            <a:r>
              <a:rPr lang="ru-RU" dirty="0">
                <a:solidFill>
                  <a:srgbClr val="0000CC"/>
                </a:solidFill>
              </a:rPr>
              <a:t>.</a:t>
            </a:r>
            <a:endParaRPr lang="ru-RU" dirty="0"/>
          </a:p>
          <a:p>
            <a:r>
              <a:rPr lang="en-US" dirty="0" err="1">
                <a:solidFill>
                  <a:srgbClr val="006600"/>
                </a:solidFill>
              </a:rPr>
              <a:t>idx</a:t>
            </a:r>
            <a:r>
              <a:rPr lang="en-US" dirty="0"/>
              <a:t> = </a:t>
            </a:r>
            <a:r>
              <a:rPr lang="ru-RU" dirty="0"/>
              <a:t>3</a:t>
            </a:r>
            <a:r>
              <a:rPr lang="en-US" dirty="0"/>
              <a:t> (</a:t>
            </a:r>
            <a:r>
              <a:rPr lang="ru-RU" dirty="0"/>
              <a:t>указывает на то, что следующим будет обрабатываться элемент массива с номером 3).</a:t>
            </a:r>
          </a:p>
          <a:p>
            <a:endParaRPr lang="ru-RU" dirty="0"/>
          </a:p>
          <a:p>
            <a:r>
              <a:rPr lang="ru-RU" b="1" dirty="0"/>
              <a:t>...</a:t>
            </a:r>
          </a:p>
          <a:p>
            <a:r>
              <a:rPr lang="ru-RU" b="1" dirty="0"/>
              <a:t>Окончание цикла</a:t>
            </a:r>
          </a:p>
          <a:p>
            <a:r>
              <a:rPr lang="en-US" dirty="0" err="1">
                <a:solidFill>
                  <a:srgbClr val="006600"/>
                </a:solidFill>
              </a:rPr>
              <a:t>idx</a:t>
            </a:r>
            <a:r>
              <a:rPr lang="en-US" dirty="0"/>
              <a:t> = N</a:t>
            </a:r>
            <a:endParaRPr lang="ru-RU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Local</a:t>
            </a:r>
            <a:r>
              <a:rPr lang="en-US" dirty="0"/>
              <a:t> </a:t>
            </a:r>
            <a:r>
              <a:rPr lang="ru-RU" dirty="0"/>
              <a:t>содержит максимальное значение среди всех элементов массива.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40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 одномерном массиве максимального значения среди элементов, удовлетворяющих заданному условию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32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06186" y="1159323"/>
            <a:ext cx="11381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Задача</a:t>
            </a:r>
          </a:p>
          <a:p>
            <a:r>
              <a:rPr lang="ru-RU" dirty="0"/>
              <a:t>Задан массив с именем А, состоящий из </a:t>
            </a:r>
            <a:r>
              <a:rPr lang="en-US" dirty="0"/>
              <a:t>N </a:t>
            </a:r>
            <a:r>
              <a:rPr lang="ru-RU" dirty="0"/>
              <a:t>элементов.</a:t>
            </a:r>
          </a:p>
          <a:p>
            <a:r>
              <a:rPr lang="ru-RU" dirty="0"/>
              <a:t>Определить, максимальное среди значений элементов массива, таких что </a:t>
            </a:r>
            <a:r>
              <a:rPr lang="en-US" dirty="0"/>
              <a:t>COND(A[</a:t>
            </a:r>
            <a:r>
              <a:rPr lang="en-US" dirty="0" err="1"/>
              <a:t>i</a:t>
            </a:r>
            <a:r>
              <a:rPr lang="en-US" dirty="0"/>
              <a:t>]) </a:t>
            </a:r>
            <a:r>
              <a:rPr lang="ru-RU" dirty="0"/>
              <a:t>истинно,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= 0 … N - 1.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387725"/>
              </p:ext>
            </p:extLst>
          </p:nvPr>
        </p:nvGraphicFramePr>
        <p:xfrm>
          <a:off x="636814" y="2466802"/>
          <a:ext cx="111360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0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0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0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0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Индекс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 + 1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A[1]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A[2]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A[I</a:t>
                      </a:r>
                      <a:r>
                        <a:rPr lang="en-US" baseline="0" dirty="0"/>
                        <a:t> + 1</a:t>
                      </a:r>
                      <a:r>
                        <a:rPr lang="en-US" dirty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90038" y="3624922"/>
            <a:ext cx="651510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Local – </a:t>
            </a:r>
            <a:r>
              <a:rPr lang="ru-RU" dirty="0"/>
              <a:t>максимальное значение</a:t>
            </a:r>
          </a:p>
          <a:p>
            <a:r>
              <a:rPr lang="ru-RU" dirty="0"/>
              <a:t>среди элементов с 0 по </a:t>
            </a:r>
            <a:r>
              <a:rPr lang="en-US" dirty="0" err="1"/>
              <a:t>i</a:t>
            </a:r>
            <a:r>
              <a:rPr lang="ru-RU" dirty="0"/>
              <a:t>, для которых </a:t>
            </a:r>
            <a:r>
              <a:rPr lang="en-US" dirty="0"/>
              <a:t>COND(A[</a:t>
            </a:r>
            <a:r>
              <a:rPr lang="en-US" dirty="0" err="1"/>
              <a:t>i</a:t>
            </a:r>
            <a:r>
              <a:rPr lang="en-US" dirty="0"/>
              <a:t>]) </a:t>
            </a:r>
            <a:r>
              <a:rPr lang="ru-RU" dirty="0"/>
              <a:t>истинно 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075123"/>
              </p:ext>
            </p:extLst>
          </p:nvPr>
        </p:nvGraphicFramePr>
        <p:xfrm>
          <a:off x="702124" y="4741972"/>
          <a:ext cx="109891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9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98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9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98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Индекс</a:t>
                      </a:r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 + 1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A[1]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A[2]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A[I</a:t>
                      </a:r>
                      <a:r>
                        <a:rPr lang="en-US" baseline="0" dirty="0"/>
                        <a:t> + 1</a:t>
                      </a:r>
                      <a:r>
                        <a:rPr lang="en-US" dirty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71676" y="5851105"/>
            <a:ext cx="790305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Local – </a:t>
            </a:r>
            <a:r>
              <a:rPr lang="ru-RU" dirty="0"/>
              <a:t>максимальное значение</a:t>
            </a:r>
          </a:p>
          <a:p>
            <a:r>
              <a:rPr lang="ru-RU" dirty="0"/>
              <a:t>среди элементов с 0 по </a:t>
            </a:r>
            <a:r>
              <a:rPr lang="en-US" dirty="0" err="1"/>
              <a:t>i</a:t>
            </a:r>
            <a:r>
              <a:rPr lang="ru-RU" dirty="0"/>
              <a:t> + 1, для которых </a:t>
            </a:r>
            <a:r>
              <a:rPr lang="en-US" dirty="0"/>
              <a:t>COND(A[</a:t>
            </a:r>
            <a:r>
              <a:rPr lang="en-US" dirty="0" err="1"/>
              <a:t>i</a:t>
            </a:r>
            <a:r>
              <a:rPr lang="en-US" dirty="0"/>
              <a:t>]) </a:t>
            </a:r>
            <a:r>
              <a:rPr lang="ru-RU" dirty="0"/>
              <a:t>истинно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87929" y="4338348"/>
            <a:ext cx="8964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Если </a:t>
            </a:r>
            <a:r>
              <a:rPr lang="en-US" sz="2000" b="1" dirty="0">
                <a:solidFill>
                  <a:srgbClr val="FF0000"/>
                </a:solidFill>
              </a:rPr>
              <a:t>A[</a:t>
            </a:r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b="1" dirty="0">
                <a:solidFill>
                  <a:srgbClr val="FF0000"/>
                </a:solidFill>
              </a:rPr>
              <a:t> + 1] &gt; Local, </a:t>
            </a:r>
            <a:r>
              <a:rPr lang="ru-RU" sz="2000" b="1" dirty="0">
                <a:solidFill>
                  <a:srgbClr val="FF0000"/>
                </a:solidFill>
              </a:rPr>
              <a:t>то</a:t>
            </a:r>
            <a:r>
              <a:rPr lang="en-US" sz="2000" b="1" dirty="0">
                <a:solidFill>
                  <a:srgbClr val="FF0000"/>
                </a:solidFill>
              </a:rPr>
              <a:t> Local = A[</a:t>
            </a:r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b="1" dirty="0">
                <a:solidFill>
                  <a:srgbClr val="FF0000"/>
                </a:solidFill>
              </a:rPr>
              <a:t> + 1]</a:t>
            </a:r>
            <a:endParaRPr lang="ru-RU" sz="2000" b="1" dirty="0">
              <a:solidFill>
                <a:srgbClr val="FF0000"/>
              </a:solidFill>
            </a:endParaRPr>
          </a:p>
        </p:txBody>
      </p:sp>
      <p:cxnSp>
        <p:nvCxnSpPr>
          <p:cNvPr id="25" name="Прямая со стрелкой 24"/>
          <p:cNvCxnSpPr/>
          <p:nvPr/>
        </p:nvCxnSpPr>
        <p:spPr bwMode="auto">
          <a:xfrm>
            <a:off x="3086100" y="3167743"/>
            <a:ext cx="0" cy="45717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Прямая со стрелкой 26"/>
          <p:cNvCxnSpPr/>
          <p:nvPr/>
        </p:nvCxnSpPr>
        <p:spPr bwMode="auto">
          <a:xfrm flipV="1">
            <a:off x="7815953" y="3167743"/>
            <a:ext cx="0" cy="45717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Прямая со стрелкой 32"/>
          <p:cNvCxnSpPr/>
          <p:nvPr/>
        </p:nvCxnSpPr>
        <p:spPr bwMode="auto">
          <a:xfrm>
            <a:off x="3314700" y="5437414"/>
            <a:ext cx="0" cy="41369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Прямая со стрелкой 34"/>
          <p:cNvCxnSpPr/>
          <p:nvPr/>
        </p:nvCxnSpPr>
        <p:spPr bwMode="auto">
          <a:xfrm flipV="1">
            <a:off x="9274656" y="5437414"/>
            <a:ext cx="0" cy="41369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77767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 одномерном массиве максимального значения среди элементов, удовлетворяющих заданному условию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33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22514" y="1378204"/>
            <a:ext cx="5502729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i="1" dirty="0"/>
              <a:t>Псевдо-код алгоритма</a:t>
            </a:r>
            <a:r>
              <a:rPr lang="en-US" b="1" i="1" dirty="0"/>
              <a:t> (</a:t>
            </a:r>
            <a:r>
              <a:rPr lang="ru-RU" b="1" i="1" dirty="0"/>
              <a:t>вариант 1)</a:t>
            </a:r>
          </a:p>
          <a:p>
            <a:r>
              <a:rPr lang="en-US" dirty="0"/>
              <a:t>Local = </a:t>
            </a:r>
            <a:r>
              <a:rPr lang="ru-RU" dirty="0"/>
              <a:t>минимально возможному значению типа </a:t>
            </a:r>
            <a:endParaRPr lang="en-US" dirty="0"/>
          </a:p>
          <a:p>
            <a:r>
              <a:rPr lang="en-US" dirty="0" err="1"/>
              <a:t>idx</a:t>
            </a:r>
            <a:r>
              <a:rPr lang="en-US" dirty="0"/>
              <a:t> = 1</a:t>
            </a:r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ПОКА</a:t>
            </a:r>
            <a:r>
              <a:rPr lang="ru-RU" dirty="0"/>
              <a:t> </a:t>
            </a:r>
            <a:r>
              <a:rPr lang="en-US" dirty="0" err="1"/>
              <a:t>idx</a:t>
            </a:r>
            <a:r>
              <a:rPr lang="en-US" dirty="0"/>
              <a:t> &lt; N</a:t>
            </a:r>
            <a:endParaRPr lang="ru-RU" dirty="0"/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ДЕЛАЙ</a:t>
            </a:r>
            <a:r>
              <a:rPr lang="ru-RU" dirty="0"/>
              <a:t>:</a:t>
            </a:r>
          </a:p>
          <a:p>
            <a:r>
              <a:rPr lang="ru-RU" dirty="0"/>
              <a:t>	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ЕСЛИ</a:t>
            </a:r>
            <a:r>
              <a:rPr lang="ru-RU" dirty="0"/>
              <a:t> </a:t>
            </a:r>
            <a:r>
              <a:rPr lang="en-US" dirty="0"/>
              <a:t>COND(A[</a:t>
            </a:r>
            <a:r>
              <a:rPr lang="en-US" dirty="0" err="1"/>
              <a:t>idx</a:t>
            </a:r>
            <a:r>
              <a:rPr lang="en-US" dirty="0"/>
              <a:t>]) &amp; (A[</a:t>
            </a:r>
            <a:r>
              <a:rPr lang="en-US" dirty="0" err="1"/>
              <a:t>idx</a:t>
            </a:r>
            <a:r>
              <a:rPr lang="en-US" dirty="0"/>
              <a:t>] &gt; Local)</a:t>
            </a:r>
            <a:endParaRPr lang="ru-RU" dirty="0"/>
          </a:p>
          <a:p>
            <a:r>
              <a:rPr lang="ru-RU" dirty="0"/>
              <a:t>	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ТО</a:t>
            </a:r>
            <a:r>
              <a:rPr lang="ru-RU" dirty="0"/>
              <a:t>:</a:t>
            </a:r>
          </a:p>
          <a:p>
            <a:r>
              <a:rPr lang="ru-RU" dirty="0"/>
              <a:t>		</a:t>
            </a:r>
            <a:r>
              <a:rPr lang="en-US" dirty="0"/>
              <a:t>Local = A[</a:t>
            </a:r>
            <a:r>
              <a:rPr lang="en-US" dirty="0" err="1"/>
              <a:t>idx</a:t>
            </a:r>
            <a:r>
              <a:rPr lang="en-US" dirty="0"/>
              <a:t>]</a:t>
            </a:r>
          </a:p>
          <a:p>
            <a:r>
              <a:rPr lang="en-US" dirty="0"/>
              <a:t>	</a:t>
            </a:r>
            <a:r>
              <a:rPr lang="en-US" dirty="0" err="1"/>
              <a:t>idx</a:t>
            </a:r>
            <a:r>
              <a:rPr lang="en-US" dirty="0"/>
              <a:t> = </a:t>
            </a:r>
            <a:r>
              <a:rPr lang="en-US" dirty="0" err="1"/>
              <a:t>idx</a:t>
            </a:r>
            <a:r>
              <a:rPr lang="en-US" dirty="0"/>
              <a:t> + 1</a:t>
            </a:r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КОНЕЦ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76407" y="1378204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ИНВАРИАНТА ЦИКЛА</a:t>
            </a:r>
            <a:r>
              <a:rPr lang="ru-RU" dirty="0"/>
              <a:t>:</a:t>
            </a:r>
          </a:p>
          <a:p>
            <a:r>
              <a:rPr lang="en-US" dirty="0"/>
              <a:t>Local, </a:t>
            </a:r>
            <a:r>
              <a:rPr lang="en-US" dirty="0" err="1"/>
              <a:t>idx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237563" y="2128303"/>
            <a:ext cx="56496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Будет </a:t>
            </a:r>
            <a:r>
              <a:rPr lang="en-US" dirty="0"/>
              <a:t>N </a:t>
            </a:r>
            <a:r>
              <a:rPr lang="ru-RU" dirty="0"/>
              <a:t>проходов цикла.</a:t>
            </a:r>
          </a:p>
          <a:p>
            <a:r>
              <a:rPr lang="ru-RU" dirty="0"/>
              <a:t>Каждая из</a:t>
            </a:r>
          </a:p>
          <a:p>
            <a:r>
              <a:rPr lang="ru-RU" dirty="0"/>
              <a:t>элементарных операций</a:t>
            </a:r>
            <a:endParaRPr lang="en-US" dirty="0"/>
          </a:p>
          <a:p>
            <a:r>
              <a:rPr lang="ru-RU" dirty="0"/>
              <a:t>повторится </a:t>
            </a:r>
            <a:r>
              <a:rPr lang="en-US" dirty="0"/>
              <a:t>N </a:t>
            </a:r>
            <a:r>
              <a:rPr lang="ru-RU" dirty="0"/>
              <a:t>раз</a:t>
            </a:r>
            <a:endParaRPr lang="en-US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ru-RU" sz="2000" b="1" dirty="0"/>
              <a:t>Сложность алгоритма </a:t>
            </a:r>
            <a:r>
              <a:rPr lang="en-US" sz="2000" b="1" dirty="0"/>
              <a:t>O( N)</a:t>
            </a:r>
          </a:p>
        </p:txBody>
      </p:sp>
      <p:cxnSp>
        <p:nvCxnSpPr>
          <p:cNvPr id="8" name="Прямая со стрелкой 7"/>
          <p:cNvCxnSpPr/>
          <p:nvPr/>
        </p:nvCxnSpPr>
        <p:spPr bwMode="auto">
          <a:xfrm flipV="1">
            <a:off x="2106386" y="2400300"/>
            <a:ext cx="4131177" cy="3265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65812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 одномерном массиве максимального значения среди элементов, удовлетворяющих заданному условию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34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22514" y="1378204"/>
            <a:ext cx="5502729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i="1" dirty="0"/>
              <a:t>Псевдо-код алгоритма</a:t>
            </a:r>
            <a:r>
              <a:rPr lang="en-US" b="1" i="1" dirty="0"/>
              <a:t> (</a:t>
            </a:r>
            <a:r>
              <a:rPr lang="ru-RU" b="1" i="1" dirty="0"/>
              <a:t>вариант 2)</a:t>
            </a:r>
          </a:p>
          <a:p>
            <a:r>
              <a:rPr lang="en-US" dirty="0" err="1"/>
              <a:t>idx</a:t>
            </a:r>
            <a:r>
              <a:rPr lang="en-US" dirty="0"/>
              <a:t> = 0</a:t>
            </a:r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ПОКА</a:t>
            </a:r>
            <a:r>
              <a:rPr lang="ru-RU" dirty="0"/>
              <a:t> </a:t>
            </a:r>
            <a:r>
              <a:rPr lang="en-US" dirty="0"/>
              <a:t>not(COND(A[</a:t>
            </a:r>
            <a:r>
              <a:rPr lang="en-US" dirty="0" err="1"/>
              <a:t>idx</a:t>
            </a:r>
            <a:r>
              <a:rPr lang="en-US" dirty="0"/>
              <a:t>])</a:t>
            </a:r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ДЕЛАЙ:</a:t>
            </a:r>
          </a:p>
          <a:p>
            <a:r>
              <a:rPr lang="ru-RU" dirty="0"/>
              <a:t>	</a:t>
            </a:r>
            <a:r>
              <a:rPr lang="en-US" dirty="0" err="1"/>
              <a:t>idx</a:t>
            </a:r>
            <a:r>
              <a:rPr lang="en-US" dirty="0"/>
              <a:t> = </a:t>
            </a:r>
            <a:r>
              <a:rPr lang="en-US" dirty="0" err="1"/>
              <a:t>idx</a:t>
            </a:r>
            <a:r>
              <a:rPr lang="en-US" dirty="0"/>
              <a:t> + 1</a:t>
            </a:r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КОНЕЦ</a:t>
            </a:r>
          </a:p>
          <a:p>
            <a:r>
              <a:rPr lang="en-US" dirty="0"/>
              <a:t>Local =</a:t>
            </a:r>
            <a:r>
              <a:rPr lang="ru-RU" dirty="0"/>
              <a:t> </a:t>
            </a:r>
            <a:r>
              <a:rPr lang="en-US" dirty="0"/>
              <a:t>A[</a:t>
            </a:r>
            <a:r>
              <a:rPr lang="en-US" dirty="0" err="1"/>
              <a:t>idx</a:t>
            </a:r>
            <a:r>
              <a:rPr lang="en-US" dirty="0"/>
              <a:t>]</a:t>
            </a:r>
          </a:p>
          <a:p>
            <a:r>
              <a:rPr lang="en-US" dirty="0" err="1"/>
              <a:t>idx</a:t>
            </a:r>
            <a:r>
              <a:rPr lang="en-US" dirty="0"/>
              <a:t> = </a:t>
            </a:r>
            <a:r>
              <a:rPr lang="en-US" dirty="0" err="1"/>
              <a:t>idx</a:t>
            </a:r>
            <a:r>
              <a:rPr lang="en-US" dirty="0"/>
              <a:t> + 1</a:t>
            </a:r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ПОКА</a:t>
            </a:r>
            <a:r>
              <a:rPr lang="ru-RU" dirty="0"/>
              <a:t> </a:t>
            </a:r>
            <a:r>
              <a:rPr lang="en-US" dirty="0" err="1"/>
              <a:t>idx</a:t>
            </a:r>
            <a:r>
              <a:rPr lang="en-US" dirty="0"/>
              <a:t> &lt; N</a:t>
            </a:r>
            <a:endParaRPr lang="ru-RU" dirty="0"/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ДЕЛАЙ</a:t>
            </a:r>
            <a:r>
              <a:rPr lang="ru-RU" dirty="0"/>
              <a:t>:</a:t>
            </a:r>
          </a:p>
          <a:p>
            <a:r>
              <a:rPr lang="ru-RU" dirty="0"/>
              <a:t>	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ЕСЛИ</a:t>
            </a:r>
            <a:r>
              <a:rPr lang="ru-RU" dirty="0"/>
              <a:t> </a:t>
            </a:r>
            <a:r>
              <a:rPr lang="en-US" dirty="0"/>
              <a:t>COND(A[</a:t>
            </a:r>
            <a:r>
              <a:rPr lang="en-US" dirty="0" err="1"/>
              <a:t>idx</a:t>
            </a:r>
            <a:r>
              <a:rPr lang="en-US" dirty="0"/>
              <a:t>]) &amp; (A[</a:t>
            </a:r>
            <a:r>
              <a:rPr lang="en-US" dirty="0" err="1"/>
              <a:t>idx</a:t>
            </a:r>
            <a:r>
              <a:rPr lang="en-US" dirty="0"/>
              <a:t>] &gt; Local)</a:t>
            </a:r>
            <a:endParaRPr lang="ru-RU" dirty="0"/>
          </a:p>
          <a:p>
            <a:r>
              <a:rPr lang="ru-RU" dirty="0"/>
              <a:t>	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ТО</a:t>
            </a:r>
            <a:r>
              <a:rPr lang="ru-RU" dirty="0"/>
              <a:t>:</a:t>
            </a:r>
          </a:p>
          <a:p>
            <a:r>
              <a:rPr lang="ru-RU" dirty="0"/>
              <a:t>		</a:t>
            </a:r>
            <a:r>
              <a:rPr lang="en-US" dirty="0"/>
              <a:t>Local = A[</a:t>
            </a:r>
            <a:r>
              <a:rPr lang="en-US" dirty="0" err="1"/>
              <a:t>idx</a:t>
            </a:r>
            <a:r>
              <a:rPr lang="en-US" dirty="0"/>
              <a:t>]</a:t>
            </a:r>
          </a:p>
          <a:p>
            <a:r>
              <a:rPr lang="en-US" dirty="0"/>
              <a:t>	</a:t>
            </a:r>
            <a:r>
              <a:rPr lang="en-US" dirty="0" err="1"/>
              <a:t>idx</a:t>
            </a:r>
            <a:r>
              <a:rPr lang="en-US" dirty="0"/>
              <a:t> = </a:t>
            </a:r>
            <a:r>
              <a:rPr lang="en-US" dirty="0" err="1"/>
              <a:t>idx</a:t>
            </a:r>
            <a:r>
              <a:rPr lang="en-US" dirty="0"/>
              <a:t> + 1</a:t>
            </a:r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КОНЕЦ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76407" y="1378204"/>
            <a:ext cx="3559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ИНВАРИАНТА ЦИКЛА 1</a:t>
            </a:r>
            <a:r>
              <a:rPr lang="ru-RU" dirty="0"/>
              <a:t>:</a:t>
            </a:r>
          </a:p>
          <a:p>
            <a:r>
              <a:rPr lang="en-US" dirty="0" err="1"/>
              <a:t>idx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b="1" dirty="0"/>
              <a:t>ИНВАРИАНТА ЦИКЛА 2</a:t>
            </a:r>
            <a:r>
              <a:rPr lang="ru-RU" dirty="0"/>
              <a:t>:</a:t>
            </a:r>
          </a:p>
          <a:p>
            <a:r>
              <a:rPr lang="en-US" dirty="0"/>
              <a:t>Local, </a:t>
            </a:r>
            <a:r>
              <a:rPr lang="en-US" dirty="0" err="1"/>
              <a:t>idx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237563" y="4038749"/>
            <a:ext cx="564968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двух циклах суммарно будет </a:t>
            </a:r>
            <a:r>
              <a:rPr lang="en-US" dirty="0"/>
              <a:t>N </a:t>
            </a:r>
            <a:r>
              <a:rPr lang="ru-RU" dirty="0"/>
              <a:t>проходов.</a:t>
            </a:r>
          </a:p>
          <a:p>
            <a:r>
              <a:rPr lang="ru-RU" dirty="0"/>
              <a:t>Каждая из</a:t>
            </a:r>
          </a:p>
          <a:p>
            <a:r>
              <a:rPr lang="ru-RU" dirty="0"/>
              <a:t>элементарных операций</a:t>
            </a:r>
            <a:endParaRPr lang="en-US" dirty="0"/>
          </a:p>
          <a:p>
            <a:r>
              <a:rPr lang="ru-RU" dirty="0"/>
              <a:t>повторится </a:t>
            </a:r>
            <a:r>
              <a:rPr lang="en-US" dirty="0"/>
              <a:t>N </a:t>
            </a:r>
            <a:r>
              <a:rPr lang="ru-RU" dirty="0"/>
              <a:t>раз</a:t>
            </a:r>
            <a:endParaRPr lang="en-US" sz="2000" b="1" dirty="0"/>
          </a:p>
          <a:p>
            <a:r>
              <a:rPr lang="ru-RU" sz="2000" b="1" dirty="0"/>
              <a:t>Сложность алгоритма </a:t>
            </a:r>
            <a:r>
              <a:rPr lang="en-US" sz="2000" b="1" dirty="0"/>
              <a:t>O( N)</a:t>
            </a:r>
          </a:p>
        </p:txBody>
      </p:sp>
    </p:spTree>
    <p:extLst>
      <p:ext uri="{BB962C8B-B14F-4D97-AF65-F5344CB8AC3E}">
        <p14:creationId xmlns:p14="http://schemas.microsoft.com/office/powerpoint/2010/main" val="1874859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 одномерном массиве максимального значения среди элементов, удовлетворяющих заданному условию (вариант 1)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35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55171" y="1175651"/>
            <a:ext cx="113157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Инициализация инварианты:</a:t>
            </a:r>
          </a:p>
          <a:p>
            <a:r>
              <a:rPr lang="en-US" b="1" dirty="0">
                <a:solidFill>
                  <a:srgbClr val="0000CC"/>
                </a:solidFill>
              </a:rPr>
              <a:t>Local </a:t>
            </a:r>
            <a:r>
              <a:rPr lang="en-US" dirty="0"/>
              <a:t>=</a:t>
            </a:r>
            <a:r>
              <a:rPr lang="ru-RU" b="1" dirty="0">
                <a:solidFill>
                  <a:srgbClr val="0000CC"/>
                </a:solidFill>
              </a:rPr>
              <a:t> </a:t>
            </a:r>
            <a:r>
              <a:rPr lang="ru-RU" dirty="0"/>
              <a:t>минимально возможному значению типа для элементов массива. 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 err="1">
                <a:solidFill>
                  <a:srgbClr val="008000"/>
                </a:solidFill>
              </a:rPr>
              <a:t>idx</a:t>
            </a:r>
            <a:r>
              <a:rPr lang="en-US" dirty="0"/>
              <a:t> =</a:t>
            </a:r>
            <a:r>
              <a:rPr lang="ru-RU" dirty="0"/>
              <a:t> 0</a:t>
            </a:r>
            <a:r>
              <a:rPr lang="en-US" dirty="0"/>
              <a:t> (</a:t>
            </a:r>
            <a:r>
              <a:rPr lang="ru-RU" dirty="0"/>
              <a:t>будет обрабатываться элемент массива с номером 0. Ни один из элементов массива не учтён).</a:t>
            </a:r>
            <a:endParaRPr lang="en-US" dirty="0"/>
          </a:p>
          <a:p>
            <a:endParaRPr lang="en-US" dirty="0"/>
          </a:p>
          <a:p>
            <a:r>
              <a:rPr lang="ru-RU" b="1" dirty="0"/>
              <a:t>Повторение инварианты</a:t>
            </a:r>
          </a:p>
          <a:p>
            <a:r>
              <a:rPr lang="ru-RU" b="1" i="1" dirty="0"/>
              <a:t>после первых циклов, в которых </a:t>
            </a:r>
            <a:r>
              <a:rPr lang="en-US" b="1" i="1" dirty="0"/>
              <a:t>COND(A[</a:t>
            </a:r>
            <a:r>
              <a:rPr lang="en-US" b="1" i="1" dirty="0" err="1"/>
              <a:t>idx</a:t>
            </a:r>
            <a:r>
              <a:rPr lang="en-US" b="1" i="1" dirty="0"/>
              <a:t>]) </a:t>
            </a:r>
            <a:r>
              <a:rPr lang="ru-RU" b="1" i="1" dirty="0"/>
              <a:t>ложно:</a:t>
            </a:r>
          </a:p>
          <a:p>
            <a:r>
              <a:rPr lang="ru-RU" dirty="0"/>
              <a:t>значение </a:t>
            </a:r>
            <a:r>
              <a:rPr lang="en-US" b="1" dirty="0">
                <a:solidFill>
                  <a:srgbClr val="0000CC"/>
                </a:solidFill>
              </a:rPr>
              <a:t>Local</a:t>
            </a:r>
            <a:r>
              <a:rPr lang="en-US" dirty="0"/>
              <a:t> </a:t>
            </a:r>
            <a:r>
              <a:rPr lang="ru-RU" dirty="0"/>
              <a:t>не изменится.</a:t>
            </a:r>
          </a:p>
          <a:p>
            <a:r>
              <a:rPr lang="en-US" dirty="0" err="1">
                <a:solidFill>
                  <a:srgbClr val="006600"/>
                </a:solidFill>
              </a:rPr>
              <a:t>idx</a:t>
            </a:r>
            <a:r>
              <a:rPr lang="en-US" dirty="0"/>
              <a:t> = </a:t>
            </a:r>
            <a:r>
              <a:rPr lang="en-US" dirty="0" err="1">
                <a:solidFill>
                  <a:srgbClr val="006600"/>
                </a:solidFill>
              </a:rPr>
              <a:t>idx</a:t>
            </a:r>
            <a:r>
              <a:rPr lang="en-US" dirty="0"/>
              <a:t> + 1 (</a:t>
            </a:r>
            <a:r>
              <a:rPr lang="ru-RU" dirty="0"/>
              <a:t>указывает на переход к следующему элементу массива).</a:t>
            </a:r>
            <a:r>
              <a:rPr lang="en-US" dirty="0"/>
              <a:t> </a:t>
            </a:r>
            <a:endParaRPr lang="ru-RU" dirty="0"/>
          </a:p>
          <a:p>
            <a:r>
              <a:rPr lang="ru-RU" b="1" i="1" dirty="0"/>
              <a:t>после первого цикла, в котором </a:t>
            </a:r>
            <a:r>
              <a:rPr lang="en-US" b="1" i="1" dirty="0"/>
              <a:t>COND(A[</a:t>
            </a:r>
            <a:r>
              <a:rPr lang="en-US" b="1" i="1" dirty="0" err="1"/>
              <a:t>idx</a:t>
            </a:r>
            <a:r>
              <a:rPr lang="en-US" b="1" i="1" dirty="0"/>
              <a:t>]) </a:t>
            </a:r>
            <a:r>
              <a:rPr lang="ru-RU" b="1" i="1" dirty="0"/>
              <a:t>истинно:</a:t>
            </a:r>
          </a:p>
          <a:p>
            <a:r>
              <a:rPr lang="ru-RU" dirty="0"/>
              <a:t>значение </a:t>
            </a:r>
            <a:r>
              <a:rPr lang="en-US" b="1" dirty="0">
                <a:solidFill>
                  <a:srgbClr val="0000CC"/>
                </a:solidFill>
              </a:rPr>
              <a:t>Local</a:t>
            </a:r>
            <a:r>
              <a:rPr lang="en-US" dirty="0"/>
              <a:t> </a:t>
            </a:r>
            <a:r>
              <a:rPr lang="ru-RU" dirty="0"/>
              <a:t>равно </a:t>
            </a:r>
            <a:r>
              <a:rPr lang="en-US" dirty="0"/>
              <a:t>A[</a:t>
            </a:r>
            <a:r>
              <a:rPr lang="en-US" dirty="0" err="1"/>
              <a:t>idx</a:t>
            </a:r>
            <a:r>
              <a:rPr lang="en-US" dirty="0"/>
              <a:t>].</a:t>
            </a:r>
            <a:endParaRPr lang="ru-RU" dirty="0"/>
          </a:p>
          <a:p>
            <a:r>
              <a:rPr lang="en-US" dirty="0" err="1">
                <a:solidFill>
                  <a:srgbClr val="006600"/>
                </a:solidFill>
              </a:rPr>
              <a:t>idx</a:t>
            </a:r>
            <a:r>
              <a:rPr lang="en-US" dirty="0"/>
              <a:t> = </a:t>
            </a:r>
            <a:r>
              <a:rPr lang="en-US" dirty="0" err="1">
                <a:solidFill>
                  <a:srgbClr val="006600"/>
                </a:solidFill>
              </a:rPr>
              <a:t>idx</a:t>
            </a:r>
            <a:r>
              <a:rPr lang="en-US" dirty="0"/>
              <a:t> + 1 (</a:t>
            </a:r>
            <a:r>
              <a:rPr lang="ru-RU" dirty="0"/>
              <a:t>указывает на переход к следующему элементу массива).</a:t>
            </a:r>
          </a:p>
          <a:p>
            <a:r>
              <a:rPr lang="ru-RU" b="1" i="1" dirty="0"/>
              <a:t>после всех последующих циклов</a:t>
            </a:r>
          </a:p>
          <a:p>
            <a:pPr lvl="0"/>
            <a:r>
              <a:rPr lang="ru-RU" dirty="0">
                <a:solidFill>
                  <a:prstClr val="black"/>
                </a:solidFill>
              </a:rPr>
              <a:t>значение </a:t>
            </a:r>
            <a:r>
              <a:rPr lang="en-US" b="1" dirty="0">
                <a:solidFill>
                  <a:srgbClr val="0000CC"/>
                </a:solidFill>
              </a:rPr>
              <a:t>Local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</a:rPr>
              <a:t>равно максимальному среди элементов массива для которых </a:t>
            </a:r>
            <a:r>
              <a:rPr lang="en-US" dirty="0">
                <a:solidFill>
                  <a:prstClr val="black"/>
                </a:solidFill>
              </a:rPr>
              <a:t>COND(A[</a:t>
            </a:r>
            <a:r>
              <a:rPr lang="en-US" dirty="0" err="1">
                <a:solidFill>
                  <a:prstClr val="black"/>
                </a:solidFill>
              </a:rPr>
              <a:t>idx</a:t>
            </a:r>
            <a:r>
              <a:rPr lang="en-US" dirty="0">
                <a:solidFill>
                  <a:prstClr val="black"/>
                </a:solidFill>
              </a:rPr>
              <a:t>]) </a:t>
            </a:r>
            <a:r>
              <a:rPr lang="ru-RU" dirty="0">
                <a:solidFill>
                  <a:prstClr val="black"/>
                </a:solidFill>
              </a:rPr>
              <a:t>истинно</a:t>
            </a:r>
            <a:r>
              <a:rPr lang="en-US" dirty="0">
                <a:solidFill>
                  <a:prstClr val="black"/>
                </a:solidFill>
              </a:rPr>
              <a:t>.</a:t>
            </a:r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en-US" dirty="0" err="1">
                <a:solidFill>
                  <a:srgbClr val="006600"/>
                </a:solidFill>
              </a:rPr>
              <a:t>idx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srgbClr val="006600"/>
                </a:solidFill>
              </a:rPr>
              <a:t>idx</a:t>
            </a:r>
            <a:r>
              <a:rPr lang="en-US" dirty="0">
                <a:solidFill>
                  <a:prstClr val="black"/>
                </a:solidFill>
              </a:rPr>
              <a:t> + 1 (</a:t>
            </a:r>
            <a:r>
              <a:rPr lang="ru-RU" dirty="0">
                <a:solidFill>
                  <a:prstClr val="black"/>
                </a:solidFill>
              </a:rPr>
              <a:t>указывает на переход к следующему элементу массива).</a:t>
            </a:r>
          </a:p>
          <a:p>
            <a:endParaRPr lang="ru-RU" b="1" dirty="0"/>
          </a:p>
          <a:p>
            <a:r>
              <a:rPr lang="ru-RU" b="1" dirty="0"/>
              <a:t>Окончание цикла</a:t>
            </a:r>
          </a:p>
          <a:p>
            <a:r>
              <a:rPr lang="en-US" dirty="0" err="1">
                <a:solidFill>
                  <a:srgbClr val="006600"/>
                </a:solidFill>
              </a:rPr>
              <a:t>idx</a:t>
            </a:r>
            <a:r>
              <a:rPr lang="en-US" dirty="0"/>
              <a:t> = N</a:t>
            </a:r>
            <a:endParaRPr lang="ru-RU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Local</a:t>
            </a:r>
            <a:r>
              <a:rPr lang="en-US" dirty="0"/>
              <a:t> </a:t>
            </a:r>
            <a:r>
              <a:rPr lang="ru-RU" dirty="0"/>
              <a:t>содержит максимальное значение среди всех элементов массива, для которых </a:t>
            </a:r>
            <a:r>
              <a:rPr lang="en-US" dirty="0"/>
              <a:t>COND(A[</a:t>
            </a:r>
            <a:r>
              <a:rPr lang="en-US" dirty="0" err="1"/>
              <a:t>idx</a:t>
            </a:r>
            <a:r>
              <a:rPr lang="en-US" dirty="0"/>
              <a:t>]) </a:t>
            </a:r>
            <a:r>
              <a:rPr lang="ru-RU" dirty="0"/>
              <a:t>истинно.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00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 одномерном массиве максимального значения среди элементов, удовлетворяющих заданному условию (вариант 2)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36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55171" y="1175651"/>
            <a:ext cx="113157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Инициализация инварианты цикла 1:</a:t>
            </a:r>
          </a:p>
          <a:p>
            <a:r>
              <a:rPr lang="en-US" dirty="0" err="1">
                <a:solidFill>
                  <a:srgbClr val="008000"/>
                </a:solidFill>
              </a:rPr>
              <a:t>idx</a:t>
            </a:r>
            <a:r>
              <a:rPr lang="en-US" dirty="0"/>
              <a:t> =</a:t>
            </a:r>
            <a:r>
              <a:rPr lang="ru-RU" dirty="0"/>
              <a:t> 0</a:t>
            </a:r>
            <a:r>
              <a:rPr lang="en-US" dirty="0"/>
              <a:t> (</a:t>
            </a:r>
            <a:r>
              <a:rPr lang="ru-RU" dirty="0"/>
              <a:t>будет обрабатываться элемент массива с номером 0).</a:t>
            </a:r>
          </a:p>
          <a:p>
            <a:r>
              <a:rPr lang="ru-RU" b="1" dirty="0"/>
              <a:t>Повторение инварианты</a:t>
            </a:r>
            <a:endParaRPr lang="ru-RU" dirty="0"/>
          </a:p>
          <a:p>
            <a:r>
              <a:rPr lang="ru-RU" b="1" i="1" dirty="0"/>
              <a:t>после всех повторений цикла 1, для которых </a:t>
            </a:r>
            <a:r>
              <a:rPr lang="en-US" b="1" i="1" dirty="0"/>
              <a:t>COND(A[</a:t>
            </a:r>
            <a:r>
              <a:rPr lang="en-US" b="1" i="1" dirty="0" err="1"/>
              <a:t>idx</a:t>
            </a:r>
            <a:r>
              <a:rPr lang="en-US" b="1" i="1" dirty="0"/>
              <a:t>]) </a:t>
            </a:r>
            <a:r>
              <a:rPr lang="ru-RU" b="1" i="1" dirty="0"/>
              <a:t>ложно</a:t>
            </a:r>
            <a:endParaRPr lang="en-US" b="1" i="1" dirty="0"/>
          </a:p>
          <a:p>
            <a:r>
              <a:rPr lang="en-US" dirty="0" err="1">
                <a:solidFill>
                  <a:srgbClr val="008000"/>
                </a:solidFill>
              </a:rPr>
              <a:t>idx</a:t>
            </a:r>
            <a:r>
              <a:rPr lang="en-US" dirty="0">
                <a:solidFill>
                  <a:srgbClr val="008000"/>
                </a:solidFill>
              </a:rPr>
              <a:t> = </a:t>
            </a:r>
            <a:r>
              <a:rPr lang="en-US" dirty="0" err="1">
                <a:solidFill>
                  <a:srgbClr val="008000"/>
                </a:solidFill>
              </a:rPr>
              <a:t>idx</a:t>
            </a:r>
            <a:r>
              <a:rPr lang="en-US" dirty="0">
                <a:solidFill>
                  <a:srgbClr val="008000"/>
                </a:solidFill>
              </a:rPr>
              <a:t> + 1 </a:t>
            </a:r>
            <a:r>
              <a:rPr lang="en-US" dirty="0"/>
              <a:t>(</a:t>
            </a:r>
            <a:r>
              <a:rPr lang="ru-RU" dirty="0"/>
              <a:t>переход к следующему элементу массива).</a:t>
            </a:r>
          </a:p>
          <a:p>
            <a:r>
              <a:rPr lang="ru-RU" b="1" dirty="0"/>
              <a:t>Окончание цикла 1</a:t>
            </a:r>
          </a:p>
          <a:p>
            <a:r>
              <a:rPr lang="en-US" dirty="0"/>
              <a:t>COND(A[</a:t>
            </a:r>
            <a:r>
              <a:rPr lang="en-US" dirty="0" err="1"/>
              <a:t>idx</a:t>
            </a:r>
            <a:r>
              <a:rPr lang="en-US" dirty="0"/>
              <a:t>]) </a:t>
            </a:r>
            <a:r>
              <a:rPr lang="ru-RU" dirty="0"/>
              <a:t>истинно</a:t>
            </a:r>
          </a:p>
          <a:p>
            <a:endParaRPr lang="ru-RU" dirty="0"/>
          </a:p>
          <a:p>
            <a:r>
              <a:rPr lang="ru-RU" b="1" dirty="0"/>
              <a:t>Инициализация инварианты цикла 2:</a:t>
            </a:r>
          </a:p>
          <a:p>
            <a:r>
              <a:rPr lang="en-US" b="1" dirty="0">
                <a:solidFill>
                  <a:srgbClr val="0000CC"/>
                </a:solidFill>
              </a:rPr>
              <a:t>Local </a:t>
            </a:r>
            <a:r>
              <a:rPr lang="en-US" dirty="0"/>
              <a:t>= A[</a:t>
            </a:r>
            <a:r>
              <a:rPr lang="en-US" dirty="0" err="1"/>
              <a:t>idx</a:t>
            </a:r>
            <a:r>
              <a:rPr lang="en-US" dirty="0"/>
              <a:t>] (</a:t>
            </a:r>
            <a:r>
              <a:rPr lang="ru-RU" dirty="0"/>
              <a:t>начальное значение </a:t>
            </a:r>
            <a:r>
              <a:rPr lang="en-US" dirty="0"/>
              <a:t>Local </a:t>
            </a:r>
            <a:r>
              <a:rPr lang="ru-RU" dirty="0"/>
              <a:t>равно значению первого элемента, удовлетворяющего </a:t>
            </a:r>
            <a:r>
              <a:rPr lang="en-US" dirty="0"/>
              <a:t>COND</a:t>
            </a:r>
            <a:r>
              <a:rPr lang="ru-RU" dirty="0"/>
              <a:t>.</a:t>
            </a:r>
          </a:p>
          <a:p>
            <a:r>
              <a:rPr lang="en-US" dirty="0" err="1">
                <a:solidFill>
                  <a:srgbClr val="008000"/>
                </a:solidFill>
              </a:rPr>
              <a:t>idx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ru-RU" dirty="0">
                <a:solidFill>
                  <a:srgbClr val="008000"/>
                </a:solidFill>
              </a:rPr>
              <a:t>= </a:t>
            </a:r>
            <a:r>
              <a:rPr lang="en-US" dirty="0" err="1">
                <a:solidFill>
                  <a:srgbClr val="008000"/>
                </a:solidFill>
              </a:rPr>
              <a:t>idx</a:t>
            </a:r>
            <a:r>
              <a:rPr lang="en-US" dirty="0">
                <a:solidFill>
                  <a:srgbClr val="008000"/>
                </a:solidFill>
              </a:rPr>
              <a:t> + 1 </a:t>
            </a:r>
            <a:r>
              <a:rPr lang="en-US" dirty="0"/>
              <a:t>(</a:t>
            </a:r>
            <a:r>
              <a:rPr lang="ru-RU" dirty="0"/>
              <a:t>будет обрабатываться элемент массива, следующий за первым, для которого </a:t>
            </a:r>
            <a:r>
              <a:rPr lang="en-US" dirty="0"/>
              <a:t>COND(A[</a:t>
            </a:r>
            <a:r>
              <a:rPr lang="en-US" dirty="0" err="1"/>
              <a:t>idx</a:t>
            </a:r>
            <a:r>
              <a:rPr lang="en-US" dirty="0"/>
              <a:t>]) </a:t>
            </a:r>
            <a:r>
              <a:rPr lang="ru-RU" dirty="0"/>
              <a:t>истинно.</a:t>
            </a:r>
            <a:endParaRPr lang="en-US" dirty="0"/>
          </a:p>
          <a:p>
            <a:r>
              <a:rPr lang="ru-RU" b="1" dirty="0"/>
              <a:t>Повторение инварианты цикла 2</a:t>
            </a:r>
          </a:p>
          <a:p>
            <a:r>
              <a:rPr lang="ru-RU" b="1" i="1" dirty="0"/>
              <a:t>после первого повторения:</a:t>
            </a:r>
          </a:p>
          <a:p>
            <a:r>
              <a:rPr lang="en-US" b="1" dirty="0">
                <a:solidFill>
                  <a:srgbClr val="0000CC"/>
                </a:solidFill>
              </a:rPr>
              <a:t>Local </a:t>
            </a:r>
            <a:r>
              <a:rPr lang="ru-RU" dirty="0"/>
              <a:t>не изменяется, если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COND(A[</a:t>
            </a:r>
            <a:r>
              <a:rPr lang="en-US" dirty="0" err="1"/>
              <a:t>idx</a:t>
            </a:r>
            <a:r>
              <a:rPr lang="en-US" dirty="0"/>
              <a:t>]) </a:t>
            </a:r>
            <a:r>
              <a:rPr lang="ru-RU" dirty="0"/>
              <a:t>ложно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en-US" dirty="0"/>
              <a:t>COND(A[</a:t>
            </a:r>
            <a:r>
              <a:rPr lang="en-US" dirty="0" err="1"/>
              <a:t>idx</a:t>
            </a:r>
            <a:r>
              <a:rPr lang="en-US" dirty="0"/>
              <a:t>]) </a:t>
            </a:r>
            <a:r>
              <a:rPr lang="ru-RU" dirty="0"/>
              <a:t>истинно и </a:t>
            </a:r>
            <a:r>
              <a:rPr lang="en-US" dirty="0"/>
              <a:t>Local &lt;= A[</a:t>
            </a:r>
            <a:r>
              <a:rPr lang="en-US" dirty="0" err="1"/>
              <a:t>idx</a:t>
            </a:r>
            <a:r>
              <a:rPr lang="en-US" dirty="0"/>
              <a:t>]</a:t>
            </a:r>
            <a:endParaRPr lang="ru-RU" dirty="0"/>
          </a:p>
          <a:p>
            <a:r>
              <a:rPr lang="en-US" b="1" dirty="0">
                <a:solidFill>
                  <a:srgbClr val="0000CC"/>
                </a:solidFill>
              </a:rPr>
              <a:t>Local </a:t>
            </a:r>
            <a:r>
              <a:rPr lang="en-US" dirty="0"/>
              <a:t>= A[</a:t>
            </a:r>
            <a:r>
              <a:rPr lang="en-US" dirty="0" err="1"/>
              <a:t>idx</a:t>
            </a:r>
            <a:r>
              <a:rPr lang="en-US" dirty="0"/>
              <a:t>]</a:t>
            </a:r>
            <a:r>
              <a:rPr lang="ru-RU" dirty="0"/>
              <a:t>, если </a:t>
            </a:r>
            <a:r>
              <a:rPr lang="en-US" dirty="0"/>
              <a:t>COND(A[</a:t>
            </a:r>
            <a:r>
              <a:rPr lang="en-US" dirty="0" err="1"/>
              <a:t>idx</a:t>
            </a:r>
            <a:r>
              <a:rPr lang="en-US" dirty="0"/>
              <a:t>]) </a:t>
            </a:r>
            <a:r>
              <a:rPr lang="ru-RU" dirty="0"/>
              <a:t>истинно и </a:t>
            </a:r>
            <a:r>
              <a:rPr lang="en-US" dirty="0"/>
              <a:t>Local &gt; A[</a:t>
            </a:r>
            <a:r>
              <a:rPr lang="en-US" dirty="0" err="1"/>
              <a:t>idx</a:t>
            </a:r>
            <a:r>
              <a:rPr lang="en-US" dirty="0"/>
              <a:t>]</a:t>
            </a:r>
            <a:endParaRPr lang="ru-RU" dirty="0"/>
          </a:p>
          <a:p>
            <a:r>
              <a:rPr lang="en-US" dirty="0" err="1">
                <a:solidFill>
                  <a:srgbClr val="008000"/>
                </a:solidFill>
              </a:rPr>
              <a:t>idx</a:t>
            </a:r>
            <a:r>
              <a:rPr lang="en-US" dirty="0">
                <a:solidFill>
                  <a:srgbClr val="008000"/>
                </a:solidFill>
              </a:rPr>
              <a:t> = </a:t>
            </a:r>
            <a:r>
              <a:rPr lang="en-US" dirty="0" err="1">
                <a:solidFill>
                  <a:srgbClr val="008000"/>
                </a:solidFill>
              </a:rPr>
              <a:t>idx</a:t>
            </a:r>
            <a:r>
              <a:rPr lang="en-US" dirty="0">
                <a:solidFill>
                  <a:srgbClr val="008000"/>
                </a:solidFill>
              </a:rPr>
              <a:t> + 1 </a:t>
            </a:r>
            <a:r>
              <a:rPr lang="en-US" dirty="0"/>
              <a:t>(</a:t>
            </a:r>
            <a:r>
              <a:rPr lang="ru-RU" dirty="0"/>
              <a:t>переход к следующему элементу массива).</a:t>
            </a:r>
          </a:p>
        </p:txBody>
      </p:sp>
    </p:spTree>
    <p:extLst>
      <p:ext uri="{BB962C8B-B14F-4D97-AF65-F5344CB8AC3E}">
        <p14:creationId xmlns:p14="http://schemas.microsoft.com/office/powerpoint/2010/main" val="4061924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 одномерном массиве максимального значения среди элементов, удовлетворяющих заданному условию (вариант 2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37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22514" y="1175658"/>
            <a:ext cx="112993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(</a:t>
            </a:r>
            <a:r>
              <a:rPr lang="ru-RU" b="1" dirty="0"/>
              <a:t>ПРОДОЛЖЕНИЕ)</a:t>
            </a:r>
            <a:endParaRPr lang="en-US" b="1" dirty="0"/>
          </a:p>
          <a:p>
            <a:endParaRPr lang="en-US" dirty="0"/>
          </a:p>
          <a:p>
            <a:r>
              <a:rPr lang="ru-RU" b="1" i="1" dirty="0"/>
              <a:t>для всех последующих циклов</a:t>
            </a:r>
          </a:p>
          <a:p>
            <a:pPr lvl="0"/>
            <a:r>
              <a:rPr lang="ru-RU" dirty="0">
                <a:solidFill>
                  <a:prstClr val="black"/>
                </a:solidFill>
              </a:rPr>
              <a:t>значение </a:t>
            </a:r>
            <a:r>
              <a:rPr lang="en-US" b="1" dirty="0">
                <a:solidFill>
                  <a:srgbClr val="0000CC"/>
                </a:solidFill>
              </a:rPr>
              <a:t>Local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</a:rPr>
              <a:t>равно максимальному среди элементов массива для которых </a:t>
            </a:r>
            <a:r>
              <a:rPr lang="en-US" dirty="0">
                <a:solidFill>
                  <a:prstClr val="black"/>
                </a:solidFill>
              </a:rPr>
              <a:t>COND(A[</a:t>
            </a:r>
            <a:r>
              <a:rPr lang="en-US" dirty="0" err="1">
                <a:solidFill>
                  <a:prstClr val="black"/>
                </a:solidFill>
              </a:rPr>
              <a:t>idx</a:t>
            </a:r>
            <a:r>
              <a:rPr lang="en-US" dirty="0">
                <a:solidFill>
                  <a:prstClr val="black"/>
                </a:solidFill>
              </a:rPr>
              <a:t>]) </a:t>
            </a:r>
            <a:r>
              <a:rPr lang="ru-RU" dirty="0">
                <a:solidFill>
                  <a:prstClr val="black"/>
                </a:solidFill>
              </a:rPr>
              <a:t>истинно</a:t>
            </a:r>
            <a:r>
              <a:rPr lang="en-US" dirty="0">
                <a:solidFill>
                  <a:prstClr val="black"/>
                </a:solidFill>
              </a:rPr>
              <a:t>.</a:t>
            </a:r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en-US" dirty="0" err="1">
                <a:solidFill>
                  <a:srgbClr val="006600"/>
                </a:solidFill>
              </a:rPr>
              <a:t>idx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srgbClr val="006600"/>
                </a:solidFill>
              </a:rPr>
              <a:t>idx</a:t>
            </a:r>
            <a:r>
              <a:rPr lang="en-US" dirty="0">
                <a:solidFill>
                  <a:prstClr val="black"/>
                </a:solidFill>
              </a:rPr>
              <a:t> + 1 (</a:t>
            </a:r>
            <a:r>
              <a:rPr lang="ru-RU" dirty="0">
                <a:solidFill>
                  <a:prstClr val="black"/>
                </a:solidFill>
              </a:rPr>
              <a:t>указывает на переход к следующему элементу массива).</a:t>
            </a:r>
          </a:p>
          <a:p>
            <a:endParaRPr lang="ru-RU" b="1" dirty="0"/>
          </a:p>
          <a:p>
            <a:r>
              <a:rPr lang="ru-RU" b="1" dirty="0"/>
              <a:t>Окончание цикла</a:t>
            </a:r>
          </a:p>
          <a:p>
            <a:r>
              <a:rPr lang="en-US" dirty="0" err="1">
                <a:solidFill>
                  <a:srgbClr val="006600"/>
                </a:solidFill>
              </a:rPr>
              <a:t>idx</a:t>
            </a:r>
            <a:r>
              <a:rPr lang="en-US" dirty="0"/>
              <a:t> = N</a:t>
            </a:r>
            <a:endParaRPr lang="ru-RU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Local</a:t>
            </a:r>
            <a:r>
              <a:rPr lang="en-US" dirty="0"/>
              <a:t> </a:t>
            </a:r>
            <a:r>
              <a:rPr lang="ru-RU" dirty="0"/>
              <a:t>содержит максимальное значение среди всех элементов массива, для которых </a:t>
            </a:r>
            <a:r>
              <a:rPr lang="en-US" dirty="0"/>
              <a:t>COND(A[</a:t>
            </a:r>
            <a:r>
              <a:rPr lang="en-US" dirty="0" err="1"/>
              <a:t>idx</a:t>
            </a:r>
            <a:r>
              <a:rPr lang="en-US" dirty="0"/>
              <a:t>]) </a:t>
            </a:r>
            <a:r>
              <a:rPr lang="ru-RU"/>
              <a:t>истинно.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3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Программирование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4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947057" y="1485900"/>
            <a:ext cx="10091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АЛГОРИТМ =ПРОГРАММА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9471" y="3053462"/>
            <a:ext cx="1118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i="1" dirty="0"/>
              <a:t>Программирование</a:t>
            </a:r>
            <a:r>
              <a:rPr lang="ru-RU" sz="3600" dirty="0"/>
              <a:t> – </a:t>
            </a:r>
            <a:r>
              <a:rPr lang="ru-RU" sz="3600" b="1" dirty="0"/>
              <a:t>разработка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307144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записи алгоритма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71500" y="1159324"/>
            <a:ext cx="11136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Способы записи алгоритма: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Блок-схема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Пошаговая процедура.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Псевдокод.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" y="2465609"/>
            <a:ext cx="10727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Состояния алгоритма: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Прямой ход.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Ветвление.</a:t>
            </a: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Передача управления вперёд / назад.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" y="3739234"/>
            <a:ext cx="1036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Прямой ход:</a:t>
            </a:r>
          </a:p>
          <a:p>
            <a:r>
              <a:rPr lang="ru-RU" dirty="0"/>
              <a:t>последовательное выполнение элементарных действий.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" y="4457682"/>
            <a:ext cx="1018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Разветвление:</a:t>
            </a:r>
          </a:p>
          <a:p>
            <a:r>
              <a:rPr lang="ru-RU" dirty="0"/>
              <a:t>выбор одного их множества элементарных действий для выполнения.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" y="5208803"/>
            <a:ext cx="1085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Передача управления:</a:t>
            </a:r>
          </a:p>
          <a:p>
            <a:r>
              <a:rPr lang="ru-RU" dirty="0"/>
              <a:t>переход к указанной элементарной операции,  не следующей по порядку за текущей.</a:t>
            </a:r>
          </a:p>
          <a:p>
            <a:r>
              <a:rPr lang="ru-RU" b="1" dirty="0"/>
              <a:t>вперёд</a:t>
            </a:r>
            <a:r>
              <a:rPr lang="ru-RU" dirty="0"/>
              <a:t> – если указанная операция расположена после текущей;</a:t>
            </a:r>
          </a:p>
          <a:p>
            <a:r>
              <a:rPr lang="ru-RU" b="1" dirty="0"/>
              <a:t>назад</a:t>
            </a:r>
            <a:r>
              <a:rPr lang="ru-RU" dirty="0"/>
              <a:t> – если указанная операция расположена перед текущей.</a:t>
            </a:r>
          </a:p>
        </p:txBody>
      </p:sp>
    </p:spTree>
    <p:extLst>
      <p:ext uri="{BB962C8B-B14F-4D97-AF65-F5344CB8AC3E}">
        <p14:creationId xmlns:p14="http://schemas.microsoft.com/office/powerpoint/2010/main" val="380240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записи алгоритма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6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22514" y="1420586"/>
            <a:ext cx="11217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вычислении </a:t>
            </a:r>
            <a:r>
              <a:rPr lang="ru-RU" b="1" dirty="0"/>
              <a:t>математических выражений </a:t>
            </a:r>
            <a:r>
              <a:rPr lang="ru-RU" dirty="0"/>
              <a:t>должно быть указано: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Формула для вычисления результата.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Место, где необходимо сохранить результат.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514" y="2677886"/>
            <a:ext cx="11381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Переменная</a:t>
            </a:r>
            <a:r>
              <a:rPr lang="ru-RU" dirty="0"/>
              <a:t> – символьное обозначение места хранения числовых, текстовых или логических значений, а так же составных объектов.</a:t>
            </a:r>
          </a:p>
          <a:p>
            <a:r>
              <a:rPr lang="ru-RU" b="1" dirty="0"/>
              <a:t>Значение переменной</a:t>
            </a:r>
            <a:r>
              <a:rPr lang="ru-RU" dirty="0"/>
              <a:t> – число, текст, логическое значение или составной объект.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514" y="3739243"/>
            <a:ext cx="10891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Прибавить к переменой Х единицу – </a:t>
            </a:r>
            <a:r>
              <a:rPr lang="ru-RU" b="1" dirty="0">
                <a:solidFill>
                  <a:srgbClr val="FF0000"/>
                </a:solidFill>
              </a:rPr>
              <a:t>неверная запись!  Не указано место хранения результата!</a:t>
            </a:r>
          </a:p>
          <a:p>
            <a:endParaRPr lang="ru-RU" b="1" dirty="0">
              <a:solidFill>
                <a:srgbClr val="FF0000"/>
              </a:solidFill>
            </a:endParaRPr>
          </a:p>
          <a:p>
            <a:r>
              <a:rPr lang="ru-RU" dirty="0"/>
              <a:t>Увеличить значение переменной Х на единицу – </a:t>
            </a:r>
            <a:r>
              <a:rPr lang="ru-RU" b="1" dirty="0">
                <a:solidFill>
                  <a:srgbClr val="006600"/>
                </a:solidFill>
              </a:rPr>
              <a:t>верная запись, эквивалентная Х = Х + 1.  </a:t>
            </a:r>
          </a:p>
        </p:txBody>
      </p:sp>
    </p:spTree>
    <p:extLst>
      <p:ext uri="{BB962C8B-B14F-4D97-AF65-F5344CB8AC3E}">
        <p14:creationId xmlns:p14="http://schemas.microsoft.com/office/powerpoint/2010/main" val="132180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Блок-схема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7</a:t>
            </a:fld>
            <a:endParaRPr lang="ru-RU" altLang="ru-RU"/>
          </a:p>
        </p:txBody>
      </p:sp>
      <p:cxnSp>
        <p:nvCxnSpPr>
          <p:cNvPr id="5" name="Прямая соединительная линия 4"/>
          <p:cNvCxnSpPr/>
          <p:nvPr/>
        </p:nvCxnSpPr>
        <p:spPr bwMode="auto">
          <a:xfrm>
            <a:off x="6038850" y="1289957"/>
            <a:ext cx="0" cy="5159829"/>
          </a:xfrm>
          <a:prstGeom prst="lin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008402" y="141436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Не наглядно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43898" y="1414360"/>
            <a:ext cx="145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8000"/>
                </a:solidFill>
              </a:rPr>
              <a:t>Наглядно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5042" y="2237014"/>
            <a:ext cx="301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Элементарное действие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042" y="3042574"/>
            <a:ext cx="301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Элементарное действие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042" y="3869871"/>
            <a:ext cx="5377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Если условие выполнено, то. </a:t>
            </a:r>
          </a:p>
          <a:p>
            <a:r>
              <a:rPr lang="ru-RU" dirty="0"/>
              <a:t>                            </a:t>
            </a:r>
          </a:p>
          <a:p>
            <a:r>
              <a:rPr lang="ru-RU" dirty="0"/>
              <a:t>                            Если условие не выполнено, то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7442" y="4958506"/>
            <a:ext cx="301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Элементарное действие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28309" y="5551789"/>
            <a:ext cx="301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Элементарное действие 5</a:t>
            </a:r>
          </a:p>
        </p:txBody>
      </p:sp>
      <p:cxnSp>
        <p:nvCxnSpPr>
          <p:cNvPr id="14" name="Прямая со стрелкой 13"/>
          <p:cNvCxnSpPr>
            <a:stCxn id="8" idx="2"/>
            <a:endCxn id="9" idx="0"/>
          </p:cNvCxnSpPr>
          <p:nvPr/>
        </p:nvCxnSpPr>
        <p:spPr bwMode="auto">
          <a:xfrm>
            <a:off x="2122506" y="2606346"/>
            <a:ext cx="0" cy="43622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Прямая со стрелкой 15"/>
          <p:cNvCxnSpPr>
            <a:stCxn id="9" idx="2"/>
          </p:cNvCxnSpPr>
          <p:nvPr/>
        </p:nvCxnSpPr>
        <p:spPr bwMode="auto">
          <a:xfrm>
            <a:off x="2122506" y="3411906"/>
            <a:ext cx="0" cy="45796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Полилиния 18"/>
          <p:cNvSpPr/>
          <p:nvPr/>
        </p:nvSpPr>
        <p:spPr bwMode="auto">
          <a:xfrm>
            <a:off x="1586290" y="4163786"/>
            <a:ext cx="2087639" cy="981006"/>
          </a:xfrm>
          <a:custGeom>
            <a:avLst/>
            <a:gdLst>
              <a:gd name="connsiteX0" fmla="*/ 2087639 w 2087639"/>
              <a:gd name="connsiteY0" fmla="*/ 0 h 981006"/>
              <a:gd name="connsiteX1" fmla="*/ 144539 w 2087639"/>
              <a:gd name="connsiteY1" fmla="*/ 261257 h 981006"/>
              <a:gd name="connsiteX2" fmla="*/ 144539 w 2087639"/>
              <a:gd name="connsiteY2" fmla="*/ 930728 h 981006"/>
              <a:gd name="connsiteX3" fmla="*/ 160867 w 2087639"/>
              <a:gd name="connsiteY3" fmla="*/ 881743 h 98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7639" h="981006">
                <a:moveTo>
                  <a:pt x="2087639" y="0"/>
                </a:moveTo>
                <a:cubicBezTo>
                  <a:pt x="1278014" y="53068"/>
                  <a:pt x="468389" y="106136"/>
                  <a:pt x="144539" y="261257"/>
                </a:cubicBezTo>
                <a:cubicBezTo>
                  <a:pt x="-179311" y="416378"/>
                  <a:pt x="141818" y="827314"/>
                  <a:pt x="144539" y="930728"/>
                </a:cubicBezTo>
                <a:cubicBezTo>
                  <a:pt x="147260" y="1034142"/>
                  <a:pt x="154063" y="957942"/>
                  <a:pt x="160867" y="881743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Полилиния 19"/>
          <p:cNvSpPr/>
          <p:nvPr/>
        </p:nvSpPr>
        <p:spPr bwMode="auto">
          <a:xfrm>
            <a:off x="4585169" y="4702629"/>
            <a:ext cx="1129831" cy="930728"/>
          </a:xfrm>
          <a:custGeom>
            <a:avLst/>
            <a:gdLst>
              <a:gd name="connsiteX0" fmla="*/ 1129831 w 1129831"/>
              <a:gd name="connsiteY0" fmla="*/ 0 h 930728"/>
              <a:gd name="connsiteX1" fmla="*/ 150117 w 1129831"/>
              <a:gd name="connsiteY1" fmla="*/ 391885 h 930728"/>
              <a:gd name="connsiteX2" fmla="*/ 19488 w 1129831"/>
              <a:gd name="connsiteY2" fmla="*/ 930728 h 93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9831" h="930728">
                <a:moveTo>
                  <a:pt x="1129831" y="0"/>
                </a:moveTo>
                <a:cubicBezTo>
                  <a:pt x="732502" y="118382"/>
                  <a:pt x="335174" y="236764"/>
                  <a:pt x="150117" y="391885"/>
                </a:cubicBezTo>
                <a:cubicBezTo>
                  <a:pt x="-34940" y="547006"/>
                  <a:pt x="-7726" y="738867"/>
                  <a:pt x="19488" y="930728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Прямоугольник 20"/>
          <p:cNvSpPr/>
          <p:nvPr/>
        </p:nvSpPr>
        <p:spPr bwMode="auto">
          <a:xfrm>
            <a:off x="7611830" y="2237014"/>
            <a:ext cx="3167743" cy="3693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Элементарное действие 1</a:t>
            </a:r>
          </a:p>
        </p:txBody>
      </p:sp>
      <p:sp>
        <p:nvSpPr>
          <p:cNvPr id="22" name="Прямоугольник 21"/>
          <p:cNvSpPr/>
          <p:nvPr/>
        </p:nvSpPr>
        <p:spPr bwMode="auto">
          <a:xfrm>
            <a:off x="7611830" y="3058903"/>
            <a:ext cx="3167743" cy="3693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Элементарное действие 2</a:t>
            </a:r>
          </a:p>
        </p:txBody>
      </p:sp>
      <p:sp>
        <p:nvSpPr>
          <p:cNvPr id="23" name="Блок-схема: решение 22"/>
          <p:cNvSpPr/>
          <p:nvPr/>
        </p:nvSpPr>
        <p:spPr bwMode="auto">
          <a:xfrm>
            <a:off x="7402278" y="3869871"/>
            <a:ext cx="3586846" cy="1088635"/>
          </a:xfrm>
          <a:prstGeom prst="flowChartDecision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Условие выполнено?</a:t>
            </a:r>
          </a:p>
        </p:txBody>
      </p:sp>
      <p:sp>
        <p:nvSpPr>
          <p:cNvPr id="24" name="Прямоугольник 23"/>
          <p:cNvSpPr/>
          <p:nvPr/>
        </p:nvSpPr>
        <p:spPr bwMode="auto">
          <a:xfrm>
            <a:off x="6444307" y="5399388"/>
            <a:ext cx="2079208" cy="7074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Элементарное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действие 3</a:t>
            </a:r>
          </a:p>
        </p:txBody>
      </p:sp>
      <p:sp>
        <p:nvSpPr>
          <p:cNvPr id="25" name="Прямоугольник 24"/>
          <p:cNvSpPr/>
          <p:nvPr/>
        </p:nvSpPr>
        <p:spPr bwMode="auto">
          <a:xfrm>
            <a:off x="9699217" y="5421156"/>
            <a:ext cx="2079208" cy="7074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Элементарное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действие 5</a:t>
            </a:r>
          </a:p>
        </p:txBody>
      </p:sp>
      <p:cxnSp>
        <p:nvCxnSpPr>
          <p:cNvPr id="27" name="Прямая соединительная линия 26"/>
          <p:cNvCxnSpPr>
            <a:stCxn id="21" idx="2"/>
            <a:endCxn id="22" idx="0"/>
          </p:cNvCxnSpPr>
          <p:nvPr/>
        </p:nvCxnSpPr>
        <p:spPr bwMode="auto">
          <a:xfrm>
            <a:off x="9195702" y="2606346"/>
            <a:ext cx="0" cy="45255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9" name="Прямая со стрелкой 28"/>
          <p:cNvCxnSpPr>
            <a:stCxn id="22" idx="2"/>
            <a:endCxn id="23" idx="0"/>
          </p:cNvCxnSpPr>
          <p:nvPr/>
        </p:nvCxnSpPr>
        <p:spPr bwMode="auto">
          <a:xfrm flipH="1">
            <a:off x="9195701" y="3428235"/>
            <a:ext cx="1" cy="44163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1" name="Соединительная линия уступом 30"/>
          <p:cNvCxnSpPr>
            <a:stCxn id="23" idx="1"/>
            <a:endCxn id="24" idx="0"/>
          </p:cNvCxnSpPr>
          <p:nvPr/>
        </p:nvCxnSpPr>
        <p:spPr bwMode="auto">
          <a:xfrm rot="10800000" flipH="1" flipV="1">
            <a:off x="7402277" y="4414188"/>
            <a:ext cx="81633" cy="985199"/>
          </a:xfrm>
          <a:prstGeom prst="bentConnector4">
            <a:avLst>
              <a:gd name="adj1" fmla="val -280034"/>
              <a:gd name="adj2" fmla="val 77625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Соединительная линия уступом 32"/>
          <p:cNvCxnSpPr>
            <a:stCxn id="23" idx="3"/>
            <a:endCxn id="25" idx="0"/>
          </p:cNvCxnSpPr>
          <p:nvPr/>
        </p:nvCxnSpPr>
        <p:spPr bwMode="auto">
          <a:xfrm flipH="1">
            <a:off x="10738821" y="4414189"/>
            <a:ext cx="250303" cy="1006967"/>
          </a:xfrm>
          <a:prstGeom prst="bentConnector4">
            <a:avLst>
              <a:gd name="adj1" fmla="val -91329"/>
              <a:gd name="adj2" fmla="val 77028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607597" y="459725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364684" y="4629195"/>
            <a:ext cx="577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114233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Пошаговая процедура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8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71500" y="1583871"/>
            <a:ext cx="112830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ШАГ1</a:t>
            </a:r>
            <a:r>
              <a:rPr lang="ru-RU" dirty="0"/>
              <a:t>: формальное действие 1</a:t>
            </a:r>
          </a:p>
          <a:p>
            <a:r>
              <a:rPr lang="ru-RU" b="1" dirty="0"/>
              <a:t>ШАГ2</a:t>
            </a:r>
            <a:r>
              <a:rPr lang="ru-RU" dirty="0"/>
              <a:t>: формальное действие 2</a:t>
            </a:r>
          </a:p>
          <a:p>
            <a:r>
              <a:rPr lang="ru-RU" b="1" dirty="0"/>
              <a:t>ШАГ3</a:t>
            </a:r>
            <a:r>
              <a:rPr lang="ru-RU" dirty="0"/>
              <a:t>: если условие выполнено, то перейти к шагу 4, иначе перейти к шагу 6</a:t>
            </a:r>
          </a:p>
          <a:p>
            <a:r>
              <a:rPr lang="ru-RU" b="1" dirty="0"/>
              <a:t>ШАГ4</a:t>
            </a:r>
            <a:r>
              <a:rPr lang="ru-RU" dirty="0"/>
              <a:t>: формальное действие 3</a:t>
            </a:r>
          </a:p>
          <a:p>
            <a:r>
              <a:rPr lang="ru-RU" b="1" dirty="0"/>
              <a:t>ШАГ5</a:t>
            </a:r>
            <a:r>
              <a:rPr lang="ru-RU" dirty="0"/>
              <a:t>: перейти к шагу 7</a:t>
            </a:r>
          </a:p>
          <a:p>
            <a:r>
              <a:rPr lang="ru-RU" b="1" dirty="0"/>
              <a:t>ШАГ6</a:t>
            </a:r>
            <a:r>
              <a:rPr lang="ru-RU" dirty="0"/>
              <a:t>: формальное действие 5</a:t>
            </a:r>
          </a:p>
          <a:p>
            <a:r>
              <a:rPr lang="ru-RU" b="1" dirty="0"/>
              <a:t>ШАГ7</a:t>
            </a:r>
            <a:r>
              <a:rPr lang="ru-RU" dirty="0"/>
              <a:t>: ….</a:t>
            </a:r>
          </a:p>
        </p:txBody>
      </p:sp>
    </p:spTree>
    <p:extLst>
      <p:ext uri="{BB962C8B-B14F-4D97-AF65-F5344CB8AC3E}">
        <p14:creationId xmlns:p14="http://schemas.microsoft.com/office/powerpoint/2010/main" val="258078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Псевдо-код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9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06186" y="1142991"/>
            <a:ext cx="11283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1:</a:t>
            </a:r>
            <a:r>
              <a:rPr lang="ru-RU" dirty="0"/>
              <a:t> Формальное действие 1</a:t>
            </a:r>
          </a:p>
          <a:p>
            <a:r>
              <a:rPr lang="ru-RU" b="1" dirty="0"/>
              <a:t>2:</a:t>
            </a:r>
            <a:r>
              <a:rPr lang="ru-RU" dirty="0"/>
              <a:t> формальное действие 2</a:t>
            </a:r>
          </a:p>
          <a:p>
            <a:r>
              <a:rPr lang="ru-RU" b="1" dirty="0"/>
              <a:t>3:</a:t>
            </a:r>
            <a:r>
              <a:rPr lang="ru-RU" dirty="0"/>
              <a:t> ЕСЛИ </a:t>
            </a:r>
            <a:r>
              <a:rPr lang="en-US" dirty="0"/>
              <a:t>&lt;</a:t>
            </a:r>
            <a:r>
              <a:rPr lang="ru-RU" dirty="0"/>
              <a:t>условие</a:t>
            </a:r>
            <a:r>
              <a:rPr lang="en-US" dirty="0"/>
              <a:t>&gt;</a:t>
            </a:r>
            <a:r>
              <a:rPr lang="ru-RU" dirty="0"/>
              <a:t> выполнено, ТО:</a:t>
            </a:r>
          </a:p>
          <a:p>
            <a:r>
              <a:rPr lang="ru-RU" b="1" dirty="0"/>
              <a:t>4:</a:t>
            </a:r>
            <a:r>
              <a:rPr lang="ru-RU" dirty="0"/>
              <a:t>	формальное действие 3</a:t>
            </a:r>
          </a:p>
          <a:p>
            <a:r>
              <a:rPr lang="ru-RU" b="1" dirty="0"/>
              <a:t>5:</a:t>
            </a:r>
            <a:r>
              <a:rPr lang="ru-RU" dirty="0"/>
              <a:t> ИНАЧЕ:</a:t>
            </a:r>
          </a:p>
          <a:p>
            <a:r>
              <a:rPr lang="ru-RU" b="1" dirty="0"/>
              <a:t>6</a:t>
            </a:r>
            <a:r>
              <a:rPr lang="en-US" b="1" dirty="0"/>
              <a:t>:</a:t>
            </a:r>
            <a:r>
              <a:rPr lang="ru-RU" dirty="0"/>
              <a:t>	Формальное действие 5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6814" y="2841162"/>
            <a:ext cx="113646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Псевдо-код, используемый в текущем курсе</a:t>
            </a:r>
          </a:p>
          <a:p>
            <a:pPr algn="just"/>
            <a:r>
              <a:rPr lang="ru-RU" b="1" i="1" dirty="0"/>
              <a:t>Разветвление:</a:t>
            </a:r>
          </a:p>
          <a:p>
            <a:pPr algn="just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ЕСЛИ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ru-RU" dirty="0"/>
              <a:t>условие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выполнено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ТО</a:t>
            </a:r>
            <a:r>
              <a:rPr lang="ru-RU" dirty="0"/>
              <a:t>: элементарные операции</a:t>
            </a:r>
          </a:p>
          <a:p>
            <a:pPr algn="just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ИНАЧЕ</a:t>
            </a:r>
            <a:r>
              <a:rPr lang="ru-RU" dirty="0"/>
              <a:t>: элементарные операции (</a:t>
            </a:r>
            <a:r>
              <a:rPr lang="ru-RU" b="1" dirty="0">
                <a:solidFill>
                  <a:srgbClr val="002060"/>
                </a:solidFill>
              </a:rPr>
              <a:t>опции ИНАЧЕ может не быть</a:t>
            </a:r>
            <a:r>
              <a:rPr lang="ru-RU" dirty="0"/>
              <a:t>)</a:t>
            </a:r>
          </a:p>
          <a:p>
            <a:pPr algn="just"/>
            <a:r>
              <a:rPr lang="ru-RU" b="1" i="1" dirty="0"/>
              <a:t>Цикл ПОКА</a:t>
            </a:r>
            <a:r>
              <a:rPr lang="ru-RU" dirty="0"/>
              <a:t>:</a:t>
            </a:r>
          </a:p>
          <a:p>
            <a:pPr algn="just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ПОКА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ru-RU" dirty="0"/>
              <a:t>условие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выполнено</a:t>
            </a:r>
            <a:endParaRPr lang="ru-RU" dirty="0"/>
          </a:p>
          <a:p>
            <a:pPr algn="just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ДЕЛАЙ</a:t>
            </a:r>
            <a:r>
              <a:rPr lang="ru-RU" dirty="0"/>
              <a:t>: элементарные операции</a:t>
            </a:r>
          </a:p>
          <a:p>
            <a:pPr algn="just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КОНЕЦ</a:t>
            </a:r>
          </a:p>
          <a:p>
            <a:pPr algn="just"/>
            <a:r>
              <a:rPr lang="ru-RU" b="1" dirty="0"/>
              <a:t>Цикл ДЛЯ</a:t>
            </a:r>
          </a:p>
          <a:p>
            <a:pPr algn="just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ДЛЯ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ru-RU" dirty="0"/>
              <a:t>переменная цикла</a:t>
            </a:r>
            <a:r>
              <a:rPr lang="en-US" dirty="0"/>
              <a:t>&gt;</a:t>
            </a:r>
            <a:r>
              <a:rPr lang="ru-RU" dirty="0"/>
              <a:t> от:</a:t>
            </a:r>
            <a:r>
              <a:rPr lang="en-US" dirty="0"/>
              <a:t>&lt;</a:t>
            </a:r>
            <a:r>
              <a:rPr lang="ru-RU" dirty="0"/>
              <a:t>значение</a:t>
            </a:r>
            <a:r>
              <a:rPr lang="en-US" dirty="0"/>
              <a:t>&gt;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до:</a:t>
            </a:r>
            <a:r>
              <a:rPr lang="en-US" dirty="0"/>
              <a:t>&lt;</a:t>
            </a:r>
            <a:r>
              <a:rPr lang="ru-RU" dirty="0"/>
              <a:t>значение</a:t>
            </a:r>
            <a:r>
              <a:rPr lang="en-US" dirty="0"/>
              <a:t>&gt;</a:t>
            </a:r>
            <a:r>
              <a:rPr lang="ru-RU" dirty="0"/>
              <a:t>, шаг: </a:t>
            </a:r>
            <a:r>
              <a:rPr lang="en-US" dirty="0"/>
              <a:t>&lt;</a:t>
            </a:r>
            <a:r>
              <a:rPr lang="ru-RU" dirty="0"/>
              <a:t>значение</a:t>
            </a:r>
            <a:r>
              <a:rPr lang="en-US" dirty="0"/>
              <a:t>&gt;</a:t>
            </a:r>
          </a:p>
          <a:p>
            <a:pPr algn="just"/>
            <a:r>
              <a:rPr lang="ru-RU" dirty="0"/>
              <a:t>Элементарные операции </a:t>
            </a:r>
          </a:p>
          <a:p>
            <a:pPr algn="just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КОНЕЦ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63478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3fef9c8ee9e631ea4fefd3675dffd794f93e3"/>
</p:tagLst>
</file>

<file path=ppt/theme/theme1.xml><?xml version="1.0" encoding="utf-8"?>
<a:theme xmlns:a="http://schemas.openxmlformats.org/drawingml/2006/main" name="Оформление по умолчанию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FF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3719</Words>
  <Application>Microsoft Office PowerPoint</Application>
  <PresentationFormat>Широкоэкранный</PresentationFormat>
  <Paragraphs>711</Paragraphs>
  <Slides>37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9" baseType="lpstr">
      <vt:lpstr>Arial</vt:lpstr>
      <vt:lpstr>Оформление по умолчанию</vt:lpstr>
      <vt:lpstr>введение в теорию алгоритмов</vt:lpstr>
      <vt:lpstr>Понятие алгоритма</vt:lpstr>
      <vt:lpstr>Запись алгоритма, кодирование алгоритма</vt:lpstr>
      <vt:lpstr>Программирование</vt:lpstr>
      <vt:lpstr>Способы записи алгоритма</vt:lpstr>
      <vt:lpstr>Способы записи алгоритма</vt:lpstr>
      <vt:lpstr>Блок-схема</vt:lpstr>
      <vt:lpstr>Пошаговая процедура</vt:lpstr>
      <vt:lpstr>Псевдо-код</vt:lpstr>
      <vt:lpstr>Элементарные действия для исполнителя «Компьютер»</vt:lpstr>
      <vt:lpstr>Пример алгоритма</vt:lpstr>
      <vt:lpstr>Состояние алгоритма</vt:lpstr>
      <vt:lpstr>МАССИВ.</vt:lpstr>
      <vt:lpstr>МАССИВ.</vt:lpstr>
      <vt:lpstr>ДВУМЕРНЫЙ МАССИВ</vt:lpstr>
      <vt:lpstr>ДВУМЕРНЫЙ МАССИВ</vt:lpstr>
      <vt:lpstr>Алгоритм подсчёта количества элементов массива, значения которых удовлетворяют заданному условию</vt:lpstr>
      <vt:lpstr>Алгоритм подсчёта количества элементов массива, значения которых удовлетворяют заданному условию</vt:lpstr>
      <vt:lpstr>Алгоритм подсчёта количества элементов массива, значения которых удовлетворяют заданному условию</vt:lpstr>
      <vt:lpstr>Алгоритм подсчёта количества элементов двумерного массива, значения которых удовлетворяют заданными значениям</vt:lpstr>
      <vt:lpstr>Алгоритм подсчёта количества элементов двумерного массива, значения которых удовлетворяют заданными значениям</vt:lpstr>
      <vt:lpstr>Алгоритм подсчёта количества элементов двумерного массива, значения которых удовлетворяют заданными значениям</vt:lpstr>
      <vt:lpstr>Сложность алгоритма</vt:lpstr>
      <vt:lpstr>Сложность алгоритма</vt:lpstr>
      <vt:lpstr>Сложность алгоритма</vt:lpstr>
      <vt:lpstr>Сложность алгоритма</vt:lpstr>
      <vt:lpstr>Сумма значений элементов одномерного массива</vt:lpstr>
      <vt:lpstr>Сумма значений элементов одномерного массива</vt:lpstr>
      <vt:lpstr>Поиск элемента с максимальным значением в одномерном массиве</vt:lpstr>
      <vt:lpstr>Поиск элемента с максимальным значением в одномерном массиве</vt:lpstr>
      <vt:lpstr>Поиск максимального значения в одномерном массиве</vt:lpstr>
      <vt:lpstr>Поиск в одномерном массиве максимального значения среди элементов, удовлетворяющих заданному условию</vt:lpstr>
      <vt:lpstr>Поиск в одномерном массиве максимального значения среди элементов, удовлетворяющих заданному условию</vt:lpstr>
      <vt:lpstr>Поиск в одномерном массиве максимального значения среди элементов, удовлетворяющих заданному условию</vt:lpstr>
      <vt:lpstr>Поиск в одномерном массиве максимального значения среди элементов, удовлетворяющих заданному условию (вариант 1)</vt:lpstr>
      <vt:lpstr>Поиск в одномерном массиве максимального значения среди элементов, удовлетворяющих заданному условию (вариант 2)</vt:lpstr>
      <vt:lpstr>Поиск в одномерном массиве максимального значения среди элементов, удовлетворяющих заданному условию (вариант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2013-10-04T17:11:58Z</dcterms:created>
  <dcterms:modified xsi:type="dcterms:W3CDTF">2023-09-28T17:10:12Z</dcterms:modified>
</cp:coreProperties>
</file>