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1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333399"/>
    <a:srgbClr val="008000"/>
    <a:srgbClr val="771F28"/>
    <a:srgbClr val="FF9B9B"/>
    <a:srgbClr val="FFFF99"/>
    <a:srgbClr val="FF7C80"/>
    <a:srgbClr val="99FF99"/>
    <a:srgbClr val="E6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4826" autoAdjust="0"/>
  </p:normalViewPr>
  <p:slideViewPr>
    <p:cSldViewPr snapToGrid="0">
      <p:cViewPr varScale="1">
        <p:scale>
          <a:sx n="85" d="100"/>
          <a:sy n="85" d="100"/>
        </p:scale>
        <p:origin x="161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8BF2A0-8B75-4D81-A589-5513E9E1EF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7736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390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F2A0-8B75-4D81-A589-5513E9E1EF30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697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Семинары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BBF6DDE6-9303-4CCC-9FB1-051217718A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22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Семинары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336" y="1760561"/>
            <a:ext cx="11536905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4693" y="4626591"/>
            <a:ext cx="10144835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C67D036E-BD35-4E2E-B1F0-48937F479B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49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i="1" dirty="0">
                <a:solidFill>
                  <a:schemeClr val="bg1"/>
                </a:solidFill>
                <a:cs typeface="Arial" pitchFamily="34" charset="0"/>
                <a:sym typeface="Symbol"/>
              </a:rPr>
              <a:t>Информатика</a:t>
            </a:r>
            <a:endParaRPr lang="ru-RU" sz="14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b="1" i="1" dirty="0">
                <a:solidFill>
                  <a:schemeClr val="bg1"/>
                </a:solidFill>
                <a:cs typeface="Arial" charset="0"/>
                <a:sym typeface="Symbol" pitchFamily="18" charset="2"/>
              </a:rPr>
              <a:t>Семинары</a:t>
            </a: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1651" y="1081083"/>
            <a:ext cx="11286067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779811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A6986BD7-6655-4F5F-85F4-6C8BB47174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60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99439AB-EBB4-4CA3-ADA7-7BA41593AD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50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9F27A-8DF3-4638-A96A-C854C433C0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70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9EE6F72-D375-47AA-8682-7F9AD18187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30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9B2BDCB-AA49-40AE-A68D-0CEEE14EB6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33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3979CC2-D6B3-4A5A-AC3D-D9BB0677EC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36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54584" y="1555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BCCE4BB2-EEAD-4C33-A5E0-14BED40A99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9" r:id="rId4"/>
    <p:sldLayoutId id="2147484100" r:id="rId5"/>
    <p:sldLayoutId id="2147484101" r:id="rId6"/>
    <p:sldLayoutId id="2147484102" r:id="rId7"/>
    <p:sldLayoutId id="2147484103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4E1CC-DE07-4308-95BC-A16FA7C13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ЛИНЕЙНОЕ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CED0C5-6A2B-4148-AABD-D3AE12428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9078687" cy="1752600"/>
          </a:xfrm>
        </p:spPr>
        <p:txBody>
          <a:bodyPr/>
          <a:lstStyle/>
          <a:p>
            <a:r>
              <a:rPr lang="ru-RU" dirty="0"/>
              <a:t>Курс «Информатика», семестр 1, семинары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8CE8D2-A22E-4D56-AFA1-A7AD4973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DDE6-9303-4CCC-9FB1-051217718A96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737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B1ABB-B456-D8A8-490F-A7A11B3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Симплекс-таблица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3F45F7-B4C0-4160-DF8C-43C33F09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10</a:t>
            </a:fld>
            <a:endParaRPr lang="ru-RU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AB4FC6B2-0E71-372E-E22C-8E00D74B5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896644"/>
                  </p:ext>
                </p:extLst>
              </p:nvPr>
            </p:nvGraphicFramePr>
            <p:xfrm>
              <a:off x="688622" y="1769532"/>
              <a:ext cx="10555112" cy="213741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19613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919613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653947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991138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103535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001356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1001356">
                      <a:extLst>
                        <a:ext uri="{9D8B030D-6E8A-4147-A177-3AD203B41FA5}">
                          <a16:colId xmlns:a16="http://schemas.microsoft.com/office/drawing/2014/main" val="1883631548"/>
                        </a:ext>
                      </a:extLst>
                    </a:gridCol>
                    <a:gridCol w="2053802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1910752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05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-c1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c</a:t>
                          </a:r>
                          <a:r>
                            <a:rPr lang="en-US" baseline="-25000" dirty="0" err="1"/>
                            <a:t>n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AB4FC6B2-0E71-372E-E22C-8E00D74B5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896644"/>
                  </p:ext>
                </p:extLst>
              </p:nvPr>
            </p:nvGraphicFramePr>
            <p:xfrm>
              <a:off x="688622" y="1769532"/>
              <a:ext cx="10555112" cy="213741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19613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919613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653947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991138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103535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001356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1001356">
                      <a:extLst>
                        <a:ext uri="{9D8B030D-6E8A-4147-A177-3AD203B41FA5}">
                          <a16:colId xmlns:a16="http://schemas.microsoft.com/office/drawing/2014/main" val="1883631548"/>
                        </a:ext>
                      </a:extLst>
                    </a:gridCol>
                    <a:gridCol w="2053802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1910752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662" t="-4762" r="-949007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534" t="-4762" r="-713497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16575" t="-4762" r="-542541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60366" t="-4762" r="-398171" b="-2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62" t="-177419" r="-104900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662" t="-177419" r="-94900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534" t="-177419" r="-71349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105045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62" t="-375806" r="-104900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662" t="-375806" r="-94900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534" t="-375806" r="-71349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-c1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c</a:t>
                          </a:r>
                          <a:r>
                            <a:rPr lang="en-US" baseline="-25000" dirty="0" err="1"/>
                            <a:t>n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9B5B7C-FF71-F710-FDD5-57AFB8341668}"/>
              </a:ext>
            </a:extLst>
          </p:cNvPr>
          <p:cNvSpPr txBox="1"/>
          <p:nvPr/>
        </p:nvSpPr>
        <p:spPr>
          <a:xfrm>
            <a:off x="1828800" y="4831644"/>
            <a:ext cx="789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</a:t>
            </a:r>
            <a:r>
              <a:rPr lang="ru-RU" dirty="0"/>
              <a:t>количество базисных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0502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9A9F4-BD24-AC56-0655-4B804AD5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Симплекс-таблица для примера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97D617A-38A7-B3B3-7390-43C20AB2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11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4">
                <a:extLst>
                  <a:ext uri="{FF2B5EF4-FFF2-40B4-BE49-F238E27FC236}">
                    <a16:creationId xmlns:a16="http://schemas.microsoft.com/office/drawing/2014/main" id="{8C637C73-F80A-D763-168D-81B4B0128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698876"/>
                  </p:ext>
                </p:extLst>
              </p:nvPr>
            </p:nvGraphicFramePr>
            <p:xfrm>
              <a:off x="688622" y="1769532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ru-RU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6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4">
                <a:extLst>
                  <a:ext uri="{FF2B5EF4-FFF2-40B4-BE49-F238E27FC236}">
                    <a16:creationId xmlns:a16="http://schemas.microsoft.com/office/drawing/2014/main" id="{8C637C73-F80A-D763-168D-81B4B0128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698876"/>
                  </p:ext>
                </p:extLst>
              </p:nvPr>
            </p:nvGraphicFramePr>
            <p:xfrm>
              <a:off x="688622" y="1769532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4762" r="-838922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83898" t="-4762" r="-1087288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667" t="-4762" r="-612778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16500" t="-4762" r="-451500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57692" t="-4762" r="-396154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80328" r="-9389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180328" r="-83892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667" t="-180328" r="-6127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99" t="-280328" r="-938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80328" r="-838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667" t="-280328" r="-6127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ru-RU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6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EE7C89-D77A-DB1B-A841-4A44C5F1EC3D}"/>
                  </a:ext>
                </a:extLst>
              </p:cNvPr>
              <p:cNvSpPr txBox="1"/>
              <p:nvPr/>
            </p:nvSpPr>
            <p:spPr>
              <a:xfrm>
                <a:off x="677333" y="3996267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solidFill>
                      <a:srgbClr val="0000CC"/>
                    </a:solidFill>
                  </a:rPr>
                  <a:t>Опорный план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=(0, 0, 0, 12, 18)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EE7C89-D77A-DB1B-A841-4A44C5F1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3996267"/>
                <a:ext cx="10577689" cy="400110"/>
              </a:xfrm>
              <a:prstGeom prst="rect">
                <a:avLst/>
              </a:prstGeom>
              <a:blipFill>
                <a:blip r:embed="rId3"/>
                <a:stretch>
                  <a:fillRect l="-576"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A77E80-05E9-02F2-1083-EEC7137C8797}"/>
              </a:ext>
            </a:extLst>
          </p:cNvPr>
          <p:cNvSpPr txBox="1"/>
          <p:nvPr/>
        </p:nvSpPr>
        <p:spPr>
          <a:xfrm>
            <a:off x="688622" y="4752622"/>
            <a:ext cx="10792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Условие оптимальности</a:t>
            </a:r>
            <a:r>
              <a:rPr lang="en-US" sz="2000" b="1" dirty="0">
                <a:solidFill>
                  <a:srgbClr val="0000CC"/>
                </a:solidFill>
              </a:rPr>
              <a:t>:</a:t>
            </a:r>
            <a:r>
              <a:rPr lang="ru-RU" sz="2000" b="1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если в последней строке симплекс-таблицы все элементы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неотрицательны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то соответствующий опорный план является оптимальным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88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8EEE8-6EEC-72A2-3F52-E079A6D9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симплекс-метода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E973D7-7235-2F26-86FF-CD38AFAC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2D4E6-CAA9-B379-D9E1-CB8E8D5F3C7B}"/>
              </a:ext>
            </a:extLst>
          </p:cNvPr>
          <p:cNvSpPr txBox="1"/>
          <p:nvPr/>
        </p:nvSpPr>
        <p:spPr>
          <a:xfrm>
            <a:off x="553156" y="1456267"/>
            <a:ext cx="11322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 последней строке симплекс-таблицы выбирается наименьший отрицательный элемент. Столбец, соответствующий этому элементу, называется </a:t>
            </a:r>
            <a:r>
              <a:rPr lang="ru-RU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ведущим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Он определяет переменную, которая будет введена в базис на данном этапе. </a:t>
            </a:r>
            <a:r>
              <a:rPr lang="ru-RU" sz="1800" b="1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В примере - переменная </a:t>
            </a:r>
            <a:r>
              <a:rPr lang="ru-RU" sz="1800" b="1" i="1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х</a:t>
            </a:r>
            <a:r>
              <a:rPr lang="ru-RU" sz="1800" b="1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Вычисляют отношения свободных членов к элементам ведущего столбца (симплекс-отношение): θ1=12/2=6, θ1=18/2=9. Находят наименьшее </a:t>
            </a:r>
            <a:r>
              <a:rPr lang="ru-RU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неотрицательное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из этих симплекс-отношений. Оно соответствует </a:t>
            </a:r>
            <a:r>
              <a:rPr lang="ru-RU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ведущей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строке, которая определяет переменную, выводимую из базиса.                    </a:t>
            </a:r>
            <a:r>
              <a:rPr lang="ru-RU" sz="1800" b="1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В примере - переменная </a:t>
            </a:r>
            <a:r>
              <a:rPr lang="ru-RU" sz="1800" b="1" i="1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х</a:t>
            </a:r>
            <a:r>
              <a:rPr lang="ru-RU" sz="1800" b="1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4. </a:t>
            </a:r>
            <a:r>
              <a:rPr lang="ru-RU" sz="1800" b="1" i="0" u="none" strike="noStrike" baseline="0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Если все симплекс-отношения окажутся отрицательными, то задача не имеет решений ).</a:t>
            </a:r>
            <a:endParaRPr lang="ru-RU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4">
                <a:extLst>
                  <a:ext uri="{FF2B5EF4-FFF2-40B4-BE49-F238E27FC236}">
                    <a16:creationId xmlns:a16="http://schemas.microsoft.com/office/drawing/2014/main" id="{75B80DDC-132F-177A-A144-274E12910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67701"/>
                  </p:ext>
                </p:extLst>
              </p:nvPr>
            </p:nvGraphicFramePr>
            <p:xfrm>
              <a:off x="936977" y="4139775"/>
              <a:ext cx="10555112" cy="1778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ru-RU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6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4">
                <a:extLst>
                  <a:ext uri="{FF2B5EF4-FFF2-40B4-BE49-F238E27FC236}">
                    <a16:creationId xmlns:a16="http://schemas.microsoft.com/office/drawing/2014/main" id="{75B80DDC-132F-177A-A144-274E12910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067701"/>
                  </p:ext>
                </p:extLst>
              </p:nvPr>
            </p:nvGraphicFramePr>
            <p:xfrm>
              <a:off x="936977" y="4139775"/>
              <a:ext cx="10555112" cy="17780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4762" r="-838922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83898" t="-4762" r="-1087288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51667" t="-4762" r="-612778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16500" t="-4762" r="-451500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57692" t="-4762" r="-396154" b="-19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69231" r="-938922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169231" r="-838922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51667" t="-169231" r="-61277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99" t="-286885" r="-938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286885" r="-8389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51667" t="-286885" r="-6127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ru-RU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6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A3B492C-7513-0225-644B-6D06D575284A}"/>
              </a:ext>
            </a:extLst>
          </p:cNvPr>
          <p:cNvSpPr txBox="1"/>
          <p:nvPr/>
        </p:nvSpPr>
        <p:spPr>
          <a:xfrm>
            <a:off x="936977" y="6084711"/>
            <a:ext cx="104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На пересечении ведущей строки и ведущего столбца находится ведущий элемент.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8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85DC6-4ABC-07F2-FA11-FDFD19E3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симплекс-метода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E286821-CCD9-36E2-D6DF-998449E0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13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895CBAA3-0DE8-809C-15AD-9684DE3D9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818701"/>
                  </p:ext>
                </p:extLst>
              </p:nvPr>
            </p:nvGraphicFramePr>
            <p:xfrm>
              <a:off x="936977" y="1498172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895CBAA3-0DE8-809C-15AD-9684DE3D9D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818701"/>
                  </p:ext>
                </p:extLst>
              </p:nvPr>
            </p:nvGraphicFramePr>
            <p:xfrm>
              <a:off x="936977" y="1498172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4717" r="-838922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83898" t="-4717" r="-1087288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51667" t="-4717" r="-612778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16500" t="-4717" r="-451500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57692" t="-4717" r="-396154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99" t="-181967" r="-9389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181967" r="-8389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51667" t="-181967" r="-61277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99" t="-281967" r="-938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599" t="-281967" r="-838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51667" t="-281967" r="-61277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2BDC23-D418-0804-B67A-C6D11E9BF8DA}"/>
              </a:ext>
            </a:extLst>
          </p:cNvPr>
          <p:cNvSpPr txBox="1"/>
          <p:nvPr/>
        </p:nvSpPr>
        <p:spPr>
          <a:xfrm>
            <a:off x="936977" y="3522133"/>
            <a:ext cx="1055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3) Элементы ведущей строки, за исключением симплекс-отношения, делим на ведущий элемент.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4">
                <a:extLst>
                  <a:ext uri="{FF2B5EF4-FFF2-40B4-BE49-F238E27FC236}">
                    <a16:creationId xmlns:a16="http://schemas.microsoft.com/office/drawing/2014/main" id="{BD5BF38C-4629-8394-D084-43FAE6700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821760"/>
                  </p:ext>
                </p:extLst>
              </p:nvPr>
            </p:nvGraphicFramePr>
            <p:xfrm>
              <a:off x="999065" y="4314748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4">
                <a:extLst>
                  <a:ext uri="{FF2B5EF4-FFF2-40B4-BE49-F238E27FC236}">
                    <a16:creationId xmlns:a16="http://schemas.microsoft.com/office/drawing/2014/main" id="{BD5BF38C-4629-8394-D084-43FAE6700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821760"/>
                  </p:ext>
                </p:extLst>
              </p:nvPr>
            </p:nvGraphicFramePr>
            <p:xfrm>
              <a:off x="999065" y="4314748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599" t="-4717" r="-838922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83898" t="-4717" r="-1087288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51667" t="-4717" r="-612778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16500" t="-4717" r="-451500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57692" t="-4717" r="-396154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99" t="-181967" r="-9389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599" t="-181967" r="-8389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51667" t="-181967" r="-61277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99" t="-281967" r="-938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599" t="-281967" r="-8389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51667" t="-281967" r="-61277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337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A6EE-B9B2-066A-8E15-1BC78E37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симплекс-метода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EBC5BF-D6AB-AA30-7079-21B6293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3CAF9-8B91-9ADA-DD76-207A45A3899A}"/>
              </a:ext>
            </a:extLst>
          </p:cNvPr>
          <p:cNvSpPr txBox="1"/>
          <p:nvPr/>
        </p:nvSpPr>
        <p:spPr>
          <a:xfrm>
            <a:off x="496711" y="1399822"/>
            <a:ext cx="11085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4) Оставшиеся элементы симплекс-таблицы вычисляются по правилу прямоугольника: мысленно чертим прямоугольник, одна вершина которого совпадает с разрешающим элементом, а другая - с элементом, образ которого ищется (две другие вершины называются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дополняющими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</a:rPr>
              <a:t>И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скомый элемент будет равен соответствующему элементу текущей табл</a:t>
            </a:r>
            <a:r>
              <a:rPr lang="ru-RU" dirty="0">
                <a:solidFill>
                  <a:srgbClr val="000000"/>
                </a:solidFill>
              </a:rPr>
              <a:t>ицы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минус дробь, в знаменателе которой стоит разрешающий элемент, а в числителе - произведение элементов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дополняющих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вершин.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FD732352-D681-852E-CA6E-7169267F5E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259770"/>
                  </p:ext>
                </p:extLst>
              </p:nvPr>
            </p:nvGraphicFramePr>
            <p:xfrm>
              <a:off x="592665" y="3472887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FD732352-D681-852E-CA6E-7169267F5E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259770"/>
                  </p:ext>
                </p:extLst>
              </p:nvPr>
            </p:nvGraphicFramePr>
            <p:xfrm>
              <a:off x="592665" y="3472887"/>
              <a:ext cx="10555112" cy="17526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46849779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62341745"/>
                        </a:ext>
                      </a:extLst>
                    </a:gridCol>
                    <a:gridCol w="722489">
                      <a:extLst>
                        <a:ext uri="{9D8B030D-6E8A-4147-A177-3AD203B41FA5}">
                          <a16:colId xmlns:a16="http://schemas.microsoft.com/office/drawing/2014/main" val="1256155740"/>
                        </a:ext>
                      </a:extLst>
                    </a:gridCol>
                    <a:gridCol w="1095022">
                      <a:extLst>
                        <a:ext uri="{9D8B030D-6E8A-4147-A177-3AD203B41FA5}">
                          <a16:colId xmlns:a16="http://schemas.microsoft.com/office/drawing/2014/main" val="59719875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16765061"/>
                        </a:ext>
                      </a:extLst>
                    </a:gridCol>
                    <a:gridCol w="1106311">
                      <a:extLst>
                        <a:ext uri="{9D8B030D-6E8A-4147-A177-3AD203B41FA5}">
                          <a16:colId xmlns:a16="http://schemas.microsoft.com/office/drawing/2014/main" val="3476479321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425257960"/>
                        </a:ext>
                      </a:extLst>
                    </a:gridCol>
                    <a:gridCol w="2111023">
                      <a:extLst>
                        <a:ext uri="{9D8B030D-6E8A-4147-A177-3AD203B41FA5}">
                          <a16:colId xmlns:a16="http://schemas.microsoft.com/office/drawing/2014/main" val="118967275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Базис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4717" r="-843976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80672" t="-4717" r="-1077311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667" t="-4717" r="-612222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16500" t="-4717" r="-451000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60221" t="-4717" r="-398343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Свободные члены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Симплекс-отношения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55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99" t="-181967" r="-93832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181967" r="-84397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667" t="-181967" r="-6122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840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99" t="-281967" r="-93832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205" t="-281967" r="-84397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51667" t="-281967" r="-61222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92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534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12BD8-D112-A78E-F670-499058A2E77D}"/>
                  </a:ext>
                </a:extLst>
              </p:cNvPr>
              <p:cNvSpPr txBox="1"/>
              <p:nvPr/>
            </p:nvSpPr>
            <p:spPr>
              <a:xfrm>
                <a:off x="592665" y="5350932"/>
                <a:ext cx="104478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Новый опорный план: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ru-RU" b="0" dirty="0"/>
              </a:p>
              <a:p>
                <a:endParaRPr lang="ru-RU" dirty="0"/>
              </a:p>
              <a:p>
                <a:r>
                  <a:rPr lang="ru-RU" dirty="0"/>
                  <a:t>Оптимальное решение: </a:t>
                </a:r>
                <a:r>
                  <a:rPr lang="en-US" dirty="0"/>
                  <a:t>x = (0, 0, 6);</a:t>
                </a:r>
              </a:p>
              <a:p>
                <a:r>
                  <a:rPr lang="ru-RU" dirty="0"/>
                  <a:t>Оптимальное значение целевой функции: </a:t>
                </a:r>
                <a:r>
                  <a:rPr lang="en-US" dirty="0"/>
                  <a:t>L=3*0 + 4*0 + 6*6 =36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12BD8-D112-A78E-F670-499058A2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5" y="5350932"/>
                <a:ext cx="10447868" cy="1200329"/>
              </a:xfrm>
              <a:prstGeom prst="rect">
                <a:avLst/>
              </a:prstGeom>
              <a:blipFill>
                <a:blip r:embed="rId3"/>
                <a:stretch>
                  <a:fillRect l="-467" t="-30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9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86803-4212-2C7D-886C-925B0B0D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B43592-3DAC-8328-EC09-5C10CDC8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2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0E797-ECDF-2DBD-30F6-EC9483D97C48}"/>
                  </a:ext>
                </a:extLst>
              </p:cNvPr>
              <p:cNvSpPr txBox="1"/>
              <p:nvPr/>
            </p:nvSpPr>
            <p:spPr>
              <a:xfrm>
                <a:off x="564444" y="1569156"/>
                <a:ext cx="11168109" cy="395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Задана линейная функция </a:t>
                </a:r>
                <a:r>
                  <a:rPr lang="en-US" b="1" dirty="0">
                    <a:solidFill>
                      <a:srgbClr val="000000"/>
                    </a:solidFill>
                  </a:rPr>
                  <a:t>L </a:t>
                </a:r>
                <a:r>
                  <a:rPr lang="ru-RU" dirty="0">
                    <a:solidFill>
                      <a:srgbClr val="000000"/>
                    </a:solidFill>
                  </a:rPr>
                  <a:t>от </a:t>
                </a:r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переменных (</a:t>
                </a:r>
                <a:r>
                  <a:rPr lang="ru-RU" b="0" i="1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1, </a:t>
                </a:r>
                <a:r>
                  <a:rPr lang="ru-RU" b="0" i="1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2,…, </a:t>
                </a:r>
                <a:r>
                  <a:rPr lang="ru-RU" b="0" i="1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xn</a:t>
                </a:r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en-US" b="1" dirty="0">
                    <a:solidFill>
                      <a:srgbClr val="000000"/>
                    </a:solidFill>
                  </a:rPr>
                  <a:t>L</a:t>
                </a:r>
                <a:r>
                  <a:rPr lang="ru-RU" b="1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ru-RU" b="1" i="1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ru-RU" b="1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1, </a:t>
                </a:r>
                <a:r>
                  <a:rPr lang="ru-RU" b="1" i="1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</a:t>
                </a:r>
                <a:r>
                  <a:rPr lang="ru-RU" b="1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2,…, </a:t>
                </a:r>
                <a:r>
                  <a:rPr lang="ru-RU" b="1" i="1" u="none" strike="noStrike" baseline="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xn</a:t>
                </a:r>
                <a:r>
                  <a:rPr lang="ru-RU" b="1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 </a:t>
                </a:r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называе</a:t>
                </a:r>
                <a:r>
                  <a:rPr lang="ru-RU" dirty="0">
                    <a:solidFill>
                      <a:srgbClr val="000000"/>
                    </a:solidFill>
                  </a:rPr>
                  <a:t>тся</a:t>
                </a:r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ru-RU" b="1" i="0" u="none" strike="noStrike" baseline="0" dirty="0">
                    <a:solidFill>
                      <a:srgbClr val="0000CC"/>
                    </a:solidFill>
                    <a:latin typeface="Arial" panose="020B0604020202020204" pitchFamily="34" charset="0"/>
                  </a:rPr>
                  <a:t>целевой функцией</a:t>
                </a:r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endParaRPr lang="ru-RU" dirty="0">
                  <a:solidFill>
                    <a:srgbClr val="000000"/>
                  </a:solidFill>
                </a:endParaRPr>
              </a:p>
              <a:p>
                <a:r>
                  <a:rPr lang="ru-RU" sz="2000" b="1" dirty="0">
                    <a:solidFill>
                      <a:srgbClr val="000000"/>
                    </a:solidFill>
                  </a:rPr>
                  <a:t>З</a:t>
                </a:r>
                <a:r>
                  <a:rPr lang="ru-RU" sz="2000" b="1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адача:</a:t>
                </a:r>
              </a:p>
              <a:p>
                <a:r>
                  <a:rPr lang="ru-RU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найти экстремум (максимум или минимум) целевой функции при условии, что переменные удовлетворяют системе линейных равенств и/или неравенств.</a:t>
                </a:r>
              </a:p>
              <a:p>
                <a:endParaRPr lang="ru-RU" dirty="0">
                  <a:solidFill>
                    <a:srgbClr val="0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при условии: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заданные константы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0E797-ECDF-2DBD-30F6-EC9483D97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4" y="1569156"/>
                <a:ext cx="11168109" cy="3957622"/>
              </a:xfrm>
              <a:prstGeom prst="rect">
                <a:avLst/>
              </a:prstGeom>
              <a:blipFill>
                <a:blip r:embed="rId2"/>
                <a:stretch>
                  <a:fillRect l="-600" t="-769" b="-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2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E9A84-A480-9795-51E7-C502149E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04884-573C-3BFF-EE9A-7AD86ED3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3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4EEAC-5FE9-44E3-EC39-86162EF7E46A}"/>
                  </a:ext>
                </a:extLst>
              </p:cNvPr>
              <p:cNvSpPr txBox="1"/>
              <p:nvPr/>
            </p:nvSpPr>
            <p:spPr>
              <a:xfrm>
                <a:off x="414291" y="1309511"/>
                <a:ext cx="1136341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rgbClr val="0000CC"/>
                    </a:solidFill>
                  </a:rPr>
                  <a:t>Задача о диете</a:t>
                </a:r>
              </a:p>
              <a:p>
                <a:endParaRPr lang="ru-RU" b="1" dirty="0">
                  <a:solidFill>
                    <a:srgbClr val="0000CC"/>
                  </a:solidFill>
                </a:endParaRPr>
              </a:p>
              <a:p>
                <a:r>
                  <a:rPr lang="ru-RU" b="1" dirty="0"/>
                  <a:t>Составить план производства </a:t>
                </a:r>
                <a:r>
                  <a:rPr lang="ru-RU" dirty="0"/>
                  <a:t>кормов для животных при условии, что:</a:t>
                </a:r>
                <a:endParaRPr lang="en-US" dirty="0"/>
              </a:p>
              <a:p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существуют </a:t>
                </a:r>
                <a:r>
                  <a:rPr lang="en-US" dirty="0"/>
                  <a:t>n </a:t>
                </a:r>
                <a:r>
                  <a:rPr lang="ru-RU" dirty="0"/>
                  <a:t>различных рецептур </a:t>
                </a:r>
                <a:r>
                  <a:rPr lang="en-US" dirty="0"/>
                  <a:t>g</a:t>
                </a:r>
                <a:r>
                  <a:rPr lang="en-US" baseline="-25000" dirty="0"/>
                  <a:t>1</a:t>
                </a:r>
                <a:r>
                  <a:rPr lang="en-US" dirty="0"/>
                  <a:t>, g</a:t>
                </a:r>
                <a:r>
                  <a:rPr lang="en-US" baseline="-25000" dirty="0"/>
                  <a:t>2</a:t>
                </a:r>
                <a:r>
                  <a:rPr lang="en-US" dirty="0"/>
                  <a:t>, … ,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n</a:t>
                </a:r>
                <a:r>
                  <a:rPr lang="ru-RU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используются </a:t>
                </a:r>
                <a:r>
                  <a:rPr lang="en-US" dirty="0"/>
                  <a:t>m </a:t>
                </a:r>
                <a:r>
                  <a:rPr lang="ru-RU" dirty="0"/>
                  <a:t>видов компонентов</a:t>
                </a:r>
                <a:r>
                  <a:rPr lang="en-US" dirty="0"/>
                  <a:t> r</a:t>
                </a:r>
                <a:r>
                  <a:rPr lang="en-US" baseline="-25000" dirty="0"/>
                  <a:t>1</a:t>
                </a:r>
                <a:r>
                  <a:rPr lang="en-US" dirty="0"/>
                  <a:t>, r</a:t>
                </a:r>
                <a:r>
                  <a:rPr lang="en-US" baseline="-25000" dirty="0"/>
                  <a:t>2</a:t>
                </a:r>
                <a:r>
                  <a:rPr lang="en-US" dirty="0"/>
                  <a:t>, … r</a:t>
                </a:r>
                <a:r>
                  <a:rPr lang="en-US" baseline="-25000" dirty="0"/>
                  <a:t>m</a:t>
                </a:r>
                <a:r>
                  <a:rPr lang="ru-RU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известны цены реализации товаров</a:t>
                </a: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, c</a:t>
                </a:r>
                <a:r>
                  <a:rPr lang="en-US" baseline="-25000" dirty="0"/>
                  <a:t>2</a:t>
                </a:r>
                <a:r>
                  <a:rPr lang="en-US" dirty="0"/>
                  <a:t>, … 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r>
                  <a:rPr lang="ru-RU" dirty="0"/>
                  <a:t>, произведённых по каждой из рецептур;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заданы запасы компонентов </a:t>
                </a:r>
                <a:r>
                  <a:rPr lang="en-US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, b</a:t>
                </a:r>
                <a:r>
                  <a:rPr lang="en-US" baseline="-25000" dirty="0"/>
                  <a:t>2</a:t>
                </a:r>
                <a:r>
                  <a:rPr lang="en-US" dirty="0"/>
                  <a:t>, … , b</a:t>
                </a:r>
                <a:r>
                  <a:rPr lang="en-US" baseline="-25000" dirty="0"/>
                  <a:t>m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b="1" dirty="0"/>
                  <a:t>Необходимо определить </a:t>
                </a:r>
                <a:r>
                  <a:rPr lang="ru-RU" dirty="0"/>
                  <a:t>количество товаров 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 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ru-RU" dirty="0"/>
                  <a:t>, при котором достигается максимальное значение целевой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endParaRPr lang="ru-RU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D4EEAC-5FE9-44E3-EC39-86162EF7E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1" y="1309511"/>
                <a:ext cx="11363418" cy="3416320"/>
              </a:xfrm>
              <a:prstGeom prst="rect">
                <a:avLst/>
              </a:prstGeom>
              <a:blipFill>
                <a:blip r:embed="rId2"/>
                <a:stretch>
                  <a:fillRect l="-483" t="-1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B2950-003E-7959-8DD0-CA17D4EA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DE25BE-900D-3648-C7DE-1AF27AF4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4737A-C7F8-FEDA-D543-53EA52AF2FD4}"/>
              </a:ext>
            </a:extLst>
          </p:cNvPr>
          <p:cNvSpPr txBox="1"/>
          <p:nvPr/>
        </p:nvSpPr>
        <p:spPr>
          <a:xfrm>
            <a:off x="519289" y="1399822"/>
            <a:ext cx="1053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Рецептуры задаются </a:t>
            </a:r>
            <a:r>
              <a:rPr lang="ru-RU" b="1" dirty="0">
                <a:solidFill>
                  <a:srgbClr val="0000CC"/>
                </a:solidFill>
              </a:rPr>
              <a:t>Матрицей производства (Технологической матрицей):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EFF5287-831C-92D9-6A83-87E5BCE7C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37350"/>
              </p:ext>
            </p:extLst>
          </p:nvPr>
        </p:nvGraphicFramePr>
        <p:xfrm>
          <a:off x="1210733" y="1869722"/>
          <a:ext cx="8128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469237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2102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98831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84105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852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</a:t>
                      </a:r>
                      <a:r>
                        <a:rPr lang="en-US" baseline="-25000" dirty="0" err="1"/>
                        <a:t>n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6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1n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7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2n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1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m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m1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m2</a:t>
                      </a:r>
                      <a:endParaRPr lang="ru-RU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baseline="-25000" dirty="0" err="1"/>
                        <a:t>mn</a:t>
                      </a:r>
                      <a:endParaRPr lang="ru-RU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7778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ADD72A-C2C4-D62A-47F2-659D82BAD212}"/>
                  </a:ext>
                </a:extLst>
              </p:cNvPr>
              <p:cNvSpPr txBox="1"/>
              <p:nvPr/>
            </p:nvSpPr>
            <p:spPr>
              <a:xfrm>
                <a:off x="1210733" y="4007556"/>
                <a:ext cx="6951134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ADD72A-C2C4-D62A-47F2-659D82BAD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33" y="4007556"/>
                <a:ext cx="6951134" cy="1433854"/>
              </a:xfrm>
              <a:prstGeom prst="rect">
                <a:avLst/>
              </a:prstGeom>
              <a:blipFill>
                <a:blip r:embed="rId2"/>
                <a:stretch>
                  <a:fillRect t="-2119" b="-5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4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4975D-751C-3D1C-652B-5DAD3222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и канонический вид задачи линейного программирования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76EE61-1EFD-FCDB-56B3-067E295B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5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99C7D9-4C2C-F8D4-C527-8FF649DC0AF9}"/>
                  </a:ext>
                </a:extLst>
              </p:cNvPr>
              <p:cNvSpPr txBox="1"/>
              <p:nvPr/>
            </p:nvSpPr>
            <p:spPr>
              <a:xfrm>
                <a:off x="598311" y="1862667"/>
                <a:ext cx="6547556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99C7D9-4C2C-F8D4-C527-8FF649DC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" y="1862667"/>
                <a:ext cx="6547556" cy="1433854"/>
              </a:xfrm>
              <a:prstGeom prst="rect">
                <a:avLst/>
              </a:prstGeom>
              <a:blipFill>
                <a:blip r:embed="rId2"/>
                <a:stretch>
                  <a:fillRect t="-2553" b="-5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AE84945-37F9-9A64-CE77-9500773F0FC5}"/>
              </a:ext>
            </a:extLst>
          </p:cNvPr>
          <p:cNvSpPr txBox="1"/>
          <p:nvPr/>
        </p:nvSpPr>
        <p:spPr>
          <a:xfrm>
            <a:off x="508000" y="1309511"/>
            <a:ext cx="634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Основной вид задачи линейного программирования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28127-D388-CC93-835C-9258A8FC65F6}"/>
                  </a:ext>
                </a:extLst>
              </p:cNvPr>
              <p:cNvSpPr txBox="1"/>
              <p:nvPr/>
            </p:nvSpPr>
            <p:spPr>
              <a:xfrm>
                <a:off x="688622" y="3982156"/>
                <a:ext cx="6547556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2,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28127-D388-CC93-835C-9258A8FC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2" y="3982156"/>
                <a:ext cx="6547556" cy="1433854"/>
              </a:xfrm>
              <a:prstGeom prst="rect">
                <a:avLst/>
              </a:prstGeom>
              <a:blipFill>
                <a:blip r:embed="rId3"/>
                <a:stretch>
                  <a:fillRect t="-2128" b="-5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8E3C83-1223-6EDA-70F0-9A88D2A8BE12}"/>
              </a:ext>
            </a:extLst>
          </p:cNvPr>
          <p:cNvSpPr txBox="1"/>
          <p:nvPr/>
        </p:nvSpPr>
        <p:spPr>
          <a:xfrm>
            <a:off x="598311" y="3429000"/>
            <a:ext cx="708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CC"/>
                </a:solidFill>
              </a:rPr>
              <a:t>Канонический вид задачи линейного программирования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D7E17B-0569-BBE9-5849-F28B17D1489A}"/>
                  </a:ext>
                </a:extLst>
              </p:cNvPr>
              <p:cNvSpPr txBox="1"/>
              <p:nvPr/>
            </p:nvSpPr>
            <p:spPr>
              <a:xfrm>
                <a:off x="598311" y="5554133"/>
                <a:ext cx="114469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rgbClr val="0000CC"/>
                    </a:solidFill>
                  </a:rPr>
                  <a:t>Приведение задачи минимизации к задаче максимизации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 … 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D7E17B-0569-BBE9-5849-F28B17D1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" y="5554133"/>
                <a:ext cx="11446933" cy="1200329"/>
              </a:xfrm>
              <a:prstGeom prst="rect">
                <a:avLst/>
              </a:prstGeom>
              <a:blipFill>
                <a:blip r:embed="rId4"/>
                <a:stretch>
                  <a:fillRect l="-426"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839E4-9EC2-4525-4DB5-74510D99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задачи к каноническому виду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6A3EB7-299C-BBF1-CF8D-4C812383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6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6B182B-B840-C6F6-05F7-93F663470539}"/>
                  </a:ext>
                </a:extLst>
              </p:cNvPr>
              <p:cNvSpPr txBox="1"/>
              <p:nvPr/>
            </p:nvSpPr>
            <p:spPr>
              <a:xfrm>
                <a:off x="688623" y="1309511"/>
                <a:ext cx="9990667" cy="1671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u="sng" dirty="0">
                    <a:solidFill>
                      <a:srgbClr val="0000CC"/>
                    </a:solidFill>
                    <a:latin typeface="Cambria Math" panose="02040503050406030204" pitchFamily="18" charset="0"/>
                  </a:rPr>
                  <a:t>Исходная</a:t>
                </a:r>
                <a:endParaRPr lang="en-US" b="0" u="sng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+ 5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6B182B-B840-C6F6-05F7-93F66347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3" y="1309511"/>
                <a:ext cx="9990667" cy="1671996"/>
              </a:xfrm>
              <a:prstGeom prst="rect">
                <a:avLst/>
              </a:prstGeom>
              <a:blipFill>
                <a:blip r:embed="rId2"/>
                <a:stretch>
                  <a:fillRect t="-2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B7D3BC-8E21-9B7B-FCFB-90D7E0BF3214}"/>
                  </a:ext>
                </a:extLst>
              </p:cNvPr>
              <p:cNvSpPr txBox="1"/>
              <p:nvPr/>
            </p:nvSpPr>
            <p:spPr>
              <a:xfrm>
                <a:off x="1003011" y="2981507"/>
                <a:ext cx="9990667" cy="1671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u="sng" dirty="0">
                    <a:solidFill>
                      <a:srgbClr val="0000CC"/>
                    </a:solidFill>
                    <a:latin typeface="Cambria Math" panose="02040503050406030204" pitchFamily="18" charset="0"/>
                  </a:rPr>
                  <a:t>Основной вид</a:t>
                </a:r>
                <a:endParaRPr lang="en-US" b="0" u="sng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B7D3BC-8E21-9B7B-FCFB-90D7E0BF3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11" y="2981507"/>
                <a:ext cx="9990667" cy="1671996"/>
              </a:xfrm>
              <a:prstGeom prst="rect">
                <a:avLst/>
              </a:prstGeom>
              <a:blipFill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14F779-D633-CDC9-7ADD-C50DBBC30BBE}"/>
                  </a:ext>
                </a:extLst>
              </p:cNvPr>
              <p:cNvSpPr txBox="1"/>
              <p:nvPr/>
            </p:nvSpPr>
            <p:spPr>
              <a:xfrm>
                <a:off x="907055" y="4653503"/>
                <a:ext cx="9990667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u="sng" dirty="0">
                    <a:solidFill>
                      <a:srgbClr val="0000CC"/>
                    </a:solidFill>
                    <a:latin typeface="Cambria Math" panose="02040503050406030204" pitchFamily="18" charset="0"/>
                  </a:rPr>
                  <a:t>Канонический вид</a:t>
                </a:r>
                <a:endParaRPr lang="en-US" b="0" u="sng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14F779-D633-CDC9-7ADD-C50DBBC30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55" y="4653503"/>
                <a:ext cx="9990667" cy="1530612"/>
              </a:xfrm>
              <a:prstGeom prst="rect">
                <a:avLst/>
              </a:prstGeom>
              <a:blipFill>
                <a:blip r:embed="rId4"/>
                <a:stretch>
                  <a:fillRect t="-2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0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B6023-369C-D1AA-80CC-66DBBD9B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допустимых множеств решений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B9D111-CABA-8368-0DED-7F77FB37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20BB-625E-9141-D992-C6E6561CB709}"/>
              </a:ext>
            </a:extLst>
          </p:cNvPr>
          <p:cNvSpPr txBox="1"/>
          <p:nvPr/>
        </p:nvSpPr>
        <p:spPr>
          <a:xfrm>
            <a:off x="541867" y="1490133"/>
            <a:ext cx="10408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Допустимое множество решений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пусто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ru-RU" sz="1800" b="0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Задача решений не имеет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Допустимое множество решений -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выпуклый ограниченный многогранник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ru-RU" sz="1800" b="0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Задача имеет одно или бесконечно много решений.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Допустимое множество - 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выпуклое неограниченное многогранное множество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ru-RU" sz="1800" b="0" i="0" u="none" strike="noStrike" baseline="0" dirty="0">
                <a:solidFill>
                  <a:srgbClr val="0000CC"/>
                </a:solidFill>
                <a:latin typeface="Arial" panose="020B0604020202020204" pitchFamily="34" charset="0"/>
              </a:rPr>
              <a:t>Задача решений не имеет.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C2132-5760-AB16-F69E-34E015976CD3}"/>
              </a:ext>
            </a:extLst>
          </p:cNvPr>
          <p:cNvSpPr txBox="1"/>
          <p:nvPr/>
        </p:nvSpPr>
        <p:spPr>
          <a:xfrm>
            <a:off x="620889" y="3623733"/>
            <a:ext cx="10509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Если задача линейного программирования имеет хотя бы один оптимальный план, то его следует искать среди вершин допустимого множества решений.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CDB48-1F3B-1E33-F103-115B15D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метод решения задачи линейного программирования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800191-CB5C-6F45-DB97-DAF2155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8</a:t>
            </a:fld>
            <a:endParaRPr lang="ru-RU" alt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A8635-2C49-C92A-951F-0DFC52A7DCFC}"/>
                  </a:ext>
                </a:extLst>
              </p:cNvPr>
              <p:cNvSpPr txBox="1"/>
              <p:nvPr/>
            </p:nvSpPr>
            <p:spPr>
              <a:xfrm>
                <a:off x="519289" y="1388533"/>
                <a:ext cx="11063111" cy="19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>
                    <a:solidFill>
                      <a:srgbClr val="0000CC"/>
                    </a:solidFill>
                  </a:rPr>
                  <a:t>Задача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97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≥74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AA8635-2C49-C92A-951F-0DFC52A7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89" y="1388533"/>
                <a:ext cx="11063111" cy="1979773"/>
              </a:xfrm>
              <a:prstGeom prst="rect">
                <a:avLst/>
              </a:prstGeom>
              <a:blipFill>
                <a:blip r:embed="rId2"/>
                <a:stretch>
                  <a:fillRect l="-551" t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73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0650C-D88A-CCAA-E4FC-1858A70A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Симплекс-метод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ED6221-9FBC-9AAC-CAD2-5AD17908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6BD7-6655-4F5F-85F4-6C8BB4717485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9594-BBD9-F9CB-A2DB-17B64B3ECB1B}"/>
              </a:ext>
            </a:extLst>
          </p:cNvPr>
          <p:cNvSpPr txBox="1"/>
          <p:nvPr/>
        </p:nvSpPr>
        <p:spPr>
          <a:xfrm>
            <a:off x="508000" y="1320800"/>
            <a:ext cx="112888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Задача должна быть представлена в каноническом виде.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В каждом из равенств присутствует </a:t>
            </a:r>
            <a:r>
              <a:rPr lang="ru-RU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одна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базисная переменная, взятая с единичным коэффициентом, а в других равенствах её нет.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6C529-C911-C741-F724-27DD85B1D1F9}"/>
                  </a:ext>
                </a:extLst>
              </p:cNvPr>
              <p:cNvSpPr txBox="1"/>
              <p:nvPr/>
            </p:nvSpPr>
            <p:spPr>
              <a:xfrm>
                <a:off x="508000" y="2357100"/>
                <a:ext cx="10385778" cy="1671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i="1" u="sng" dirty="0">
                    <a:latin typeface="Cambria Math" panose="02040503050406030204" pitchFamily="18" charset="0"/>
                  </a:rPr>
                  <a:t>ПРИМЕР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+</a:t>
                </a:r>
                <a:r>
                  <a:rPr lang="en-US" dirty="0"/>
                  <a:t> </a:t>
                </a:r>
                <a:r>
                  <a:rPr lang="ru-RU" dirty="0"/>
                  <a:t>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6C529-C911-C741-F724-27DD85B1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357100"/>
                <a:ext cx="10385778" cy="1671996"/>
              </a:xfrm>
              <a:prstGeom prst="rect">
                <a:avLst/>
              </a:prstGeom>
              <a:blipFill>
                <a:blip r:embed="rId2"/>
                <a:stretch>
                  <a:fillRect t="-2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6C76F-2E82-5197-448B-5667BB2BFC68}"/>
                  </a:ext>
                </a:extLst>
              </p:cNvPr>
              <p:cNvSpPr txBox="1"/>
              <p:nvPr/>
            </p:nvSpPr>
            <p:spPr>
              <a:xfrm>
                <a:off x="626533" y="4229398"/>
                <a:ext cx="10385778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i="1" u="sng" dirty="0">
                    <a:latin typeface="Cambria Math" panose="02040503050406030204" pitchFamily="18" charset="0"/>
                  </a:rPr>
                  <a:t>ПРИМЕР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+</a:t>
                </a:r>
                <a:r>
                  <a:rPr lang="en-US" dirty="0"/>
                  <a:t> </a:t>
                </a:r>
                <a:r>
                  <a:rPr lang="ru-RU" dirty="0"/>
                  <a:t>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D6C76F-2E82-5197-448B-5667BB2BF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3" y="4229398"/>
                <a:ext cx="10385778" cy="1530612"/>
              </a:xfrm>
              <a:prstGeom prst="rect">
                <a:avLst/>
              </a:prstGeom>
              <a:blipFill>
                <a:blip r:embed="rId3"/>
                <a:stretch>
                  <a:fillRect t="-2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D4A8B0-F460-A2AA-0B59-3C453281B0A7}"/>
              </a:ext>
            </a:extLst>
          </p:cNvPr>
          <p:cNvSpPr txBox="1"/>
          <p:nvPr/>
        </p:nvSpPr>
        <p:spPr>
          <a:xfrm>
            <a:off x="626533" y="5760010"/>
            <a:ext cx="106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x4, x5 – </a:t>
            </a:r>
            <a:r>
              <a:rPr lang="ru-RU" b="1" dirty="0">
                <a:solidFill>
                  <a:srgbClr val="0000CC"/>
                </a:solidFill>
              </a:rPr>
              <a:t>базисные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284165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3fef9c8ee9e631ea4fefd3675dffd794f93e3"/>
</p:tagLst>
</file>

<file path=ppt/theme/theme1.xml><?xml version="1.0" encoding="utf-8"?>
<a:theme xmlns:a="http://schemas.openxmlformats.org/drawingml/2006/main" name="Оформление по умолчанию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1011</Words>
  <Application>Microsoft Office PowerPoint</Application>
  <PresentationFormat>Широкоэкранный</PresentationFormat>
  <Paragraphs>302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Оформление по умолчанию</vt:lpstr>
      <vt:lpstr>ЛИНЕЙНОЕ ПРОГРАММИРОВАНИЕ</vt:lpstr>
      <vt:lpstr>Постановка задачи</vt:lpstr>
      <vt:lpstr>Типовые задачи</vt:lpstr>
      <vt:lpstr>Типовые задачи</vt:lpstr>
      <vt:lpstr>Основной и канонический вид задачи линейного программирования</vt:lpstr>
      <vt:lpstr>Приведение задачи к каноническому виду</vt:lpstr>
      <vt:lpstr>Разновидности допустимых множеств решений</vt:lpstr>
      <vt:lpstr>Графический метод решения задачи линейного программирования</vt:lpstr>
      <vt:lpstr>Симплекс-метод</vt:lpstr>
      <vt:lpstr>Симплекс-таблица</vt:lpstr>
      <vt:lpstr>Симплекс-таблица для примера</vt:lpstr>
      <vt:lpstr>Алгоритм симплекс-метода</vt:lpstr>
      <vt:lpstr>Алгоритм симплекс-метода</vt:lpstr>
      <vt:lpstr>Алгоритм симплекс-метода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2013-10-04T17:11:58Z</dcterms:created>
  <dcterms:modified xsi:type="dcterms:W3CDTF">2023-09-14T17:13:14Z</dcterms:modified>
</cp:coreProperties>
</file>