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/>
    <p:restoredTop sz="86418"/>
  </p:normalViewPr>
  <p:slideViewPr>
    <p:cSldViewPr snapToGrid="0" snapToObjects="1">
      <p:cViewPr varScale="1">
        <p:scale>
          <a:sx n="129" d="100"/>
          <a:sy n="129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4B194-3180-1A4F-85DF-525A1E3AB20C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811C-E4D8-CF4D-92A0-AC7C5E0AAB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6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1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0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9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0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8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6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5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6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16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00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2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42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12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7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0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95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82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22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34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7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7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8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1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811C-E4D8-CF4D-92A0-AC7C5E0AAB3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995C1-BEB1-4D4C-8465-7CB62F900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63220"/>
            <a:ext cx="8676222" cy="73799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Измерение количества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A04FDC3-8759-DD4D-8C81-ACFFEB8FB5D5}"/>
              </a:ext>
            </a:extLst>
          </p:cNvPr>
          <p:cNvGrpSpPr/>
          <p:nvPr/>
        </p:nvGrpSpPr>
        <p:grpSpPr>
          <a:xfrm>
            <a:off x="3951053" y="2864796"/>
            <a:ext cx="4289894" cy="564204"/>
            <a:chOff x="3346315" y="2864796"/>
            <a:chExt cx="4289894" cy="56420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8F004-8618-DC42-B0F7-D5D56A93E7CD}"/>
                </a:ext>
              </a:extLst>
            </p:cNvPr>
            <p:cNvSpPr/>
            <p:nvPr/>
          </p:nvSpPr>
          <p:spPr>
            <a:xfrm>
              <a:off x="3346315" y="2864796"/>
              <a:ext cx="612842" cy="5642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FBAF994-BC09-FC4E-BAE0-0F546308442C}"/>
                </a:ext>
              </a:extLst>
            </p:cNvPr>
            <p:cNvSpPr/>
            <p:nvPr/>
          </p:nvSpPr>
          <p:spPr>
            <a:xfrm>
              <a:off x="3959157" y="2864796"/>
              <a:ext cx="612842" cy="5642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B599B73-2AD3-8E43-ACC2-4C1E82ECCEB2}"/>
                </a:ext>
              </a:extLst>
            </p:cNvPr>
            <p:cNvSpPr/>
            <p:nvPr/>
          </p:nvSpPr>
          <p:spPr>
            <a:xfrm>
              <a:off x="4571999" y="2864796"/>
              <a:ext cx="612842" cy="5642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878854D-0ECD-754E-8F5D-D395333C42AB}"/>
                </a:ext>
              </a:extLst>
            </p:cNvPr>
            <p:cNvSpPr/>
            <p:nvPr/>
          </p:nvSpPr>
          <p:spPr>
            <a:xfrm>
              <a:off x="5184841" y="2864796"/>
              <a:ext cx="612842" cy="5642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96837EC-B16D-F149-8B79-0636D9C3EFA0}"/>
                </a:ext>
              </a:extLst>
            </p:cNvPr>
            <p:cNvSpPr/>
            <p:nvPr/>
          </p:nvSpPr>
          <p:spPr>
            <a:xfrm>
              <a:off x="5797683" y="2864796"/>
              <a:ext cx="612842" cy="5642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5DB1B1A-1238-0C49-A199-9E1307F6EA9D}"/>
                </a:ext>
              </a:extLst>
            </p:cNvPr>
            <p:cNvSpPr/>
            <p:nvPr/>
          </p:nvSpPr>
          <p:spPr>
            <a:xfrm>
              <a:off x="6410525" y="2864796"/>
              <a:ext cx="612842" cy="5642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6A3896E-7E88-624C-AF79-C3571ACB1294}"/>
                </a:ext>
              </a:extLst>
            </p:cNvPr>
            <p:cNvSpPr/>
            <p:nvPr/>
          </p:nvSpPr>
          <p:spPr>
            <a:xfrm>
              <a:off x="7023367" y="2864796"/>
              <a:ext cx="612842" cy="56420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D99CA1-A90B-644E-99A6-092E4365F696}"/>
              </a:ext>
            </a:extLst>
          </p:cNvPr>
          <p:cNvSpPr txBox="1"/>
          <p:nvPr/>
        </p:nvSpPr>
        <p:spPr>
          <a:xfrm>
            <a:off x="3401438" y="2091447"/>
            <a:ext cx="53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Радуга – эталон для измерения количества</a:t>
            </a:r>
          </a:p>
        </p:txBody>
      </p:sp>
    </p:spTree>
    <p:extLst>
      <p:ext uri="{BB962C8B-B14F-4D97-AF65-F5344CB8AC3E}">
        <p14:creationId xmlns:p14="http://schemas.microsoft.com/office/powerpoint/2010/main" val="365007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54967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219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DCBF2-3B48-BD43-97A1-873B8F8AE037}"/>
              </a:ext>
            </a:extLst>
          </p:cNvPr>
          <p:cNvSpPr txBox="1"/>
          <p:nvPr/>
        </p:nvSpPr>
        <p:spPr>
          <a:xfrm>
            <a:off x="3602476" y="5000017"/>
            <a:ext cx="39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прямоугольников - 6</a:t>
            </a:r>
          </a:p>
        </p:txBody>
      </p:sp>
    </p:spTree>
    <p:extLst>
      <p:ext uri="{BB962C8B-B14F-4D97-AF65-F5344CB8AC3E}">
        <p14:creationId xmlns:p14="http://schemas.microsoft.com/office/powerpoint/2010/main" val="27528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41AF8AD-5F55-6D40-9CE0-944695B02E22}"/>
              </a:ext>
            </a:extLst>
          </p:cNvPr>
          <p:cNvGrpSpPr/>
          <p:nvPr/>
        </p:nvGrpSpPr>
        <p:grpSpPr>
          <a:xfrm>
            <a:off x="3602477" y="4670898"/>
            <a:ext cx="4987046" cy="680936"/>
            <a:chOff x="3669274" y="3604098"/>
            <a:chExt cx="4987046" cy="68093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2310D7A-5387-234B-A0EE-9BCC81AB185E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78B6CD1-70F9-8046-A2DC-3F7635BC1487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74CCEE4-5EE7-2241-970F-95AB4A63F318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2C9FF36-0073-E249-A29A-410374B77114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C1F4C60-150F-9940-ACA9-7BDD43E3114B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2FEC528-688E-DA44-921D-A8C1793DBA46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4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41AF8AD-5F55-6D40-9CE0-944695B02E22}"/>
              </a:ext>
            </a:extLst>
          </p:cNvPr>
          <p:cNvGrpSpPr/>
          <p:nvPr/>
        </p:nvGrpSpPr>
        <p:grpSpPr>
          <a:xfrm>
            <a:off x="3602477" y="4670898"/>
            <a:ext cx="4987046" cy="680936"/>
            <a:chOff x="3669274" y="3604098"/>
            <a:chExt cx="4987046" cy="68093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2310D7A-5387-234B-A0EE-9BCC81AB185E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78B6CD1-70F9-8046-A2DC-3F7635BC1487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74CCEE4-5EE7-2241-970F-95AB4A63F318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2C9FF36-0073-E249-A29A-410374B77114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C1F4C60-150F-9940-ACA9-7BDD43E3114B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2FEC528-688E-DA44-921D-A8C1793DBA46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1581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41AF8AD-5F55-6D40-9CE0-944695B02E22}"/>
              </a:ext>
            </a:extLst>
          </p:cNvPr>
          <p:cNvGrpSpPr/>
          <p:nvPr/>
        </p:nvGrpSpPr>
        <p:grpSpPr>
          <a:xfrm>
            <a:off x="3602477" y="4670898"/>
            <a:ext cx="4987046" cy="680936"/>
            <a:chOff x="3669274" y="3604098"/>
            <a:chExt cx="4987046" cy="68093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2310D7A-5387-234B-A0EE-9BCC81AB185E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78B6CD1-70F9-8046-A2DC-3F7635BC1487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74CCEE4-5EE7-2241-970F-95AB4A63F318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2C9FF36-0073-E249-A29A-410374B77114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C1F4C60-150F-9940-ACA9-7BDD43E3114B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2FEC528-688E-DA44-921D-A8C1793DBA46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19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41AF8AD-5F55-6D40-9CE0-944695B02E22}"/>
              </a:ext>
            </a:extLst>
          </p:cNvPr>
          <p:cNvGrpSpPr/>
          <p:nvPr/>
        </p:nvGrpSpPr>
        <p:grpSpPr>
          <a:xfrm>
            <a:off x="3602477" y="4670898"/>
            <a:ext cx="4987046" cy="680936"/>
            <a:chOff x="3669274" y="3604098"/>
            <a:chExt cx="4987046" cy="68093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2310D7A-5387-234B-A0EE-9BCC81AB185E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78B6CD1-70F9-8046-A2DC-3F7635BC1487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74CCEE4-5EE7-2241-970F-95AB4A63F318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2C9FF36-0073-E249-A29A-410374B77114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C1F4C60-150F-9940-ACA9-7BDD43E3114B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2FEC528-688E-DA44-921D-A8C1793DBA46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3415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41AF8AD-5F55-6D40-9CE0-944695B02E22}"/>
              </a:ext>
            </a:extLst>
          </p:cNvPr>
          <p:cNvGrpSpPr/>
          <p:nvPr/>
        </p:nvGrpSpPr>
        <p:grpSpPr>
          <a:xfrm>
            <a:off x="3602477" y="4670898"/>
            <a:ext cx="4987046" cy="680936"/>
            <a:chOff x="3669274" y="3604098"/>
            <a:chExt cx="4987046" cy="68093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2310D7A-5387-234B-A0EE-9BCC81AB185E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78B6CD1-70F9-8046-A2DC-3F7635BC1487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74CCEE4-5EE7-2241-970F-95AB4A63F318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2C9FF36-0073-E249-A29A-410374B77114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C1F4C60-150F-9940-ACA9-7BDD43E3114B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2FEC528-688E-DA44-921D-A8C1793DBA46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06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4F603-80B6-8046-9F65-802E623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408"/>
            <a:ext cx="9905998" cy="93709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Формирование чисел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E37A5-0C0F-174A-843C-FC127EC40EC1}"/>
              </a:ext>
            </a:extLst>
          </p:cNvPr>
          <p:cNvSpPr/>
          <p:nvPr/>
        </p:nvSpPr>
        <p:spPr>
          <a:xfrm>
            <a:off x="5074596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1EE72-1D57-4241-9D6A-2AD7DC6D026F}"/>
              </a:ext>
            </a:extLst>
          </p:cNvPr>
          <p:cNvSpPr/>
          <p:nvPr/>
        </p:nvSpPr>
        <p:spPr>
          <a:xfrm>
            <a:off x="6096000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6FCC9-219C-B74F-812C-321DBAD2E20D}"/>
              </a:ext>
            </a:extLst>
          </p:cNvPr>
          <p:cNvSpPr txBox="1"/>
          <p:nvPr/>
        </p:nvSpPr>
        <p:spPr>
          <a:xfrm>
            <a:off x="2525949" y="4430949"/>
            <a:ext cx="20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Один раз использовали все цифры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B10D9-6979-7047-BC87-ADE03F52389A}"/>
              </a:ext>
            </a:extLst>
          </p:cNvPr>
          <p:cNvSpPr txBox="1"/>
          <p:nvPr/>
        </p:nvSpPr>
        <p:spPr>
          <a:xfrm>
            <a:off x="7020128" y="4542817"/>
            <a:ext cx="234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Начали повторно использовать цифры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FFE523-DD37-D940-965E-14A6E40DAD7A}"/>
              </a:ext>
            </a:extLst>
          </p:cNvPr>
          <p:cNvCxnSpPr>
            <a:stCxn id="3" idx="1"/>
            <a:endCxn id="5" idx="0"/>
          </p:cNvCxnSpPr>
          <p:nvPr/>
        </p:nvCxnSpPr>
        <p:spPr>
          <a:xfrm flipH="1">
            <a:off x="3542490" y="3429000"/>
            <a:ext cx="1532106" cy="100194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BBA6136-3C17-D844-AA43-CA6AB2D7E417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117404" y="3429000"/>
            <a:ext cx="1074907" cy="111381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Двойная стрелка влево/вправо 12">
            <a:extLst>
              <a:ext uri="{FF2B5EF4-FFF2-40B4-BE49-F238E27FC236}">
                <a16:creationId xmlns:a16="http://schemas.microsoft.com/office/drawing/2014/main" id="{FE06939E-48E2-814C-8496-893690BA77B2}"/>
              </a:ext>
            </a:extLst>
          </p:cNvPr>
          <p:cNvSpPr/>
          <p:nvPr/>
        </p:nvSpPr>
        <p:spPr>
          <a:xfrm>
            <a:off x="5074596" y="2417324"/>
            <a:ext cx="1945532" cy="27645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E3EBC-BBA9-614C-A3E3-DDB4480F2810}"/>
              </a:ext>
            </a:extLst>
          </p:cNvPr>
          <p:cNvSpPr txBox="1"/>
          <p:nvPr/>
        </p:nvSpPr>
        <p:spPr>
          <a:xfrm>
            <a:off x="5585254" y="2026508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60771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4F603-80B6-8046-9F65-802E623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408"/>
            <a:ext cx="9905998" cy="93709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Формирование чисел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E37A5-0C0F-174A-843C-FC127EC40EC1}"/>
              </a:ext>
            </a:extLst>
          </p:cNvPr>
          <p:cNvSpPr/>
          <p:nvPr/>
        </p:nvSpPr>
        <p:spPr>
          <a:xfrm>
            <a:off x="5074596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1EE72-1D57-4241-9D6A-2AD7DC6D026F}"/>
              </a:ext>
            </a:extLst>
          </p:cNvPr>
          <p:cNvSpPr/>
          <p:nvPr/>
        </p:nvSpPr>
        <p:spPr>
          <a:xfrm>
            <a:off x="6096000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6FCC9-219C-B74F-812C-321DBAD2E20D}"/>
              </a:ext>
            </a:extLst>
          </p:cNvPr>
          <p:cNvSpPr txBox="1"/>
          <p:nvPr/>
        </p:nvSpPr>
        <p:spPr>
          <a:xfrm>
            <a:off x="2525949" y="4430949"/>
            <a:ext cx="20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раза использовали все цифры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B10D9-6979-7047-BC87-ADE03F52389A}"/>
              </a:ext>
            </a:extLst>
          </p:cNvPr>
          <p:cNvSpPr txBox="1"/>
          <p:nvPr/>
        </p:nvSpPr>
        <p:spPr>
          <a:xfrm>
            <a:off x="7020128" y="4542817"/>
            <a:ext cx="234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Начали повторно использовать цифры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FFE523-DD37-D940-965E-14A6E40DAD7A}"/>
              </a:ext>
            </a:extLst>
          </p:cNvPr>
          <p:cNvCxnSpPr>
            <a:stCxn id="3" idx="1"/>
            <a:endCxn id="5" idx="0"/>
          </p:cNvCxnSpPr>
          <p:nvPr/>
        </p:nvCxnSpPr>
        <p:spPr>
          <a:xfrm flipH="1">
            <a:off x="3542490" y="3429000"/>
            <a:ext cx="1532106" cy="100194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BBA6136-3C17-D844-AA43-CA6AB2D7E417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117404" y="3429000"/>
            <a:ext cx="1074907" cy="111381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Двойная стрелка влево/вправо 12">
            <a:extLst>
              <a:ext uri="{FF2B5EF4-FFF2-40B4-BE49-F238E27FC236}">
                <a16:creationId xmlns:a16="http://schemas.microsoft.com/office/drawing/2014/main" id="{FE06939E-48E2-814C-8496-893690BA77B2}"/>
              </a:ext>
            </a:extLst>
          </p:cNvPr>
          <p:cNvSpPr/>
          <p:nvPr/>
        </p:nvSpPr>
        <p:spPr>
          <a:xfrm>
            <a:off x="5074596" y="2417324"/>
            <a:ext cx="1945532" cy="27645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E3EBC-BBA9-614C-A3E3-DDB4480F2810}"/>
              </a:ext>
            </a:extLst>
          </p:cNvPr>
          <p:cNvSpPr txBox="1"/>
          <p:nvPr/>
        </p:nvSpPr>
        <p:spPr>
          <a:xfrm>
            <a:off x="5585254" y="2026508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8612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3651A9-802C-1340-A9C9-2DA72AF91360}"/>
              </a:ext>
            </a:extLst>
          </p:cNvPr>
          <p:cNvGrpSpPr/>
          <p:nvPr/>
        </p:nvGrpSpPr>
        <p:grpSpPr>
          <a:xfrm>
            <a:off x="3951053" y="2864796"/>
            <a:ext cx="4289894" cy="564204"/>
            <a:chOff x="3346315" y="2864796"/>
            <a:chExt cx="4289894" cy="5642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24D6D09-4FC9-3944-A6D9-F4D96FCF3610}"/>
                </a:ext>
              </a:extLst>
            </p:cNvPr>
            <p:cNvSpPr/>
            <p:nvPr/>
          </p:nvSpPr>
          <p:spPr>
            <a:xfrm>
              <a:off x="3346315" y="2864796"/>
              <a:ext cx="612842" cy="5642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6374D82-4CDE-8241-BFA2-3B8640B3912A}"/>
                </a:ext>
              </a:extLst>
            </p:cNvPr>
            <p:cNvSpPr/>
            <p:nvPr/>
          </p:nvSpPr>
          <p:spPr>
            <a:xfrm>
              <a:off x="3959157" y="2864796"/>
              <a:ext cx="612842" cy="5642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B7E6160-3ECF-D64B-8C38-0085004566FD}"/>
                </a:ext>
              </a:extLst>
            </p:cNvPr>
            <p:cNvSpPr/>
            <p:nvPr/>
          </p:nvSpPr>
          <p:spPr>
            <a:xfrm>
              <a:off x="4571999" y="2864796"/>
              <a:ext cx="612842" cy="5642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0FE8E0A-011A-1C4C-946A-9E1DE8D27C82}"/>
                </a:ext>
              </a:extLst>
            </p:cNvPr>
            <p:cNvSpPr/>
            <p:nvPr/>
          </p:nvSpPr>
          <p:spPr>
            <a:xfrm>
              <a:off x="5184841" y="2864796"/>
              <a:ext cx="612842" cy="5642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3404324-4127-4B4E-B49F-3121163F3F7E}"/>
                </a:ext>
              </a:extLst>
            </p:cNvPr>
            <p:cNvSpPr/>
            <p:nvPr/>
          </p:nvSpPr>
          <p:spPr>
            <a:xfrm>
              <a:off x="5797683" y="2864796"/>
              <a:ext cx="612842" cy="5642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9E9C105-2265-1D43-97F7-EA78C48B791C}"/>
                </a:ext>
              </a:extLst>
            </p:cNvPr>
            <p:cNvSpPr/>
            <p:nvPr/>
          </p:nvSpPr>
          <p:spPr>
            <a:xfrm>
              <a:off x="6410525" y="2864796"/>
              <a:ext cx="612842" cy="5642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3C56E57-9AA1-4847-9A83-DB317937C141}"/>
                </a:ext>
              </a:extLst>
            </p:cNvPr>
            <p:cNvSpPr/>
            <p:nvPr/>
          </p:nvSpPr>
          <p:spPr>
            <a:xfrm>
              <a:off x="7023367" y="2864796"/>
              <a:ext cx="612842" cy="56420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4697DA-0CAD-4B44-AC7C-7B31044E972C}"/>
              </a:ext>
            </a:extLst>
          </p:cNvPr>
          <p:cNvSpPr txBox="1"/>
          <p:nvPr/>
        </p:nvSpPr>
        <p:spPr>
          <a:xfrm>
            <a:off x="3401438" y="2091447"/>
            <a:ext cx="53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Радуга – эталон для измерения количества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E9416E9-0049-E24C-B649-A3FEEB119186}"/>
              </a:ext>
            </a:extLst>
          </p:cNvPr>
          <p:cNvSpPr/>
          <p:nvPr/>
        </p:nvSpPr>
        <p:spPr>
          <a:xfrm>
            <a:off x="4021342" y="3570051"/>
            <a:ext cx="350196" cy="3599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131E13B-F608-2745-9CD2-4AA8959CCDBD}"/>
              </a:ext>
            </a:extLst>
          </p:cNvPr>
          <p:cNvSpPr txBox="1">
            <a:spLocks/>
          </p:cNvSpPr>
          <p:nvPr/>
        </p:nvSpPr>
        <p:spPr>
          <a:xfrm>
            <a:off x="1757889" y="316200"/>
            <a:ext cx="8676222" cy="736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</a:t>
            </a:r>
          </a:p>
        </p:txBody>
      </p:sp>
    </p:spTree>
    <p:extLst>
      <p:ext uri="{BB962C8B-B14F-4D97-AF65-F5344CB8AC3E}">
        <p14:creationId xmlns:p14="http://schemas.microsoft.com/office/powerpoint/2010/main" val="353449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4F603-80B6-8046-9F65-802E623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408"/>
            <a:ext cx="9905998" cy="93709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Формирование чисел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7E37A5-0C0F-174A-843C-FC127EC40EC1}"/>
              </a:ext>
            </a:extLst>
          </p:cNvPr>
          <p:cNvSpPr/>
          <p:nvPr/>
        </p:nvSpPr>
        <p:spPr>
          <a:xfrm>
            <a:off x="5074596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1EE72-1D57-4241-9D6A-2AD7DC6D026F}"/>
              </a:ext>
            </a:extLst>
          </p:cNvPr>
          <p:cNvSpPr/>
          <p:nvPr/>
        </p:nvSpPr>
        <p:spPr>
          <a:xfrm>
            <a:off x="6096000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6FCC9-219C-B74F-812C-321DBAD2E20D}"/>
              </a:ext>
            </a:extLst>
          </p:cNvPr>
          <p:cNvSpPr txBox="1"/>
          <p:nvPr/>
        </p:nvSpPr>
        <p:spPr>
          <a:xfrm>
            <a:off x="2525949" y="4430949"/>
            <a:ext cx="20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Девять раз использовали все цифры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B10D9-6979-7047-BC87-ADE03F52389A}"/>
              </a:ext>
            </a:extLst>
          </p:cNvPr>
          <p:cNvSpPr txBox="1"/>
          <p:nvPr/>
        </p:nvSpPr>
        <p:spPr>
          <a:xfrm>
            <a:off x="7020128" y="4542817"/>
            <a:ext cx="234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Использовали все цифры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9FFE523-DD37-D940-965E-14A6E40DAD7A}"/>
              </a:ext>
            </a:extLst>
          </p:cNvPr>
          <p:cNvCxnSpPr>
            <a:stCxn id="3" idx="1"/>
            <a:endCxn id="5" idx="0"/>
          </p:cNvCxnSpPr>
          <p:nvPr/>
        </p:nvCxnSpPr>
        <p:spPr>
          <a:xfrm flipH="1">
            <a:off x="3542490" y="3429000"/>
            <a:ext cx="1532106" cy="100194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BBA6136-3C17-D844-AA43-CA6AB2D7E417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117404" y="3429000"/>
            <a:ext cx="1074907" cy="111381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Двойная стрелка влево/вправо 12">
            <a:extLst>
              <a:ext uri="{FF2B5EF4-FFF2-40B4-BE49-F238E27FC236}">
                <a16:creationId xmlns:a16="http://schemas.microsoft.com/office/drawing/2014/main" id="{FE06939E-48E2-814C-8496-893690BA77B2}"/>
              </a:ext>
            </a:extLst>
          </p:cNvPr>
          <p:cNvSpPr/>
          <p:nvPr/>
        </p:nvSpPr>
        <p:spPr>
          <a:xfrm>
            <a:off x="5074596" y="2417324"/>
            <a:ext cx="1945532" cy="27645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E3EBC-BBA9-614C-A3E3-DDB4480F2810}"/>
              </a:ext>
            </a:extLst>
          </p:cNvPr>
          <p:cNvSpPr txBox="1"/>
          <p:nvPr/>
        </p:nvSpPr>
        <p:spPr>
          <a:xfrm>
            <a:off x="5585254" y="2026508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48043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0E0EA-F04F-D943-8CD2-8AE4D6DE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4822"/>
            <a:ext cx="9905998" cy="860854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Появление нуля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82CF887-961E-154D-A7E5-1E5BBBA1BB8D}"/>
              </a:ext>
            </a:extLst>
          </p:cNvPr>
          <p:cNvGrpSpPr/>
          <p:nvPr/>
        </p:nvGrpSpPr>
        <p:grpSpPr>
          <a:xfrm>
            <a:off x="4563894" y="2942617"/>
            <a:ext cx="3064212" cy="972766"/>
            <a:chOff x="5074596" y="2942617"/>
            <a:chExt cx="3064212" cy="97276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4A7BDC3-5841-DA4C-B2A1-FE65DAEF8812}"/>
                </a:ext>
              </a:extLst>
            </p:cNvPr>
            <p:cNvSpPr/>
            <p:nvPr/>
          </p:nvSpPr>
          <p:spPr>
            <a:xfrm>
              <a:off x="5074596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1DE40FFA-BD4E-E640-9B35-1759E30A8DAA}"/>
                </a:ext>
              </a:extLst>
            </p:cNvPr>
            <p:cNvSpPr/>
            <p:nvPr/>
          </p:nvSpPr>
          <p:spPr>
            <a:xfrm>
              <a:off x="6096000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200" dirty="0">
                <a:solidFill>
                  <a:srgbClr val="00B050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4420B3A-405D-5A4E-8313-65C32B4E56AE}"/>
                </a:ext>
              </a:extLst>
            </p:cNvPr>
            <p:cNvSpPr/>
            <p:nvPr/>
          </p:nvSpPr>
          <p:spPr>
            <a:xfrm>
              <a:off x="7117404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3CA4E5-3445-AE43-93A1-9225300F8260}"/>
              </a:ext>
            </a:extLst>
          </p:cNvPr>
          <p:cNvCxnSpPr/>
          <p:nvPr/>
        </p:nvCxnSpPr>
        <p:spPr>
          <a:xfrm flipH="1">
            <a:off x="3031788" y="3429000"/>
            <a:ext cx="1532106" cy="100194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D77C7-530F-9B45-BB1A-E78E160750FE}"/>
              </a:ext>
            </a:extLst>
          </p:cNvPr>
          <p:cNvSpPr txBox="1"/>
          <p:nvPr/>
        </p:nvSpPr>
        <p:spPr>
          <a:xfrm>
            <a:off x="704335" y="4584357"/>
            <a:ext cx="309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Один раз использовали все пары цифр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C98E79-F10C-5C47-9F5A-A0712F6F472E}"/>
              </a:ext>
            </a:extLst>
          </p:cNvPr>
          <p:cNvCxnSpPr/>
          <p:nvPr/>
        </p:nvCxnSpPr>
        <p:spPr>
          <a:xfrm>
            <a:off x="7628106" y="3470540"/>
            <a:ext cx="1074907" cy="111381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E33BF3-0680-9E45-9AA0-E3DEFD18EFE1}"/>
              </a:ext>
            </a:extLst>
          </p:cNvPr>
          <p:cNvSpPr txBox="1"/>
          <p:nvPr/>
        </p:nvSpPr>
        <p:spPr>
          <a:xfrm>
            <a:off x="7760043" y="4584357"/>
            <a:ext cx="250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Начали повторно использовать цифры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F2411-6BED-C143-AB75-4470734CFB05}"/>
              </a:ext>
            </a:extLst>
          </p:cNvPr>
          <p:cNvSpPr txBox="1"/>
          <p:nvPr/>
        </p:nvSpPr>
        <p:spPr>
          <a:xfrm>
            <a:off x="6917461" y="1350313"/>
            <a:ext cx="357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Нужно показать, что эта позиция не заполнена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74CC7B8-2A07-F54E-A265-A770353359C9}"/>
              </a:ext>
            </a:extLst>
          </p:cNvPr>
          <p:cNvCxnSpPr>
            <a:stCxn id="11" idx="1"/>
            <a:endCxn id="4" idx="0"/>
          </p:cNvCxnSpPr>
          <p:nvPr/>
        </p:nvCxnSpPr>
        <p:spPr>
          <a:xfrm flipH="1">
            <a:off x="6096000" y="1950478"/>
            <a:ext cx="821461" cy="99213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3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0E0EA-F04F-D943-8CD2-8AE4D6DE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4822"/>
            <a:ext cx="9905998" cy="860854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Появление нуля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A7BDC3-5841-DA4C-B2A1-FE65DAEF8812}"/>
              </a:ext>
            </a:extLst>
          </p:cNvPr>
          <p:cNvSpPr/>
          <p:nvPr/>
        </p:nvSpPr>
        <p:spPr>
          <a:xfrm>
            <a:off x="4563894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E40FFA-BD4E-E640-9B35-1759E30A8DAA}"/>
              </a:ext>
            </a:extLst>
          </p:cNvPr>
          <p:cNvSpPr/>
          <p:nvPr/>
        </p:nvSpPr>
        <p:spPr>
          <a:xfrm>
            <a:off x="5585298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420B3A-405D-5A4E-8313-65C32B4E56AE}"/>
              </a:ext>
            </a:extLst>
          </p:cNvPr>
          <p:cNvSpPr/>
          <p:nvPr/>
        </p:nvSpPr>
        <p:spPr>
          <a:xfrm>
            <a:off x="6606702" y="2942617"/>
            <a:ext cx="1021404" cy="97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3CA4E5-3445-AE43-93A1-9225300F8260}"/>
              </a:ext>
            </a:extLst>
          </p:cNvPr>
          <p:cNvCxnSpPr/>
          <p:nvPr/>
        </p:nvCxnSpPr>
        <p:spPr>
          <a:xfrm flipH="1">
            <a:off x="3031788" y="3429000"/>
            <a:ext cx="1532106" cy="100194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D77C7-530F-9B45-BB1A-E78E160750FE}"/>
              </a:ext>
            </a:extLst>
          </p:cNvPr>
          <p:cNvSpPr txBox="1"/>
          <p:nvPr/>
        </p:nvSpPr>
        <p:spPr>
          <a:xfrm>
            <a:off x="704335" y="4584357"/>
            <a:ext cx="309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Один раз использовали все пары цифр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C98E79-F10C-5C47-9F5A-A0712F6F472E}"/>
              </a:ext>
            </a:extLst>
          </p:cNvPr>
          <p:cNvCxnSpPr/>
          <p:nvPr/>
        </p:nvCxnSpPr>
        <p:spPr>
          <a:xfrm>
            <a:off x="7628106" y="3470540"/>
            <a:ext cx="1074907" cy="111381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E33BF3-0680-9E45-9AA0-E3DEFD18EFE1}"/>
              </a:ext>
            </a:extLst>
          </p:cNvPr>
          <p:cNvSpPr txBox="1"/>
          <p:nvPr/>
        </p:nvSpPr>
        <p:spPr>
          <a:xfrm>
            <a:off x="7760043" y="4584357"/>
            <a:ext cx="250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Начали повторно использовать цифры</a:t>
            </a:r>
          </a:p>
        </p:txBody>
      </p:sp>
    </p:spTree>
    <p:extLst>
      <p:ext uri="{BB962C8B-B14F-4D97-AF65-F5344CB8AC3E}">
        <p14:creationId xmlns:p14="http://schemas.microsoft.com/office/powerpoint/2010/main" val="390969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0E0EA-F04F-D943-8CD2-8AE4D6DE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4822"/>
            <a:ext cx="9905998" cy="860854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Разряды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3CA4E5-3445-AE43-93A1-9225300F8260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5585106" y="4506082"/>
            <a:ext cx="605630" cy="114095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C98E79-F10C-5C47-9F5A-A0712F6F472E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H="1" flipV="1">
            <a:off x="4563702" y="4506082"/>
            <a:ext cx="1627034" cy="114095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21897F8-A361-8B40-AE8D-9E564698DBE3}"/>
              </a:ext>
            </a:extLst>
          </p:cNvPr>
          <p:cNvGrpSpPr/>
          <p:nvPr/>
        </p:nvGrpSpPr>
        <p:grpSpPr>
          <a:xfrm>
            <a:off x="4053192" y="2942617"/>
            <a:ext cx="4085616" cy="972766"/>
            <a:chOff x="4563894" y="2942617"/>
            <a:chExt cx="4085616" cy="97276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4A7BDC3-5841-DA4C-B2A1-FE65DAEF8812}"/>
                </a:ext>
              </a:extLst>
            </p:cNvPr>
            <p:cNvSpPr/>
            <p:nvPr/>
          </p:nvSpPr>
          <p:spPr>
            <a:xfrm>
              <a:off x="4563894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1DE40FFA-BD4E-E640-9B35-1759E30A8DAA}"/>
                </a:ext>
              </a:extLst>
            </p:cNvPr>
            <p:cNvSpPr/>
            <p:nvPr/>
          </p:nvSpPr>
          <p:spPr>
            <a:xfrm>
              <a:off x="5585298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4420B3A-405D-5A4E-8313-65C32B4E56AE}"/>
                </a:ext>
              </a:extLst>
            </p:cNvPr>
            <p:cNvSpPr/>
            <p:nvPr/>
          </p:nvSpPr>
          <p:spPr>
            <a:xfrm>
              <a:off x="6606702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6F8F629-D818-B14A-B065-02AA298F594D}"/>
                </a:ext>
              </a:extLst>
            </p:cNvPr>
            <p:cNvSpPr/>
            <p:nvPr/>
          </p:nvSpPr>
          <p:spPr>
            <a:xfrm>
              <a:off x="7628106" y="2942617"/>
              <a:ext cx="1021404" cy="972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dirty="0">
                  <a:solidFill>
                    <a:srgbClr val="00B050"/>
                  </a:solidFill>
                </a:rPr>
                <a:t>7</a:t>
              </a:r>
            </a:p>
          </p:txBody>
        </p:sp>
      </p:grpSp>
      <p:sp>
        <p:nvSpPr>
          <p:cNvPr id="12" name="Двойная стрелка влево/вправо 11">
            <a:extLst>
              <a:ext uri="{FF2B5EF4-FFF2-40B4-BE49-F238E27FC236}">
                <a16:creationId xmlns:a16="http://schemas.microsoft.com/office/drawing/2014/main" id="{2E6F2F1F-E491-8942-B6AF-9F22B953A580}"/>
              </a:ext>
            </a:extLst>
          </p:cNvPr>
          <p:cNvSpPr/>
          <p:nvPr/>
        </p:nvSpPr>
        <p:spPr>
          <a:xfrm>
            <a:off x="4053000" y="2405096"/>
            <a:ext cx="4086000" cy="369331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10DD7-A062-B341-A8BF-9286D264D196}"/>
              </a:ext>
            </a:extLst>
          </p:cNvPr>
          <p:cNvSpPr txBox="1"/>
          <p:nvPr/>
        </p:nvSpPr>
        <p:spPr>
          <a:xfrm>
            <a:off x="5614087" y="2026508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Число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2B366-AC2F-0F48-B880-F22FF8DE01AB}"/>
              </a:ext>
            </a:extLst>
          </p:cNvPr>
          <p:cNvSpPr txBox="1"/>
          <p:nvPr/>
        </p:nvSpPr>
        <p:spPr>
          <a:xfrm>
            <a:off x="4744995" y="5647038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РАЗРЯДЫ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5A0091-9CE4-E84C-8465-BB8774DF5BB8}"/>
              </a:ext>
            </a:extLst>
          </p:cNvPr>
          <p:cNvSpPr/>
          <p:nvPr/>
        </p:nvSpPr>
        <p:spPr>
          <a:xfrm>
            <a:off x="4053000" y="4085807"/>
            <a:ext cx="1021404" cy="420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B3F8C1E-25EE-BB41-B650-F9D2813E4DA7}"/>
              </a:ext>
            </a:extLst>
          </p:cNvPr>
          <p:cNvSpPr/>
          <p:nvPr/>
        </p:nvSpPr>
        <p:spPr>
          <a:xfrm>
            <a:off x="5074404" y="4085807"/>
            <a:ext cx="1021404" cy="420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88B2F4-4D01-934E-976C-85F47108CC8C}"/>
              </a:ext>
            </a:extLst>
          </p:cNvPr>
          <p:cNvSpPr/>
          <p:nvPr/>
        </p:nvSpPr>
        <p:spPr>
          <a:xfrm>
            <a:off x="6095808" y="4085807"/>
            <a:ext cx="1021404" cy="420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534EDA4-872E-F449-87AE-FD95A06DA71D}"/>
              </a:ext>
            </a:extLst>
          </p:cNvPr>
          <p:cNvSpPr/>
          <p:nvPr/>
        </p:nvSpPr>
        <p:spPr>
          <a:xfrm>
            <a:off x="7117212" y="4085807"/>
            <a:ext cx="1021404" cy="420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3744050-4FBB-2640-85F7-300986560F02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6190736" y="4506082"/>
            <a:ext cx="1437178" cy="114095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C6EE309-781D-754C-A3D6-6EA600EAF6AE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6190736" y="4506082"/>
            <a:ext cx="415774" cy="114095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6D831A-E701-7340-9C50-B2B0A4B4159D}"/>
              </a:ext>
            </a:extLst>
          </p:cNvPr>
          <p:cNvSpPr txBox="1"/>
          <p:nvPr/>
        </p:nvSpPr>
        <p:spPr>
          <a:xfrm>
            <a:off x="481914" y="6116595"/>
            <a:ext cx="1138057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Названия имеют только разряды десятичной системы счисления !!!</a:t>
            </a:r>
          </a:p>
          <a:p>
            <a:pPr algn="ctr"/>
            <a:r>
              <a:rPr lang="ru-RU" dirty="0"/>
              <a:t>(единицы, десятки, сотни, …)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AD6E1-506B-C646-9C8C-6D5E45292644}"/>
              </a:ext>
            </a:extLst>
          </p:cNvPr>
          <p:cNvSpPr txBox="1"/>
          <p:nvPr/>
        </p:nvSpPr>
        <p:spPr>
          <a:xfrm>
            <a:off x="9193427" y="1705232"/>
            <a:ext cx="2471351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информатике ноль является числом и используется для нумерации!!!</a:t>
            </a:r>
          </a:p>
        </p:txBody>
      </p:sp>
    </p:spTree>
    <p:extLst>
      <p:ext uri="{BB962C8B-B14F-4D97-AF65-F5344CB8AC3E}">
        <p14:creationId xmlns:p14="http://schemas.microsoft.com/office/powerpoint/2010/main" val="13943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5142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  <a:br>
              <a:rPr lang="ru-RU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(Продолжение)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242024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0 1 2 3 4 5 6 7 8 9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2310D7A-5387-234B-A0EE-9BCC81AB185E}"/>
              </a:ext>
            </a:extLst>
          </p:cNvPr>
          <p:cNvSpPr/>
          <p:nvPr/>
        </p:nvSpPr>
        <p:spPr>
          <a:xfrm>
            <a:off x="360247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8B6CD1-70F9-8046-A2DC-3F7635BC1487}"/>
              </a:ext>
            </a:extLst>
          </p:cNvPr>
          <p:cNvSpPr/>
          <p:nvPr/>
        </p:nvSpPr>
        <p:spPr>
          <a:xfrm>
            <a:off x="445591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74CCEE4-5EE7-2241-970F-95AB4A63F318}"/>
              </a:ext>
            </a:extLst>
          </p:cNvPr>
          <p:cNvSpPr/>
          <p:nvPr/>
        </p:nvSpPr>
        <p:spPr>
          <a:xfrm>
            <a:off x="530935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2C9FF36-0073-E249-A29A-410374B77114}"/>
              </a:ext>
            </a:extLst>
          </p:cNvPr>
          <p:cNvSpPr/>
          <p:nvPr/>
        </p:nvSpPr>
        <p:spPr>
          <a:xfrm>
            <a:off x="616279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C1F4C60-150F-9940-ACA9-7BDD43E3114B}"/>
              </a:ext>
            </a:extLst>
          </p:cNvPr>
          <p:cNvSpPr/>
          <p:nvPr/>
        </p:nvSpPr>
        <p:spPr>
          <a:xfrm>
            <a:off x="701623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2FEC528-688E-DA44-921D-A8C1793DBA46}"/>
              </a:ext>
            </a:extLst>
          </p:cNvPr>
          <p:cNvSpPr/>
          <p:nvPr/>
        </p:nvSpPr>
        <p:spPr>
          <a:xfrm>
            <a:off x="7869677" y="46708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1335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F802-8FFE-924B-A817-1C4D041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970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75000"/>
                  </a:schemeClr>
                </a:solidFill>
              </a:rPr>
              <a:t>ЗАДАЧА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242CF-ADCA-0F45-ADFA-CA43C04D38C0}"/>
              </a:ext>
            </a:extLst>
          </p:cNvPr>
          <p:cNvSpPr txBox="1"/>
          <p:nvPr/>
        </p:nvSpPr>
        <p:spPr>
          <a:xfrm>
            <a:off x="2137719" y="2780270"/>
            <a:ext cx="83778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Сколько предметов обозначает число</a:t>
            </a:r>
            <a:endParaRPr lang="en-US" sz="5400" dirty="0"/>
          </a:p>
          <a:p>
            <a:pPr algn="ctr"/>
            <a:r>
              <a:rPr lang="ru-RU" sz="5400" dirty="0"/>
              <a:t> 15</a:t>
            </a:r>
            <a:r>
              <a:rPr lang="en-US" sz="5400" dirty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1658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F802-8FFE-924B-A817-1C4D041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970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75000"/>
                  </a:schemeClr>
                </a:solidFill>
              </a:rPr>
              <a:t>ЗАДАЧА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242CF-ADCA-0F45-ADFA-CA43C04D38C0}"/>
              </a:ext>
            </a:extLst>
          </p:cNvPr>
          <p:cNvSpPr txBox="1"/>
          <p:nvPr/>
        </p:nvSpPr>
        <p:spPr>
          <a:xfrm>
            <a:off x="2113006" y="2001083"/>
            <a:ext cx="8377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Каково минимально возможное основание системы счисления для числа</a:t>
            </a:r>
            <a:endParaRPr lang="en-US" sz="5400" dirty="0"/>
          </a:p>
          <a:p>
            <a:pPr algn="ctr"/>
            <a:r>
              <a:rPr lang="ru-RU" sz="5400" dirty="0"/>
              <a:t> 15</a:t>
            </a:r>
            <a:r>
              <a:rPr lang="en-US" sz="5400" dirty="0"/>
              <a:t>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5852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81CF-28AE-1F43-B189-357E7C0B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677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75000"/>
                  </a:schemeClr>
                </a:solidFill>
              </a:rPr>
              <a:t>Классификация целых чисел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F04CD-9846-5B4C-BCD3-FC2AFED67D90}"/>
              </a:ext>
            </a:extLst>
          </p:cNvPr>
          <p:cNvSpPr txBox="1"/>
          <p:nvPr/>
        </p:nvSpPr>
        <p:spPr>
          <a:xfrm>
            <a:off x="1313935" y="2162432"/>
            <a:ext cx="956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Натуральные числа: 1, 2, 3, … , +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ru-RU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647F6-ED08-7A45-A841-9A6B64D3E551}"/>
              </a:ext>
            </a:extLst>
          </p:cNvPr>
          <p:cNvSpPr txBox="1"/>
          <p:nvPr/>
        </p:nvSpPr>
        <p:spPr>
          <a:xfrm>
            <a:off x="1313935" y="2972314"/>
            <a:ext cx="956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Положительные числа: 1, 2, 3, … , +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ru-RU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59B2D-7014-FB46-A2AE-21F3D45F037F}"/>
              </a:ext>
            </a:extLst>
          </p:cNvPr>
          <p:cNvSpPr txBox="1"/>
          <p:nvPr/>
        </p:nvSpPr>
        <p:spPr>
          <a:xfrm>
            <a:off x="1313935" y="3782196"/>
            <a:ext cx="956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Неотрицательные числа:  0, 1, 2, 3, … , +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ru-RU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460AE-2BF7-B94A-BDE8-DC31A1F90236}"/>
              </a:ext>
            </a:extLst>
          </p:cNvPr>
          <p:cNvSpPr txBox="1"/>
          <p:nvPr/>
        </p:nvSpPr>
        <p:spPr>
          <a:xfrm>
            <a:off x="1313935" y="4592078"/>
            <a:ext cx="956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Неположительные числа: -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inf, … , -2</a:t>
            </a:r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-1</a:t>
            </a:r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ru-RU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B6328-71B4-5547-9169-0939E4DCD572}"/>
              </a:ext>
            </a:extLst>
          </p:cNvPr>
          <p:cNvSpPr txBox="1"/>
          <p:nvPr/>
        </p:nvSpPr>
        <p:spPr>
          <a:xfrm>
            <a:off x="1313935" y="5401961"/>
            <a:ext cx="956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Целые числа:  -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inf, … , -2, -1, 0, </a:t>
            </a:r>
            <a:r>
              <a:rPr lang="ru-RU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1, 2,  … , +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ru-RU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8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14A3D-69F8-DC42-B846-45B5B8E690DB}"/>
              </a:ext>
            </a:extLst>
          </p:cNvPr>
          <p:cNvSpPr txBox="1">
            <a:spLocks/>
          </p:cNvSpPr>
          <p:nvPr/>
        </p:nvSpPr>
        <p:spPr>
          <a:xfrm>
            <a:off x="1757889" y="196825"/>
            <a:ext cx="8676222" cy="96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B46590E-5276-A44F-A19A-571FF45C6E17}"/>
              </a:ext>
            </a:extLst>
          </p:cNvPr>
          <p:cNvGrpSpPr/>
          <p:nvPr/>
        </p:nvGrpSpPr>
        <p:grpSpPr>
          <a:xfrm>
            <a:off x="3951053" y="2864796"/>
            <a:ext cx="4289894" cy="564204"/>
            <a:chOff x="3346315" y="2864796"/>
            <a:chExt cx="4289894" cy="5642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24D6D09-4FC9-3944-A6D9-F4D96FCF3610}"/>
                </a:ext>
              </a:extLst>
            </p:cNvPr>
            <p:cNvSpPr/>
            <p:nvPr/>
          </p:nvSpPr>
          <p:spPr>
            <a:xfrm>
              <a:off x="3346315" y="2864796"/>
              <a:ext cx="612842" cy="5642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6374D82-4CDE-8241-BFA2-3B8640B3912A}"/>
                </a:ext>
              </a:extLst>
            </p:cNvPr>
            <p:cNvSpPr/>
            <p:nvPr/>
          </p:nvSpPr>
          <p:spPr>
            <a:xfrm>
              <a:off x="3959157" y="2864796"/>
              <a:ext cx="612842" cy="5642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B7E6160-3ECF-D64B-8C38-0085004566FD}"/>
                </a:ext>
              </a:extLst>
            </p:cNvPr>
            <p:cNvSpPr/>
            <p:nvPr/>
          </p:nvSpPr>
          <p:spPr>
            <a:xfrm>
              <a:off x="4571999" y="2864796"/>
              <a:ext cx="612842" cy="5642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0FE8E0A-011A-1C4C-946A-9E1DE8D27C82}"/>
                </a:ext>
              </a:extLst>
            </p:cNvPr>
            <p:cNvSpPr/>
            <p:nvPr/>
          </p:nvSpPr>
          <p:spPr>
            <a:xfrm>
              <a:off x="5184841" y="2864796"/>
              <a:ext cx="612842" cy="5642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3404324-4127-4B4E-B49F-3121163F3F7E}"/>
                </a:ext>
              </a:extLst>
            </p:cNvPr>
            <p:cNvSpPr/>
            <p:nvPr/>
          </p:nvSpPr>
          <p:spPr>
            <a:xfrm>
              <a:off x="5797683" y="2864796"/>
              <a:ext cx="612842" cy="5642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9E9C105-2265-1D43-97F7-EA78C48B791C}"/>
                </a:ext>
              </a:extLst>
            </p:cNvPr>
            <p:cNvSpPr/>
            <p:nvPr/>
          </p:nvSpPr>
          <p:spPr>
            <a:xfrm>
              <a:off x="6410525" y="2864796"/>
              <a:ext cx="612842" cy="5642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3C56E57-9AA1-4847-9A83-DB317937C141}"/>
                </a:ext>
              </a:extLst>
            </p:cNvPr>
            <p:cNvSpPr/>
            <p:nvPr/>
          </p:nvSpPr>
          <p:spPr>
            <a:xfrm>
              <a:off x="7023367" y="2864796"/>
              <a:ext cx="612842" cy="56420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4697DA-0CAD-4B44-AC7C-7B31044E972C}"/>
              </a:ext>
            </a:extLst>
          </p:cNvPr>
          <p:cNvSpPr txBox="1"/>
          <p:nvPr/>
        </p:nvSpPr>
        <p:spPr>
          <a:xfrm>
            <a:off x="3401438" y="2091447"/>
            <a:ext cx="53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Радуга – эталон для измерения количества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E23962C-50D0-6748-80EF-4CDD4E7C103E}"/>
              </a:ext>
            </a:extLst>
          </p:cNvPr>
          <p:cNvGrpSpPr/>
          <p:nvPr/>
        </p:nvGrpSpPr>
        <p:grpSpPr>
          <a:xfrm>
            <a:off x="4058411" y="3570050"/>
            <a:ext cx="963038" cy="359924"/>
            <a:chOff x="3477638" y="3570050"/>
            <a:chExt cx="963038" cy="35992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E9416E9-0049-E24C-B649-A3FEEB119186}"/>
                </a:ext>
              </a:extLst>
            </p:cNvPr>
            <p:cNvSpPr/>
            <p:nvPr/>
          </p:nvSpPr>
          <p:spPr>
            <a:xfrm>
              <a:off x="3477638" y="3570051"/>
              <a:ext cx="350196" cy="359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48FC476-22B0-8547-890F-33052584FA8C}"/>
                </a:ext>
              </a:extLst>
            </p:cNvPr>
            <p:cNvSpPr/>
            <p:nvPr/>
          </p:nvSpPr>
          <p:spPr>
            <a:xfrm>
              <a:off x="4090480" y="3570050"/>
              <a:ext cx="350196" cy="359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567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14A3D-69F8-DC42-B846-45B5B8E690DB}"/>
              </a:ext>
            </a:extLst>
          </p:cNvPr>
          <p:cNvSpPr txBox="1">
            <a:spLocks/>
          </p:cNvSpPr>
          <p:nvPr/>
        </p:nvSpPr>
        <p:spPr>
          <a:xfrm>
            <a:off x="1757889" y="196825"/>
            <a:ext cx="8676222" cy="96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9D4734A-DA02-F34D-8713-29565106D04B}"/>
              </a:ext>
            </a:extLst>
          </p:cNvPr>
          <p:cNvGrpSpPr/>
          <p:nvPr/>
        </p:nvGrpSpPr>
        <p:grpSpPr>
          <a:xfrm>
            <a:off x="3951053" y="2864796"/>
            <a:ext cx="4289894" cy="564204"/>
            <a:chOff x="3346315" y="2864796"/>
            <a:chExt cx="4289894" cy="5642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24D6D09-4FC9-3944-A6D9-F4D96FCF3610}"/>
                </a:ext>
              </a:extLst>
            </p:cNvPr>
            <p:cNvSpPr/>
            <p:nvPr/>
          </p:nvSpPr>
          <p:spPr>
            <a:xfrm>
              <a:off x="3346315" y="2864796"/>
              <a:ext cx="612842" cy="5642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6374D82-4CDE-8241-BFA2-3B8640B3912A}"/>
                </a:ext>
              </a:extLst>
            </p:cNvPr>
            <p:cNvSpPr/>
            <p:nvPr/>
          </p:nvSpPr>
          <p:spPr>
            <a:xfrm>
              <a:off x="3959157" y="2864796"/>
              <a:ext cx="612842" cy="5642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B7E6160-3ECF-D64B-8C38-0085004566FD}"/>
                </a:ext>
              </a:extLst>
            </p:cNvPr>
            <p:cNvSpPr/>
            <p:nvPr/>
          </p:nvSpPr>
          <p:spPr>
            <a:xfrm>
              <a:off x="4571999" y="2864796"/>
              <a:ext cx="612842" cy="5642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0FE8E0A-011A-1C4C-946A-9E1DE8D27C82}"/>
                </a:ext>
              </a:extLst>
            </p:cNvPr>
            <p:cNvSpPr/>
            <p:nvPr/>
          </p:nvSpPr>
          <p:spPr>
            <a:xfrm>
              <a:off x="5184841" y="2864796"/>
              <a:ext cx="612842" cy="5642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3404324-4127-4B4E-B49F-3121163F3F7E}"/>
                </a:ext>
              </a:extLst>
            </p:cNvPr>
            <p:cNvSpPr/>
            <p:nvPr/>
          </p:nvSpPr>
          <p:spPr>
            <a:xfrm>
              <a:off x="5797683" y="2864796"/>
              <a:ext cx="612842" cy="5642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9E9C105-2265-1D43-97F7-EA78C48B791C}"/>
                </a:ext>
              </a:extLst>
            </p:cNvPr>
            <p:cNvSpPr/>
            <p:nvPr/>
          </p:nvSpPr>
          <p:spPr>
            <a:xfrm>
              <a:off x="6410525" y="2864796"/>
              <a:ext cx="612842" cy="5642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3C56E57-9AA1-4847-9A83-DB317937C141}"/>
                </a:ext>
              </a:extLst>
            </p:cNvPr>
            <p:cNvSpPr/>
            <p:nvPr/>
          </p:nvSpPr>
          <p:spPr>
            <a:xfrm>
              <a:off x="7023367" y="2864796"/>
              <a:ext cx="612842" cy="56420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4697DA-0CAD-4B44-AC7C-7B31044E972C}"/>
              </a:ext>
            </a:extLst>
          </p:cNvPr>
          <p:cNvSpPr txBox="1"/>
          <p:nvPr/>
        </p:nvSpPr>
        <p:spPr>
          <a:xfrm>
            <a:off x="3401438" y="2091447"/>
            <a:ext cx="53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Радуга – эталон для измерения количества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D6F9412-B5F0-A643-975F-2BBC66678DD7}"/>
              </a:ext>
            </a:extLst>
          </p:cNvPr>
          <p:cNvGrpSpPr/>
          <p:nvPr/>
        </p:nvGrpSpPr>
        <p:grpSpPr>
          <a:xfrm>
            <a:off x="4083125" y="3550593"/>
            <a:ext cx="1575880" cy="379381"/>
            <a:chOff x="3477638" y="3550593"/>
            <a:chExt cx="1575880" cy="379381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E9416E9-0049-E24C-B649-A3FEEB119186}"/>
                </a:ext>
              </a:extLst>
            </p:cNvPr>
            <p:cNvSpPr/>
            <p:nvPr/>
          </p:nvSpPr>
          <p:spPr>
            <a:xfrm>
              <a:off x="3477638" y="3570051"/>
              <a:ext cx="350196" cy="359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48FC476-22B0-8547-890F-33052584FA8C}"/>
                </a:ext>
              </a:extLst>
            </p:cNvPr>
            <p:cNvSpPr/>
            <p:nvPr/>
          </p:nvSpPr>
          <p:spPr>
            <a:xfrm>
              <a:off x="4090480" y="3570050"/>
              <a:ext cx="350196" cy="359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73A5BCB5-F8E0-EF47-9C35-F78C05335DF7}"/>
                </a:ext>
              </a:extLst>
            </p:cNvPr>
            <p:cNvSpPr/>
            <p:nvPr/>
          </p:nvSpPr>
          <p:spPr>
            <a:xfrm>
              <a:off x="4703322" y="3550593"/>
              <a:ext cx="350196" cy="3599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4DC28-1ECB-7C42-808D-2507C9A7662E}"/>
              </a:ext>
            </a:extLst>
          </p:cNvPr>
          <p:cNvSpPr txBox="1"/>
          <p:nvPr/>
        </p:nvSpPr>
        <p:spPr>
          <a:xfrm>
            <a:off x="4624693" y="4309353"/>
            <a:ext cx="294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шариков – жёлтое</a:t>
            </a:r>
          </a:p>
        </p:txBody>
      </p:sp>
    </p:spTree>
    <p:extLst>
      <p:ext uri="{BB962C8B-B14F-4D97-AF65-F5344CB8AC3E}">
        <p14:creationId xmlns:p14="http://schemas.microsoft.com/office/powerpoint/2010/main" val="27731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A1D7E-105D-6641-AC6F-F5477596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9676"/>
            <a:ext cx="9905998" cy="102464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Основание системы счисления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398DC-548F-FB4E-A35D-7A6A8FB7A1F9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  <p:sp>
        <p:nvSpPr>
          <p:cNvPr id="4" name="Двойная стрелка влево/вправо 3">
            <a:extLst>
              <a:ext uri="{FF2B5EF4-FFF2-40B4-BE49-F238E27FC236}">
                <a16:creationId xmlns:a16="http://schemas.microsoft.com/office/drawing/2014/main" id="{6691F21D-A4D6-0A4A-AD78-EC0B17409BF6}"/>
              </a:ext>
            </a:extLst>
          </p:cNvPr>
          <p:cNvSpPr/>
          <p:nvPr/>
        </p:nvSpPr>
        <p:spPr>
          <a:xfrm>
            <a:off x="3900791" y="2840477"/>
            <a:ext cx="4562273" cy="15564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ED37-C951-3E4E-A5A1-4B7066A2069F}"/>
              </a:ext>
            </a:extLst>
          </p:cNvPr>
          <p:cNvSpPr txBox="1"/>
          <p:nvPr/>
        </p:nvSpPr>
        <p:spPr>
          <a:xfrm>
            <a:off x="5389123" y="3122579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Цифры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6A11F7-E1F2-634A-B531-6951B827C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61" r="10141"/>
          <a:stretch/>
        </p:blipFill>
        <p:spPr>
          <a:xfrm>
            <a:off x="1993359" y="3861882"/>
            <a:ext cx="8205282" cy="1199745"/>
          </a:xfrm>
          <a:prstGeom prst="rect">
            <a:avLst/>
          </a:prstGeom>
        </p:spPr>
      </p:pic>
      <p:sp>
        <p:nvSpPr>
          <p:cNvPr id="7" name="Двойная стрелка влево/вправо 6">
            <a:extLst>
              <a:ext uri="{FF2B5EF4-FFF2-40B4-BE49-F238E27FC236}">
                <a16:creationId xmlns:a16="http://schemas.microsoft.com/office/drawing/2014/main" id="{F7BA6D71-0B8D-2244-9945-F6C0DE844F9B}"/>
              </a:ext>
            </a:extLst>
          </p:cNvPr>
          <p:cNvSpPr/>
          <p:nvPr/>
        </p:nvSpPr>
        <p:spPr>
          <a:xfrm>
            <a:off x="1993360" y="5431598"/>
            <a:ext cx="8205282" cy="22990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43D51F0-7FFA-8949-BDE0-C96D865E6D13}"/>
              </a:ext>
            </a:extLst>
          </p:cNvPr>
          <p:cNvSpPr/>
          <p:nvPr/>
        </p:nvSpPr>
        <p:spPr>
          <a:xfrm>
            <a:off x="5798690" y="5840161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Цифры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07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6055F0-9E00-2648-9665-AC93AB9978AF}"/>
              </a:ext>
            </a:extLst>
          </p:cNvPr>
          <p:cNvGrpSpPr/>
          <p:nvPr/>
        </p:nvGrpSpPr>
        <p:grpSpPr>
          <a:xfrm>
            <a:off x="3602477" y="3604098"/>
            <a:ext cx="4987046" cy="680936"/>
            <a:chOff x="3669274" y="3604098"/>
            <a:chExt cx="4987046" cy="68093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E42C46F-4580-7145-99BF-13433D8C2F8D}"/>
                </a:ext>
              </a:extLst>
            </p:cNvPr>
            <p:cNvSpPr/>
            <p:nvPr/>
          </p:nvSpPr>
          <p:spPr>
            <a:xfrm>
              <a:off x="36692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908A670-49B2-E84B-B263-DEFC67238844}"/>
                </a:ext>
              </a:extLst>
            </p:cNvPr>
            <p:cNvSpPr/>
            <p:nvPr/>
          </p:nvSpPr>
          <p:spPr>
            <a:xfrm>
              <a:off x="452271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0D65D11-9D2D-8D4A-A236-EF7BE306DBE4}"/>
                </a:ext>
              </a:extLst>
            </p:cNvPr>
            <p:cNvSpPr/>
            <p:nvPr/>
          </p:nvSpPr>
          <p:spPr>
            <a:xfrm>
              <a:off x="537615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DE5AEC7-6D35-A948-B041-B11426A34F4C}"/>
                </a:ext>
              </a:extLst>
            </p:cNvPr>
            <p:cNvSpPr/>
            <p:nvPr/>
          </p:nvSpPr>
          <p:spPr>
            <a:xfrm>
              <a:off x="622959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84F924-4103-4B4F-838D-C5006B126ED3}"/>
                </a:ext>
              </a:extLst>
            </p:cNvPr>
            <p:cNvSpPr/>
            <p:nvPr/>
          </p:nvSpPr>
          <p:spPr>
            <a:xfrm>
              <a:off x="708303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9BD1D1-71E1-3448-80F8-486595C8E455}"/>
                </a:ext>
              </a:extLst>
            </p:cNvPr>
            <p:cNvSpPr/>
            <p:nvPr/>
          </p:nvSpPr>
          <p:spPr>
            <a:xfrm>
              <a:off x="7936474" y="3604098"/>
              <a:ext cx="719846" cy="6809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225416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6431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5877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BE39D-3F6F-904D-B1DE-9A5503A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949"/>
            <a:ext cx="9905998" cy="898187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Измерение количества прямоугольников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42C46F-4580-7145-99BF-13433D8C2F8D}"/>
              </a:ext>
            </a:extLst>
          </p:cNvPr>
          <p:cNvSpPr/>
          <p:nvPr/>
        </p:nvSpPr>
        <p:spPr>
          <a:xfrm>
            <a:off x="36024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08A670-49B2-E84B-B263-DEFC67238844}"/>
              </a:ext>
            </a:extLst>
          </p:cNvPr>
          <p:cNvSpPr/>
          <p:nvPr/>
        </p:nvSpPr>
        <p:spPr>
          <a:xfrm>
            <a:off x="445591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65D11-9D2D-8D4A-A236-EF7BE306DBE4}"/>
              </a:ext>
            </a:extLst>
          </p:cNvPr>
          <p:cNvSpPr/>
          <p:nvPr/>
        </p:nvSpPr>
        <p:spPr>
          <a:xfrm>
            <a:off x="530935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E5AEC7-6D35-A948-B041-B11426A34F4C}"/>
              </a:ext>
            </a:extLst>
          </p:cNvPr>
          <p:cNvSpPr/>
          <p:nvPr/>
        </p:nvSpPr>
        <p:spPr>
          <a:xfrm>
            <a:off x="616279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84F924-4103-4B4F-838D-C5006B126ED3}"/>
              </a:ext>
            </a:extLst>
          </p:cNvPr>
          <p:cNvSpPr/>
          <p:nvPr/>
        </p:nvSpPr>
        <p:spPr>
          <a:xfrm>
            <a:off x="701623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9BD1D1-71E1-3448-80F8-486595C8E455}"/>
              </a:ext>
            </a:extLst>
          </p:cNvPr>
          <p:cNvSpPr/>
          <p:nvPr/>
        </p:nvSpPr>
        <p:spPr>
          <a:xfrm>
            <a:off x="7869677" y="3604098"/>
            <a:ext cx="719846" cy="680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DBB7E-16A7-0E4E-8FA9-8FAE88AA81BB}"/>
              </a:ext>
            </a:extLst>
          </p:cNvPr>
          <p:cNvSpPr txBox="1"/>
          <p:nvPr/>
        </p:nvSpPr>
        <p:spPr>
          <a:xfrm>
            <a:off x="2500009" y="1780162"/>
            <a:ext cx="73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90119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1329</TotalTime>
  <Words>521</Words>
  <Application>Microsoft Macintosh PowerPoint</Application>
  <PresentationFormat>Широкоэкранный</PresentationFormat>
  <Paragraphs>186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Сетка</vt:lpstr>
      <vt:lpstr>Измерение количества</vt:lpstr>
      <vt:lpstr>Презентация PowerPoint</vt:lpstr>
      <vt:lpstr>Презентация PowerPoint</vt:lpstr>
      <vt:lpstr>Презентация PowerPoint</vt:lpstr>
      <vt:lpstr>Основание системы счисления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Измерение количества прямоугольников</vt:lpstr>
      <vt:lpstr>Формирование чисел</vt:lpstr>
      <vt:lpstr>Формирование чисел</vt:lpstr>
      <vt:lpstr>Формирование чисел</vt:lpstr>
      <vt:lpstr>Появление нуля</vt:lpstr>
      <vt:lpstr>Появление нуля</vt:lpstr>
      <vt:lpstr>Разряды</vt:lpstr>
      <vt:lpstr>Измерение количества прямоугольников (Продолжение)</vt:lpstr>
      <vt:lpstr>ЗАДАЧА 1</vt:lpstr>
      <vt:lpstr>ЗАДАЧА 2</vt:lpstr>
      <vt:lpstr>Классификация целых чисел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количества</dc:title>
  <dc:creator>Microsoft Office User</dc:creator>
  <cp:lastModifiedBy>Microsoft Office User</cp:lastModifiedBy>
  <cp:revision>18</cp:revision>
  <dcterms:created xsi:type="dcterms:W3CDTF">2019-10-06T15:28:05Z</dcterms:created>
  <dcterms:modified xsi:type="dcterms:W3CDTF">2019-10-08T09:09:23Z</dcterms:modified>
</cp:coreProperties>
</file>