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custDataLst>
    <p:tags r:id="rId3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771F28"/>
    <a:srgbClr val="006600"/>
    <a:srgbClr val="333399"/>
    <a:srgbClr val="FF9B9B"/>
    <a:srgbClr val="FFFF99"/>
    <a:srgbClr val="FF7C80"/>
    <a:srgbClr val="99FF99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4826" autoAdjust="0"/>
  </p:normalViewPr>
  <p:slideViewPr>
    <p:cSldViewPr snapToGrid="0">
      <p:cViewPr varScale="1">
        <p:scale>
          <a:sx n="85" d="100"/>
          <a:sy n="85" d="100"/>
        </p:scale>
        <p:origin x="16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8BF2A0-8B75-4D81-A589-5513E9E1EF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73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172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378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15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409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BBF6DDE6-9303-4CCC-9FB1-051217718A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2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336" y="1760561"/>
            <a:ext cx="11536905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4693" y="4626591"/>
            <a:ext cx="10144835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C67D036E-BD35-4E2E-B1F0-48937F479B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49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i="1" dirty="0">
                <a:solidFill>
                  <a:schemeClr val="bg1"/>
                </a:solidFill>
                <a:cs typeface="Arial" pitchFamily="34" charset="0"/>
                <a:sym typeface="Symbol"/>
              </a:rPr>
              <a:t>Алгоритмизация</a:t>
            </a:r>
            <a:r>
              <a:rPr lang="ru-RU" sz="1400" b="1" i="1" baseline="0" dirty="0">
                <a:solidFill>
                  <a:schemeClr val="bg1"/>
                </a:solidFill>
                <a:cs typeface="Arial" pitchFamily="34" charset="0"/>
                <a:sym typeface="Symbol"/>
              </a:rPr>
              <a:t> и программирование</a:t>
            </a:r>
            <a:endParaRPr lang="ru-RU" sz="1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1081083"/>
            <a:ext cx="11286067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779811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A6986BD7-6655-4F5F-85F4-6C8BB47174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0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9439AB-EBB4-4CA3-ADA7-7BA41593AD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50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F27A-8DF3-4638-A96A-C854C433C0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0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EE6F72-D375-47AA-8682-7F9AD18187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0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9B2BDCB-AA49-40AE-A68D-0CEEE14EB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33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3979CC2-D6B3-4A5A-AC3D-D9BB0677EC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36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4584" y="155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BCCE4BB2-EEAD-4C33-A5E0-14BED40A99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9" r:id="rId4"/>
    <p:sldLayoutId id="2147484100" r:id="rId5"/>
    <p:sldLayoutId id="2147484101" r:id="rId6"/>
    <p:sldLayoutId id="2147484102" r:id="rId7"/>
    <p:sldLayoutId id="2147484103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E1CC-DE07-4308-95BC-A16FA7C1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ED0C5-6A2B-4148-AABD-D3AE1242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9078687" cy="1752600"/>
          </a:xfrm>
        </p:spPr>
        <p:txBody>
          <a:bodyPr/>
          <a:lstStyle/>
          <a:p>
            <a:r>
              <a:rPr lang="ru-RU" dirty="0"/>
              <a:t>Курс «Алгоритмизация и программирование», лекция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8CE8D2-A22E-4D56-AFA1-A7AD4973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DE6-9303-4CCC-9FB1-051217718A96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737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стекового кадра,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10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11436"/>
              </p:ext>
            </p:extLst>
          </p:nvPr>
        </p:nvGraphicFramePr>
        <p:xfrm>
          <a:off x="414291" y="1244158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6203A9-1D2C-6BA3-3B5D-E667A53B6A18}"/>
              </a:ext>
            </a:extLst>
          </p:cNvPr>
          <p:cNvSpPr txBox="1"/>
          <p:nvPr/>
        </p:nvSpPr>
        <p:spPr>
          <a:xfrm>
            <a:off x="414291" y="4086578"/>
            <a:ext cx="49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ЗАГРУЗКА ПРИКЛАДНОЙ ПРОГРАММЫ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8E332E41-B237-E48F-7221-A6D3EB4B1F7D}"/>
              </a:ext>
            </a:extLst>
          </p:cNvPr>
          <p:cNvSpPr/>
          <p:nvPr/>
        </p:nvSpPr>
        <p:spPr bwMode="auto">
          <a:xfrm>
            <a:off x="5057422" y="4007555"/>
            <a:ext cx="1952978" cy="474133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93070F-87BE-FCBE-E38A-1BCB58E0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5" t="6072" r="18459" b="36864"/>
          <a:stretch/>
        </p:blipFill>
        <p:spPr bwMode="auto">
          <a:xfrm>
            <a:off x="7371643" y="1244158"/>
            <a:ext cx="4120445" cy="5319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132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стекового кадра,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11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/>
        </p:nvGraphicFramePr>
        <p:xfrm>
          <a:off x="414291" y="1244158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75D0D0-E471-864A-BFC4-D171D9DFF185}"/>
              </a:ext>
            </a:extLst>
          </p:cNvPr>
          <p:cNvSpPr txBox="1"/>
          <p:nvPr/>
        </p:nvSpPr>
        <p:spPr>
          <a:xfrm>
            <a:off x="508000" y="3342115"/>
            <a:ext cx="76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РАЗМЕЩЕНИЕ ЛОКАЛЬНЫХ ПЕРЕМЕННЫХ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3EFFC4-7543-312E-0E53-441BD2F68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2" t="4858" r="6391" b="79508"/>
          <a:stretch/>
        </p:blipFill>
        <p:spPr bwMode="auto">
          <a:xfrm>
            <a:off x="869244" y="3980604"/>
            <a:ext cx="6743919" cy="2420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827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стекового кадра,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12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/>
        </p:nvGraphicFramePr>
        <p:xfrm>
          <a:off x="414291" y="1244158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75D0D0-E471-864A-BFC4-D171D9DFF185}"/>
              </a:ext>
            </a:extLst>
          </p:cNvPr>
          <p:cNvSpPr txBox="1"/>
          <p:nvPr/>
        </p:nvSpPr>
        <p:spPr>
          <a:xfrm>
            <a:off x="508000" y="3195358"/>
            <a:ext cx="76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РАЗМЕЩЕНИЕ фактических параметров и адреса возврата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E95473-6E3B-E560-C99E-7F58843D0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3" t="3849" r="963" b="70329"/>
          <a:stretch/>
        </p:blipFill>
        <p:spPr bwMode="auto">
          <a:xfrm>
            <a:off x="756905" y="3554055"/>
            <a:ext cx="8339415" cy="3045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115B20A6-FD41-00DF-BD83-AB69E0FDE121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1644" y="5362222"/>
            <a:ext cx="4097867" cy="251620"/>
          </a:xfrm>
          <a:prstGeom prst="bentConnector3">
            <a:avLst>
              <a:gd name="adj1" fmla="val 10041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35BB8EA-F62C-12A4-D064-0D194D2FEB4D}"/>
              </a:ext>
            </a:extLst>
          </p:cNvPr>
          <p:cNvCxnSpPr/>
          <p:nvPr/>
        </p:nvCxnSpPr>
        <p:spPr bwMode="auto">
          <a:xfrm flipV="1">
            <a:off x="2291644" y="5362222"/>
            <a:ext cx="0" cy="251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194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стекового кадра,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13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08293"/>
              </p:ext>
            </p:extLst>
          </p:nvPr>
        </p:nvGraphicFramePr>
        <p:xfrm>
          <a:off x="414291" y="1244158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b`````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75D0D0-E471-864A-BFC4-D171D9DFF185}"/>
              </a:ext>
            </a:extLst>
          </p:cNvPr>
          <p:cNvSpPr txBox="1"/>
          <p:nvPr/>
        </p:nvSpPr>
        <p:spPr>
          <a:xfrm>
            <a:off x="508000" y="3195358"/>
            <a:ext cx="76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РАЗМЕЩЕНИЕ локальной переменной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282253-2A85-DE47-223E-42421A87B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4138" r="-473" b="71050"/>
          <a:stretch/>
        </p:blipFill>
        <p:spPr bwMode="auto">
          <a:xfrm>
            <a:off x="232092" y="3687090"/>
            <a:ext cx="8144264" cy="2858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244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Эпилог,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14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77455"/>
              </p:ext>
            </p:extLst>
          </p:nvPr>
        </p:nvGraphicFramePr>
        <p:xfrm>
          <a:off x="414291" y="2011804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b`````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75D0D0-E471-864A-BFC4-D171D9DFF185}"/>
              </a:ext>
            </a:extLst>
          </p:cNvPr>
          <p:cNvSpPr txBox="1"/>
          <p:nvPr/>
        </p:nvSpPr>
        <p:spPr>
          <a:xfrm>
            <a:off x="507999" y="3963004"/>
            <a:ext cx="95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Удаление из стека локальных переменных и возврат указателя базы стекового кадра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F47C7-931A-8468-C7F3-B30BFDD11DD0}"/>
              </a:ext>
            </a:extLst>
          </p:cNvPr>
          <p:cNvSpPr txBox="1"/>
          <p:nvPr/>
        </p:nvSpPr>
        <p:spPr>
          <a:xfrm>
            <a:off x="508000" y="1320800"/>
            <a:ext cx="1095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Эпилог</a:t>
            </a:r>
            <a:r>
              <a:rPr lang="ru-RU" dirty="0"/>
              <a:t> – завершение подпрограммы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423FF-B707-9C61-D1F4-A0A193299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3" t="3888" r="963" b="78986"/>
          <a:stretch/>
        </p:blipFill>
        <p:spPr bwMode="auto">
          <a:xfrm>
            <a:off x="555895" y="4466872"/>
            <a:ext cx="8702055" cy="2107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17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011C-38FA-2007-936F-CBD2AFB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Эпилог, пример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3A9423-498D-0074-26D5-4E58E2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15</a:t>
            </a:fld>
            <a:endParaRPr lang="ru-RU" alt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E8CF3D-BDA3-EA9D-0269-5E4FF009B1A4}"/>
              </a:ext>
            </a:extLst>
          </p:cNvPr>
          <p:cNvGraphicFramePr>
            <a:graphicFrameLocks noGrp="1"/>
          </p:cNvGraphicFramePr>
          <p:nvPr/>
        </p:nvGraphicFramePr>
        <p:xfrm>
          <a:off x="414291" y="2011804"/>
          <a:ext cx="6077585" cy="18288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6077585">
                  <a:extLst>
                    <a:ext uri="{9D8B030D-6E8A-4147-A177-3AD203B41FA5}">
                      <a16:colId xmlns:a16="http://schemas.microsoft.com/office/drawing/2014/main" val="33785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ПОДПРОГРАММА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формальные аргументы: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возвращает значение целого типа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b`````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   завершить подпрограмму и вернуть значение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ОСНОВНОЙ КОД: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30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59</a:t>
                      </a: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= вызов полпрограммы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: фактические параметры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jus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       завершить ОСНОВНОЙ КОД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45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75D0D0-E471-864A-BFC4-D171D9DFF185}"/>
              </a:ext>
            </a:extLst>
          </p:cNvPr>
          <p:cNvSpPr txBox="1"/>
          <p:nvPr/>
        </p:nvSpPr>
        <p:spPr>
          <a:xfrm>
            <a:off x="507999" y="3963004"/>
            <a:ext cx="95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Корректировка </a:t>
            </a:r>
            <a:r>
              <a:rPr lang="en-US" dirty="0" err="1">
                <a:solidFill>
                  <a:srgbClr val="008000"/>
                </a:solidFill>
              </a:rPr>
              <a:t>esp</a:t>
            </a:r>
            <a:r>
              <a:rPr lang="ru-RU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F47C7-931A-8468-C7F3-B30BFDD11DD0}"/>
              </a:ext>
            </a:extLst>
          </p:cNvPr>
          <p:cNvSpPr txBox="1"/>
          <p:nvPr/>
        </p:nvSpPr>
        <p:spPr>
          <a:xfrm>
            <a:off x="508000" y="1320800"/>
            <a:ext cx="1095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Корректировка </a:t>
            </a:r>
            <a:r>
              <a:rPr lang="en-US" sz="2000" b="1" dirty="0" err="1">
                <a:solidFill>
                  <a:srgbClr val="0000CC"/>
                </a:solidFill>
              </a:rPr>
              <a:t>esp</a:t>
            </a:r>
            <a:r>
              <a:rPr lang="ru-RU" sz="2000" b="1" dirty="0">
                <a:solidFill>
                  <a:srgbClr val="0000CC"/>
                </a:solidFill>
              </a:rPr>
              <a:t>: </a:t>
            </a:r>
            <a:r>
              <a:rPr lang="en-US" sz="2000" b="1" dirty="0" err="1">
                <a:solidFill>
                  <a:srgbClr val="0000CC"/>
                </a:solidFill>
              </a:rPr>
              <a:t>esp</a:t>
            </a:r>
            <a:r>
              <a:rPr lang="en-US" sz="2000" b="1" dirty="0">
                <a:solidFill>
                  <a:srgbClr val="0000CC"/>
                </a:solidFill>
              </a:rPr>
              <a:t> + &lt;</a:t>
            </a:r>
            <a:r>
              <a:rPr lang="ru-RU" sz="2000" b="1" dirty="0">
                <a:solidFill>
                  <a:srgbClr val="0000CC"/>
                </a:solidFill>
              </a:rPr>
              <a:t>объём фактических параметров</a:t>
            </a:r>
            <a:r>
              <a:rPr lang="en-US" sz="2000" b="1" dirty="0">
                <a:solidFill>
                  <a:srgbClr val="0000CC"/>
                </a:solidFill>
              </a:rPr>
              <a:t>&gt;</a:t>
            </a:r>
            <a:r>
              <a:rPr lang="ru-RU" sz="2000" b="1" dirty="0">
                <a:solidFill>
                  <a:srgbClr val="0000CC"/>
                </a:solidFill>
              </a:rPr>
              <a:t> + 4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758E5-C05A-0E0F-4135-4EC0FD6E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2" t="4858" r="6391" b="79508"/>
          <a:stretch/>
        </p:blipFill>
        <p:spPr bwMode="auto">
          <a:xfrm>
            <a:off x="564444" y="4452139"/>
            <a:ext cx="5531556" cy="1985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125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14EA7-F3CF-973D-58D5-FE11F4AC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значения; процедуры и функции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87DD97-3F78-E2BB-2223-6B551205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6A44-E455-3B0D-7AF1-3448F8329BD3}"/>
              </a:ext>
            </a:extLst>
          </p:cNvPr>
          <p:cNvSpPr txBox="1"/>
          <p:nvPr/>
        </p:nvSpPr>
        <p:spPr>
          <a:xfrm>
            <a:off x="508000" y="1207910"/>
            <a:ext cx="113227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Полная фраза: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«сохранение значения локальной переменной в регистре процессора при возврате управления из подпрограммы»</a:t>
            </a:r>
          </a:p>
          <a:p>
            <a:r>
              <a:rPr lang="ru-RU" sz="2000" b="1" dirty="0">
                <a:latin typeface="Times New Roman" panose="02020603050405020304" pitchFamily="18" charset="0"/>
              </a:rPr>
              <a:t>Сокращённая фраза: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«возврат значения».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0CA0E-16BC-08B6-6243-06A479C4F490}"/>
              </a:ext>
            </a:extLst>
          </p:cNvPr>
          <p:cNvSpPr txBox="1"/>
          <p:nvPr/>
        </p:nvSpPr>
        <p:spPr>
          <a:xfrm>
            <a:off x="587022" y="2427107"/>
            <a:ext cx="1111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Процедуры не возвращают значения.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возвращают значение.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560C-9F42-2158-D02B-6A844D4494C7}"/>
              </a:ext>
            </a:extLst>
          </p:cNvPr>
          <p:cNvSpPr txBox="1"/>
          <p:nvPr/>
        </p:nvSpPr>
        <p:spPr>
          <a:xfrm>
            <a:off x="508000" y="3104442"/>
            <a:ext cx="1119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Значения целых чисел возвращаются через регистр </a:t>
            </a:r>
            <a:r>
              <a:rPr lang="en-US" dirty="0" err="1"/>
              <a:t>eax</a:t>
            </a:r>
            <a:r>
              <a:rPr lang="ru-RU" dirty="0"/>
              <a:t> процессора</a:t>
            </a:r>
            <a:r>
              <a:rPr lang="en-US" dirty="0"/>
              <a:t>.</a:t>
            </a:r>
          </a:p>
          <a:p>
            <a:r>
              <a:rPr lang="ru-RU" dirty="0"/>
              <a:t>Значения чисел с плавающей точкой возвращаются через регистры </a:t>
            </a:r>
            <a:r>
              <a:rPr lang="en-US" dirty="0"/>
              <a:t>R0:R1 </a:t>
            </a:r>
            <a:r>
              <a:rPr lang="ru-RU" dirty="0"/>
              <a:t>сопроцессора.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8346B-85CB-D858-EBFB-CC9176140AF2}"/>
              </a:ext>
            </a:extLst>
          </p:cNvPr>
          <p:cNvSpPr txBox="1"/>
          <p:nvPr/>
        </p:nvSpPr>
        <p:spPr>
          <a:xfrm>
            <a:off x="414291" y="3953975"/>
            <a:ext cx="41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  <a:p>
            <a:r>
              <a:rPr lang="ru-RU" dirty="0"/>
              <a:t>Вычислить значение: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dirty="0"/>
              <a:t> 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EB3E0447-E721-73A7-5EF9-F61045D4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837"/>
              </p:ext>
            </p:extLst>
          </p:nvPr>
        </p:nvGraphicFramePr>
        <p:xfrm>
          <a:off x="4583288" y="3940049"/>
          <a:ext cx="72474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468">
                  <a:extLst>
                    <a:ext uri="{9D8B030D-6E8A-4147-A177-3AD203B41FA5}">
                      <a16:colId xmlns:a16="http://schemas.microsoft.com/office/drawing/2014/main" val="2962300590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1775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 хранения </a:t>
                      </a:r>
                      <a:r>
                        <a:rPr lang="ru-RU" dirty="0" err="1"/>
                        <a:t>результатта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+ 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сохранить </a:t>
                      </a:r>
                      <a:r>
                        <a:rPr lang="en-US" dirty="0" err="1"/>
                        <a:t>eax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</a:t>
                      </a:r>
                      <a:r>
                        <a:rPr lang="en-US" dirty="0"/>
                        <a:t> “X”</a:t>
                      </a:r>
                      <a:r>
                        <a:rPr lang="ru-RU" dirty="0"/>
                        <a:t> процессора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регистр </a:t>
                      </a:r>
                      <a:r>
                        <a:rPr lang="en-US" dirty="0"/>
                        <a:t>“X”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ecx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ecx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копирование </a:t>
                      </a:r>
                      <a:r>
                        <a:rPr lang="en-US" dirty="0" err="1"/>
                        <a:t>ecx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84646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031D76F-7BFA-1BB1-BB7B-FC42C1D27A40}"/>
              </a:ext>
            </a:extLst>
          </p:cNvPr>
          <p:cNvCxnSpPr/>
          <p:nvPr/>
        </p:nvCxnSpPr>
        <p:spPr bwMode="auto">
          <a:xfrm>
            <a:off x="508000" y="3750773"/>
            <a:ext cx="11074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493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0ECFC-C310-4E5A-DA9B-84D454A2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 из процедуры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DA04B5-E390-BD74-E79C-CE4508A8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B431A-8697-0E72-75A6-6B2F4880B687}"/>
              </a:ext>
            </a:extLst>
          </p:cNvPr>
          <p:cNvSpPr txBox="1"/>
          <p:nvPr/>
        </p:nvSpPr>
        <p:spPr>
          <a:xfrm>
            <a:off x="519289" y="1399822"/>
            <a:ext cx="111681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Сценарий 1.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Вызывающая программа создаёт набор данных в куче. Адрес набора данных передаётся в подпрограмму как фактический параметр.</a:t>
            </a: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</a:rPr>
              <a:t>Сценарий 2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Вызываемая программа создаёт в куче набор данных. Адрес набора данных возвращается в вызывающую подпрограмму: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регистр процессора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этом случае процедура имеет признаки функции.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куче создаётся переменная типа ССЫЛКА и её адрес передаётся в подпрограмму в числе фактических параметров. Подпрограмма сохраняет по этому адресу адрес созданного объекта. Используется адрес адреса.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E5BD1-AF5C-1046-6EE7-185DFB1CF42D}"/>
              </a:ext>
            </a:extLst>
          </p:cNvPr>
          <p:cNvSpPr txBox="1"/>
          <p:nvPr/>
        </p:nvSpPr>
        <p:spPr>
          <a:xfrm>
            <a:off x="3042356" y="4007834"/>
            <a:ext cx="610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Возможна комбинация функции и процедуры.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9E82A-E615-7DE0-4017-C3E6BFDCAE5C}"/>
              </a:ext>
            </a:extLst>
          </p:cNvPr>
          <p:cNvSpPr txBox="1"/>
          <p:nvPr/>
        </p:nvSpPr>
        <p:spPr>
          <a:xfrm>
            <a:off x="620889" y="5000978"/>
            <a:ext cx="111681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простых переменных называется передача по значению.</a:t>
            </a:r>
          </a:p>
          <a:p>
            <a:pPr indent="450215"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агрегатных переменных называется передача по адресу.      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F0C940-3276-0CD2-0768-770EE279F25E}"/>
              </a:ext>
            </a:extLst>
          </p:cNvPr>
          <p:cNvCxnSpPr/>
          <p:nvPr/>
        </p:nvCxnSpPr>
        <p:spPr bwMode="auto">
          <a:xfrm>
            <a:off x="620889" y="4678599"/>
            <a:ext cx="1140177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465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DD768-52C2-B227-EC6F-E768FB42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Недостаток подпрограмм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D1A208-50B6-FF89-6331-699AD65C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986BD7-6655-4F5F-85F4-6C8BB4717485}" type="slidenum">
              <a:rPr kumimoji="0" lang="ru-RU" altLang="ru-RU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altLang="ru-RU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8B35D-CA31-1AFF-473C-EEAE3BCF4E41}"/>
              </a:ext>
            </a:extLst>
          </p:cNvPr>
          <p:cNvSpPr txBox="1"/>
          <p:nvPr/>
        </p:nvSpPr>
        <p:spPr>
          <a:xfrm>
            <a:off x="508000" y="1399822"/>
            <a:ext cx="112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Использование подпрограмм увеличивает время выполнения программы и объём памяти, используемый программой.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Необходимо соблюдать баланс между следующими факторами: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лёгкость понимания закодированного алгоритма;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лёгкость тестирования;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документирования;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увеличение времени выполнения машинного кода;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увеличение объёма памяти, используемого программой.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61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7367A-657F-69A4-02B4-4E41E59A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4D6B83-BB70-1FFB-EA6A-41B6AF86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478ED-26F7-0450-6A95-5F14382EBD78}"/>
              </a:ext>
            </a:extLst>
          </p:cNvPr>
          <p:cNvSpPr txBox="1"/>
          <p:nvPr/>
        </p:nvSpPr>
        <p:spPr>
          <a:xfrm>
            <a:off x="414291" y="1411111"/>
            <a:ext cx="114616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видимости переменной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часть кода алгоритма, в пределах которой имя переменной однозначно определяет ячейку оперативной памяти, в которой хранится значение.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DDF79-0DC3-3261-0F9C-3F4A5E2B46A6}"/>
              </a:ext>
            </a:extLst>
          </p:cNvPr>
          <p:cNvSpPr txBox="1"/>
          <p:nvPr/>
        </p:nvSpPr>
        <p:spPr>
          <a:xfrm>
            <a:off x="733778" y="2395996"/>
            <a:ext cx="111421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Типы областей видимости: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Глобальная область видимости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переменная видна во всём тексте кода. Область видимости начинается либо в начале текста, либо в точке определения переменной.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Локальная область видимости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переменная видна в пределах подпрограммы, в которой она определена. Начало области видимости либо начало текста подпрограммы, либо точка, в которой переменная определена.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Видимость в пределах модуля.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Переменная, являющаяся глобальной в пределах модуля, имеет область видимости типа модуль.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Пространство имён.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Специальная инструментальная область видимости, объединяющая несколько областей видимости типа модуль.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39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5777D-0BAB-D64C-073E-41ADEC07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Процедуры и функции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19CA35-1C24-9246-8A0D-A20A77E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8A5D2-59F0-F955-794B-3329B9E38946}"/>
              </a:ext>
            </a:extLst>
          </p:cNvPr>
          <p:cNvSpPr txBox="1"/>
          <p:nvPr/>
        </p:nvSpPr>
        <p:spPr>
          <a:xfrm>
            <a:off x="414291" y="1332089"/>
            <a:ext cx="1134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Имя подпрограммы </a:t>
            </a:r>
            <a:r>
              <a:rPr lang="ru-RU" dirty="0"/>
              <a:t>– символьное обозначение последовательности операторов.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685756-3C13-28C0-8B84-7B62C638F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4534" r="4483" b="50379"/>
          <a:stretch/>
        </p:blipFill>
        <p:spPr bwMode="auto">
          <a:xfrm>
            <a:off x="2669822" y="1732199"/>
            <a:ext cx="6852356" cy="4856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603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FF78-DBF0-0514-532C-974724D2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733846-E102-2224-3AB9-21B3FFCF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81AB-6427-AE96-620D-AD21AC60BF8F}"/>
              </a:ext>
            </a:extLst>
          </p:cNvPr>
          <p:cNvSpPr txBox="1"/>
          <p:nvPr/>
        </p:nvSpPr>
        <p:spPr>
          <a:xfrm>
            <a:off x="485422" y="1557867"/>
            <a:ext cx="11176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Способы задания области видимости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Переменная, объявленная вне основной программы, подпрограмм или объявлений агрегатных типов данных, является </a:t>
            </a:r>
            <a:r>
              <a:rPr lang="ru-RU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глобальной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Переменная, объявленная в пределах кода подпрограммы, является </a:t>
            </a:r>
            <a:r>
              <a:rPr lang="ru-RU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локальной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Переменная, объявленная внутри составного оператора, является </a:t>
            </a:r>
            <a:r>
              <a:rPr lang="ru-RU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локальной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для этого оператора.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Переменная, объявленная при описании агрегатного типа данных, будет иметь ту же область видимости, что и агрегатный тип данных.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Переменные с областью видимости типа </a:t>
            </a:r>
            <a:r>
              <a:rPr lang="ru-RU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видны в пределах файла, в котором они объявлены.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Видимость </a:t>
            </a:r>
            <a:r>
              <a:rPr lang="ru-RU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 пределами файла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arenR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назначить переменную экспортируемой в том модуле, в котором она объявлена.</a:t>
            </a:r>
          </a:p>
          <a:p>
            <a:pPr marL="742950" lvl="1" indent="-285750" algn="just">
              <a:buFont typeface="+mj-lt"/>
              <a:buAutoNum type="arabicParenR"/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указать, что переменная является импортируемой, в том модуле, в котором она используется.</a:t>
            </a:r>
          </a:p>
          <a:p>
            <a:pPr marL="943610" indent="450215" algn="just"/>
            <a:r>
              <a:rPr lang="ru-RU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Примечание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Расширением инструмента экспорт/импорт является инструмент создания пространства имён.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0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FCD-C322-75B3-EF30-C02D9F3F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переменной, коллизии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D72D0-1D9D-14DF-8853-67FBAFFC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DD5EE-2577-2F29-F286-71A9DF58B1D3}"/>
              </a:ext>
            </a:extLst>
          </p:cNvPr>
          <p:cNvSpPr txBox="1"/>
          <p:nvPr/>
        </p:nvSpPr>
        <p:spPr>
          <a:xfrm>
            <a:off x="560211" y="1081083"/>
            <a:ext cx="113227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Коллизия</a:t>
            </a:r>
            <a:r>
              <a:rPr lang="ru-RU" dirty="0"/>
              <a:t> – различные объекты обозначаются одинаковым именем.</a:t>
            </a:r>
          </a:p>
          <a:p>
            <a:endParaRPr lang="ru-RU" dirty="0"/>
          </a:p>
          <a:p>
            <a:r>
              <a:rPr lang="ru-RU" b="1" dirty="0"/>
              <a:t>Иерархия областей видимости: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глобальные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пространство имён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модуль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локальные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блок (составной оператор).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B5D0D6-D6B4-3405-3593-D118EA9A3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t="4685" r="-1283" b="56479"/>
          <a:stretch/>
        </p:blipFill>
        <p:spPr bwMode="auto">
          <a:xfrm>
            <a:off x="2232200" y="2312188"/>
            <a:ext cx="7727601" cy="4244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999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F4E40-0199-1E6B-F018-E768521B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Кризис программирования; структурное программирование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066ABB-56D7-519D-37FA-4FC3F73F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845F71-4C28-1E31-B515-B7FA14985552}"/>
              </a:ext>
            </a:extLst>
          </p:cNvPr>
          <p:cNvSpPr/>
          <p:nvPr/>
        </p:nvSpPr>
        <p:spPr bwMode="auto">
          <a:xfrm>
            <a:off x="4109156" y="1298222"/>
            <a:ext cx="4854222" cy="1117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Главная программа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E59D35-990D-D83C-3E25-3BC4A32F87D6}"/>
              </a:ext>
            </a:extLst>
          </p:cNvPr>
          <p:cNvSpPr/>
          <p:nvPr/>
        </p:nvSpPr>
        <p:spPr bwMode="auto">
          <a:xfrm>
            <a:off x="1117600" y="2709333"/>
            <a:ext cx="2370667" cy="9482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Заглушка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(Первый уровень)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0F76CEE-E85A-B3A2-F77C-CC02EAD4C61D}"/>
              </a:ext>
            </a:extLst>
          </p:cNvPr>
          <p:cNvSpPr/>
          <p:nvPr/>
        </p:nvSpPr>
        <p:spPr bwMode="auto">
          <a:xfrm>
            <a:off x="4205117" y="2714976"/>
            <a:ext cx="2370667" cy="9482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Заглушка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(Первый уровень)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761F2-F050-3D0A-2CEC-566C2736C017}"/>
              </a:ext>
            </a:extLst>
          </p:cNvPr>
          <p:cNvSpPr/>
          <p:nvPr/>
        </p:nvSpPr>
        <p:spPr bwMode="auto">
          <a:xfrm>
            <a:off x="9132724" y="2709330"/>
            <a:ext cx="2370667" cy="9482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Заглушка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(Первый уровень)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3B9CF-5174-0312-E294-43DCAE7288EB}"/>
              </a:ext>
            </a:extLst>
          </p:cNvPr>
          <p:cNvSpPr txBox="1"/>
          <p:nvPr/>
        </p:nvSpPr>
        <p:spPr>
          <a:xfrm>
            <a:off x="7436564" y="2998797"/>
            <a:ext cx="41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2DC878-81CF-0DD4-FE64-B813BE73C653}"/>
              </a:ext>
            </a:extLst>
          </p:cNvPr>
          <p:cNvSpPr/>
          <p:nvPr/>
        </p:nvSpPr>
        <p:spPr bwMode="auto">
          <a:xfrm>
            <a:off x="414291" y="3962400"/>
            <a:ext cx="1482242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1_1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930274-D4BA-40BA-B3BB-BA1A26A061DC}"/>
              </a:ext>
            </a:extLst>
          </p:cNvPr>
          <p:cNvSpPr/>
          <p:nvPr/>
        </p:nvSpPr>
        <p:spPr bwMode="auto">
          <a:xfrm>
            <a:off x="2361625" y="3968043"/>
            <a:ext cx="1600776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1_</a:t>
            </a:r>
            <a:r>
              <a:rPr lang="en-US" sz="1600" dirty="0">
                <a:latin typeface="Arial" charset="0"/>
              </a:rPr>
              <a:t>N</a:t>
            </a:r>
            <a:r>
              <a:rPr lang="ru-RU" sz="1600" dirty="0">
                <a:latin typeface="Arial" charset="0"/>
              </a:rPr>
              <a:t>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BBD76-A32F-6A70-B1A7-1E99475BD0C1}"/>
              </a:ext>
            </a:extLst>
          </p:cNvPr>
          <p:cNvSpPr txBox="1"/>
          <p:nvPr/>
        </p:nvSpPr>
        <p:spPr>
          <a:xfrm>
            <a:off x="1975556" y="4436533"/>
            <a:ext cx="38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5B5D99-D284-D53E-AE80-93C3D125219C}"/>
              </a:ext>
            </a:extLst>
          </p:cNvPr>
          <p:cNvSpPr/>
          <p:nvPr/>
        </p:nvSpPr>
        <p:spPr bwMode="auto">
          <a:xfrm>
            <a:off x="4201721" y="3956754"/>
            <a:ext cx="1482242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</a:t>
            </a:r>
            <a:r>
              <a:rPr lang="en-US" sz="1600" dirty="0">
                <a:latin typeface="Arial" charset="0"/>
              </a:rPr>
              <a:t>2</a:t>
            </a:r>
            <a:r>
              <a:rPr lang="ru-RU" sz="1600" dirty="0">
                <a:latin typeface="Arial" charset="0"/>
              </a:rPr>
              <a:t>_1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2FDE6-C27B-E02E-5BC4-F746702ED0C5}"/>
              </a:ext>
            </a:extLst>
          </p:cNvPr>
          <p:cNvSpPr/>
          <p:nvPr/>
        </p:nvSpPr>
        <p:spPr bwMode="auto">
          <a:xfrm>
            <a:off x="6149055" y="3962397"/>
            <a:ext cx="1600776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</a:t>
            </a:r>
            <a:r>
              <a:rPr lang="en-US" sz="1600" dirty="0">
                <a:latin typeface="Arial" charset="0"/>
              </a:rPr>
              <a:t>2</a:t>
            </a:r>
            <a:r>
              <a:rPr lang="ru-RU" sz="1600" dirty="0">
                <a:latin typeface="Arial" charset="0"/>
              </a:rPr>
              <a:t>_</a:t>
            </a:r>
            <a:r>
              <a:rPr lang="en-US" sz="1600" dirty="0">
                <a:latin typeface="Arial" charset="0"/>
              </a:rPr>
              <a:t>N</a:t>
            </a:r>
            <a:r>
              <a:rPr lang="ru-RU" sz="1600" dirty="0">
                <a:latin typeface="Arial" charset="0"/>
              </a:rPr>
              <a:t>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119D7-876E-5F15-E4C2-27611A8A0BAC}"/>
              </a:ext>
            </a:extLst>
          </p:cNvPr>
          <p:cNvSpPr txBox="1"/>
          <p:nvPr/>
        </p:nvSpPr>
        <p:spPr>
          <a:xfrm>
            <a:off x="5762986" y="4430887"/>
            <a:ext cx="38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3D3C0D-88D3-A901-C7B3-55CD0EC78348}"/>
              </a:ext>
            </a:extLst>
          </p:cNvPr>
          <p:cNvSpPr/>
          <p:nvPr/>
        </p:nvSpPr>
        <p:spPr bwMode="auto">
          <a:xfrm>
            <a:off x="8514080" y="3951108"/>
            <a:ext cx="1521753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</a:t>
            </a:r>
            <a:r>
              <a:rPr lang="en-US" sz="1600" dirty="0">
                <a:latin typeface="Arial" charset="0"/>
              </a:rPr>
              <a:t>N</a:t>
            </a:r>
            <a:r>
              <a:rPr lang="ru-RU" sz="1600" dirty="0">
                <a:latin typeface="Arial" charset="0"/>
              </a:rPr>
              <a:t>_1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36CD72-9CEF-2C34-B8DF-B4674D8FD81A}"/>
              </a:ext>
            </a:extLst>
          </p:cNvPr>
          <p:cNvSpPr/>
          <p:nvPr/>
        </p:nvSpPr>
        <p:spPr bwMode="auto">
          <a:xfrm>
            <a:off x="10500925" y="3956751"/>
            <a:ext cx="1600776" cy="9482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Заглушка </a:t>
            </a:r>
            <a:r>
              <a:rPr lang="en-US" sz="1600" dirty="0">
                <a:latin typeface="Arial" charset="0"/>
              </a:rPr>
              <a:t>N</a:t>
            </a:r>
            <a:r>
              <a:rPr lang="ru-RU" sz="1600" dirty="0">
                <a:latin typeface="Arial" charset="0"/>
              </a:rPr>
              <a:t>_</a:t>
            </a:r>
            <a:r>
              <a:rPr lang="en-US" sz="1600" dirty="0">
                <a:latin typeface="Arial" charset="0"/>
              </a:rPr>
              <a:t>N</a:t>
            </a:r>
            <a:r>
              <a:rPr lang="ru-RU" sz="1600" dirty="0">
                <a:latin typeface="Arial" charset="0"/>
              </a:rPr>
              <a:t> (второй уровень)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2FD77-B4EB-8E56-AC13-223D6083EF35}"/>
              </a:ext>
            </a:extLst>
          </p:cNvPr>
          <p:cNvSpPr txBox="1"/>
          <p:nvPr/>
        </p:nvSpPr>
        <p:spPr>
          <a:xfrm>
            <a:off x="10114856" y="4425241"/>
            <a:ext cx="38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CED6182-B7C5-86FE-0456-8D0FEE77A7FB}"/>
              </a:ext>
            </a:extLst>
          </p:cNvPr>
          <p:cNvCxnSpPr>
            <a:stCxn id="5" idx="2"/>
            <a:endCxn id="9" idx="0"/>
          </p:cNvCxnSpPr>
          <p:nvPr/>
        </p:nvCxnSpPr>
        <p:spPr bwMode="auto">
          <a:xfrm flipH="1">
            <a:off x="1155412" y="3657600"/>
            <a:ext cx="1147522" cy="3048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AB0572C-BEBD-055D-32A7-346DDD2FAFB3}"/>
              </a:ext>
            </a:extLst>
          </p:cNvPr>
          <p:cNvCxnSpPr>
            <a:stCxn id="5" idx="2"/>
            <a:endCxn id="10" idx="0"/>
          </p:cNvCxnSpPr>
          <p:nvPr/>
        </p:nvCxnSpPr>
        <p:spPr bwMode="auto">
          <a:xfrm>
            <a:off x="2302934" y="3657600"/>
            <a:ext cx="859079" cy="3104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708AC41-3564-AB3D-BC6D-C8DBBB34A7A1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133600" y="3657600"/>
            <a:ext cx="169334" cy="53057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8282013-8831-8A70-877F-E593AD2A609D}"/>
              </a:ext>
            </a:extLst>
          </p:cNvPr>
          <p:cNvCxnSpPr>
            <a:stCxn id="6" idx="2"/>
            <a:endCxn id="12" idx="0"/>
          </p:cNvCxnSpPr>
          <p:nvPr/>
        </p:nvCxnSpPr>
        <p:spPr bwMode="auto">
          <a:xfrm flipH="1">
            <a:off x="4942842" y="3663243"/>
            <a:ext cx="447609" cy="2935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A312165-BE04-CCFF-F72D-F481CCDC2ABB}"/>
              </a:ext>
            </a:extLst>
          </p:cNvPr>
          <p:cNvCxnSpPr>
            <a:stCxn id="6" idx="2"/>
          </p:cNvCxnSpPr>
          <p:nvPr/>
        </p:nvCxnSpPr>
        <p:spPr bwMode="auto">
          <a:xfrm>
            <a:off x="5390451" y="3663243"/>
            <a:ext cx="565569" cy="4120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C841B96-7E72-507F-65D0-22969185F318}"/>
              </a:ext>
            </a:extLst>
          </p:cNvPr>
          <p:cNvCxnSpPr>
            <a:stCxn id="6" idx="2"/>
            <a:endCxn id="13" idx="0"/>
          </p:cNvCxnSpPr>
          <p:nvPr/>
        </p:nvCxnSpPr>
        <p:spPr bwMode="auto">
          <a:xfrm>
            <a:off x="5390451" y="3663243"/>
            <a:ext cx="1558992" cy="2991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C65E7CE-BA20-9970-E6CB-2FEE02055190}"/>
              </a:ext>
            </a:extLst>
          </p:cNvPr>
          <p:cNvCxnSpPr>
            <a:stCxn id="7" idx="2"/>
            <a:endCxn id="15" idx="0"/>
          </p:cNvCxnSpPr>
          <p:nvPr/>
        </p:nvCxnSpPr>
        <p:spPr bwMode="auto">
          <a:xfrm flipH="1">
            <a:off x="9274957" y="3657597"/>
            <a:ext cx="1043101" cy="2935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AD78D47-A5B8-AD67-BEAE-9059EED32E2B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10307890" y="3657597"/>
            <a:ext cx="10168" cy="41769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78D50E8-7A7E-E111-8B09-ADDBF72871F4}"/>
              </a:ext>
            </a:extLst>
          </p:cNvPr>
          <p:cNvCxnSpPr>
            <a:stCxn id="7" idx="2"/>
            <a:endCxn id="16" idx="0"/>
          </p:cNvCxnSpPr>
          <p:nvPr/>
        </p:nvCxnSpPr>
        <p:spPr bwMode="auto">
          <a:xfrm>
            <a:off x="10318058" y="3657597"/>
            <a:ext cx="983255" cy="2991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23266B8-FC00-7184-D8B3-23FF9AAE4B0B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flipH="1">
            <a:off x="2302934" y="2415822"/>
            <a:ext cx="4233333" cy="2935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2EED263-B658-EB67-8CA8-14891C193D07}"/>
              </a:ext>
            </a:extLst>
          </p:cNvPr>
          <p:cNvCxnSpPr>
            <a:stCxn id="4" idx="2"/>
            <a:endCxn id="6" idx="0"/>
          </p:cNvCxnSpPr>
          <p:nvPr/>
        </p:nvCxnSpPr>
        <p:spPr bwMode="auto">
          <a:xfrm flipH="1">
            <a:off x="5390451" y="2415822"/>
            <a:ext cx="1145816" cy="2991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F409B84-1C72-E0BE-9717-D22EE9331EFF}"/>
              </a:ext>
            </a:extLst>
          </p:cNvPr>
          <p:cNvCxnSpPr>
            <a:stCxn id="4" idx="2"/>
          </p:cNvCxnSpPr>
          <p:nvPr/>
        </p:nvCxnSpPr>
        <p:spPr bwMode="auto">
          <a:xfrm>
            <a:off x="6536267" y="2415822"/>
            <a:ext cx="900297" cy="406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9DAE740-7E3D-C59C-1EA0-5F33F65FAA42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6536267" y="2415822"/>
            <a:ext cx="3781791" cy="2935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46E72B-5D11-C920-5EF6-C04E1B5BA1FD}"/>
              </a:ext>
            </a:extLst>
          </p:cNvPr>
          <p:cNvSpPr txBox="1"/>
          <p:nvPr/>
        </p:nvSpPr>
        <p:spPr>
          <a:xfrm>
            <a:off x="5531556" y="5271911"/>
            <a:ext cx="286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DC747F8-53BC-1D95-48ED-003A07D6518A}"/>
              </a:ext>
            </a:extLst>
          </p:cNvPr>
          <p:cNvSpPr/>
          <p:nvPr/>
        </p:nvSpPr>
        <p:spPr bwMode="auto">
          <a:xfrm>
            <a:off x="414291" y="5696003"/>
            <a:ext cx="2069265" cy="842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Подпрограмма</a:t>
            </a:r>
            <a:r>
              <a:rPr lang="en-US" dirty="0">
                <a:latin typeface="Arial" charset="0"/>
              </a:rPr>
              <a:t> 1</a:t>
            </a:r>
            <a:r>
              <a:rPr lang="ru-RU" dirty="0">
                <a:latin typeface="Arial" charset="0"/>
              </a:rPr>
              <a:t> (уровень </a:t>
            </a:r>
            <a:r>
              <a:rPr lang="en-US" dirty="0">
                <a:latin typeface="Arial" charset="0"/>
              </a:rPr>
              <a:t>L)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3C7545B-16AD-D9F2-8910-E22DFC238415}"/>
              </a:ext>
            </a:extLst>
          </p:cNvPr>
          <p:cNvSpPr/>
          <p:nvPr/>
        </p:nvSpPr>
        <p:spPr bwMode="auto">
          <a:xfrm>
            <a:off x="2892203" y="5712935"/>
            <a:ext cx="2069265" cy="842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Подпрограмма</a:t>
            </a:r>
            <a:r>
              <a:rPr lang="en-US" dirty="0">
                <a:latin typeface="Arial" charset="0"/>
              </a:rPr>
              <a:t> 2</a:t>
            </a:r>
            <a:r>
              <a:rPr lang="ru-RU" dirty="0">
                <a:latin typeface="Arial" charset="0"/>
              </a:rPr>
              <a:t> (уровень </a:t>
            </a:r>
            <a:r>
              <a:rPr lang="en-US" dirty="0">
                <a:latin typeface="Arial" charset="0"/>
              </a:rPr>
              <a:t>L)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27F674-871A-81D0-6752-3A1B9D9C3611}"/>
              </a:ext>
            </a:extLst>
          </p:cNvPr>
          <p:cNvSpPr txBox="1"/>
          <p:nvPr/>
        </p:nvSpPr>
        <p:spPr>
          <a:xfrm>
            <a:off x="5390451" y="6005689"/>
            <a:ext cx="9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16E3F6A-EBAE-AB4C-0900-3AE3CB6DB7B9}"/>
              </a:ext>
            </a:extLst>
          </p:cNvPr>
          <p:cNvSpPr/>
          <p:nvPr/>
        </p:nvSpPr>
        <p:spPr bwMode="auto">
          <a:xfrm>
            <a:off x="6611894" y="5707289"/>
            <a:ext cx="3502962" cy="842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Подпрограмма</a:t>
            </a:r>
            <a:r>
              <a:rPr lang="en-US" dirty="0">
                <a:latin typeface="Arial" charset="0"/>
              </a:rPr>
              <a:t> X</a:t>
            </a:r>
            <a:r>
              <a:rPr lang="ru-RU" dirty="0">
                <a:latin typeface="Arial" charset="0"/>
              </a:rPr>
              <a:t> (уровень </a:t>
            </a:r>
            <a:r>
              <a:rPr lang="en-US" dirty="0">
                <a:latin typeface="Arial" charset="0"/>
              </a:rPr>
              <a:t>L)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2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65FA6-3B5F-66BE-9C59-E55F5045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Безусловный переход под запретом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C9BABB-F557-A5B0-378E-904A8C75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B70F0-F7C8-94E5-2141-92E207FACEEF}"/>
              </a:ext>
            </a:extLst>
          </p:cNvPr>
          <p:cNvSpPr txBox="1"/>
          <p:nvPr/>
        </p:nvSpPr>
        <p:spPr>
          <a:xfrm>
            <a:off x="508000" y="1365956"/>
            <a:ext cx="11168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Отрицательное влияние оператора </a:t>
            </a:r>
            <a:r>
              <a:rPr lang="en-US" sz="2000" b="1" dirty="0" err="1">
                <a:solidFill>
                  <a:srgbClr val="0000CC"/>
                </a:solidFill>
              </a:rPr>
              <a:t>GoTo</a:t>
            </a:r>
            <a:r>
              <a:rPr lang="ru-RU" sz="2000" b="1" dirty="0">
                <a:solidFill>
                  <a:srgbClr val="0000CC"/>
                </a:solidFill>
              </a:rPr>
              <a:t>: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Переменная объявляется в точке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кода, инициализируется в точке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кода и используется в точке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кода. Оператор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находящийся после точки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позволяет передать управление в точку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минуя точку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передать управление телу цикла минуя заголовок цикла. В результате не произойдёт инициализация переменной цикла и/или первоначальной проверки условия окончания цикла.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передать управление внутрь подпрограммы без использования оператора вызова подпрограммы. В результате пролог не будет выполнен, параметры состояния вычислительного процесса не будут сохранены, что сделает невозможным возврат управления в основной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02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3C8AC-C70E-0194-11B1-5B03AC2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структурном программировании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25CE1C-68C4-A498-0DA0-D1D1C67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31A2-B608-4D85-F8B7-71CA6D87BD96}"/>
              </a:ext>
            </a:extLst>
          </p:cNvPr>
          <p:cNvSpPr txBox="1"/>
          <p:nvPr/>
        </p:nvSpPr>
        <p:spPr>
          <a:xfrm>
            <a:off x="414291" y="1365956"/>
            <a:ext cx="113600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Теорема о структурном программировании.</a:t>
            </a:r>
          </a:p>
          <a:p>
            <a:r>
              <a:rPr lang="ru-RU" dirty="0"/>
              <a:t>1965 г.,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Коррадо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Бём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Джузеппе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Якопини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4815B-0BDF-87FC-74D7-11CBE8F089C7}"/>
              </a:ext>
            </a:extLst>
          </p:cNvPr>
          <p:cNvSpPr txBox="1"/>
          <p:nvPr/>
        </p:nvSpPr>
        <p:spPr>
          <a:xfrm>
            <a:off x="530578" y="2314222"/>
            <a:ext cx="11360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Любая программа, заданная в виде блок-схемы, может быть представлена с помощью трёх управляющих структур: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обозначается: 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THEN g,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ветвление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обозначается: 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THEN f ELSE g,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обозначается: 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p DO f,</a:t>
            </a:r>
          </a:p>
          <a:p>
            <a:pPr lvl="0"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f, g — блок-схемы с одним входом и одним выходом,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THEN, IF, ELSE, WHILE, DO —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слова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Пояснение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Формула f THEN g означает следующее: сначала выполняется программа f, затем выполняется программа 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55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B06A6-A0B8-C80B-B9E7-41BFF909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структурного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A9C21B-3F1B-31E8-3900-A6FADF4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C150-ED14-2068-3C4B-55BE35E43D54}"/>
              </a:ext>
            </a:extLst>
          </p:cNvPr>
          <p:cNvSpPr txBox="1"/>
          <p:nvPr/>
        </p:nvSpPr>
        <p:spPr>
          <a:xfrm>
            <a:off x="414291" y="1411111"/>
            <a:ext cx="11416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отказаться от использования оператора безусловного перехода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Любая программа строится с использованием трёх базовых управляющих конструкций: последовательность, ветвление, цикл.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Последовательность – это однократное выполнение операторов в том порядке, в котором они записаны в коде программы.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Ветвление – это однократное выполнение одного из двух операторов, в зависимости от истинности или ложности заданного логического условия.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– это многократное выполнение одного или нескольких операторов до тех пор, пока заданное условие истинно.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программе базовые управляющие конструкции могут быть вложены друг в друга произвольным образом.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Повторяющиеся фрагменты кода программы можно оформить в виде подпрограммы (процедуры или функции). Так же возможно оформить в виде подпрограммы логически завершённый фрагмент кода программы, даже если он не повторяется.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Каждую логически законченную группу операторов следует оформлять как блок. Блок следует рассматривать как один оператор. Границы блока должны быть строго определены. Блок может быть пустым. Блоки могут быть вложены друг в друга. Например, в алгоритмическом языке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блоки выделяются фигурными скобками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{…}).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19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57A65-AC51-128E-8A08-B450CC6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структурного программирования, продолжение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ED4ED92-14A1-1222-33B5-E20AFBA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9E869-0C5A-A11F-58A9-94AF6DBB0929}"/>
              </a:ext>
            </a:extLst>
          </p:cNvPr>
          <p:cNvSpPr txBox="1"/>
          <p:nvPr/>
        </p:nvSpPr>
        <p:spPr>
          <a:xfrm>
            <a:off x="519289" y="1309511"/>
            <a:ext cx="1116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Программные конструкции, перечисленные в пунктах 4 и 5 должны иметь один вход и один выход.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Замечание: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в стиле спагетти-код допускает наличие программных конструкций, имеющих несколько входов и выходов.</a:t>
            </a:r>
          </a:p>
          <a:p>
            <a:pPr lvl="0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Разработка программы ведётся пошагово, методом сверху вниз.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192BD-A99C-69A9-8ABA-6BDC52DB6413}"/>
              </a:ext>
            </a:extLst>
          </p:cNvPr>
          <p:cNvSpPr txBox="1"/>
          <p:nvPr/>
        </p:nvSpPr>
        <p:spPr>
          <a:xfrm>
            <a:off x="519289" y="2799644"/>
            <a:ext cx="11168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Преимущества структурного программирования: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структурного программирования сокращает количество вариантов создания кода программы по одной и той же спецификации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Структурное программирование обеспечивает расположение логически связанных операторов ближе друг к другу, а логически не связанных дальше друг от друга.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становится самодокументированной.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тестирования и отладки структурированных программ значительно проще по сравнению со спагетти-кодом. </a:t>
            </a:r>
          </a:p>
        </p:txBody>
      </p:sp>
    </p:spTree>
    <p:extLst>
      <p:ext uri="{BB962C8B-B14F-4D97-AF65-F5344CB8AC3E}">
        <p14:creationId xmlns:p14="http://schemas.microsoft.com/office/powerpoint/2010/main" val="1859930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18B8F-0FF6-4851-D234-1B0C3D4C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программирование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4E5B4E-C033-15EF-EB6B-09617C9D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2BBA8-C3E3-A0DC-7067-7E20379E513B}"/>
              </a:ext>
            </a:extLst>
          </p:cNvPr>
          <p:cNvSpPr txBox="1"/>
          <p:nvPr/>
        </p:nvSpPr>
        <p:spPr>
          <a:xfrm>
            <a:off x="508000" y="1399822"/>
            <a:ext cx="1130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написания одного модуля должно быть достаточно минимальных знаний о тексте другого.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/>
              <a:t>Давид Парнас, 1972 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2790-D622-4857-4F17-6A0290C60142}"/>
              </a:ext>
            </a:extLst>
          </p:cNvPr>
          <p:cNvSpPr txBox="1"/>
          <p:nvPr/>
        </p:nvSpPr>
        <p:spPr>
          <a:xfrm>
            <a:off x="632178" y="2257775"/>
            <a:ext cx="11401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Интерфейс модуля </a:t>
            </a:r>
            <a:r>
              <a:rPr lang="ru-RU" dirty="0"/>
              <a:t>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правил, позволяющих обращаться к программным единицам, содержащимся в модуле с целью передачи им фактических параметров и получения от них результатов вычислений.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DBD45-9542-AAAC-0464-E6BEB04605F7}"/>
              </a:ext>
            </a:extLst>
          </p:cNvPr>
          <p:cNvSpPr txBox="1"/>
          <p:nvPr/>
        </p:nvSpPr>
        <p:spPr>
          <a:xfrm>
            <a:off x="632178" y="3115732"/>
            <a:ext cx="1095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Алгоритмический язык </a:t>
            </a:r>
            <a:r>
              <a:rPr lang="en-US" b="1" dirty="0"/>
              <a:t>Modula</a:t>
            </a:r>
            <a:r>
              <a:rPr lang="ru-RU" b="1" dirty="0"/>
              <a:t>, 1975 г., Никлаус Вирт.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39482A-1F81-7A0B-8841-6FCEF591CCD1}"/>
              </a:ext>
            </a:extLst>
          </p:cNvPr>
          <p:cNvSpPr/>
          <p:nvPr/>
        </p:nvSpPr>
        <p:spPr bwMode="auto">
          <a:xfrm>
            <a:off x="733778" y="3601155"/>
            <a:ext cx="4018844" cy="16594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Модуль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Экспорт переменных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X, 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Импорт переменных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V, 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Экспорт подпрограммы </a:t>
            </a:r>
            <a:r>
              <a:rPr lang="en-US" dirty="0">
                <a:latin typeface="Arial" charset="0"/>
              </a:rPr>
              <a:t>Sub1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C8AD3F-318B-7554-1AB5-CB66AFE15F54}"/>
              </a:ext>
            </a:extLst>
          </p:cNvPr>
          <p:cNvSpPr/>
          <p:nvPr/>
        </p:nvSpPr>
        <p:spPr bwMode="auto">
          <a:xfrm>
            <a:off x="5650093" y="3606798"/>
            <a:ext cx="4018844" cy="16594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Модуль </a:t>
            </a: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ru-RU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Импорт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переменных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X, Y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Экспорт переменных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V, 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charset="0"/>
              </a:rPr>
              <a:t>Импорт подпрограммы </a:t>
            </a:r>
            <a:r>
              <a:rPr lang="en-US" dirty="0">
                <a:latin typeface="Arial" charset="0"/>
              </a:rPr>
              <a:t>Sub1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502B8A3B-AA43-C94E-198E-6077384A035D}"/>
              </a:ext>
            </a:extLst>
          </p:cNvPr>
          <p:cNvSpPr/>
          <p:nvPr/>
        </p:nvSpPr>
        <p:spPr bwMode="auto">
          <a:xfrm>
            <a:off x="4752622" y="4301066"/>
            <a:ext cx="897471" cy="503717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4542-4582-6B88-CE83-4E6B211EC3E5}"/>
              </a:ext>
            </a:extLst>
          </p:cNvPr>
          <p:cNvSpPr txBox="1"/>
          <p:nvPr/>
        </p:nvSpPr>
        <p:spPr>
          <a:xfrm>
            <a:off x="491066" y="5455734"/>
            <a:ext cx="1120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Положительные эффекты от использования модулей: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модуля можно отлаживать и, при необходимости, модернизировать, не затрагивая код других модулей. 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единожды отладив код модуля, его можно использовать в других программных продуктах без изменения.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3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49E34-76FB-F6A4-BB37-7A702CC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Трансляция и компоновка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D002D6-5FE5-1525-08EA-7181B5C5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7B75B-E2F0-DF64-302E-21D917CDA002}"/>
              </a:ext>
            </a:extLst>
          </p:cNvPr>
          <p:cNvSpPr txBox="1"/>
          <p:nvPr/>
        </p:nvSpPr>
        <p:spPr>
          <a:xfrm>
            <a:off x="496711" y="142240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Переход от алгоритмического языка к машинным кодам осуществляется в два этапа: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трансляция,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компоновка.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8FB1-25FA-9BE5-F911-A17FC02442A9}"/>
              </a:ext>
            </a:extLst>
          </p:cNvPr>
          <p:cNvSpPr txBox="1"/>
          <p:nvPr/>
        </p:nvSpPr>
        <p:spPr>
          <a:xfrm>
            <a:off x="496711" y="2413463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Трансляция: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Лексический анализ.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таблицами.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Синтаксический анализ.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промежуточного кода.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объектного кода.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2C445-464B-D829-1877-AABC9F490FFE}"/>
              </a:ext>
            </a:extLst>
          </p:cNvPr>
          <p:cNvSpPr txBox="1"/>
          <p:nvPr/>
        </p:nvSpPr>
        <p:spPr>
          <a:xfrm>
            <a:off x="496711" y="4763911"/>
            <a:ext cx="1110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Лексический анализ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Текст кода программы рассматривается, как цепочка символов. Эта цепочка символов подаётся на вход лексического анализатора. Задача лексического анализатора разделить цепочку символов на объекты, называемые лексемами.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16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43B93-ED61-CB94-2957-C5903420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Трансляция и компоновка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077FDA-2E80-537E-7598-DB71D315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39470-74AC-ADBC-BE87-977E01BAD8A7}"/>
              </a:ext>
            </a:extLst>
          </p:cNvPr>
          <p:cNvSpPr txBox="1"/>
          <p:nvPr/>
        </p:nvSpPr>
        <p:spPr>
          <a:xfrm>
            <a:off x="519289" y="1433689"/>
            <a:ext cx="11168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Работа с таблицами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Для ускорения выполнения следующего шага трансляции, лексический анализатор распределяет найденный лексемы по нескольким таблицам: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зарезервированные слова алгоритмического языка;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имена переменных, определённых пользователем;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имена функций, определённых пользователем;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другое (зависит от алгоритмического языка)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40977-9859-88EB-B679-6B5852F7BE95}"/>
              </a:ext>
            </a:extLst>
          </p:cNvPr>
          <p:cNvSpPr txBox="1"/>
          <p:nvPr/>
        </p:nvSpPr>
        <p:spPr>
          <a:xfrm>
            <a:off x="519289" y="3793067"/>
            <a:ext cx="109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Синтаксический анализ</a:t>
            </a:r>
            <a:r>
              <a:rPr lang="ru-RU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Цепочка лексем подаётся на вход синтаксического анализатора. Синтаксический анализатор пытается выделить среди последовательности лексем синтаксические конструкции, допустимые в транслируемом алгоритмическом языке. На выходе создаётся дерево синтаксического разбора.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30036-008E-67F6-25DC-09E4A62800A9}"/>
              </a:ext>
            </a:extLst>
          </p:cNvPr>
          <p:cNvSpPr txBox="1"/>
          <p:nvPr/>
        </p:nvSpPr>
        <p:spPr>
          <a:xfrm>
            <a:off x="519289" y="5091289"/>
            <a:ext cx="1133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Генерация промежуточного кода.</a:t>
            </a:r>
            <a:r>
              <a:rPr lang="ru-RU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основании построенного дерева синтаксического разбора формируется промежуточный код программы на языке ассемблера.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41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179602D-B5EA-0C30-2019-48868BB82B80}"/>
              </a:ext>
            </a:extLst>
          </p:cNvPr>
          <p:cNvCxnSpPr>
            <a:cxnSpLocks/>
          </p:cNvCxnSpPr>
          <p:nvPr/>
        </p:nvCxnSpPr>
        <p:spPr bwMode="auto">
          <a:xfrm>
            <a:off x="7010399" y="2721653"/>
            <a:ext cx="1930402" cy="55315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E053146-DEF7-8B2B-9002-68DB7118632C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1152" y="2582985"/>
            <a:ext cx="1704622" cy="74506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426C8-5F09-F308-DF59-CCB451DD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дублирования имён переменных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D5E23-B433-EDB2-D33F-4DA45ADC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B2FFAA-0F3F-236F-CA10-F1339FB54BDE}"/>
              </a:ext>
            </a:extLst>
          </p:cNvPr>
          <p:cNvSpPr/>
          <p:nvPr/>
        </p:nvSpPr>
        <p:spPr bwMode="auto">
          <a:xfrm>
            <a:off x="869244" y="1433689"/>
            <a:ext cx="10442223" cy="29915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A58E6C1-AA11-8635-A4C6-00E4C75BAD61}"/>
              </a:ext>
            </a:extLst>
          </p:cNvPr>
          <p:cNvSpPr/>
          <p:nvPr/>
        </p:nvSpPr>
        <p:spPr bwMode="auto">
          <a:xfrm>
            <a:off x="4955822" y="1433689"/>
            <a:ext cx="833733" cy="3048000"/>
          </a:xfrm>
          <a:custGeom>
            <a:avLst/>
            <a:gdLst>
              <a:gd name="connsiteX0" fmla="*/ 0 w 833733"/>
              <a:gd name="connsiteY0" fmla="*/ 0 h 3048000"/>
              <a:gd name="connsiteX1" fmla="*/ 812800 w 833733"/>
              <a:gd name="connsiteY1" fmla="*/ 835378 h 3048000"/>
              <a:gd name="connsiteX2" fmla="*/ 609600 w 833733"/>
              <a:gd name="connsiteY2" fmla="*/ 1580444 h 3048000"/>
              <a:gd name="connsiteX3" fmla="*/ 790222 w 833733"/>
              <a:gd name="connsiteY3" fmla="*/ 2427111 h 3048000"/>
              <a:gd name="connsiteX4" fmla="*/ 587022 w 833733"/>
              <a:gd name="connsiteY4" fmla="*/ 3048000 h 3048000"/>
              <a:gd name="connsiteX5" fmla="*/ 587022 w 833733"/>
              <a:gd name="connsiteY5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733" h="3048000">
                <a:moveTo>
                  <a:pt x="0" y="0"/>
                </a:moveTo>
                <a:cubicBezTo>
                  <a:pt x="355600" y="285985"/>
                  <a:pt x="711200" y="571971"/>
                  <a:pt x="812800" y="835378"/>
                </a:cubicBezTo>
                <a:cubicBezTo>
                  <a:pt x="914400" y="1098785"/>
                  <a:pt x="613363" y="1315155"/>
                  <a:pt x="609600" y="1580444"/>
                </a:cubicBezTo>
                <a:cubicBezTo>
                  <a:pt x="605837" y="1845733"/>
                  <a:pt x="793985" y="2182518"/>
                  <a:pt x="790222" y="2427111"/>
                </a:cubicBezTo>
                <a:cubicBezTo>
                  <a:pt x="786459" y="2671704"/>
                  <a:pt x="587022" y="3048000"/>
                  <a:pt x="587022" y="3048000"/>
                </a:cubicBezTo>
                <a:lnTo>
                  <a:pt x="587022" y="304800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F61321DE-646A-FD55-1D8D-08856F1E206F}"/>
              </a:ext>
            </a:extLst>
          </p:cNvPr>
          <p:cNvSpPr/>
          <p:nvPr/>
        </p:nvSpPr>
        <p:spPr bwMode="auto">
          <a:xfrm>
            <a:off x="6248398" y="1416754"/>
            <a:ext cx="833733" cy="3048000"/>
          </a:xfrm>
          <a:custGeom>
            <a:avLst/>
            <a:gdLst>
              <a:gd name="connsiteX0" fmla="*/ 0 w 833733"/>
              <a:gd name="connsiteY0" fmla="*/ 0 h 3048000"/>
              <a:gd name="connsiteX1" fmla="*/ 812800 w 833733"/>
              <a:gd name="connsiteY1" fmla="*/ 835378 h 3048000"/>
              <a:gd name="connsiteX2" fmla="*/ 609600 w 833733"/>
              <a:gd name="connsiteY2" fmla="*/ 1580444 h 3048000"/>
              <a:gd name="connsiteX3" fmla="*/ 790222 w 833733"/>
              <a:gd name="connsiteY3" fmla="*/ 2427111 h 3048000"/>
              <a:gd name="connsiteX4" fmla="*/ 587022 w 833733"/>
              <a:gd name="connsiteY4" fmla="*/ 3048000 h 3048000"/>
              <a:gd name="connsiteX5" fmla="*/ 587022 w 833733"/>
              <a:gd name="connsiteY5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733" h="3048000">
                <a:moveTo>
                  <a:pt x="0" y="0"/>
                </a:moveTo>
                <a:cubicBezTo>
                  <a:pt x="355600" y="285985"/>
                  <a:pt x="711200" y="571971"/>
                  <a:pt x="812800" y="835378"/>
                </a:cubicBezTo>
                <a:cubicBezTo>
                  <a:pt x="914400" y="1098785"/>
                  <a:pt x="613363" y="1315155"/>
                  <a:pt x="609600" y="1580444"/>
                </a:cubicBezTo>
                <a:cubicBezTo>
                  <a:pt x="605837" y="1845733"/>
                  <a:pt x="793985" y="2182518"/>
                  <a:pt x="790222" y="2427111"/>
                </a:cubicBezTo>
                <a:cubicBezTo>
                  <a:pt x="786459" y="2671704"/>
                  <a:pt x="587022" y="3048000"/>
                  <a:pt x="587022" y="3048000"/>
                </a:cubicBezTo>
                <a:lnTo>
                  <a:pt x="587022" y="304800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801F3-160C-C7E5-D3E3-3BD35CFBD5A6}"/>
              </a:ext>
            </a:extLst>
          </p:cNvPr>
          <p:cNvSpPr txBox="1"/>
          <p:nvPr/>
        </p:nvSpPr>
        <p:spPr>
          <a:xfrm>
            <a:off x="869244" y="1546578"/>
            <a:ext cx="24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Участок кода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E60C5-5C84-EBFE-316D-180BE04414C4}"/>
              </a:ext>
            </a:extLst>
          </p:cNvPr>
          <p:cNvSpPr txBox="1"/>
          <p:nvPr/>
        </p:nvSpPr>
        <p:spPr>
          <a:xfrm>
            <a:off x="7428089" y="1546578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Участок кода 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B11525-C45B-22D5-71D8-8E991F0092DD}"/>
              </a:ext>
            </a:extLst>
          </p:cNvPr>
          <p:cNvSpPr/>
          <p:nvPr/>
        </p:nvSpPr>
        <p:spPr bwMode="auto">
          <a:xfrm>
            <a:off x="2336800" y="2460978"/>
            <a:ext cx="1998133" cy="6999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Переменная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E919BB-A385-391C-8923-AE90BCDF149F}"/>
              </a:ext>
            </a:extLst>
          </p:cNvPr>
          <p:cNvSpPr/>
          <p:nvPr/>
        </p:nvSpPr>
        <p:spPr bwMode="auto">
          <a:xfrm>
            <a:off x="8991600" y="2455332"/>
            <a:ext cx="1998133" cy="6999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Переменная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783BE6-A3B2-92DE-4712-C450A6D41E05}"/>
              </a:ext>
            </a:extLst>
          </p:cNvPr>
          <p:cNvSpPr/>
          <p:nvPr/>
        </p:nvSpPr>
        <p:spPr bwMode="auto">
          <a:xfrm>
            <a:off x="4526844" y="4617156"/>
            <a:ext cx="3318933" cy="13998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9099B-AE92-0DBD-AC96-1A54C4D1E53D}"/>
              </a:ext>
            </a:extLst>
          </p:cNvPr>
          <p:cNvSpPr txBox="1"/>
          <p:nvPr/>
        </p:nvSpPr>
        <p:spPr>
          <a:xfrm>
            <a:off x="4526844" y="4631093"/>
            <a:ext cx="29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Оперативная память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64C5059-F434-1853-FC32-49FA777D1A87}"/>
              </a:ext>
            </a:extLst>
          </p:cNvPr>
          <p:cNvSpPr/>
          <p:nvPr/>
        </p:nvSpPr>
        <p:spPr bwMode="auto">
          <a:xfrm>
            <a:off x="4526844" y="5226756"/>
            <a:ext cx="3318933" cy="4741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Ячейка 1578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98AA030-81B9-530B-FFAF-A561675317E5}"/>
              </a:ext>
            </a:extLst>
          </p:cNvPr>
          <p:cNvCxnSpPr>
            <a:stCxn id="11" idx="2"/>
            <a:endCxn id="15" idx="1"/>
          </p:cNvCxnSpPr>
          <p:nvPr/>
        </p:nvCxnSpPr>
        <p:spPr bwMode="auto">
          <a:xfrm>
            <a:off x="3335867" y="3160889"/>
            <a:ext cx="1190977" cy="230293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BF56A7E-7DE3-21EE-E8A3-1578651C48D8}"/>
              </a:ext>
            </a:extLst>
          </p:cNvPr>
          <p:cNvCxnSpPr>
            <a:stCxn id="12" idx="2"/>
            <a:endCxn id="15" idx="3"/>
          </p:cNvCxnSpPr>
          <p:nvPr/>
        </p:nvCxnSpPr>
        <p:spPr bwMode="auto">
          <a:xfrm flipH="1">
            <a:off x="7845777" y="3155243"/>
            <a:ext cx="2144890" cy="23085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24A811C-3782-84D9-BBAA-D697020913F8}"/>
              </a:ext>
            </a:extLst>
          </p:cNvPr>
          <p:cNvSpPr/>
          <p:nvPr/>
        </p:nvSpPr>
        <p:spPr bwMode="auto">
          <a:xfrm>
            <a:off x="7337778" y="2111022"/>
            <a:ext cx="1275644" cy="1317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Инициализация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C3D40-8CAC-034C-21B6-92D6189DC9D8}"/>
              </a:ext>
            </a:extLst>
          </p:cNvPr>
          <p:cNvSpPr txBox="1"/>
          <p:nvPr/>
        </p:nvSpPr>
        <p:spPr>
          <a:xfrm>
            <a:off x="8559799" y="2747433"/>
            <a:ext cx="1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EF99F953-64BC-7FCB-2D3E-3C3F29B6917D}"/>
              </a:ext>
            </a:extLst>
          </p:cNvPr>
          <p:cNvSpPr/>
          <p:nvPr/>
        </p:nvSpPr>
        <p:spPr bwMode="auto">
          <a:xfrm>
            <a:off x="4775200" y="3194756"/>
            <a:ext cx="4899378" cy="699918"/>
          </a:xfrm>
          <a:custGeom>
            <a:avLst/>
            <a:gdLst>
              <a:gd name="connsiteX0" fmla="*/ 0 w 4899378"/>
              <a:gd name="connsiteY0" fmla="*/ 11288 h 699918"/>
              <a:gd name="connsiteX1" fmla="*/ 1885244 w 4899378"/>
              <a:gd name="connsiteY1" fmla="*/ 699911 h 699918"/>
              <a:gd name="connsiteX2" fmla="*/ 4899378 w 4899378"/>
              <a:gd name="connsiteY2" fmla="*/ 0 h 699918"/>
              <a:gd name="connsiteX3" fmla="*/ 4899378 w 4899378"/>
              <a:gd name="connsiteY3" fmla="*/ 0 h 69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378" h="699918">
                <a:moveTo>
                  <a:pt x="0" y="11288"/>
                </a:moveTo>
                <a:cubicBezTo>
                  <a:pt x="534340" y="356540"/>
                  <a:pt x="1068681" y="701792"/>
                  <a:pt x="1885244" y="699911"/>
                </a:cubicBezTo>
                <a:cubicBezTo>
                  <a:pt x="2701807" y="698030"/>
                  <a:pt x="4899378" y="0"/>
                  <a:pt x="4899378" y="0"/>
                </a:cubicBezTo>
                <a:lnTo>
                  <a:pt x="4899378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5F8E8E-6C64-C53A-7BA7-391F176B4C43}"/>
              </a:ext>
            </a:extLst>
          </p:cNvPr>
          <p:cNvSpPr txBox="1"/>
          <p:nvPr/>
        </p:nvSpPr>
        <p:spPr>
          <a:xfrm>
            <a:off x="4986857" y="3046590"/>
            <a:ext cx="1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AF7FD86-077E-C68F-F4A3-C4222D5A9150}"/>
              </a:ext>
            </a:extLst>
          </p:cNvPr>
          <p:cNvSpPr/>
          <p:nvPr/>
        </p:nvSpPr>
        <p:spPr bwMode="auto">
          <a:xfrm>
            <a:off x="3138311" y="1574801"/>
            <a:ext cx="1817511" cy="369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Объект 1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9C6C6DD-AE41-37EE-0247-FC869172C4C4}"/>
              </a:ext>
            </a:extLst>
          </p:cNvPr>
          <p:cNvCxnSpPr>
            <a:stCxn id="39" idx="2"/>
            <a:endCxn id="11" idx="0"/>
          </p:cNvCxnSpPr>
          <p:nvPr/>
        </p:nvCxnSpPr>
        <p:spPr bwMode="auto">
          <a:xfrm flipH="1">
            <a:off x="3335867" y="1944133"/>
            <a:ext cx="711200" cy="5168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174A523-3D52-1676-86C8-C59F186A0E2E}"/>
              </a:ext>
            </a:extLst>
          </p:cNvPr>
          <p:cNvSpPr/>
          <p:nvPr/>
        </p:nvSpPr>
        <p:spPr bwMode="auto">
          <a:xfrm>
            <a:off x="9843911" y="1574801"/>
            <a:ext cx="1324798" cy="369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Объект 2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F8CDF1A-6E17-0CA6-BE1C-ECD480F6A209}"/>
              </a:ext>
            </a:extLst>
          </p:cNvPr>
          <p:cNvCxnSpPr>
            <a:stCxn id="42" idx="2"/>
            <a:endCxn id="12" idx="0"/>
          </p:cNvCxnSpPr>
          <p:nvPr/>
        </p:nvCxnSpPr>
        <p:spPr bwMode="auto">
          <a:xfrm flipH="1">
            <a:off x="9990667" y="1944133"/>
            <a:ext cx="515643" cy="5111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406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AB020-D9F0-0B46-2120-E0247A6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Трансляция и компоновка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114A8F-0BEE-628C-8883-E6C10AA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CC9BD-AC6E-BE39-89B4-CA98B7B8F4A0}"/>
              </a:ext>
            </a:extLst>
          </p:cNvPr>
          <p:cNvSpPr txBox="1"/>
          <p:nvPr/>
        </p:nvSpPr>
        <p:spPr>
          <a:xfrm>
            <a:off x="508000" y="1377244"/>
            <a:ext cx="11168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елается попытка улучшить код на языке ассемблера с целями повышения его быстродействия и уменьшения объёма.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огут выполняться следующие преобразования: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бесполезных присваиваний;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перестановка арифметических операций;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 и сокращение логических операций: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вынесение из тела цикла операций, результат которых не изменяется при повторении;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фактических параметров в функцию через регистры процессора, а не через стек.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EB54E-A476-461A-9D87-7AC85E41EE8A}"/>
              </a:ext>
            </a:extLst>
          </p:cNvPr>
          <p:cNvSpPr txBox="1"/>
          <p:nvPr/>
        </p:nvSpPr>
        <p:spPr>
          <a:xfrm>
            <a:off x="508000" y="3668889"/>
            <a:ext cx="110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Генерация объектного кода.</a:t>
            </a:r>
            <a:r>
              <a:rPr lang="ru-RU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оптимизации код на языке ассемблера переводится в машинные команды. На выходе получается объектный код.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996ED-E4B5-DF7F-0901-4DFDFA41C071}"/>
              </a:ext>
            </a:extLst>
          </p:cNvPr>
          <p:cNvSpPr txBox="1"/>
          <p:nvPr/>
        </p:nvSpPr>
        <p:spPr>
          <a:xfrm>
            <a:off x="3359856" y="4628444"/>
            <a:ext cx="547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Объектный код выполнить невозможно!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29846-BC54-CFB1-B51F-694963266EF4}"/>
              </a:ext>
            </a:extLst>
          </p:cNvPr>
          <p:cNvSpPr txBox="1"/>
          <p:nvPr/>
        </p:nvSpPr>
        <p:spPr>
          <a:xfrm>
            <a:off x="733778" y="5215467"/>
            <a:ext cx="109423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Определение переменной/подпрограммы </a:t>
            </a:r>
            <a:r>
              <a:rPr lang="ru-RU" dirty="0"/>
              <a:t>– размещение в оперативной памяти значения переменной/кода подпрограммы.</a:t>
            </a:r>
          </a:p>
          <a:p>
            <a:r>
              <a:rPr lang="ru-RU" sz="2000" b="1" dirty="0">
                <a:solidFill>
                  <a:srgbClr val="0000CC"/>
                </a:solidFill>
              </a:rPr>
              <a:t>Объявление переменной/подпрограммы </a:t>
            </a:r>
            <a:r>
              <a:rPr lang="ru-RU" dirty="0"/>
              <a:t>– «обещание» определить переменную/подпрограмму.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273479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0F18-AC0B-2DA4-97D6-415848B7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Трансляция и компоновка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C90860-8F97-8750-4266-EDD1A439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98045-B56B-BAB2-D0F4-73DF5775FAFC}"/>
              </a:ext>
            </a:extLst>
          </p:cNvPr>
          <p:cNvSpPr txBox="1"/>
          <p:nvPr/>
        </p:nvSpPr>
        <p:spPr>
          <a:xfrm>
            <a:off x="414291" y="1399822"/>
            <a:ext cx="1131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Таблица адресов объектов включает следующие типы объектов: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экспортируемый объект. Адрес этого объекта может использоваться в других объектных модулях;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импортируемый объект. Адрес этого объекта должен быть взят из другого объектного файла, в котором он указан как экспортируемый;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локальный объект. Адрес этого объекта используется только в текущем объектном файле.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DD10F6B-E8AB-6965-540E-D2F98743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09066"/>
              </p:ext>
            </p:extLst>
          </p:nvPr>
        </p:nvGraphicFramePr>
        <p:xfrm>
          <a:off x="1934345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82738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4684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Объектный файл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Объектный файл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X1</a:t>
                      </a:r>
                      <a:r>
                        <a:rPr lang="ru-RU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импорт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Y1</a:t>
                      </a:r>
                      <a:r>
                        <a:rPr lang="ru-RU" dirty="0"/>
                        <a:t>:импорт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961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Y1</a:t>
                      </a:r>
                      <a:r>
                        <a:rPr lang="ru-RU" dirty="0"/>
                        <a:t>: экспорт: 102378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Z2</a:t>
                      </a:r>
                      <a:r>
                        <a:rPr lang="ru-RU" dirty="0"/>
                        <a:t>:локальная:123897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3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Подпрограмма Р1: импорт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X1:</a:t>
                      </a:r>
                      <a:r>
                        <a:rPr lang="ru-RU" dirty="0"/>
                        <a:t>экспорт:617283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952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Подпрограмма Р2:экспорт: 234987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Подпрограмма Р1:экспорт:783492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98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</a:t>
                      </a:r>
                      <a:r>
                        <a:rPr lang="en-US" dirty="0"/>
                        <a:t>Z1:</a:t>
                      </a:r>
                      <a:r>
                        <a:rPr lang="ru-RU" dirty="0"/>
                        <a:t>локальная:528791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85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36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17459-8BD1-5735-FD98-06C7D738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подпрограмм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5B2CFD-1E44-7B83-D246-A9DB1284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32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E14AB-1A90-AFF5-CE6C-C76208D64145}"/>
              </a:ext>
            </a:extLst>
          </p:cNvPr>
          <p:cNvSpPr txBox="1"/>
          <p:nvPr/>
        </p:nvSpPr>
        <p:spPr>
          <a:xfrm>
            <a:off x="496711" y="1411111"/>
            <a:ext cx="111681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Библиотека подпрограмм </a:t>
            </a:r>
            <a:r>
              <a:rPr lang="ru-RU" dirty="0"/>
              <a:t>- модуль, содержащий несколько подпрограмм, предназначенных для повторного использования.</a:t>
            </a:r>
          </a:p>
          <a:p>
            <a:endParaRPr lang="ru-RU" dirty="0"/>
          </a:p>
          <a:p>
            <a:r>
              <a:rPr lang="ru-RU" b="1" dirty="0"/>
              <a:t>Типы библиотек подпрограмм: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Индивидуальные библиотеки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используются в одном программном продукте и содержат подпрограммы, без которых программный продукт не может функционировать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расширения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используются для того, чтобы добавить в программный продукт дополнительные функциональные возможности. Библиотека называется внешней.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Универсальные библиотеки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могут использоваться совместно с неограниченным количеством программных продуктов и никак не зависят от программного продукта, в котором используются. Такие библиотеки так же, как библиотеки расширения, называются внешними.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86410-72B1-0B70-F840-BF59D3BE8C7F}"/>
              </a:ext>
            </a:extLst>
          </p:cNvPr>
          <p:cNvSpPr txBox="1"/>
          <p:nvPr/>
        </p:nvSpPr>
        <p:spPr>
          <a:xfrm>
            <a:off x="527180" y="4688090"/>
            <a:ext cx="111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библиотечных подпрограммах отсутствуют импортируемые объекты.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CA855-B8DA-BC45-EB58-668A6331EFD1}"/>
              </a:ext>
            </a:extLst>
          </p:cNvPr>
          <p:cNvSpPr txBox="1"/>
          <p:nvPr/>
        </p:nvSpPr>
        <p:spPr>
          <a:xfrm>
            <a:off x="609600" y="5441244"/>
            <a:ext cx="111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Статические библиотеки </a:t>
            </a:r>
            <a:r>
              <a:rPr lang="ru-RU" dirty="0"/>
              <a:t>– подключаются на этапе компоновки.</a:t>
            </a:r>
          </a:p>
          <a:p>
            <a:r>
              <a:rPr lang="ru-RU" dirty="0">
                <a:solidFill>
                  <a:srgbClr val="0000CC"/>
                </a:solidFill>
              </a:rPr>
              <a:t>Динамические библиотеки </a:t>
            </a:r>
            <a:r>
              <a:rPr lang="ru-RU" dirty="0"/>
              <a:t>– подключаются на этапе выполнения. </a:t>
            </a:r>
            <a:r>
              <a:rPr lang="en-US" dirty="0"/>
              <a:t>Dynamic  Link Library (DLL)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18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8854-3927-D38A-9280-81DC27CB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подпрограмм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010B14-F66C-A429-61EF-92AAD03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DAD9-F08A-375A-2E5D-F7E181878B05}"/>
              </a:ext>
            </a:extLst>
          </p:cNvPr>
          <p:cNvSpPr txBox="1"/>
          <p:nvPr/>
        </p:nvSpPr>
        <p:spPr>
          <a:xfrm>
            <a:off x="451555" y="3387400"/>
            <a:ext cx="11390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Формальные параметры </a:t>
            </a:r>
            <a:r>
              <a:rPr lang="ru-RU" dirty="0"/>
              <a:t>– переменные, начальные значения которых задаются в момент вызова подпрограммы.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279FC-07AA-6D07-D60F-674C6CB3D22A}"/>
              </a:ext>
            </a:extLst>
          </p:cNvPr>
          <p:cNvSpPr txBox="1"/>
          <p:nvPr/>
        </p:nvSpPr>
        <p:spPr>
          <a:xfrm>
            <a:off x="395111" y="1402993"/>
            <a:ext cx="1100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Определение подпрограммы </a:t>
            </a:r>
            <a:r>
              <a:rPr lang="ru-RU" dirty="0"/>
              <a:t>– текст программы, расположенный отдельно от основного кода.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38510-1C26-9D84-F91D-5BAC2520900A}"/>
              </a:ext>
            </a:extLst>
          </p:cNvPr>
          <p:cNvSpPr txBox="1"/>
          <p:nvPr/>
        </p:nvSpPr>
        <p:spPr>
          <a:xfrm>
            <a:off x="414291" y="2245475"/>
            <a:ext cx="11390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Вложенные подпрограммы </a:t>
            </a:r>
            <a:r>
              <a:rPr lang="ru-RU" dirty="0"/>
              <a:t>– определение одной подпрограммы внутри определения другой подпрограммы.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6B4EE-FEE3-B9E3-43D5-4C987B54CC66}"/>
              </a:ext>
            </a:extLst>
          </p:cNvPr>
          <p:cNvSpPr txBox="1"/>
          <p:nvPr/>
        </p:nvSpPr>
        <p:spPr>
          <a:xfrm>
            <a:off x="508000" y="4538133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Части определения подпрограммы: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подпрограммы;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тело подпрограммы;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возврата управления.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15B02-3818-C2DB-A672-DA2485B1C335}"/>
              </a:ext>
            </a:extLst>
          </p:cNvPr>
          <p:cNvSpPr txBox="1"/>
          <p:nvPr/>
        </p:nvSpPr>
        <p:spPr>
          <a:xfrm>
            <a:off x="508000" y="5825067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 заголовке подпрограммы задаются типы формальных параметров и 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50054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BE4AD-E5D1-B176-1956-C828234F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подпрограммы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82B4C1-39A7-A873-18CA-8A60CE0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8566B-67EA-9D8C-F83E-570CAB301EBA}"/>
              </a:ext>
            </a:extLst>
          </p:cNvPr>
          <p:cNvSpPr txBox="1"/>
          <p:nvPr/>
        </p:nvSpPr>
        <p:spPr>
          <a:xfrm>
            <a:off x="414291" y="1365956"/>
            <a:ext cx="11247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вызове подпрограммы происходит: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сохранение адреса возврата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инициализация формальных параметров. Значения, используемые для инициализации называются фактическими параметрами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управления первой инструкции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0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683C1-5DC5-643B-9244-4477AC19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памяти программы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04ECA7-62F1-F98C-D7DE-96C0F1EE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5E435-2215-BD32-2BD2-BAB2640C01F2}"/>
              </a:ext>
            </a:extLst>
          </p:cNvPr>
          <p:cNvSpPr txBox="1"/>
          <p:nvPr/>
        </p:nvSpPr>
        <p:spPr>
          <a:xfrm>
            <a:off x="496711" y="1174042"/>
            <a:ext cx="11288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памяти, выделенная прикладной программе делится на следующие части: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сегмент кода.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нём располагается машинный код программы, включая подпрограммы. Сегмент кода, как правило, доступен только для чтения;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сегмент статических данных. В нём располагаются значения тех переменных, которые размещаются в оперативной памяти до  начала выполнения программы;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куча. В куче хранятся динамические переменные. Они размещаются в оперативной памяти в процессе выполнения программы.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 вызовов.  Стек вызовов предназначен для хранения фактических параметров, передаваемых в подпрограмму, значений регистров процессора и адреса возврата. Стек вызовов организован по принципу «последний пришёл, первый ушёл»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ABA-D4AB-508E-B886-3519D99A9D39}"/>
              </a:ext>
            </a:extLst>
          </p:cNvPr>
          <p:cNvSpPr txBox="1"/>
          <p:nvPr/>
        </p:nvSpPr>
        <p:spPr>
          <a:xfrm>
            <a:off x="496711" y="4278489"/>
            <a:ext cx="1128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вызове подпрограммы в стеке вызовов формируется </a:t>
            </a:r>
            <a:r>
              <a:rPr lang="ru-RU" sz="2000" b="1" dirty="0">
                <a:solidFill>
                  <a:srgbClr val="0000CC"/>
                </a:solidFill>
              </a:rPr>
              <a:t>стековый кадр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8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E0F55-E257-4881-5F86-27FBDAE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Стековый кадр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1A33-13B5-FC6E-57CF-95CD79A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878CC-255A-3E91-588A-A6A5A7BF3913}"/>
              </a:ext>
            </a:extLst>
          </p:cNvPr>
          <p:cNvSpPr txBox="1"/>
          <p:nvPr/>
        </p:nvSpPr>
        <p:spPr>
          <a:xfrm>
            <a:off x="414291" y="1354667"/>
            <a:ext cx="11326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Стековый кадр </a:t>
            </a:r>
            <a:r>
              <a:rPr lang="ru-RU" dirty="0">
                <a:solidFill>
                  <a:srgbClr val="0000CC"/>
                </a:solidFill>
              </a:rPr>
              <a:t>используется</a:t>
            </a:r>
            <a:r>
              <a:rPr lang="ru-RU" dirty="0"/>
              <a:t> для хранения: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значений локальных переменных подпрограммы во время её выполнения,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значений фактических параметров,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адреса возврата,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служебной информации, которая необходима подпрограмме, чтобы восстановить работу основного кода при возврате ему управления. 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8DE4-1C90-B466-0A61-4BB49F8C752F}"/>
              </a:ext>
            </a:extLst>
          </p:cNvPr>
          <p:cNvSpPr txBox="1"/>
          <p:nvPr/>
        </p:nvSpPr>
        <p:spPr>
          <a:xfrm>
            <a:off x="414291" y="3296356"/>
            <a:ext cx="11363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со стековым кадром используются регистры процессора:</a:t>
            </a:r>
          </a:p>
          <a:p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указывает на вершину стека</a:t>
            </a:r>
          </a:p>
          <a:p>
            <a:r>
              <a:rPr lang="en-US" sz="2000" b="1" dirty="0" err="1">
                <a:latin typeface="Times New Roman" panose="02020603050405020304" pitchFamily="18" charset="0"/>
              </a:rPr>
              <a:t>ebp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указатель базы стекового кадра</a:t>
            </a:r>
          </a:p>
          <a:p>
            <a:r>
              <a:rPr lang="en-US" sz="2000" b="1" dirty="0" err="1">
                <a:latin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регистр возврата. Через него в основной код передаётся значение, являющееся результатом работы подпрограммы.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6F808-FBF5-15D8-EB0C-FBE60122F584}"/>
              </a:ext>
            </a:extLst>
          </p:cNvPr>
          <p:cNvSpPr txBox="1"/>
          <p:nvPr/>
        </p:nvSpPr>
        <p:spPr>
          <a:xfrm>
            <a:off x="508000" y="5091289"/>
            <a:ext cx="1065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Пролог </a:t>
            </a:r>
            <a:r>
              <a:rPr lang="ru-RU" dirty="0"/>
              <a:t>– формирование стекового кадра и передача управления подпрограмме.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3428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A830B-3748-3AC4-5D99-6C46A9DC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роста стека возврата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545817-2344-53F9-A6D5-CD005095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2E0C7-89F1-3940-B5BC-99A2E6BC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7860"/>
          <a:stretch/>
        </p:blipFill>
        <p:spPr bwMode="auto">
          <a:xfrm>
            <a:off x="2149916" y="1240155"/>
            <a:ext cx="7892169" cy="5343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384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54AE1-F487-7CCD-CB36-3C771462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формирования стекового кадра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D974F4-DD16-14BF-5451-16D31ACA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2EDF71-0B19-BB6E-FCB5-1711F5E1E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" b="68986"/>
          <a:stretch/>
        </p:blipFill>
        <p:spPr bwMode="auto">
          <a:xfrm>
            <a:off x="562746" y="1843334"/>
            <a:ext cx="11066509" cy="4319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3027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3fef9c8ee9e631ea4fefd3675dffd794f93e3"/>
</p:tagLst>
</file>

<file path=ppt/theme/theme1.xml><?xml version="1.0" encoding="utf-8"?>
<a:theme xmlns:a="http://schemas.openxmlformats.org/drawingml/2006/main" name="Оформление по умолчанию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2662</Words>
  <Application>Microsoft Office PowerPoint</Application>
  <PresentationFormat>Широкоэкранный</PresentationFormat>
  <Paragraphs>357</Paragraphs>
  <Slides>32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Symbol</vt:lpstr>
      <vt:lpstr>Times New Roman</vt:lpstr>
      <vt:lpstr>Оформление по умолчанию</vt:lpstr>
      <vt:lpstr>Модульное программирование</vt:lpstr>
      <vt:lpstr>Процедуры и функции</vt:lpstr>
      <vt:lpstr>Проблема дублирования имён переменных</vt:lpstr>
      <vt:lpstr>Определение подпрограмм</vt:lpstr>
      <vt:lpstr>Вызов подпрограммы</vt:lpstr>
      <vt:lpstr>Область памяти программы</vt:lpstr>
      <vt:lpstr>Стековый кадр</vt:lpstr>
      <vt:lpstr>Направление роста стека возврата</vt:lpstr>
      <vt:lpstr>Начало формирования стекового кадра</vt:lpstr>
      <vt:lpstr>Формирование стекового кадра, пример</vt:lpstr>
      <vt:lpstr>Формирование стекового кадра, пример</vt:lpstr>
      <vt:lpstr>Формирование стекового кадра, пример</vt:lpstr>
      <vt:lpstr>Формирование стекового кадра, пример</vt:lpstr>
      <vt:lpstr>Эпилог, пример</vt:lpstr>
      <vt:lpstr>Эпилог, пример</vt:lpstr>
      <vt:lpstr>Возврат значения; процедуры и функции</vt:lpstr>
      <vt:lpstr>Возврат значения из процедуры</vt:lpstr>
      <vt:lpstr>Недостаток подпрограмм</vt:lpstr>
      <vt:lpstr>Область видимости переменной</vt:lpstr>
      <vt:lpstr>Область видимости переменной</vt:lpstr>
      <vt:lpstr>Область видимости переменной, коллизии</vt:lpstr>
      <vt:lpstr>Кризис программирования; структурное программирование</vt:lpstr>
      <vt:lpstr>Безусловный переход под запретом</vt:lpstr>
      <vt:lpstr>Теорема о структурном программировании</vt:lpstr>
      <vt:lpstr>Принципы структурного программирования</vt:lpstr>
      <vt:lpstr>Принципы структурного программирования, продолжение</vt:lpstr>
      <vt:lpstr>Модульное программирование</vt:lpstr>
      <vt:lpstr>Трансляция и компоновка программ</vt:lpstr>
      <vt:lpstr>Трансляция и компоновка программ</vt:lpstr>
      <vt:lpstr>Трансляция и компоновка программ</vt:lpstr>
      <vt:lpstr>Трансляция и компоновка программ</vt:lpstr>
      <vt:lpstr>Библиотеки подпрограмм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2013-10-04T17:11:58Z</dcterms:created>
  <dcterms:modified xsi:type="dcterms:W3CDTF">2023-10-23T19:28:17Z</dcterms:modified>
</cp:coreProperties>
</file>