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9" r:id="rId2"/>
    <p:sldId id="350" r:id="rId3"/>
    <p:sldId id="352" r:id="rId4"/>
    <p:sldId id="351" r:id="rId5"/>
    <p:sldId id="353" r:id="rId6"/>
    <p:sldId id="354" r:id="rId7"/>
    <p:sldId id="355" r:id="rId8"/>
    <p:sldId id="356" r:id="rId9"/>
    <p:sldId id="357" r:id="rId10"/>
    <p:sldId id="359" r:id="rId11"/>
    <p:sldId id="358" r:id="rId12"/>
    <p:sldId id="360" r:id="rId13"/>
    <p:sldId id="361" r:id="rId14"/>
    <p:sldId id="3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EA"/>
    <a:srgbClr val="8FAADC"/>
    <a:srgbClr val="E4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napToGrid="0">
      <p:cViewPr varScale="1">
        <p:scale>
          <a:sx n="105" d="100"/>
          <a:sy n="105" d="100"/>
        </p:scale>
        <p:origin x="144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E780-54EA-472D-8F32-BBA47E6C3B7F}" type="datetimeFigureOut">
              <a:rPr lang="ru-RU" smtClean="0"/>
              <a:t>06.10.2023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10583-0B77-4E9A-96E8-022A5165B5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48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671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50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32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91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76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2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57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854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69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53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40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9E6FB5-F890-304F-A36B-54AA81FB8B09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22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06.10.2023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58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E4A8F-D894-394B-8106-7DD72FD6EB1F}" type="datetimeFigureOut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06.10.2023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63E1C1-A028-4D4E-A8C8-9214D2A1B6C2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28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06.10.2023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dirty="0">
                <a:solidFill>
                  <a:prstClr val="white"/>
                </a:solidFill>
                <a:latin typeface="ALS Sector Regular" pitchFamily="2" charset="0"/>
                <a:cs typeface="ALS Sector Regular" pitchFamily="2" charset="0"/>
              </a:rPr>
              <a:t>Булева алгебра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сентябрь 2023 </a:t>
            </a:r>
            <a:r>
              <a:rPr lang="ru-RU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г.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2617588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Логические функции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2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A0798-A6AE-7356-64F9-5377B7FA3E28}"/>
              </a:ext>
            </a:extLst>
          </p:cNvPr>
          <p:cNvSpPr txBox="1"/>
          <p:nvPr/>
        </p:nvSpPr>
        <p:spPr>
          <a:xfrm>
            <a:off x="4690872" y="256032"/>
            <a:ext cx="72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Логическая функция принимает значения 0 или 1. </a:t>
            </a:r>
          </a:p>
          <a:p>
            <a:r>
              <a:rPr lang="ru-RU" sz="2400" dirty="0"/>
              <a:t>Аргументами логической функции являются логические переменные.</a:t>
            </a:r>
          </a:p>
          <a:p>
            <a:endParaRPr lang="en-US" sz="2400" dirty="0"/>
          </a:p>
          <a:p>
            <a:r>
              <a:rPr lang="ru-RU" sz="2400" u="sng" dirty="0"/>
              <a:t>Пример</a:t>
            </a:r>
          </a:p>
          <a:p>
            <a:r>
              <a:rPr lang="en-US" sz="2400" dirty="0"/>
              <a:t>F(A, B, C)</a:t>
            </a:r>
            <a:r>
              <a:rPr lang="ru-RU" sz="2400" dirty="0"/>
              <a:t> – логическая функция</a:t>
            </a: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901E210-0855-714B-BDE0-FA60A3015E8A}"/>
              </a:ext>
            </a:extLst>
          </p:cNvPr>
          <p:cNvSpPr/>
          <p:nvPr/>
        </p:nvSpPr>
        <p:spPr>
          <a:xfrm>
            <a:off x="4592138" y="3172968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Область определения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7CD47E-50AE-2B61-813D-C117AACB58D4}"/>
              </a:ext>
            </a:extLst>
          </p:cNvPr>
          <p:cNvSpPr/>
          <p:nvPr/>
        </p:nvSpPr>
        <p:spPr>
          <a:xfrm>
            <a:off x="8612450" y="3172968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Множество значений: 1,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7839E-D781-073C-22FE-057882D431BF}"/>
              </a:ext>
            </a:extLst>
          </p:cNvPr>
          <p:cNvSpPr txBox="1"/>
          <p:nvPr/>
        </p:nvSpPr>
        <p:spPr>
          <a:xfrm>
            <a:off x="9675854" y="5852159"/>
            <a:ext cx="39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tellar" panose="020A0402060406010301" pitchFamily="18" charset="0"/>
              </a:rPr>
              <a:t>B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22025-06DF-CF09-4E3B-3EA4CE1F5931}"/>
                  </a:ext>
                </a:extLst>
              </p:cNvPr>
              <p:cNvSpPr txBox="1"/>
              <p:nvPr/>
            </p:nvSpPr>
            <p:spPr>
              <a:xfrm>
                <a:off x="5367528" y="5852160"/>
                <a:ext cx="877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400" dirty="0">
                  <a:latin typeface="Castellar" panose="020A0402060406010301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22025-06DF-CF09-4E3B-3EA4CE1F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28" y="5852160"/>
                <a:ext cx="87782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CCBA4D83-F1B5-7BDF-346E-60758A0BFB45}"/>
              </a:ext>
            </a:extLst>
          </p:cNvPr>
          <p:cNvSpPr/>
          <p:nvPr/>
        </p:nvSpPr>
        <p:spPr>
          <a:xfrm>
            <a:off x="7123176" y="4270122"/>
            <a:ext cx="1472184" cy="247014"/>
          </a:xfrm>
          <a:custGeom>
            <a:avLst/>
            <a:gdLst>
              <a:gd name="connsiteX0" fmla="*/ 0 w 1472184"/>
              <a:gd name="connsiteY0" fmla="*/ 247014 h 247014"/>
              <a:gd name="connsiteX1" fmla="*/ 393192 w 1472184"/>
              <a:gd name="connsiteY1" fmla="*/ 126 h 247014"/>
              <a:gd name="connsiteX2" fmla="*/ 1472184 w 1472184"/>
              <a:gd name="connsiteY2" fmla="*/ 210438 h 247014"/>
              <a:gd name="connsiteX3" fmla="*/ 1472184 w 1472184"/>
              <a:gd name="connsiteY3" fmla="*/ 210438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184" h="247014">
                <a:moveTo>
                  <a:pt x="0" y="247014"/>
                </a:moveTo>
                <a:cubicBezTo>
                  <a:pt x="73914" y="126618"/>
                  <a:pt x="147828" y="6222"/>
                  <a:pt x="393192" y="126"/>
                </a:cubicBezTo>
                <a:cubicBezTo>
                  <a:pt x="638556" y="-5970"/>
                  <a:pt x="1472184" y="210438"/>
                  <a:pt x="1472184" y="210438"/>
                </a:cubicBezTo>
                <a:lnTo>
                  <a:pt x="1472184" y="210438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ДНФ и СДНФ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2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6FB4E-4BE3-4315-EA16-C58BE8A1915D}"/>
              </a:ext>
            </a:extLst>
          </p:cNvPr>
          <p:cNvSpPr txBox="1"/>
          <p:nvPr/>
        </p:nvSpPr>
        <p:spPr>
          <a:xfrm>
            <a:off x="4764024" y="420624"/>
            <a:ext cx="7068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Дизъюнктивная нормальная форма (ДНФ) </a:t>
            </a:r>
            <a:r>
              <a:rPr lang="ru-RU" sz="2400" dirty="0"/>
              <a:t>представляет собой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дизъюнкцию конъюнкций</a:t>
            </a:r>
          </a:p>
          <a:p>
            <a:endParaRPr lang="ru-RU" sz="2400" dirty="0">
              <a:solidFill>
                <a:srgbClr val="C0000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Совершенная дизъюнктивная нормальная форма (СДНФ)</a:t>
            </a:r>
          </a:p>
          <a:p>
            <a:r>
              <a:rPr lang="ru-RU" sz="2400" dirty="0"/>
              <a:t>представляет собой ДНФ, для которой выполнены следующие условия: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ДНФ нет повторяющихся элементарных конъюнкций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каждой конъюнкции нет повторяющихся переменных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каждую конъюнкцию входят все переменные, от которых зависит исходная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414449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КНФ и СКНФ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2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6FB4E-4BE3-4315-EA16-C58BE8A1915D}"/>
              </a:ext>
            </a:extLst>
          </p:cNvPr>
          <p:cNvSpPr txBox="1"/>
          <p:nvPr/>
        </p:nvSpPr>
        <p:spPr>
          <a:xfrm>
            <a:off x="4764024" y="420624"/>
            <a:ext cx="7068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Конъюнктивная нормальная форма (КНФ) </a:t>
            </a:r>
            <a:r>
              <a:rPr lang="ru-RU" sz="2400" dirty="0"/>
              <a:t>представляет собой</a:t>
            </a:r>
          </a:p>
          <a:p>
            <a:r>
              <a:rPr lang="ru-RU" sz="2400" dirty="0">
                <a:solidFill>
                  <a:srgbClr val="C00000"/>
                </a:solidFill>
              </a:rPr>
              <a:t>конъюнкцию дизъюнкций</a:t>
            </a:r>
          </a:p>
          <a:p>
            <a:endParaRPr lang="ru-RU" sz="2400" dirty="0">
              <a:solidFill>
                <a:srgbClr val="C00000"/>
              </a:solidFill>
            </a:endParaRPr>
          </a:p>
          <a:p>
            <a:r>
              <a:rPr lang="ru-RU" sz="2400" b="1" dirty="0">
                <a:solidFill>
                  <a:srgbClr val="0070C0"/>
                </a:solidFill>
              </a:rPr>
              <a:t>Совершенная конъюнктивная нормальная форма (СКНФ)</a:t>
            </a:r>
          </a:p>
          <a:p>
            <a:r>
              <a:rPr lang="ru-RU" sz="2400" dirty="0"/>
              <a:t>представляет собой КНФ, для которой выполнены следующие условия: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КНФ нет повторяющихся элементарных дизъюнкций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каждой дизъюнкции нет повторяющихся переменных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 каждую дизъюнкцию входят все переменные, от которых зависит исходная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06337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Переход от табличной формы записи к СДНФ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2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AD49B1FC-855C-3305-77F2-FEFEDB53D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857845"/>
                  </p:ext>
                </p:extLst>
              </p:nvPr>
            </p:nvGraphicFramePr>
            <p:xfrm>
              <a:off x="4424019" y="1670923"/>
              <a:ext cx="7338522" cy="3292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4915">
                      <a:extLst>
                        <a:ext uri="{9D8B030D-6E8A-4147-A177-3AD203B41FA5}">
                          <a16:colId xmlns:a16="http://schemas.microsoft.com/office/drawing/2014/main" val="58854260"/>
                        </a:ext>
                      </a:extLst>
                    </a:gridCol>
                    <a:gridCol w="374915">
                      <a:extLst>
                        <a:ext uri="{9D8B030D-6E8A-4147-A177-3AD203B41FA5}">
                          <a16:colId xmlns:a16="http://schemas.microsoft.com/office/drawing/2014/main" val="2296062105"/>
                        </a:ext>
                      </a:extLst>
                    </a:gridCol>
                    <a:gridCol w="374915">
                      <a:extLst>
                        <a:ext uri="{9D8B030D-6E8A-4147-A177-3AD203B41FA5}">
                          <a16:colId xmlns:a16="http://schemas.microsoft.com/office/drawing/2014/main" val="1707635789"/>
                        </a:ext>
                      </a:extLst>
                    </a:gridCol>
                    <a:gridCol w="1288268">
                      <a:extLst>
                        <a:ext uri="{9D8B030D-6E8A-4147-A177-3AD203B41FA5}">
                          <a16:colId xmlns:a16="http://schemas.microsoft.com/office/drawing/2014/main" val="1018345707"/>
                        </a:ext>
                      </a:extLst>
                    </a:gridCol>
                    <a:gridCol w="1288268">
                      <a:extLst>
                        <a:ext uri="{9D8B030D-6E8A-4147-A177-3AD203B41FA5}">
                          <a16:colId xmlns:a16="http://schemas.microsoft.com/office/drawing/2014/main" val="101731119"/>
                        </a:ext>
                      </a:extLst>
                    </a:gridCol>
                    <a:gridCol w="1288268">
                      <a:extLst>
                        <a:ext uri="{9D8B030D-6E8A-4147-A177-3AD203B41FA5}">
                          <a16:colId xmlns:a16="http://schemas.microsoft.com/office/drawing/2014/main" val="3602088738"/>
                        </a:ext>
                      </a:extLst>
                    </a:gridCol>
                    <a:gridCol w="2348973">
                      <a:extLst>
                        <a:ext uri="{9D8B030D-6E8A-4147-A177-3AD203B41FA5}">
                          <a16:colId xmlns:a16="http://schemas.microsoft.com/office/drawing/2014/main" val="945640473"/>
                        </a:ext>
                      </a:extLst>
                    </a:gridCol>
                  </a:tblGrid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F(A, B , C)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802448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854172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220659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337824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623156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502790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388330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94615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75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AD49B1FC-855C-3305-77F2-FEFEDB53D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857845"/>
                  </p:ext>
                </p:extLst>
              </p:nvPr>
            </p:nvGraphicFramePr>
            <p:xfrm>
              <a:off x="4424019" y="1670923"/>
              <a:ext cx="7338522" cy="3292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4915">
                      <a:extLst>
                        <a:ext uri="{9D8B030D-6E8A-4147-A177-3AD203B41FA5}">
                          <a16:colId xmlns:a16="http://schemas.microsoft.com/office/drawing/2014/main" val="58854260"/>
                        </a:ext>
                      </a:extLst>
                    </a:gridCol>
                    <a:gridCol w="374915">
                      <a:extLst>
                        <a:ext uri="{9D8B030D-6E8A-4147-A177-3AD203B41FA5}">
                          <a16:colId xmlns:a16="http://schemas.microsoft.com/office/drawing/2014/main" val="2296062105"/>
                        </a:ext>
                      </a:extLst>
                    </a:gridCol>
                    <a:gridCol w="374915">
                      <a:extLst>
                        <a:ext uri="{9D8B030D-6E8A-4147-A177-3AD203B41FA5}">
                          <a16:colId xmlns:a16="http://schemas.microsoft.com/office/drawing/2014/main" val="1707635789"/>
                        </a:ext>
                      </a:extLst>
                    </a:gridCol>
                    <a:gridCol w="1288268">
                      <a:extLst>
                        <a:ext uri="{9D8B030D-6E8A-4147-A177-3AD203B41FA5}">
                          <a16:colId xmlns:a16="http://schemas.microsoft.com/office/drawing/2014/main" val="1018345707"/>
                        </a:ext>
                      </a:extLst>
                    </a:gridCol>
                    <a:gridCol w="1288268">
                      <a:extLst>
                        <a:ext uri="{9D8B030D-6E8A-4147-A177-3AD203B41FA5}">
                          <a16:colId xmlns:a16="http://schemas.microsoft.com/office/drawing/2014/main" val="101731119"/>
                        </a:ext>
                      </a:extLst>
                    </a:gridCol>
                    <a:gridCol w="1288268">
                      <a:extLst>
                        <a:ext uri="{9D8B030D-6E8A-4147-A177-3AD203B41FA5}">
                          <a16:colId xmlns:a16="http://schemas.microsoft.com/office/drawing/2014/main" val="3602088738"/>
                        </a:ext>
                      </a:extLst>
                    </a:gridCol>
                    <a:gridCol w="2348973">
                      <a:extLst>
                        <a:ext uri="{9D8B030D-6E8A-4147-A177-3AD203B41FA5}">
                          <a16:colId xmlns:a16="http://schemas.microsoft.com/office/drawing/2014/main" val="945640473"/>
                        </a:ext>
                      </a:extLst>
                    </a:gridCol>
                  </a:tblGrid>
                  <a:tr h="3663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F(A, B , C)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87264" t="-8333" r="-283491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88626" t="-8333" r="-18483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12435" t="-8333" r="-1036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8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8541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2206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3378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6231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5027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388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946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75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062222-9EC4-3A61-DDBD-BE49F9246AFB}"/>
              </a:ext>
            </a:extLst>
          </p:cNvPr>
          <p:cNvSpPr txBox="1"/>
          <p:nvPr/>
        </p:nvSpPr>
        <p:spPr>
          <a:xfrm>
            <a:off x="8631936" y="562927"/>
            <a:ext cx="138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СДНФ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B310369-7BC9-BD11-01E8-D73540A088C1}"/>
              </a:ext>
            </a:extLst>
          </p:cNvPr>
          <p:cNvSpPr/>
          <p:nvPr/>
        </p:nvSpPr>
        <p:spPr>
          <a:xfrm>
            <a:off x="9765792" y="786385"/>
            <a:ext cx="1380744" cy="841248"/>
          </a:xfrm>
          <a:custGeom>
            <a:avLst/>
            <a:gdLst>
              <a:gd name="connsiteX0" fmla="*/ 0 w 1216152"/>
              <a:gd name="connsiteY0" fmla="*/ 41731 h 754963"/>
              <a:gd name="connsiteX1" fmla="*/ 749808 w 1216152"/>
              <a:gd name="connsiteY1" fmla="*/ 78307 h 754963"/>
              <a:gd name="connsiteX2" fmla="*/ 1216152 w 1216152"/>
              <a:gd name="connsiteY2" fmla="*/ 754963 h 754963"/>
              <a:gd name="connsiteX3" fmla="*/ 1216152 w 1216152"/>
              <a:gd name="connsiteY3" fmla="*/ 754963 h 75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152" h="754963">
                <a:moveTo>
                  <a:pt x="0" y="41731"/>
                </a:moveTo>
                <a:cubicBezTo>
                  <a:pt x="273558" y="583"/>
                  <a:pt x="547116" y="-40565"/>
                  <a:pt x="749808" y="78307"/>
                </a:cubicBezTo>
                <a:cubicBezTo>
                  <a:pt x="952500" y="197179"/>
                  <a:pt x="1216152" y="754963"/>
                  <a:pt x="1216152" y="754963"/>
                </a:cubicBezTo>
                <a:lnTo>
                  <a:pt x="1216152" y="754963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41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Переход от табличной формы записи к СКНФ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2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AD49B1FC-855C-3305-77F2-FEFEDB53D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485076"/>
                  </p:ext>
                </p:extLst>
              </p:nvPr>
            </p:nvGraphicFramePr>
            <p:xfrm>
              <a:off x="4424018" y="1670923"/>
              <a:ext cx="7767980" cy="3292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55">
                      <a:extLst>
                        <a:ext uri="{9D8B030D-6E8A-4147-A177-3AD203B41FA5}">
                          <a16:colId xmlns:a16="http://schemas.microsoft.com/office/drawing/2014/main" val="58854260"/>
                        </a:ext>
                      </a:extLst>
                    </a:gridCol>
                    <a:gridCol w="396855">
                      <a:extLst>
                        <a:ext uri="{9D8B030D-6E8A-4147-A177-3AD203B41FA5}">
                          <a16:colId xmlns:a16="http://schemas.microsoft.com/office/drawing/2014/main" val="2296062105"/>
                        </a:ext>
                      </a:extLst>
                    </a:gridCol>
                    <a:gridCol w="396855">
                      <a:extLst>
                        <a:ext uri="{9D8B030D-6E8A-4147-A177-3AD203B41FA5}">
                          <a16:colId xmlns:a16="http://schemas.microsoft.com/office/drawing/2014/main" val="1707635789"/>
                        </a:ext>
                      </a:extLst>
                    </a:gridCol>
                    <a:gridCol w="1307425">
                      <a:extLst>
                        <a:ext uri="{9D8B030D-6E8A-4147-A177-3AD203B41FA5}">
                          <a16:colId xmlns:a16="http://schemas.microsoft.com/office/drawing/2014/main" val="1018345707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101731119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3602088738"/>
                        </a:ext>
                      </a:extLst>
                    </a:gridCol>
                    <a:gridCol w="2837686">
                      <a:extLst>
                        <a:ext uri="{9D8B030D-6E8A-4147-A177-3AD203B41FA5}">
                          <a16:colId xmlns:a16="http://schemas.microsoft.com/office/drawing/2014/main" val="945640473"/>
                        </a:ext>
                      </a:extLst>
                    </a:gridCol>
                  </a:tblGrid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F(A, B , C)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)&amp;(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1802448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854172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220659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337824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623156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502790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388330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94615"/>
                      </a:ext>
                    </a:extLst>
                  </a:tr>
                  <a:tr h="349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75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AD49B1FC-855C-3305-77F2-FEFEDB53D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0485076"/>
                  </p:ext>
                </p:extLst>
              </p:nvPr>
            </p:nvGraphicFramePr>
            <p:xfrm>
              <a:off x="4424018" y="1670923"/>
              <a:ext cx="7767980" cy="32924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6855">
                      <a:extLst>
                        <a:ext uri="{9D8B030D-6E8A-4147-A177-3AD203B41FA5}">
                          <a16:colId xmlns:a16="http://schemas.microsoft.com/office/drawing/2014/main" val="58854260"/>
                        </a:ext>
                      </a:extLst>
                    </a:gridCol>
                    <a:gridCol w="396855">
                      <a:extLst>
                        <a:ext uri="{9D8B030D-6E8A-4147-A177-3AD203B41FA5}">
                          <a16:colId xmlns:a16="http://schemas.microsoft.com/office/drawing/2014/main" val="2296062105"/>
                        </a:ext>
                      </a:extLst>
                    </a:gridCol>
                    <a:gridCol w="396855">
                      <a:extLst>
                        <a:ext uri="{9D8B030D-6E8A-4147-A177-3AD203B41FA5}">
                          <a16:colId xmlns:a16="http://schemas.microsoft.com/office/drawing/2014/main" val="1707635789"/>
                        </a:ext>
                      </a:extLst>
                    </a:gridCol>
                    <a:gridCol w="1307425">
                      <a:extLst>
                        <a:ext uri="{9D8B030D-6E8A-4147-A177-3AD203B41FA5}">
                          <a16:colId xmlns:a16="http://schemas.microsoft.com/office/drawing/2014/main" val="1018345707"/>
                        </a:ext>
                      </a:extLst>
                    </a:gridCol>
                    <a:gridCol w="1234440">
                      <a:extLst>
                        <a:ext uri="{9D8B030D-6E8A-4147-A177-3AD203B41FA5}">
                          <a16:colId xmlns:a16="http://schemas.microsoft.com/office/drawing/2014/main" val="101731119"/>
                        </a:ext>
                      </a:extLst>
                    </a:gridCol>
                    <a:gridCol w="1197864">
                      <a:extLst>
                        <a:ext uri="{9D8B030D-6E8A-4147-A177-3AD203B41FA5}">
                          <a16:colId xmlns:a16="http://schemas.microsoft.com/office/drawing/2014/main" val="3602088738"/>
                        </a:ext>
                      </a:extLst>
                    </a:gridCol>
                    <a:gridCol w="2837686">
                      <a:extLst>
                        <a:ext uri="{9D8B030D-6E8A-4147-A177-3AD203B41FA5}">
                          <a16:colId xmlns:a16="http://schemas.microsoft.com/office/drawing/2014/main" val="945640473"/>
                        </a:ext>
                      </a:extLst>
                    </a:gridCol>
                  </a:tblGrid>
                  <a:tr h="3663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F(A, B , C)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2463" t="-8333" r="-328571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13265" t="-8333" r="-240306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73820" t="-8333" r="-1073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8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18541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22206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23378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6231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5027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83883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55946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9475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062222-9EC4-3A61-DDBD-BE49F9246AFB}"/>
              </a:ext>
            </a:extLst>
          </p:cNvPr>
          <p:cNvSpPr txBox="1"/>
          <p:nvPr/>
        </p:nvSpPr>
        <p:spPr>
          <a:xfrm>
            <a:off x="8631936" y="562927"/>
            <a:ext cx="138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СКНФ</a:t>
            </a: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4B310369-7BC9-BD11-01E8-D73540A088C1}"/>
              </a:ext>
            </a:extLst>
          </p:cNvPr>
          <p:cNvSpPr/>
          <p:nvPr/>
        </p:nvSpPr>
        <p:spPr>
          <a:xfrm>
            <a:off x="9765792" y="786385"/>
            <a:ext cx="1380744" cy="841248"/>
          </a:xfrm>
          <a:custGeom>
            <a:avLst/>
            <a:gdLst>
              <a:gd name="connsiteX0" fmla="*/ 0 w 1216152"/>
              <a:gd name="connsiteY0" fmla="*/ 41731 h 754963"/>
              <a:gd name="connsiteX1" fmla="*/ 749808 w 1216152"/>
              <a:gd name="connsiteY1" fmla="*/ 78307 h 754963"/>
              <a:gd name="connsiteX2" fmla="*/ 1216152 w 1216152"/>
              <a:gd name="connsiteY2" fmla="*/ 754963 h 754963"/>
              <a:gd name="connsiteX3" fmla="*/ 1216152 w 1216152"/>
              <a:gd name="connsiteY3" fmla="*/ 754963 h 754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152" h="754963">
                <a:moveTo>
                  <a:pt x="0" y="41731"/>
                </a:moveTo>
                <a:cubicBezTo>
                  <a:pt x="273558" y="583"/>
                  <a:pt x="547116" y="-40565"/>
                  <a:pt x="749808" y="78307"/>
                </a:cubicBezTo>
                <a:cubicBezTo>
                  <a:pt x="952500" y="197179"/>
                  <a:pt x="1216152" y="754963"/>
                  <a:pt x="1216152" y="754963"/>
                </a:cubicBezTo>
                <a:lnTo>
                  <a:pt x="1216152" y="754963"/>
                </a:ln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8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Логика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45468" y="2734733"/>
            <a:ext cx="3472152" cy="53764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Объект изучения Алгебры логики - составные высказывания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524603" y="124206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C855C9-BFE8-A3CE-94DD-CFE9C04CC24C}"/>
              </a:ext>
            </a:extLst>
          </p:cNvPr>
          <p:cNvSpPr/>
          <p:nvPr/>
        </p:nvSpPr>
        <p:spPr>
          <a:xfrm>
            <a:off x="6971538" y="310896"/>
            <a:ext cx="2491740" cy="621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Логика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A59DD-DC2D-5FE2-8EF9-D04CF49DAEC9}"/>
              </a:ext>
            </a:extLst>
          </p:cNvPr>
          <p:cNvSpPr/>
          <p:nvPr/>
        </p:nvSpPr>
        <p:spPr>
          <a:xfrm>
            <a:off x="4706874" y="1646597"/>
            <a:ext cx="3240000" cy="10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Классическая</a:t>
            </a:r>
          </a:p>
          <a:p>
            <a:pPr algn="ctr"/>
            <a:r>
              <a:rPr lang="ru-RU" dirty="0"/>
              <a:t>(основана на Греческой научной школе </a:t>
            </a:r>
            <a:r>
              <a:rPr lang="ru-RU" dirty="0" err="1"/>
              <a:t>Арестотеля</a:t>
            </a:r>
            <a:r>
              <a:rPr lang="ru-RU" dirty="0"/>
              <a:t>)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EE6D62C-3C34-31ED-B71F-08256E4A7CDB}"/>
              </a:ext>
            </a:extLst>
          </p:cNvPr>
          <p:cNvSpPr/>
          <p:nvPr/>
        </p:nvSpPr>
        <p:spPr>
          <a:xfrm>
            <a:off x="8604504" y="1646597"/>
            <a:ext cx="3240000" cy="1014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Навья-</a:t>
            </a:r>
            <a:r>
              <a:rPr lang="ru-RU" dirty="0" err="1"/>
              <a:t>ньяя</a:t>
            </a:r>
            <a:endParaRPr lang="ru-RU" dirty="0"/>
          </a:p>
          <a:p>
            <a:pPr algn="ctr"/>
            <a:r>
              <a:rPr lang="ru-RU" dirty="0"/>
              <a:t>(основана на Индийской школе логики)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80DEDC0-844D-BD7E-9AF5-EB2AD484A7E0}"/>
              </a:ext>
            </a:extLst>
          </p:cNvPr>
          <p:cNvSpPr/>
          <p:nvPr/>
        </p:nvSpPr>
        <p:spPr>
          <a:xfrm>
            <a:off x="4706874" y="2679192"/>
            <a:ext cx="3240000" cy="3959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Высказывание атомарно.</a:t>
            </a:r>
          </a:p>
          <a:p>
            <a:pPr algn="just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Изучаются свойства составных высказываний.</a:t>
            </a:r>
          </a:p>
          <a:p>
            <a:pPr algn="just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Схоластика – логические рассуждения.</a:t>
            </a:r>
          </a:p>
          <a:p>
            <a:pPr algn="just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Высказывание может быть: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Истинным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Ложным</a:t>
            </a:r>
          </a:p>
          <a:p>
            <a:pPr algn="just"/>
            <a:r>
              <a:rPr lang="ru-RU" dirty="0">
                <a:solidFill>
                  <a:srgbClr val="FF0000"/>
                </a:solidFill>
              </a:rPr>
              <a:t>Разработан математический аппарат.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984F7D-5AE9-4207-243A-472E336F9754}"/>
              </a:ext>
            </a:extLst>
          </p:cNvPr>
          <p:cNvSpPr/>
          <p:nvPr/>
        </p:nvSpPr>
        <p:spPr>
          <a:xfrm>
            <a:off x="8608313" y="2657856"/>
            <a:ext cx="3265323" cy="3959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Рассматриваются факты, а не высказывания.</a:t>
            </a:r>
          </a:p>
          <a:p>
            <a:pPr algn="just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Факт может быть: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Истинным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Ложным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 истинным и ложным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не истинным не ложным</a:t>
            </a:r>
          </a:p>
          <a:p>
            <a:pPr algn="just"/>
            <a:endParaRPr lang="ru-RU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dirty="0">
                <a:solidFill>
                  <a:srgbClr val="FF0000"/>
                </a:solidFill>
              </a:rPr>
              <a:t>Математический аппарат не разработан.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668FB0D-E09B-EC77-6F0A-8E09402ADACA}"/>
              </a:ext>
            </a:extLst>
          </p:cNvPr>
          <p:cNvCxnSpPr>
            <a:stCxn id="3" idx="2"/>
            <a:endCxn id="13" idx="0"/>
          </p:cNvCxnSpPr>
          <p:nvPr/>
        </p:nvCxnSpPr>
        <p:spPr>
          <a:xfrm flipH="1">
            <a:off x="6326874" y="932259"/>
            <a:ext cx="1890534" cy="7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BA042C0-F1F8-C052-1E30-1B9BD778FD89}"/>
              </a:ext>
            </a:extLst>
          </p:cNvPr>
          <p:cNvCxnSpPr>
            <a:stCxn id="3" idx="2"/>
            <a:endCxn id="17" idx="0"/>
          </p:cNvCxnSpPr>
          <p:nvPr/>
        </p:nvCxnSpPr>
        <p:spPr>
          <a:xfrm>
            <a:off x="8217408" y="932259"/>
            <a:ext cx="2007096" cy="7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42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Булева алгебра (алгебра логики)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424019" y="13335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7A5E6-55D8-8C24-D3BA-F8617BEA4550}"/>
              </a:ext>
            </a:extLst>
          </p:cNvPr>
          <p:cNvSpPr txBox="1"/>
          <p:nvPr/>
        </p:nvSpPr>
        <p:spPr>
          <a:xfrm>
            <a:off x="4424019" y="164592"/>
            <a:ext cx="74587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Булева алгебра 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- система обозначений и правил, пользуясь которыми можно закодировать любые высказывания и манипулировать ими как обычными числами.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Основными операциями булевой алгебры являются: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конъюнкция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 (И);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дизъюнкция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 (ИЛИ);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отрицание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 (НЕ).</a:t>
            </a:r>
            <a:endParaRPr lang="ru-RU" sz="2000" dirty="0">
              <a:solidFill>
                <a:srgbClr val="1A1A1A"/>
              </a:solidFill>
              <a:latin typeface="YS Text"/>
            </a:endParaRPr>
          </a:p>
          <a:p>
            <a:pPr algn="l"/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Высказывание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 – это форма мышления, в которой что-либо утверждается или отрицается о реальных предметах, их свойствах и отношениях между ними.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Высказывания могут быть выражены с помощью естественных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и формальных языков.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Высказывания на естественном языке могут быть выражены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только </a:t>
            </a:r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повествовательным предложением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.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Высказывания могут быть </a:t>
            </a:r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простыми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 и </a:t>
            </a:r>
            <a:r>
              <a:rPr lang="ru-RU" sz="2000" b="1" i="0" dirty="0">
                <a:solidFill>
                  <a:srgbClr val="1A1A1A"/>
                </a:solidFill>
                <a:effectLst/>
                <a:latin typeface="YS Text"/>
              </a:rPr>
              <a:t>составными</a:t>
            </a:r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.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latin typeface="YS Text"/>
              </a:rPr>
              <a:t>Истинность простых высказываний определяется на основании здравого смысла.</a:t>
            </a:r>
          </a:p>
          <a:p>
            <a:pPr algn="l"/>
            <a:r>
              <a:rPr lang="ru-RU" sz="2000" b="1" i="0" dirty="0">
                <a:solidFill>
                  <a:srgbClr val="FF0000"/>
                </a:solidFill>
                <a:effectLst/>
                <a:latin typeface="YS Text"/>
              </a:rPr>
              <a:t>Истинность составных высказываний определяется с</a:t>
            </a:r>
            <a:r>
              <a:rPr lang="en-US" sz="2000" b="1" dirty="0">
                <a:solidFill>
                  <a:srgbClr val="FF0000"/>
                </a:solidFill>
                <a:latin typeface="YS Text"/>
              </a:rPr>
              <a:t> </a:t>
            </a:r>
            <a:r>
              <a:rPr lang="ru-RU" sz="2000" b="1" i="0" dirty="0">
                <a:solidFill>
                  <a:srgbClr val="FF0000"/>
                </a:solidFill>
                <a:effectLst/>
                <a:latin typeface="YS Text"/>
              </a:rPr>
              <a:t>помощью</a:t>
            </a:r>
            <a:r>
              <a:rPr lang="en-US" sz="2000" b="1" dirty="0">
                <a:solidFill>
                  <a:srgbClr val="FF0000"/>
                </a:solidFill>
                <a:latin typeface="YS Text"/>
              </a:rPr>
              <a:t> </a:t>
            </a:r>
            <a:r>
              <a:rPr lang="ru-RU" sz="2000" b="1" i="0" dirty="0">
                <a:solidFill>
                  <a:srgbClr val="FF0000"/>
                </a:solidFill>
                <a:effectLst/>
                <a:latin typeface="YS Text"/>
              </a:rPr>
              <a:t>алгебры высказываний.</a:t>
            </a:r>
            <a:endParaRPr lang="en-US" sz="2000" b="1" i="0" dirty="0">
              <a:solidFill>
                <a:srgbClr val="FF0000"/>
              </a:solidFill>
              <a:effectLst/>
              <a:latin typeface="YS Text"/>
            </a:endParaRPr>
          </a:p>
          <a:p>
            <a:pPr algn="l"/>
            <a:r>
              <a:rPr lang="ru-RU" sz="2000" b="1" i="0" dirty="0">
                <a:effectLst/>
                <a:latin typeface="YS Text"/>
              </a:rPr>
              <a:t>Истинное</a:t>
            </a:r>
            <a:r>
              <a:rPr lang="ru-RU" sz="2000" i="0" dirty="0">
                <a:effectLst/>
                <a:latin typeface="YS Text"/>
              </a:rPr>
              <a:t> высказывание обозначается как </a:t>
            </a:r>
            <a:r>
              <a:rPr lang="ru-RU" sz="2000" b="1" i="0" dirty="0">
                <a:effectLst/>
                <a:latin typeface="YS Text"/>
              </a:rPr>
              <a:t>1.</a:t>
            </a:r>
          </a:p>
          <a:p>
            <a:pPr algn="l"/>
            <a:r>
              <a:rPr lang="ru-RU" sz="2000" b="1" dirty="0">
                <a:latin typeface="YS Text"/>
              </a:rPr>
              <a:t>Ложное</a:t>
            </a:r>
            <a:r>
              <a:rPr lang="ru-RU" sz="2000" dirty="0">
                <a:latin typeface="YS Text"/>
              </a:rPr>
              <a:t> высказывание обозначается как </a:t>
            </a:r>
            <a:r>
              <a:rPr lang="ru-RU" sz="2000" b="1" dirty="0">
                <a:latin typeface="YS Text"/>
              </a:rPr>
              <a:t>0.</a:t>
            </a:r>
            <a:endParaRPr lang="ru-RU" sz="2000" b="1" i="0" dirty="0">
              <a:effectLst/>
              <a:latin typeface="YS Tex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ACC41-B9D3-3A7E-ED77-0952F2A2030E}"/>
              </a:ext>
            </a:extLst>
          </p:cNvPr>
          <p:cNvSpPr txBox="1"/>
          <p:nvPr/>
        </p:nvSpPr>
        <p:spPr>
          <a:xfrm>
            <a:off x="146303" y="3044140"/>
            <a:ext cx="3739663" cy="62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Объект изучения Алгебры логики - составные высказывания</a:t>
            </a:r>
          </a:p>
        </p:txBody>
      </p:sp>
    </p:spTree>
    <p:extLst>
      <p:ext uri="{BB962C8B-B14F-4D97-AF65-F5344CB8AC3E}">
        <p14:creationId xmlns:p14="http://schemas.microsoft.com/office/powerpoint/2010/main" val="14482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39817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Основные о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перации Булевой алгебры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19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2B7A61-16AE-6946-877C-C0F65A328865}"/>
                  </a:ext>
                </a:extLst>
              </p:cNvPr>
              <p:cNvSpPr txBox="1"/>
              <p:nvPr/>
            </p:nvSpPr>
            <p:spPr>
              <a:xfrm>
                <a:off x="7175156" y="109728"/>
                <a:ext cx="1804089" cy="67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Отрицание </a:t>
                </a:r>
                <a:r>
                  <a:rPr lang="ru-RU" b="1" dirty="0"/>
                  <a:t>НЕ</a:t>
                </a:r>
                <a:r>
                  <a:rPr lang="ru-RU" dirty="0"/>
                  <a:t> </a:t>
                </a:r>
              </a:p>
              <a:p>
                <a:pPr algn="ctr"/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2B7A61-16AE-6946-877C-C0F65A328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156" y="109728"/>
                <a:ext cx="1804089" cy="670761"/>
              </a:xfrm>
              <a:prstGeom prst="rect">
                <a:avLst/>
              </a:prstGeom>
              <a:blipFill>
                <a:blip r:embed="rId3"/>
                <a:stretch>
                  <a:fillRect l="-2027" t="-4545" r="-2365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0FDFF2F2-57E8-810C-2909-EB6956D886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251341"/>
                  </p:ext>
                </p:extLst>
              </p:nvPr>
            </p:nvGraphicFramePr>
            <p:xfrm>
              <a:off x="7250684" y="766011"/>
              <a:ext cx="1653032" cy="1097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6516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826516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</a:tblGrid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ru-R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0FDFF2F2-57E8-810C-2909-EB6956D886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251341"/>
                  </p:ext>
                </p:extLst>
              </p:nvPr>
            </p:nvGraphicFramePr>
            <p:xfrm>
              <a:off x="7250684" y="766011"/>
              <a:ext cx="1653032" cy="10978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6516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826516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</a:tblGrid>
                  <a:tr h="3663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735" t="-8333" r="-2941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A9CE91-B7E5-C6DC-95F1-0DB9F2FDF5DA}"/>
                  </a:ext>
                </a:extLst>
              </p:cNvPr>
              <p:cNvSpPr txBox="1"/>
              <p:nvPr/>
            </p:nvSpPr>
            <p:spPr>
              <a:xfrm>
                <a:off x="5401220" y="2054352"/>
                <a:ext cx="1804089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Коньюнкци</a:t>
                </a:r>
                <a:r>
                  <a:rPr lang="ru-RU" dirty="0" err="1"/>
                  <a:t>я</a:t>
                </a:r>
                <a:r>
                  <a:rPr lang="ru-RU" dirty="0"/>
                  <a:t> </a:t>
                </a:r>
                <a:r>
                  <a:rPr lang="ru-RU" b="1" dirty="0"/>
                  <a:t>И</a:t>
                </a:r>
              </a:p>
              <a:p>
                <a:pPr algn="ctr"/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&amp;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A9CE91-B7E5-C6DC-95F1-0DB9F2FD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20" y="2054352"/>
                <a:ext cx="1804089" cy="646908"/>
              </a:xfrm>
              <a:prstGeom prst="rect">
                <a:avLst/>
              </a:prstGeom>
              <a:blipFill>
                <a:blip r:embed="rId5"/>
                <a:stretch>
                  <a:fillRect l="-2703" t="-7547" r="-2703" b="-8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8">
                <a:extLst>
                  <a:ext uri="{FF2B5EF4-FFF2-40B4-BE49-F238E27FC236}">
                    <a16:creationId xmlns:a16="http://schemas.microsoft.com/office/drawing/2014/main" id="{4C27955B-318C-B2BD-1EDA-4505ADA9D3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5428534"/>
                  </p:ext>
                </p:extLst>
              </p:nvPr>
            </p:nvGraphicFramePr>
            <p:xfrm>
              <a:off x="4934795" y="2743607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nary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8">
                <a:extLst>
                  <a:ext uri="{FF2B5EF4-FFF2-40B4-BE49-F238E27FC236}">
                    <a16:creationId xmlns:a16="http://schemas.microsoft.com/office/drawing/2014/main" id="{4C27955B-318C-B2BD-1EDA-4505ADA9D3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5428534"/>
                  </p:ext>
                </p:extLst>
              </p:nvPr>
            </p:nvGraphicFramePr>
            <p:xfrm>
              <a:off x="4934795" y="2743607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667" t="-88333" r="-266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5A0D2C-0BDC-82F1-6C80-060FCFDC0CE7}"/>
                  </a:ext>
                </a:extLst>
              </p:cNvPr>
              <p:cNvSpPr txBox="1"/>
              <p:nvPr/>
            </p:nvSpPr>
            <p:spPr>
              <a:xfrm>
                <a:off x="8676255" y="2054352"/>
                <a:ext cx="22705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Дизъюнкция </a:t>
                </a:r>
                <a:r>
                  <a:rPr lang="ru-RU" b="1" dirty="0"/>
                  <a:t>ИЛИ</a:t>
                </a:r>
              </a:p>
              <a:p>
                <a:pPr algn="ctr"/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|)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5A0D2C-0BDC-82F1-6C80-060FCFDC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255" y="2054352"/>
                <a:ext cx="2270514" cy="646331"/>
              </a:xfrm>
              <a:prstGeom prst="rect">
                <a:avLst/>
              </a:prstGeom>
              <a:blipFill>
                <a:blip r:embed="rId7"/>
                <a:stretch>
                  <a:fillRect t="-7547" b="-8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8">
                <a:extLst>
                  <a:ext uri="{FF2B5EF4-FFF2-40B4-BE49-F238E27FC236}">
                    <a16:creationId xmlns:a16="http://schemas.microsoft.com/office/drawing/2014/main" id="{5F12A26B-1B27-BFB4-02BA-8C31EAEF6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985946"/>
                  </p:ext>
                </p:extLst>
              </p:nvPr>
            </p:nvGraphicFramePr>
            <p:xfrm>
              <a:off x="8443043" y="2713127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⋁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nary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8">
                <a:extLst>
                  <a:ext uri="{FF2B5EF4-FFF2-40B4-BE49-F238E27FC236}">
                    <a16:creationId xmlns:a16="http://schemas.microsoft.com/office/drawing/2014/main" id="{5F12A26B-1B27-BFB4-02BA-8C31EAEF6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985946"/>
                  </p:ext>
                </p:extLst>
              </p:nvPr>
            </p:nvGraphicFramePr>
            <p:xfrm>
              <a:off x="8443043" y="2713127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200667" t="-88333" r="-333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325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39817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Дополнительные о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перации Булевой алгебры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19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A9CE91-B7E5-C6DC-95F1-0DB9F2FDF5DA}"/>
                  </a:ext>
                </a:extLst>
              </p:cNvPr>
              <p:cNvSpPr txBox="1"/>
              <p:nvPr/>
            </p:nvSpPr>
            <p:spPr>
              <a:xfrm>
                <a:off x="5401220" y="188976"/>
                <a:ext cx="18040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Импликация </a:t>
                </a:r>
                <a:endParaRPr lang="ru-RU" b="1" dirty="0"/>
              </a:p>
              <a:p>
                <a:pPr algn="ctr"/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A9CE91-B7E5-C6DC-95F1-0DB9F2FD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20" y="188976"/>
                <a:ext cx="1804089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8">
                <a:extLst>
                  <a:ext uri="{FF2B5EF4-FFF2-40B4-BE49-F238E27FC236}">
                    <a16:creationId xmlns:a16="http://schemas.microsoft.com/office/drawing/2014/main" id="{4C27955B-318C-B2BD-1EDA-4505ADA9D3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136851"/>
                  </p:ext>
                </p:extLst>
              </p:nvPr>
            </p:nvGraphicFramePr>
            <p:xfrm>
              <a:off x="4934795" y="878231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nary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8">
                <a:extLst>
                  <a:ext uri="{FF2B5EF4-FFF2-40B4-BE49-F238E27FC236}">
                    <a16:creationId xmlns:a16="http://schemas.microsoft.com/office/drawing/2014/main" id="{4C27955B-318C-B2BD-1EDA-4505ADA9D3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136851"/>
                  </p:ext>
                </p:extLst>
              </p:nvPr>
            </p:nvGraphicFramePr>
            <p:xfrm>
              <a:off x="4934795" y="878231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667" t="-88333" r="-266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5A0D2C-0BDC-82F1-6C80-060FCFDC0CE7}"/>
                  </a:ext>
                </a:extLst>
              </p:cNvPr>
              <p:cNvSpPr txBox="1"/>
              <p:nvPr/>
            </p:nvSpPr>
            <p:spPr>
              <a:xfrm>
                <a:off x="8676255" y="188976"/>
                <a:ext cx="22705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err="1"/>
                  <a:t>Эквиваленция</a:t>
                </a:r>
                <a:endParaRPr lang="ru-RU" b="1" dirty="0"/>
              </a:p>
              <a:p>
                <a:pPr algn="ctr"/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5A0D2C-0BDC-82F1-6C80-060FCFDC0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255" y="188976"/>
                <a:ext cx="2270514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8">
                <a:extLst>
                  <a:ext uri="{FF2B5EF4-FFF2-40B4-BE49-F238E27FC236}">
                    <a16:creationId xmlns:a16="http://schemas.microsoft.com/office/drawing/2014/main" id="{5F12A26B-1B27-BFB4-02BA-8C31EAEF6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846947"/>
                  </p:ext>
                </p:extLst>
              </p:nvPr>
            </p:nvGraphicFramePr>
            <p:xfrm>
              <a:off x="8443043" y="847751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⋁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nary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8">
                <a:extLst>
                  <a:ext uri="{FF2B5EF4-FFF2-40B4-BE49-F238E27FC236}">
                    <a16:creationId xmlns:a16="http://schemas.microsoft.com/office/drawing/2014/main" id="{5F12A26B-1B27-BFB4-02BA-8C31EAEF67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846947"/>
                  </p:ext>
                </p:extLst>
              </p:nvPr>
            </p:nvGraphicFramePr>
            <p:xfrm>
              <a:off x="8443043" y="847751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6"/>
                          <a:stretch>
                            <a:fillRect l="-200667" t="-88333" r="-333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10DD3-ACE8-29E1-5A1E-7CD29A20D0B2}"/>
                  </a:ext>
                </a:extLst>
              </p:cNvPr>
              <p:cNvSpPr txBox="1"/>
              <p:nvPr/>
            </p:nvSpPr>
            <p:spPr>
              <a:xfrm>
                <a:off x="5401220" y="2833985"/>
                <a:ext cx="18804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/>
                  <a:t>Исключающее или </a:t>
                </a:r>
                <a:endParaRPr lang="ru-RU" b="1" dirty="0"/>
              </a:p>
              <a:p>
                <a:pPr algn="ctr"/>
                <a:r>
                  <a:rPr lang="ru-RU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10DD3-ACE8-29E1-5A1E-7CD29A20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220" y="2833985"/>
                <a:ext cx="1880452" cy="923330"/>
              </a:xfrm>
              <a:prstGeom prst="rect">
                <a:avLst/>
              </a:prstGeom>
              <a:blipFill>
                <a:blip r:embed="rId7"/>
                <a:stretch>
                  <a:fillRect l="-1294" t="-3974" r="-97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8">
                <a:extLst>
                  <a:ext uri="{FF2B5EF4-FFF2-40B4-BE49-F238E27FC236}">
                    <a16:creationId xmlns:a16="http://schemas.microsoft.com/office/drawing/2014/main" id="{AE7EC0C3-74DE-2D47-9839-87977A18EB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665144"/>
                  </p:ext>
                </p:extLst>
              </p:nvPr>
            </p:nvGraphicFramePr>
            <p:xfrm>
              <a:off x="4931747" y="3837839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⋀"/>
                                  <m:subHide m:val="on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nary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51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8">
                <a:extLst>
                  <a:ext uri="{FF2B5EF4-FFF2-40B4-BE49-F238E27FC236}">
                    <a16:creationId xmlns:a16="http://schemas.microsoft.com/office/drawing/2014/main" id="{AE7EC0C3-74DE-2D47-9839-87977A18EB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665144"/>
                  </p:ext>
                </p:extLst>
              </p:nvPr>
            </p:nvGraphicFramePr>
            <p:xfrm>
              <a:off x="4931747" y="3837839"/>
              <a:ext cx="273693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313">
                      <a:extLst>
                        <a:ext uri="{9D8B030D-6E8A-4147-A177-3AD203B41FA5}">
                          <a16:colId xmlns:a16="http://schemas.microsoft.com/office/drawing/2014/main" val="3790640534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747093268"/>
                        </a:ext>
                      </a:extLst>
                    </a:gridCol>
                    <a:gridCol w="912313">
                      <a:extLst>
                        <a:ext uri="{9D8B030D-6E8A-4147-A177-3AD203B41FA5}">
                          <a16:colId xmlns:a16="http://schemas.microsoft.com/office/drawing/2014/main" val="35053838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8"/>
                          <a:stretch>
                            <a:fillRect l="-200667" t="-86667" r="-333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570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2313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490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8419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791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EB208F-E526-4AAE-87C4-7C4628B750F8}"/>
              </a:ext>
            </a:extLst>
          </p:cNvPr>
          <p:cNvSpPr txBox="1"/>
          <p:nvPr/>
        </p:nvSpPr>
        <p:spPr>
          <a:xfrm>
            <a:off x="4931747" y="5747163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Приоритет операций:</a:t>
            </a:r>
          </a:p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НЕ, И, ИЛИ, Импликация, </a:t>
            </a:r>
            <a:r>
              <a:rPr lang="ru-RU" b="1" dirty="0" err="1">
                <a:solidFill>
                  <a:schemeClr val="accent2">
                    <a:lumMod val="75000"/>
                  </a:schemeClr>
                </a:solidFill>
              </a:rPr>
              <a:t>Эквиваленция</a:t>
            </a:r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321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39817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Аксиомы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Булевой алгебры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5810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3FD3EF41-F746-473F-DD4A-391BC6E1D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613375"/>
                  </p:ext>
                </p:extLst>
              </p:nvPr>
            </p:nvGraphicFramePr>
            <p:xfrm>
              <a:off x="4423334" y="2350770"/>
              <a:ext cx="7307732" cy="1889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421533">
                      <a:extLst>
                        <a:ext uri="{9D8B030D-6E8A-4147-A177-3AD203B41FA5}">
                          <a16:colId xmlns:a16="http://schemas.microsoft.com/office/drawing/2014/main" val="3179297116"/>
                        </a:ext>
                      </a:extLst>
                    </a:gridCol>
                    <a:gridCol w="1984248">
                      <a:extLst>
                        <a:ext uri="{9D8B030D-6E8A-4147-A177-3AD203B41FA5}">
                          <a16:colId xmlns:a16="http://schemas.microsoft.com/office/drawing/2014/main" val="1703355716"/>
                        </a:ext>
                      </a:extLst>
                    </a:gridCol>
                    <a:gridCol w="1901951">
                      <a:extLst>
                        <a:ext uri="{9D8B030D-6E8A-4147-A177-3AD203B41FA5}">
                          <a16:colId xmlns:a16="http://schemas.microsoft.com/office/drawing/2014/main" val="1296131353"/>
                        </a:ext>
                      </a:extLst>
                    </a:gridCol>
                  </a:tblGrid>
                  <a:tr h="308039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Свойства констант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+mn-lt"/>
                            </a:rPr>
                            <a:t>0 + </a:t>
                          </a:r>
                          <a:r>
                            <a:rPr lang="en-US" sz="2000" dirty="0">
                              <a:latin typeface="+mn-lt"/>
                            </a:rPr>
                            <a:t>A = A</a:t>
                          </a:r>
                        </a:p>
                        <a:p>
                          <a:r>
                            <a:rPr lang="en-US" sz="2000" dirty="0">
                              <a:latin typeface="+mn-lt"/>
                            </a:rPr>
                            <a:t>1 + A = 1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0 &amp; A = 0</a:t>
                          </a:r>
                        </a:p>
                        <a:p>
                          <a:r>
                            <a:rPr lang="en-US" sz="2000" dirty="0">
                              <a:latin typeface="+mn-lt"/>
                            </a:rPr>
                            <a:t>1 &amp; A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649973"/>
                      </a:ext>
                    </a:extLst>
                  </a:tr>
                  <a:tr h="308039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+ A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&amp; A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058015"/>
                      </a:ext>
                    </a:extLst>
                  </a:tr>
                  <a:tr h="308039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Исключение тавтологии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&amp;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 dirty="0">
                              <a:latin typeface="+mn-lt"/>
                            </a:rPr>
                            <a:t> </a:t>
                          </a:r>
                          <a:r>
                            <a:rPr lang="en-US" sz="2000" dirty="0">
                              <a:latin typeface="+mn-lt"/>
                            </a:rPr>
                            <a:t>= 0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dirty="0">
                              <a:latin typeface="+mn-lt"/>
                            </a:rPr>
                            <a:t> = 1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807422"/>
                      </a:ext>
                    </a:extLst>
                  </a:tr>
                  <a:tr h="308039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Поглощение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&amp; (A + B)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+ A &amp; B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495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3FD3EF41-F746-473F-DD4A-391BC6E1D0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613375"/>
                  </p:ext>
                </p:extLst>
              </p:nvPr>
            </p:nvGraphicFramePr>
            <p:xfrm>
              <a:off x="4423334" y="2350770"/>
              <a:ext cx="7307732" cy="1889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3421533">
                      <a:extLst>
                        <a:ext uri="{9D8B030D-6E8A-4147-A177-3AD203B41FA5}">
                          <a16:colId xmlns:a16="http://schemas.microsoft.com/office/drawing/2014/main" val="3179297116"/>
                        </a:ext>
                      </a:extLst>
                    </a:gridCol>
                    <a:gridCol w="1984248">
                      <a:extLst>
                        <a:ext uri="{9D8B030D-6E8A-4147-A177-3AD203B41FA5}">
                          <a16:colId xmlns:a16="http://schemas.microsoft.com/office/drawing/2014/main" val="1703355716"/>
                        </a:ext>
                      </a:extLst>
                    </a:gridCol>
                    <a:gridCol w="1901951">
                      <a:extLst>
                        <a:ext uri="{9D8B030D-6E8A-4147-A177-3AD203B41FA5}">
                          <a16:colId xmlns:a16="http://schemas.microsoft.com/office/drawing/2014/main" val="1296131353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Свойства констант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latin typeface="+mn-lt"/>
                            </a:rPr>
                            <a:t>0 + </a:t>
                          </a:r>
                          <a:r>
                            <a:rPr lang="en-US" sz="2000" dirty="0">
                              <a:latin typeface="+mn-lt"/>
                            </a:rPr>
                            <a:t>A = A</a:t>
                          </a:r>
                        </a:p>
                        <a:p>
                          <a:r>
                            <a:rPr lang="en-US" sz="2000" dirty="0">
                              <a:latin typeface="+mn-lt"/>
                            </a:rPr>
                            <a:t>1 + A = 1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0 &amp; A = 0</a:t>
                          </a:r>
                        </a:p>
                        <a:p>
                          <a:r>
                            <a:rPr lang="en-US" sz="2000" dirty="0">
                              <a:latin typeface="+mn-lt"/>
                            </a:rPr>
                            <a:t>1 &amp; A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6499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+ A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&amp; A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905801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Исключение тавтологии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72699" t="-286154" r="-96319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84936" t="-286154" r="-641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8074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b="1" dirty="0">
                              <a:solidFill>
                                <a:srgbClr val="0070C0"/>
                              </a:solidFill>
                            </a:rPr>
                            <a:t>Поглощение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&amp; (A + B)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+mn-lt"/>
                            </a:rPr>
                            <a:t>A + A &amp; B = A</a:t>
                          </a:r>
                          <a:endParaRPr lang="ru-RU" sz="20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4950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450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Аксиомы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Булевой алгебры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262551" y="-33867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3FD3EF41-F746-473F-DD4A-391BC6E1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0843"/>
              </p:ext>
            </p:extLst>
          </p:nvPr>
        </p:nvGraphicFramePr>
        <p:xfrm>
          <a:off x="4459300" y="2210223"/>
          <a:ext cx="7065264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72436">
                  <a:extLst>
                    <a:ext uri="{9D8B030D-6E8A-4147-A177-3AD203B41FA5}">
                      <a16:colId xmlns:a16="http://schemas.microsoft.com/office/drawing/2014/main" val="3179297116"/>
                    </a:ext>
                  </a:extLst>
                </a:gridCol>
                <a:gridCol w="4492828">
                  <a:extLst>
                    <a:ext uri="{9D8B030D-6E8A-4147-A177-3AD203B41FA5}">
                      <a16:colId xmlns:a16="http://schemas.microsoft.com/office/drawing/2014/main" val="3843112544"/>
                    </a:ext>
                  </a:extLst>
                </a:gridCol>
              </a:tblGrid>
              <a:tr h="308039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070C0"/>
                          </a:solidFill>
                        </a:rPr>
                        <a:t>Ассоциативность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 + B + C = A + (B + C)</a:t>
                      </a:r>
                    </a:p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(A &amp; B) &amp; C = A &amp; (B &amp; C)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49973"/>
                  </a:ext>
                </a:extLst>
              </a:tr>
              <a:tr h="308039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070C0"/>
                          </a:solidFill>
                        </a:rPr>
                        <a:t>Коммутативность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 + B = B + A</a:t>
                      </a:r>
                    </a:p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 &amp; B = B &amp; A</a:t>
                      </a:r>
                      <a:endParaRPr lang="ru-RU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58015"/>
                  </a:ext>
                </a:extLst>
              </a:tr>
              <a:tr h="308039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070C0"/>
                          </a:solidFill>
                        </a:rPr>
                        <a:t>Дистрибутивность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A &amp; (B + C) = A &amp; B + A &amp; C</a:t>
                      </a:r>
                    </a:p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 + B &amp; C = (A + B) &amp; (A + C)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0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Законы отрицания в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Булевой алгебре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 hidden="1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26255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103AAD-8DE0-723E-F26E-DB6DEAF5E648}"/>
                  </a:ext>
                </a:extLst>
              </p:cNvPr>
              <p:cNvSpPr txBox="1"/>
              <p:nvPr/>
            </p:nvSpPr>
            <p:spPr>
              <a:xfrm>
                <a:off x="5746682" y="1848566"/>
                <a:ext cx="4661040" cy="862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i="1" dirty="0">
                    <a:latin typeface="Cambria Math" panose="02040503050406030204" pitchFamily="18" charset="0"/>
                  </a:rPr>
                  <a:t>Закон поглощения отрицания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103AAD-8DE0-723E-F26E-DB6DEAF5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82" y="1848566"/>
                <a:ext cx="4661040" cy="862865"/>
              </a:xfrm>
              <a:prstGeom prst="rect">
                <a:avLst/>
              </a:prstGeom>
              <a:blipFill>
                <a:blip r:embed="rId3"/>
                <a:stretch>
                  <a:fillRect l="-2094" t="-56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58022-EECF-3D51-2BA1-A23059530E31}"/>
                  </a:ext>
                </a:extLst>
              </p:cNvPr>
              <p:cNvSpPr txBox="1"/>
              <p:nvPr/>
            </p:nvSpPr>
            <p:spPr>
              <a:xfrm>
                <a:off x="6185594" y="3118104"/>
                <a:ext cx="3783216" cy="1847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i="1" dirty="0">
                    <a:latin typeface="Cambria Math" panose="02040503050406030204" pitchFamily="18" charset="0"/>
                  </a:rPr>
                  <a:t>Законы де Моргана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&amp;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58022-EECF-3D51-2BA1-A2305953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94" y="3118104"/>
                <a:ext cx="3783216" cy="1847429"/>
              </a:xfrm>
              <a:prstGeom prst="rect">
                <a:avLst/>
              </a:prstGeom>
              <a:blipFill>
                <a:blip r:embed="rId4"/>
                <a:stretch>
                  <a:fillRect t="-26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6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-33867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147751" y="562927"/>
            <a:ext cx="373966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solidFill>
                  <a:schemeClr val="bg1"/>
                </a:solidFill>
              </a:rPr>
              <a:t>Эквивалентные операции в </a:t>
            </a:r>
            <a:r>
              <a:rPr lang="ru-RU" sz="2400" b="1" dirty="0">
                <a:solidFill>
                  <a:schemeClr val="bg1"/>
                </a:solidFill>
                <a:latin typeface="ALS Sector Regular" pitchFamily="2" charset="0"/>
              </a:rPr>
              <a:t>Булевой алгебре</a:t>
            </a:r>
            <a:endParaRPr kumimoji="0" sz="2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S Sector Regular" pitchFamily="2" charset="0"/>
              <a:ea typeface="+mn-ea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C56B453-2F8A-F73E-CDDF-D7835C8902B6}"/>
              </a:ext>
            </a:extLst>
          </p:cNvPr>
          <p:cNvSpPr/>
          <p:nvPr/>
        </p:nvSpPr>
        <p:spPr>
          <a:xfrm>
            <a:off x="4347821" y="0"/>
            <a:ext cx="7458762" cy="6591300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12700" cap="flat">
            <a:solidFill>
              <a:srgbClr val="176DE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103AAD-8DE0-723E-F26E-DB6DEAF5E648}"/>
                  </a:ext>
                </a:extLst>
              </p:cNvPr>
              <p:cNvSpPr txBox="1"/>
              <p:nvPr/>
            </p:nvSpPr>
            <p:spPr>
              <a:xfrm>
                <a:off x="5817984" y="2003015"/>
                <a:ext cx="41855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 →</m:t>
                          </m:r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≡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&amp;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≡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103AAD-8DE0-723E-F26E-DB6DEAF5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84" y="2003015"/>
                <a:ext cx="4185552" cy="3416320"/>
              </a:xfrm>
              <a:prstGeom prst="rect">
                <a:avLst/>
              </a:prstGeom>
              <a:blipFill>
                <a:blip r:embed="rId3"/>
                <a:stretch>
                  <a:fillRect r="-4949" b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16197</TotalTime>
  <Words>923</Words>
  <Application>Microsoft Office PowerPoint</Application>
  <PresentationFormat>Широкоэкранный</PresentationFormat>
  <Paragraphs>356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ALS Sector Bold</vt:lpstr>
      <vt:lpstr>ALS Sector Regular</vt:lpstr>
      <vt:lpstr>Arial</vt:lpstr>
      <vt:lpstr>Calibri</vt:lpstr>
      <vt:lpstr>Cambria Math</vt:lpstr>
      <vt:lpstr>Castellar</vt:lpstr>
      <vt:lpstr>Wingdings</vt:lpstr>
      <vt:lpstr>YS Text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Bulychev</dc:creator>
  <cp:lastModifiedBy>Andrey Bulychev</cp:lastModifiedBy>
  <cp:revision>155</cp:revision>
  <dcterms:created xsi:type="dcterms:W3CDTF">2023-09-16T11:48:11Z</dcterms:created>
  <dcterms:modified xsi:type="dcterms:W3CDTF">2023-10-06T08:38:53Z</dcterms:modified>
</cp:coreProperties>
</file>