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29" r:id="rId2"/>
    <p:sldId id="347" r:id="rId3"/>
    <p:sldId id="348" r:id="rId4"/>
    <p:sldId id="350" r:id="rId5"/>
    <p:sldId id="349" r:id="rId6"/>
    <p:sldId id="351" r:id="rId7"/>
    <p:sldId id="352" r:id="rId8"/>
    <p:sldId id="353" r:id="rId9"/>
    <p:sldId id="354" r:id="rId10"/>
    <p:sldId id="355" r:id="rId11"/>
    <p:sldId id="361" r:id="rId12"/>
    <p:sldId id="356" r:id="rId13"/>
    <p:sldId id="357" r:id="rId14"/>
    <p:sldId id="358" r:id="rId15"/>
    <p:sldId id="359" r:id="rId16"/>
    <p:sldId id="360" r:id="rId17"/>
    <p:sldId id="362" r:id="rId18"/>
    <p:sldId id="3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16.09.2023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16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9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0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5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02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7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4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8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3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64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22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74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4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69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16.09.2023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16.09.2023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16.09.2023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Введение в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Python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j-ea"/>
              <a:cs typeface="ALS Sector Regular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сентябрь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Логические операции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111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Операндами логических операций являются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Последовательные операции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ru-RU" sz="2400" dirty="0"/>
              <a:t>выполняются до тех пор, пока не встретится значение </a:t>
            </a:r>
            <a:r>
              <a:rPr lang="en-US" sz="2400" dirty="0"/>
              <a:t>False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Последовательные операции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ru-RU" sz="2400" dirty="0"/>
              <a:t> выполняются до тез пор, пока не встретится значение </a:t>
            </a:r>
            <a:r>
              <a:rPr lang="en-US" sz="2400" dirty="0"/>
              <a:t>True.</a:t>
            </a:r>
          </a:p>
          <a:p>
            <a:endParaRPr lang="en-US" sz="2400" dirty="0"/>
          </a:p>
          <a:p>
            <a:r>
              <a:rPr lang="ru-RU" sz="2400" dirty="0">
                <a:solidFill>
                  <a:srgbClr val="0070C0"/>
                </a:solidFill>
              </a:rPr>
              <a:t>Деления на ноль не будет.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if (x != 0) and (z / x &gt; 1):</a:t>
            </a:r>
          </a:p>
          <a:p>
            <a:r>
              <a:rPr lang="en-US" sz="2400" dirty="0"/>
              <a:t>	……</a:t>
            </a:r>
            <a:endParaRPr lang="ru-RU" sz="2400" dirty="0"/>
          </a:p>
          <a:p>
            <a:r>
              <a:rPr lang="ru-RU" sz="2400" dirty="0">
                <a:solidFill>
                  <a:srgbClr val="0070C0"/>
                </a:solidFill>
              </a:rPr>
              <a:t>Попытка деления на ноль возможна. </a:t>
            </a:r>
          </a:p>
          <a:p>
            <a:r>
              <a:rPr lang="en-US" sz="2400" dirty="0"/>
              <a:t>if (z / x &gt; 1) and (x != 0):</a:t>
            </a:r>
          </a:p>
          <a:p>
            <a:r>
              <a:rPr lang="en-US" sz="2400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03799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Оператор вывода</a:t>
            </a:r>
            <a:endParaRPr lang="ru-RU" sz="2200" b="1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S Sector Regular" pitchFamily="2" charset="0"/>
                <a:ea typeface="+mn-ea"/>
              </a:rPr>
              <a:t>print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Оператор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print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преобразует числа в строки.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79773" y="317164"/>
            <a:ext cx="7251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x = 5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y = 7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 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y,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=‘;’)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&gt;&gt;5;7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print(x)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end=‘,’)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&gt;&gt;5,7</a:t>
            </a:r>
          </a:p>
        </p:txBody>
      </p:sp>
    </p:spTree>
    <p:extLst>
      <p:ext uri="{BB962C8B-B14F-4D97-AF65-F5344CB8AC3E}">
        <p14:creationId xmlns:p14="http://schemas.microsoft.com/office/powerpoint/2010/main" val="294554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33105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без </a:t>
            </a: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else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/>
              <a:t>выражение, имеющее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выражения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2" name="Блок-схема: решение 1">
            <a:extLst>
              <a:ext uri="{FF2B5EF4-FFF2-40B4-BE49-F238E27FC236}">
                <a16:creationId xmlns:a16="http://schemas.microsoft.com/office/drawing/2014/main" id="{8DECBA29-46D0-F386-213C-55A1789738AE}"/>
              </a:ext>
            </a:extLst>
          </p:cNvPr>
          <p:cNvSpPr/>
          <p:nvPr/>
        </p:nvSpPr>
        <p:spPr>
          <a:xfrm>
            <a:off x="547624" y="2724912"/>
            <a:ext cx="3008376" cy="11887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True?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046609-7DB5-7CBE-1A9B-9D48DEB7A037}"/>
              </a:ext>
            </a:extLst>
          </p:cNvPr>
          <p:cNvSpPr/>
          <p:nvPr/>
        </p:nvSpPr>
        <p:spPr>
          <a:xfrm>
            <a:off x="547624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87E48C-9770-2D0E-B517-23FEFCD7360D}"/>
              </a:ext>
            </a:extLst>
          </p:cNvPr>
          <p:cNvSpPr/>
          <p:nvPr/>
        </p:nvSpPr>
        <p:spPr>
          <a:xfrm>
            <a:off x="813816" y="5650992"/>
            <a:ext cx="2862072" cy="474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Продолжение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9CEB60B9-CBA4-34C8-7132-599C39BF0BC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H="1" flipV="1">
            <a:off x="547624" y="3319272"/>
            <a:ext cx="896620" cy="859536"/>
          </a:xfrm>
          <a:prstGeom prst="bentConnector4">
            <a:avLst>
              <a:gd name="adj1" fmla="val -25496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E9FC2-3582-1A7F-9B26-E3571B7B740B}"/>
              </a:ext>
            </a:extLst>
          </p:cNvPr>
          <p:cNvSpPr txBox="1"/>
          <p:nvPr/>
        </p:nvSpPr>
        <p:spPr>
          <a:xfrm>
            <a:off x="353822" y="3482078"/>
            <a:ext cx="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53110AA-0897-D7D1-FB44-FF1BF9777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510792" y="4916932"/>
            <a:ext cx="667512" cy="8006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02FDED58-2189-E002-70A6-DF61847ADA7E}"/>
              </a:ext>
            </a:extLst>
          </p:cNvPr>
          <p:cNvCxnSpPr>
            <a:stCxn id="2" idx="3"/>
          </p:cNvCxnSpPr>
          <p:nvPr/>
        </p:nvCxnSpPr>
        <p:spPr>
          <a:xfrm flipH="1">
            <a:off x="2244852" y="3319272"/>
            <a:ext cx="1311148" cy="2331720"/>
          </a:xfrm>
          <a:prstGeom prst="bentConnector4">
            <a:avLst>
              <a:gd name="adj1" fmla="val -17435"/>
              <a:gd name="adj2" fmla="val 8588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AFA0D-EDFD-001C-B16B-B78C319799C1}"/>
              </a:ext>
            </a:extLst>
          </p:cNvPr>
          <p:cNvSpPr txBox="1"/>
          <p:nvPr/>
        </p:nvSpPr>
        <p:spPr>
          <a:xfrm>
            <a:off x="3147060" y="363328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FF221-E46A-B8D4-D316-0A14CB07F3FD}"/>
              </a:ext>
            </a:extLst>
          </p:cNvPr>
          <p:cNvSpPr txBox="1"/>
          <p:nvPr/>
        </p:nvSpPr>
        <p:spPr>
          <a:xfrm>
            <a:off x="5660136" y="1695890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Табуляция (клавиша </a:t>
            </a:r>
            <a:r>
              <a:rPr lang="en-US" dirty="0">
                <a:solidFill>
                  <a:srgbClr val="FF0000"/>
                </a:solidFill>
              </a:rPr>
              <a:t>Tab)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DAD7CFE-30AF-6F4A-AC68-5DE791E70FEB}"/>
              </a:ext>
            </a:extLst>
          </p:cNvPr>
          <p:cNvCxnSpPr>
            <a:cxnSpLocks/>
          </p:cNvCxnSpPr>
          <p:nvPr/>
        </p:nvCxnSpPr>
        <p:spPr>
          <a:xfrm flipH="1" flipV="1">
            <a:off x="5276088" y="901481"/>
            <a:ext cx="1193292" cy="890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BA8534-2C4C-5719-B0AC-DBAC3AAB733E}"/>
              </a:ext>
            </a:extLst>
          </p:cNvPr>
          <p:cNvCxnSpPr/>
          <p:nvPr/>
        </p:nvCxnSpPr>
        <p:spPr>
          <a:xfrm>
            <a:off x="9235440" y="3922776"/>
            <a:ext cx="253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0D2D109-A833-B586-5022-A49ED178015B}"/>
              </a:ext>
            </a:extLst>
          </p:cNvPr>
          <p:cNvCxnSpPr/>
          <p:nvPr/>
        </p:nvCxnSpPr>
        <p:spPr>
          <a:xfrm flipH="1" flipV="1">
            <a:off x="10433304" y="2697480"/>
            <a:ext cx="68580" cy="20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85042E-3C41-329D-1D40-49611EE59E09}"/>
              </a:ext>
            </a:extLst>
          </p:cNvPr>
          <p:cNvSpPr txBox="1"/>
          <p:nvPr/>
        </p:nvSpPr>
        <p:spPr>
          <a:xfrm>
            <a:off x="10661904" y="3026664"/>
            <a:ext cx="11064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a(ax, ay)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E3B19-A87D-B5EC-772D-09B3D80B2BBB}"/>
              </a:ext>
            </a:extLst>
          </p:cNvPr>
          <p:cNvSpPr txBox="1"/>
          <p:nvPr/>
        </p:nvSpPr>
        <p:spPr>
          <a:xfrm>
            <a:off x="11602619" y="3893096"/>
            <a:ext cx="2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22CD6-A445-D717-8D2E-8E262623015B}"/>
              </a:ext>
            </a:extLst>
          </p:cNvPr>
          <p:cNvSpPr txBox="1"/>
          <p:nvPr/>
        </p:nvSpPr>
        <p:spPr>
          <a:xfrm>
            <a:off x="10501884" y="2547605"/>
            <a:ext cx="3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DC531-1C9D-B994-B795-4BAB26B0A377}"/>
              </a:ext>
            </a:extLst>
          </p:cNvPr>
          <p:cNvSpPr txBox="1"/>
          <p:nvPr/>
        </p:nvSpPr>
        <p:spPr>
          <a:xfrm>
            <a:off x="9400032" y="4928616"/>
            <a:ext cx="25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Определить, в какой четверти лежит точка </a:t>
            </a:r>
            <a:r>
              <a:rPr lang="en-US" dirty="0">
                <a:solidFill>
                  <a:srgbClr val="0070C0"/>
                </a:solidFill>
              </a:rPr>
              <a:t>a.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9905238" y="2210203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542338" y="3025769"/>
            <a:ext cx="312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ax &gt;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print(‘I’)</a:t>
            </a:r>
          </a:p>
          <a:p>
            <a:r>
              <a:rPr lang="en-US" dirty="0"/>
              <a:t>	if ay &lt;= 0:</a:t>
            </a:r>
          </a:p>
          <a:p>
            <a:r>
              <a:rPr lang="en-US" dirty="0"/>
              <a:t>		print(‘IV’)</a:t>
            </a:r>
          </a:p>
          <a:p>
            <a:r>
              <a:rPr lang="en-US" dirty="0"/>
              <a:t>if ax &lt;=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print(‘II’)</a:t>
            </a:r>
          </a:p>
          <a:p>
            <a:r>
              <a:rPr lang="en-US" dirty="0"/>
              <a:t>	if ay &lt;= 0:</a:t>
            </a:r>
          </a:p>
          <a:p>
            <a:r>
              <a:rPr lang="en-US" dirty="0"/>
              <a:t>		print(‘III’)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534546" y="2547605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98764" y="6125191"/>
            <a:ext cx="333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Решение содержит логические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неточности.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1845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else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ru-RU" sz="2400" dirty="0"/>
              <a:t>, имеющее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else:</a:t>
            </a: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</a:p>
          <a:p>
            <a:endParaRPr lang="en-US" sz="2400" dirty="0"/>
          </a:p>
        </p:txBody>
      </p:sp>
      <p:sp>
        <p:nvSpPr>
          <p:cNvPr id="2" name="Блок-схема: решение 1">
            <a:extLst>
              <a:ext uri="{FF2B5EF4-FFF2-40B4-BE49-F238E27FC236}">
                <a16:creationId xmlns:a16="http://schemas.microsoft.com/office/drawing/2014/main" id="{8DECBA29-46D0-F386-213C-55A1789738AE}"/>
              </a:ext>
            </a:extLst>
          </p:cNvPr>
          <p:cNvSpPr/>
          <p:nvPr/>
        </p:nvSpPr>
        <p:spPr>
          <a:xfrm>
            <a:off x="547624" y="2724912"/>
            <a:ext cx="3008376" cy="11887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True?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046609-7DB5-7CBE-1A9B-9D48DEB7A037}"/>
              </a:ext>
            </a:extLst>
          </p:cNvPr>
          <p:cNvSpPr/>
          <p:nvPr/>
        </p:nvSpPr>
        <p:spPr>
          <a:xfrm>
            <a:off x="178663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Действие 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87E48C-9770-2D0E-B517-23FEFCD7360D}"/>
              </a:ext>
            </a:extLst>
          </p:cNvPr>
          <p:cNvSpPr/>
          <p:nvPr/>
        </p:nvSpPr>
        <p:spPr>
          <a:xfrm>
            <a:off x="811452" y="6020324"/>
            <a:ext cx="2862072" cy="474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Продолжение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9CEB60B9-CBA4-34C8-7132-599C39BF0BC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H="1" flipV="1">
            <a:off x="547623" y="3319272"/>
            <a:ext cx="527659" cy="859536"/>
          </a:xfrm>
          <a:prstGeom prst="bentConnector4">
            <a:avLst>
              <a:gd name="adj1" fmla="val -43323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E9FC2-3582-1A7F-9B26-E3571B7B740B}"/>
              </a:ext>
            </a:extLst>
          </p:cNvPr>
          <p:cNvSpPr txBox="1"/>
          <p:nvPr/>
        </p:nvSpPr>
        <p:spPr>
          <a:xfrm>
            <a:off x="353822" y="3482078"/>
            <a:ext cx="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53110AA-0897-D7D1-FB44-FF1BF9777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140463" y="4918299"/>
            <a:ext cx="1036844" cy="11672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02FDED58-2189-E002-70A6-DF61847ADA7E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202223" y="3319272"/>
            <a:ext cx="353777" cy="859536"/>
          </a:xfrm>
          <a:prstGeom prst="bentConnector4">
            <a:avLst>
              <a:gd name="adj1" fmla="val -64617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AFA0D-EDFD-001C-B16B-B78C319799C1}"/>
              </a:ext>
            </a:extLst>
          </p:cNvPr>
          <p:cNvSpPr txBox="1"/>
          <p:nvPr/>
        </p:nvSpPr>
        <p:spPr>
          <a:xfrm>
            <a:off x="3147060" y="348207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BA8534-2C4C-5719-B0AC-DBAC3AAB733E}"/>
              </a:ext>
            </a:extLst>
          </p:cNvPr>
          <p:cNvCxnSpPr/>
          <p:nvPr/>
        </p:nvCxnSpPr>
        <p:spPr>
          <a:xfrm>
            <a:off x="9235440" y="3922776"/>
            <a:ext cx="253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0D2D109-A833-B586-5022-A49ED178015B}"/>
              </a:ext>
            </a:extLst>
          </p:cNvPr>
          <p:cNvCxnSpPr/>
          <p:nvPr/>
        </p:nvCxnSpPr>
        <p:spPr>
          <a:xfrm flipH="1" flipV="1">
            <a:off x="10433304" y="2697480"/>
            <a:ext cx="68580" cy="20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85042E-3C41-329D-1D40-49611EE59E09}"/>
              </a:ext>
            </a:extLst>
          </p:cNvPr>
          <p:cNvSpPr txBox="1"/>
          <p:nvPr/>
        </p:nvSpPr>
        <p:spPr>
          <a:xfrm>
            <a:off x="10661904" y="3026664"/>
            <a:ext cx="11064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a(ax, ay)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E3B19-A87D-B5EC-772D-09B3D80B2BBB}"/>
              </a:ext>
            </a:extLst>
          </p:cNvPr>
          <p:cNvSpPr txBox="1"/>
          <p:nvPr/>
        </p:nvSpPr>
        <p:spPr>
          <a:xfrm>
            <a:off x="11602619" y="3893096"/>
            <a:ext cx="2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22CD6-A445-D717-8D2E-8E262623015B}"/>
              </a:ext>
            </a:extLst>
          </p:cNvPr>
          <p:cNvSpPr txBox="1"/>
          <p:nvPr/>
        </p:nvSpPr>
        <p:spPr>
          <a:xfrm>
            <a:off x="10501884" y="2547605"/>
            <a:ext cx="3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DC531-1C9D-B994-B795-4BAB26B0A377}"/>
              </a:ext>
            </a:extLst>
          </p:cNvPr>
          <p:cNvSpPr txBox="1"/>
          <p:nvPr/>
        </p:nvSpPr>
        <p:spPr>
          <a:xfrm>
            <a:off x="9400032" y="4928616"/>
            <a:ext cx="25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Определить, в какой четверти лежит точка </a:t>
            </a:r>
            <a:r>
              <a:rPr lang="en-US" dirty="0">
                <a:solidFill>
                  <a:srgbClr val="0070C0"/>
                </a:solidFill>
              </a:rPr>
              <a:t>a.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9905238" y="2210203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542338" y="3025769"/>
            <a:ext cx="308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ax &gt;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print(‘IV’)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print(‘II’)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print(‘III’)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534546" y="2547605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24019" y="6177772"/>
            <a:ext cx="50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 решении нет лишних операций.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0C4C04-53F7-F879-9775-93B555009B4F}"/>
              </a:ext>
            </a:extLst>
          </p:cNvPr>
          <p:cNvSpPr/>
          <p:nvPr/>
        </p:nvSpPr>
        <p:spPr>
          <a:xfrm>
            <a:off x="2305603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Действие 2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910BBC8B-CEDB-3342-12DF-C7EEB5568BF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2203934" y="5022035"/>
            <a:ext cx="1036844" cy="9597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LS Sector Regular" pitchFamily="2" charset="0"/>
              </a:rPr>
              <a:t>elif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81144" y="310896"/>
            <a:ext cx="7351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/>
              <a:t>, принимающее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elif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, принимающее логическое значение: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</a:t>
            </a:r>
            <a:r>
              <a:rPr lang="ru-RU" sz="2400" dirty="0"/>
              <a:t>Действия, если все лог</a:t>
            </a:r>
            <a:r>
              <a:rPr lang="en-US" sz="2400" dirty="0"/>
              <a:t>.</a:t>
            </a:r>
            <a:r>
              <a:rPr lang="ru-RU" sz="2400" dirty="0"/>
              <a:t> выражения </a:t>
            </a:r>
            <a:r>
              <a:rPr lang="en-US" sz="2400" dirty="0"/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10029166" y="3175235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409976" y="3359901"/>
            <a:ext cx="477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&lt; 5:</a:t>
            </a:r>
          </a:p>
          <a:p>
            <a:r>
              <a:rPr lang="en-US" dirty="0"/>
              <a:t>	print(‘A’)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5&lt;= x &lt; 9</a:t>
            </a:r>
          </a:p>
          <a:p>
            <a:r>
              <a:rPr lang="en-US" dirty="0"/>
              <a:t>		print(‘B’)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if 9 &lt;= x &lt; 11:</a:t>
            </a:r>
          </a:p>
          <a:p>
            <a:r>
              <a:rPr lang="en-US" dirty="0"/>
              <a:t>			print(‘C’)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if x &gt;= 11:</a:t>
            </a:r>
          </a:p>
          <a:p>
            <a:r>
              <a:rPr lang="en-US" dirty="0"/>
              <a:t>				print(;’D’)	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489095" y="3007070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38774" y="6488668"/>
            <a:ext cx="50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Запись решения «растягивается» вправо.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658AB0-85E0-DB27-663F-E136782EE544}"/>
              </a:ext>
            </a:extLst>
          </p:cNvPr>
          <p:cNvCxnSpPr>
            <a:cxnSpLocks/>
          </p:cNvCxnSpPr>
          <p:nvPr/>
        </p:nvCxnSpPr>
        <p:spPr>
          <a:xfrm flipV="1">
            <a:off x="9326880" y="3990801"/>
            <a:ext cx="2706624" cy="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BF155A79-A390-5862-0F03-B574A870A276}"/>
              </a:ext>
            </a:extLst>
          </p:cNvPr>
          <p:cNvSpPr/>
          <p:nvPr/>
        </p:nvSpPr>
        <p:spPr>
          <a:xfrm>
            <a:off x="9790834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AD2EF55-21CB-55A7-D51D-5890A1A35AE5}"/>
              </a:ext>
            </a:extLst>
          </p:cNvPr>
          <p:cNvSpPr/>
          <p:nvPr/>
        </p:nvSpPr>
        <p:spPr>
          <a:xfrm>
            <a:off x="10546599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62F6872-B029-C220-614F-5A46B79B8BF3}"/>
              </a:ext>
            </a:extLst>
          </p:cNvPr>
          <p:cNvSpPr/>
          <p:nvPr/>
        </p:nvSpPr>
        <p:spPr>
          <a:xfrm>
            <a:off x="11212517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AFBCF-522F-49F2-E7B6-3255CC495BA2}"/>
              </a:ext>
            </a:extLst>
          </p:cNvPr>
          <p:cNvSpPr txBox="1"/>
          <p:nvPr/>
        </p:nvSpPr>
        <p:spPr>
          <a:xfrm>
            <a:off x="9697801" y="402673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5427-A43F-A0FD-5E65-F4D897279FEE}"/>
              </a:ext>
            </a:extLst>
          </p:cNvPr>
          <p:cNvSpPr txBox="1"/>
          <p:nvPr/>
        </p:nvSpPr>
        <p:spPr>
          <a:xfrm>
            <a:off x="10453566" y="404445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0C4D-63ED-682A-68C3-D03490F793B3}"/>
              </a:ext>
            </a:extLst>
          </p:cNvPr>
          <p:cNvSpPr txBox="1"/>
          <p:nvPr/>
        </p:nvSpPr>
        <p:spPr>
          <a:xfrm>
            <a:off x="11119484" y="4062663"/>
            <a:ext cx="5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9AC482-B42F-C4CC-827B-5C31AA772268}"/>
              </a:ext>
            </a:extLst>
          </p:cNvPr>
          <p:cNvSpPr txBox="1"/>
          <p:nvPr/>
        </p:nvSpPr>
        <p:spPr>
          <a:xfrm>
            <a:off x="9491473" y="3649797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EF8B6-B0EE-F3EF-6B81-FC963AFC38E4}"/>
              </a:ext>
            </a:extLst>
          </p:cNvPr>
          <p:cNvSpPr txBox="1"/>
          <p:nvPr/>
        </p:nvSpPr>
        <p:spPr>
          <a:xfrm>
            <a:off x="10206991" y="365894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E14FA-9E23-F31A-F6CF-C2E8FAE6D3D4}"/>
              </a:ext>
            </a:extLst>
          </p:cNvPr>
          <p:cNvSpPr txBox="1"/>
          <p:nvPr/>
        </p:nvSpPr>
        <p:spPr>
          <a:xfrm>
            <a:off x="10744580" y="365953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7660A-4A30-A135-E178-4669F1ACA7C3}"/>
              </a:ext>
            </a:extLst>
          </p:cNvPr>
          <p:cNvSpPr txBox="1"/>
          <p:nvPr/>
        </p:nvSpPr>
        <p:spPr>
          <a:xfrm>
            <a:off x="11405841" y="365894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F5633-C59A-A92D-9DB6-2874B285C567}"/>
              </a:ext>
            </a:extLst>
          </p:cNvPr>
          <p:cNvSpPr txBox="1"/>
          <p:nvPr/>
        </p:nvSpPr>
        <p:spPr>
          <a:xfrm>
            <a:off x="9835757" y="4534221"/>
            <a:ext cx="218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Определить, в каком интервале лежит значение </a:t>
            </a:r>
            <a:r>
              <a:rPr lang="en-US" sz="2000" b="1" dirty="0"/>
              <a:t>x</a:t>
            </a:r>
            <a:endParaRPr lang="ru-RU" sz="2000" b="1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7422711A-DD51-FB63-71FF-8F3DD81CE6F8}"/>
              </a:ext>
            </a:extLst>
          </p:cNvPr>
          <p:cNvCxnSpPr/>
          <p:nvPr/>
        </p:nvCxnSpPr>
        <p:spPr>
          <a:xfrm>
            <a:off x="4109212" y="2988552"/>
            <a:ext cx="80827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3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LS Sector Regular" pitchFamily="2" charset="0"/>
              </a:rPr>
              <a:t>elif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90288" y="310896"/>
            <a:ext cx="7342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/>
              <a:t>, принимающее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elif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, принимающее логическое значение: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</a:t>
            </a:r>
            <a:r>
              <a:rPr lang="ru-RU" sz="2400" dirty="0"/>
              <a:t>Действия, если все лог</a:t>
            </a:r>
            <a:r>
              <a:rPr lang="en-US" sz="2400" dirty="0"/>
              <a:t>.</a:t>
            </a:r>
            <a:r>
              <a:rPr lang="ru-RU" sz="2400" dirty="0"/>
              <a:t> выражения </a:t>
            </a:r>
            <a:r>
              <a:rPr lang="en-US" sz="2400" dirty="0"/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10144643" y="3655321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363313" y="3838664"/>
            <a:ext cx="4773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&lt; 5:</a:t>
            </a:r>
          </a:p>
          <a:p>
            <a:r>
              <a:rPr lang="en-US" dirty="0"/>
              <a:t>	print(‘A’)</a:t>
            </a:r>
          </a:p>
          <a:p>
            <a:r>
              <a:rPr lang="en-US" dirty="0" err="1"/>
              <a:t>elif</a:t>
            </a:r>
            <a:r>
              <a:rPr lang="en-US" dirty="0"/>
              <a:t> 5</a:t>
            </a:r>
            <a:r>
              <a:rPr lang="ru-RU" dirty="0"/>
              <a:t> </a:t>
            </a:r>
            <a:r>
              <a:rPr lang="en-US" dirty="0"/>
              <a:t>&lt;= x &lt; 9:</a:t>
            </a:r>
          </a:p>
          <a:p>
            <a:r>
              <a:rPr lang="en-US" dirty="0"/>
              <a:t>	print(‘B’)</a:t>
            </a:r>
          </a:p>
          <a:p>
            <a:r>
              <a:rPr lang="en-US" dirty="0" err="1"/>
              <a:t>elif</a:t>
            </a:r>
            <a:r>
              <a:rPr lang="en-US" dirty="0"/>
              <a:t> 9 &lt;= x &lt; 11:</a:t>
            </a:r>
          </a:p>
          <a:p>
            <a:r>
              <a:rPr lang="en-US" dirty="0"/>
              <a:t>	print(‘C’)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print(;’D’)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440301" y="3512866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24019" y="6177772"/>
            <a:ext cx="334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Понятна логика решения, читать легко.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658AB0-85E0-DB27-663F-E136782EE544}"/>
              </a:ext>
            </a:extLst>
          </p:cNvPr>
          <p:cNvCxnSpPr>
            <a:cxnSpLocks/>
          </p:cNvCxnSpPr>
          <p:nvPr/>
        </p:nvCxnSpPr>
        <p:spPr>
          <a:xfrm flipV="1">
            <a:off x="9390888" y="4406513"/>
            <a:ext cx="2706624" cy="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BF155A79-A390-5862-0F03-B574A870A276}"/>
              </a:ext>
            </a:extLst>
          </p:cNvPr>
          <p:cNvSpPr/>
          <p:nvPr/>
        </p:nvSpPr>
        <p:spPr>
          <a:xfrm>
            <a:off x="9854842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AD2EF55-21CB-55A7-D51D-5890A1A35AE5}"/>
              </a:ext>
            </a:extLst>
          </p:cNvPr>
          <p:cNvSpPr/>
          <p:nvPr/>
        </p:nvSpPr>
        <p:spPr>
          <a:xfrm>
            <a:off x="10610607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62F6872-B029-C220-614F-5A46B79B8BF3}"/>
              </a:ext>
            </a:extLst>
          </p:cNvPr>
          <p:cNvSpPr/>
          <p:nvPr/>
        </p:nvSpPr>
        <p:spPr>
          <a:xfrm>
            <a:off x="11276525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AFBCF-522F-49F2-E7B6-3255CC495BA2}"/>
              </a:ext>
            </a:extLst>
          </p:cNvPr>
          <p:cNvSpPr txBox="1"/>
          <p:nvPr/>
        </p:nvSpPr>
        <p:spPr>
          <a:xfrm>
            <a:off x="9761809" y="444244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5427-A43F-A0FD-5E65-F4D897279FEE}"/>
              </a:ext>
            </a:extLst>
          </p:cNvPr>
          <p:cNvSpPr txBox="1"/>
          <p:nvPr/>
        </p:nvSpPr>
        <p:spPr>
          <a:xfrm>
            <a:off x="10517574" y="446016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0C4D-63ED-682A-68C3-D03490F793B3}"/>
              </a:ext>
            </a:extLst>
          </p:cNvPr>
          <p:cNvSpPr txBox="1"/>
          <p:nvPr/>
        </p:nvSpPr>
        <p:spPr>
          <a:xfrm>
            <a:off x="11183492" y="4478375"/>
            <a:ext cx="5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9AC482-B42F-C4CC-827B-5C31AA772268}"/>
              </a:ext>
            </a:extLst>
          </p:cNvPr>
          <p:cNvSpPr txBox="1"/>
          <p:nvPr/>
        </p:nvSpPr>
        <p:spPr>
          <a:xfrm>
            <a:off x="9452276" y="4038444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EF8B6-B0EE-F3EF-6B81-FC963AFC38E4}"/>
              </a:ext>
            </a:extLst>
          </p:cNvPr>
          <p:cNvSpPr txBox="1"/>
          <p:nvPr/>
        </p:nvSpPr>
        <p:spPr>
          <a:xfrm>
            <a:off x="10270999" y="407465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E14FA-9E23-F31A-F6CF-C2E8FAE6D3D4}"/>
              </a:ext>
            </a:extLst>
          </p:cNvPr>
          <p:cNvSpPr txBox="1"/>
          <p:nvPr/>
        </p:nvSpPr>
        <p:spPr>
          <a:xfrm>
            <a:off x="10808588" y="407524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7660A-4A30-A135-E178-4669F1ACA7C3}"/>
              </a:ext>
            </a:extLst>
          </p:cNvPr>
          <p:cNvSpPr txBox="1"/>
          <p:nvPr/>
        </p:nvSpPr>
        <p:spPr>
          <a:xfrm>
            <a:off x="11469849" y="407465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F5633-C59A-A92D-9DB6-2874B285C567}"/>
              </a:ext>
            </a:extLst>
          </p:cNvPr>
          <p:cNvSpPr txBox="1"/>
          <p:nvPr/>
        </p:nvSpPr>
        <p:spPr>
          <a:xfrm>
            <a:off x="9879087" y="4810513"/>
            <a:ext cx="2078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Определить, в каком интервале лежит значение </a:t>
            </a:r>
            <a:r>
              <a:rPr lang="en-US" sz="2000" b="1" dirty="0"/>
              <a:t>x</a:t>
            </a:r>
            <a:endParaRPr lang="ru-RU" sz="2000" b="1" dirty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E4A14CEF-62E1-14BE-17A0-944EDB1BD2E3}"/>
              </a:ext>
            </a:extLst>
          </p:cNvPr>
          <p:cNvCxnSpPr/>
          <p:nvPr/>
        </p:nvCxnSpPr>
        <p:spPr>
          <a:xfrm>
            <a:off x="4109212" y="2988552"/>
            <a:ext cx="80827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0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цикла</a:t>
            </a:r>
            <a:endParaRPr lang="en-US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</a:rPr>
              <a:t>for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Генератор последовательности чисел</a:t>
            </a:r>
            <a:endParaRPr lang="en-US" sz="2200" b="1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range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CF268-605E-0EFC-24DE-7D3DE93730C8}"/>
              </a:ext>
            </a:extLst>
          </p:cNvPr>
          <p:cNvSpPr txBox="1"/>
          <p:nvPr/>
        </p:nvSpPr>
        <p:spPr>
          <a:xfrm>
            <a:off x="4279392" y="237744"/>
            <a:ext cx="7748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 x in 1, 2, 3, 4, 5: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D30C-98CA-668B-6E18-C9578EEDB727}"/>
              </a:ext>
            </a:extLst>
          </p:cNvPr>
          <p:cNvSpPr txBox="1"/>
          <p:nvPr/>
        </p:nvSpPr>
        <p:spPr>
          <a:xfrm>
            <a:off x="4246351" y="2642616"/>
            <a:ext cx="7781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range(n, m, k) </a:t>
            </a:r>
            <a:r>
              <a:rPr lang="en-US" dirty="0"/>
              <a:t>– </a:t>
            </a:r>
            <a:r>
              <a:rPr lang="ru-RU" sz="2000" b="1" dirty="0"/>
              <a:t>создаёт итерируемый объект, заполненный числами в диапазоне от </a:t>
            </a:r>
            <a:r>
              <a:rPr lang="en-US" sz="2000" b="1" dirty="0"/>
              <a:t>n </a:t>
            </a:r>
            <a:r>
              <a:rPr lang="ru-RU" sz="2000" b="1" dirty="0"/>
              <a:t>до </a:t>
            </a:r>
            <a:r>
              <a:rPr lang="en-US" sz="2000" b="1" dirty="0"/>
              <a:t>m (</a:t>
            </a:r>
            <a:r>
              <a:rPr lang="ru-RU" sz="2000" b="1" dirty="0"/>
              <a:t>не включая </a:t>
            </a:r>
            <a:r>
              <a:rPr lang="en-US" sz="2000" b="1" dirty="0"/>
              <a:t>m</a:t>
            </a:r>
            <a:r>
              <a:rPr lang="ru-RU" sz="2000" b="1" dirty="0"/>
              <a:t>), с шагом </a:t>
            </a:r>
            <a:r>
              <a:rPr lang="en-US" sz="2000" b="1" dirty="0"/>
              <a:t>k</a:t>
            </a:r>
            <a:r>
              <a:rPr lang="ru-RU" sz="20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22708-2EDD-6689-A1AB-243F91E2FE4E}"/>
              </a:ext>
            </a:extLst>
          </p:cNvPr>
          <p:cNvSpPr txBox="1"/>
          <p:nvPr/>
        </p:nvSpPr>
        <p:spPr>
          <a:xfrm>
            <a:off x="4279392" y="3480935"/>
            <a:ext cx="7748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 x in range(1, 6, 1):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2102158-FCA1-C5C2-8701-A9968FC4883C}"/>
              </a:ext>
            </a:extLst>
          </p:cNvPr>
          <p:cNvSpPr/>
          <p:nvPr/>
        </p:nvSpPr>
        <p:spPr>
          <a:xfrm>
            <a:off x="7349760" y="3538728"/>
            <a:ext cx="362260" cy="3054096"/>
          </a:xfrm>
          <a:custGeom>
            <a:avLst/>
            <a:gdLst>
              <a:gd name="connsiteX0" fmla="*/ 203184 w 362260"/>
              <a:gd name="connsiteY0" fmla="*/ 0 h 3054096"/>
              <a:gd name="connsiteX1" fmla="*/ 358632 w 362260"/>
              <a:gd name="connsiteY1" fmla="*/ 256032 h 3054096"/>
              <a:gd name="connsiteX2" fmla="*/ 66024 w 362260"/>
              <a:gd name="connsiteY2" fmla="*/ 740664 h 3054096"/>
              <a:gd name="connsiteX3" fmla="*/ 358632 w 362260"/>
              <a:gd name="connsiteY3" fmla="*/ 1417320 h 3054096"/>
              <a:gd name="connsiteX4" fmla="*/ 2016 w 362260"/>
              <a:gd name="connsiteY4" fmla="*/ 2029968 h 3054096"/>
              <a:gd name="connsiteX5" fmla="*/ 212328 w 362260"/>
              <a:gd name="connsiteY5" fmla="*/ 2523744 h 3054096"/>
              <a:gd name="connsiteX6" fmla="*/ 184896 w 362260"/>
              <a:gd name="connsiteY6" fmla="*/ 3054096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260" h="3054096">
                <a:moveTo>
                  <a:pt x="203184" y="0"/>
                </a:moveTo>
                <a:cubicBezTo>
                  <a:pt x="292338" y="66294"/>
                  <a:pt x="381492" y="132588"/>
                  <a:pt x="358632" y="256032"/>
                </a:cubicBezTo>
                <a:cubicBezTo>
                  <a:pt x="335772" y="379476"/>
                  <a:pt x="66024" y="547116"/>
                  <a:pt x="66024" y="740664"/>
                </a:cubicBezTo>
                <a:cubicBezTo>
                  <a:pt x="66024" y="934212"/>
                  <a:pt x="369300" y="1202436"/>
                  <a:pt x="358632" y="1417320"/>
                </a:cubicBezTo>
                <a:cubicBezTo>
                  <a:pt x="347964" y="1632204"/>
                  <a:pt x="26400" y="1845564"/>
                  <a:pt x="2016" y="2029968"/>
                </a:cubicBezTo>
                <a:cubicBezTo>
                  <a:pt x="-22368" y="2214372"/>
                  <a:pt x="181848" y="2353056"/>
                  <a:pt x="212328" y="2523744"/>
                </a:cubicBezTo>
                <a:cubicBezTo>
                  <a:pt x="242808" y="2694432"/>
                  <a:pt x="213852" y="2874264"/>
                  <a:pt x="184896" y="30540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A70ED-B4B3-2BB0-5F23-FF4D81F9CE61}"/>
              </a:ext>
            </a:extLst>
          </p:cNvPr>
          <p:cNvSpPr txBox="1"/>
          <p:nvPr/>
        </p:nvSpPr>
        <p:spPr>
          <a:xfrm>
            <a:off x="7909560" y="3621024"/>
            <a:ext cx="384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Если </a:t>
            </a:r>
            <a:r>
              <a:rPr lang="en-US" b="1" dirty="0">
                <a:solidFill>
                  <a:srgbClr val="00B050"/>
                </a:solidFill>
              </a:rPr>
              <a:t>n=0</a:t>
            </a:r>
            <a:r>
              <a:rPr lang="ru-RU" b="1" dirty="0">
                <a:solidFill>
                  <a:srgbClr val="00B05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m=1</a:t>
            </a:r>
            <a:r>
              <a:rPr lang="ru-RU" b="1" dirty="0">
                <a:solidFill>
                  <a:srgbClr val="00B050"/>
                </a:solidFill>
              </a:rPr>
              <a:t>, их значения можно не указывать.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for x in range(1, 6):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81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  <a:latin typeface="ALS Sector Regular" pitchFamily="2" charset="0"/>
              </a:rPr>
              <a:t>Оператор завершения текущей итерации</a:t>
            </a:r>
            <a:endParaRPr lang="en-US" sz="2200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continue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</a:rPr>
              <a:t>Оператор принудительного выхода из цикла</a:t>
            </a:r>
            <a:endParaRPr lang="en-US" sz="2200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break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7F2CBC27-50F4-1DF2-5633-E896D7D6393E}"/>
              </a:ext>
            </a:extLst>
          </p:cNvPr>
          <p:cNvSpPr/>
          <p:nvPr/>
        </p:nvSpPr>
        <p:spPr>
          <a:xfrm>
            <a:off x="4681728" y="694944"/>
            <a:ext cx="2450592" cy="2075688"/>
          </a:xfrm>
          <a:prstGeom prst="arc">
            <a:avLst>
              <a:gd name="adj1" fmla="val 13162159"/>
              <a:gd name="adj2" fmla="val 1315982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EEB91-DE05-E4EA-8AAB-0B61B0A5A60B}"/>
              </a:ext>
            </a:extLst>
          </p:cNvPr>
          <p:cNvSpPr txBox="1"/>
          <p:nvPr/>
        </p:nvSpPr>
        <p:spPr>
          <a:xfrm>
            <a:off x="5589886" y="1474970"/>
            <a:ext cx="7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137F5F-B850-4391-9232-CD5888F38682}"/>
              </a:ext>
            </a:extLst>
          </p:cNvPr>
          <p:cNvSpPr/>
          <p:nvPr/>
        </p:nvSpPr>
        <p:spPr>
          <a:xfrm>
            <a:off x="5478780" y="2624328"/>
            <a:ext cx="146304" cy="1463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5A93B4-55BE-1607-872D-FF39CE356AF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flipH="1" flipV="1">
            <a:off x="5026950" y="1010676"/>
            <a:ext cx="524982" cy="1613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32324C-1822-F044-F048-84B7C064F290}"/>
              </a:ext>
            </a:extLst>
          </p:cNvPr>
          <p:cNvSpPr txBox="1"/>
          <p:nvPr/>
        </p:nvSpPr>
        <p:spPr>
          <a:xfrm>
            <a:off x="5026950" y="275539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031B88E-7CE7-4641-76CE-F799C6EFCE5A}"/>
              </a:ext>
            </a:extLst>
          </p:cNvPr>
          <p:cNvSpPr/>
          <p:nvPr/>
        </p:nvSpPr>
        <p:spPr>
          <a:xfrm>
            <a:off x="6927813" y="2044046"/>
            <a:ext cx="159222" cy="14630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D72E5-AA10-7F95-90B1-64BBAF0846E4}"/>
              </a:ext>
            </a:extLst>
          </p:cNvPr>
          <p:cNvSpPr txBox="1"/>
          <p:nvPr/>
        </p:nvSpPr>
        <p:spPr>
          <a:xfrm>
            <a:off x="7048209" y="2005684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break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B419733-5D96-955E-EEC7-360094E1F445}"/>
              </a:ext>
            </a:extLst>
          </p:cNvPr>
          <p:cNvCxnSpPr>
            <a:stCxn id="24" idx="1"/>
          </p:cNvCxnSpPr>
          <p:nvPr/>
        </p:nvCxnSpPr>
        <p:spPr>
          <a:xfrm>
            <a:off x="7048209" y="2190350"/>
            <a:ext cx="523023" cy="9343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F91C9B-DBF1-E495-50D3-6B6247FB17E6}"/>
              </a:ext>
            </a:extLst>
          </p:cNvPr>
          <p:cNvSpPr txBox="1"/>
          <p:nvPr/>
        </p:nvSpPr>
        <p:spPr>
          <a:xfrm>
            <a:off x="4681728" y="3922776"/>
            <a:ext cx="619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 x in range(1, 6):</a:t>
            </a:r>
          </a:p>
          <a:p>
            <a:r>
              <a:rPr lang="en-US" b="1" dirty="0">
                <a:solidFill>
                  <a:srgbClr val="0070C0"/>
                </a:solidFill>
              </a:rPr>
              <a:t>	y = int(input())</a:t>
            </a:r>
          </a:p>
          <a:p>
            <a:r>
              <a:rPr lang="en-US" b="1" dirty="0">
                <a:solidFill>
                  <a:srgbClr val="0070C0"/>
                </a:solidFill>
              </a:rPr>
              <a:t>	if y &lt;= 5:</a:t>
            </a:r>
          </a:p>
          <a:p>
            <a:r>
              <a:rPr lang="en-US" b="1" dirty="0">
                <a:solidFill>
                  <a:srgbClr val="0070C0"/>
                </a:solidFill>
              </a:rPr>
              <a:t>		print(y ** 2)</a:t>
            </a:r>
          </a:p>
          <a:p>
            <a:r>
              <a:rPr lang="en-US" b="1" dirty="0">
                <a:solidFill>
                  <a:srgbClr val="0070C0"/>
                </a:solidFill>
              </a:rPr>
              <a:t>	else:</a:t>
            </a:r>
          </a:p>
          <a:p>
            <a:r>
              <a:rPr lang="en-US" b="1" dirty="0">
                <a:solidFill>
                  <a:srgbClr val="0070C0"/>
                </a:solidFill>
              </a:rPr>
              <a:t>		break</a:t>
            </a:r>
          </a:p>
          <a:p>
            <a:r>
              <a:rPr lang="en-US" b="1" dirty="0">
                <a:solidFill>
                  <a:srgbClr val="0070C0"/>
                </a:solidFill>
              </a:rPr>
              <a:t>else:</a:t>
            </a:r>
          </a:p>
          <a:p>
            <a:r>
              <a:rPr lang="en-US" b="1" dirty="0">
                <a:solidFill>
                  <a:srgbClr val="0070C0"/>
                </a:solidFill>
              </a:rPr>
              <a:t>	print(‘</a:t>
            </a:r>
            <a:r>
              <a:rPr lang="ru-RU" b="1" dirty="0">
                <a:solidFill>
                  <a:srgbClr val="0070C0"/>
                </a:solidFill>
              </a:rPr>
              <a:t>Все введённые числа не больше 5)</a:t>
            </a:r>
          </a:p>
          <a:p>
            <a:r>
              <a:rPr lang="en-US" b="1" dirty="0">
                <a:solidFill>
                  <a:srgbClr val="0070C0"/>
                </a:solidFill>
              </a:rPr>
              <a:t>print(‘</a:t>
            </a:r>
            <a:r>
              <a:rPr lang="ru-RU" b="1" dirty="0">
                <a:solidFill>
                  <a:srgbClr val="0070C0"/>
                </a:solidFill>
              </a:rPr>
              <a:t>Продолжение программы</a:t>
            </a:r>
            <a:r>
              <a:rPr lang="en-US" b="1" dirty="0">
                <a:solidFill>
                  <a:srgbClr val="0070C0"/>
                </a:solidFill>
              </a:rPr>
              <a:t>’)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5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  <a:latin typeface="ALS Sector Regular" pitchFamily="2" charset="0"/>
              </a:rPr>
              <a:t>Оператор цикла</a:t>
            </a:r>
            <a:endParaRPr lang="en-US" sz="2200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</a:rPr>
              <a:t>while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91C9B-DBF1-E495-50D3-6B6247FB17E6}"/>
              </a:ext>
            </a:extLst>
          </p:cNvPr>
          <p:cNvSpPr txBox="1"/>
          <p:nvPr/>
        </p:nvSpPr>
        <p:spPr>
          <a:xfrm>
            <a:off x="4352544" y="193595"/>
            <a:ext cx="767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while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выражение, принимающее логическое значение: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sz="2000" b="1" dirty="0"/>
              <a:t>Тело цикла</a:t>
            </a:r>
            <a:r>
              <a:rPr lang="en-US" sz="2000" b="1" dirty="0"/>
              <a:t> </a:t>
            </a:r>
            <a:endParaRPr lang="ru-RU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5BE13-724F-380A-640F-D690BDC0C620}"/>
              </a:ext>
            </a:extLst>
          </p:cNvPr>
          <p:cNvSpPr txBox="1"/>
          <p:nvPr/>
        </p:nvSpPr>
        <p:spPr>
          <a:xfrm>
            <a:off x="4424019" y="1335023"/>
            <a:ext cx="7674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 = 1</a:t>
            </a:r>
          </a:p>
          <a:p>
            <a:r>
              <a:rPr lang="en-US" dirty="0">
                <a:solidFill>
                  <a:srgbClr val="0070C0"/>
                </a:solidFill>
              </a:rPr>
              <a:t>while I &lt; 6:</a:t>
            </a:r>
          </a:p>
          <a:p>
            <a:r>
              <a:rPr lang="en-US" dirty="0">
                <a:solidFill>
                  <a:srgbClr val="0070C0"/>
                </a:solidFill>
              </a:rPr>
              <a:t>	print(I ** 2)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+= 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AF124-3579-2C10-448F-27D06E612962}"/>
              </a:ext>
            </a:extLst>
          </p:cNvPr>
          <p:cNvSpPr txBox="1"/>
          <p:nvPr/>
        </p:nvSpPr>
        <p:spPr>
          <a:xfrm>
            <a:off x="4425696" y="4005072"/>
            <a:ext cx="7601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1</a:t>
            </a:r>
          </a:p>
          <a:p>
            <a:r>
              <a:rPr lang="en-US" dirty="0">
                <a:solidFill>
                  <a:srgbClr val="0070C0"/>
                </a:solidFill>
              </a:rPr>
              <a:t>while True:</a:t>
            </a:r>
          </a:p>
          <a:p>
            <a:r>
              <a:rPr lang="en-US" dirty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** 2 &gt; 100:</a:t>
            </a:r>
          </a:p>
          <a:p>
            <a:r>
              <a:rPr lang="en-US" dirty="0">
                <a:solidFill>
                  <a:srgbClr val="0070C0"/>
                </a:solidFill>
              </a:rPr>
              <a:t>		res = i</a:t>
            </a:r>
          </a:p>
          <a:p>
            <a:r>
              <a:rPr lang="en-US" dirty="0">
                <a:solidFill>
                  <a:srgbClr val="0070C0"/>
                </a:solidFill>
              </a:rPr>
              <a:t>		break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+= 1</a:t>
            </a:r>
          </a:p>
          <a:p>
            <a:r>
              <a:rPr lang="en-US" dirty="0">
                <a:solidFill>
                  <a:srgbClr val="0070C0"/>
                </a:solidFill>
              </a:rPr>
              <a:t>print(res)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&gt;&gt; 11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Переменные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82612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используется неявная типизация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300134" y="400496"/>
            <a:ext cx="5811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Алгоритмические языки с явной типизацией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A01E988-A654-86A9-CFDF-9D3857172821}"/>
              </a:ext>
            </a:extLst>
          </p:cNvPr>
          <p:cNvCxnSpPr>
            <a:cxnSpLocks/>
          </p:cNvCxnSpPr>
          <p:nvPr/>
        </p:nvCxnSpPr>
        <p:spPr>
          <a:xfrm>
            <a:off x="7934036" y="872014"/>
            <a:ext cx="0" cy="18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2EE700-4C37-A30F-77BA-90C8C73F5067}"/>
              </a:ext>
            </a:extLst>
          </p:cNvPr>
          <p:cNvSpPr txBox="1"/>
          <p:nvPr/>
        </p:nvSpPr>
        <p:spPr>
          <a:xfrm>
            <a:off x="5384800" y="117301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8A2-05C5-94F2-EFC6-5333A00E15BC}"/>
              </a:ext>
            </a:extLst>
          </p:cNvPr>
          <p:cNvSpPr txBox="1"/>
          <p:nvPr/>
        </p:nvSpPr>
        <p:spPr>
          <a:xfrm>
            <a:off x="8549509" y="117301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7DA8F6-7617-026C-49FC-8B091EE863DA}"/>
              </a:ext>
            </a:extLst>
          </p:cNvPr>
          <p:cNvSpPr/>
          <p:nvPr/>
        </p:nvSpPr>
        <p:spPr>
          <a:xfrm>
            <a:off x="9211733" y="154235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885946-8488-54C1-410F-0396412DFEA1}"/>
              </a:ext>
            </a:extLst>
          </p:cNvPr>
          <p:cNvSpPr/>
          <p:nvPr/>
        </p:nvSpPr>
        <p:spPr>
          <a:xfrm>
            <a:off x="9211733" y="2194336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46B4E9-6A60-EE0E-EBC6-82100F1B5C06}"/>
              </a:ext>
            </a:extLst>
          </p:cNvPr>
          <p:cNvCxnSpPr/>
          <p:nvPr/>
        </p:nvCxnSpPr>
        <p:spPr>
          <a:xfrm flipV="1">
            <a:off x="6214533" y="1741224"/>
            <a:ext cx="2997200" cy="17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1673487-0810-5A5D-90CC-E5A66A53CA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14533" y="2379002"/>
            <a:ext cx="2997200" cy="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50B33C-CD99-45D0-0FA3-12EB2F9A6712}"/>
              </a:ext>
            </a:extLst>
          </p:cNvPr>
          <p:cNvSpPr txBox="1"/>
          <p:nvPr/>
        </p:nvSpPr>
        <p:spPr>
          <a:xfrm>
            <a:off x="5173142" y="2993186"/>
            <a:ext cx="602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Алгоритмические языки с неявной типизацией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082D2FF-EAC2-EE63-35C0-A4528DD0073D}"/>
              </a:ext>
            </a:extLst>
          </p:cNvPr>
          <p:cNvCxnSpPr>
            <a:cxnSpLocks/>
          </p:cNvCxnSpPr>
          <p:nvPr/>
        </p:nvCxnSpPr>
        <p:spPr>
          <a:xfrm>
            <a:off x="8018702" y="3464704"/>
            <a:ext cx="0" cy="18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D398D9-54A1-F16F-F134-BD39DE179889}"/>
              </a:ext>
            </a:extLst>
          </p:cNvPr>
          <p:cNvSpPr txBox="1"/>
          <p:nvPr/>
        </p:nvSpPr>
        <p:spPr>
          <a:xfrm>
            <a:off x="5469466" y="376570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80-84F7-B34C-6FCF-A50299880A87}"/>
              </a:ext>
            </a:extLst>
          </p:cNvPr>
          <p:cNvSpPr txBox="1"/>
          <p:nvPr/>
        </p:nvSpPr>
        <p:spPr>
          <a:xfrm>
            <a:off x="8634175" y="376570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F14831-5D32-1C54-2980-E7E28D76978C}"/>
              </a:ext>
            </a:extLst>
          </p:cNvPr>
          <p:cNvSpPr/>
          <p:nvPr/>
        </p:nvSpPr>
        <p:spPr>
          <a:xfrm>
            <a:off x="9296399" y="413504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4A69E7-4F9C-39BF-8CB0-5C54A80008FB}"/>
              </a:ext>
            </a:extLst>
          </p:cNvPr>
          <p:cNvCxnSpPr>
            <a:cxnSpLocks/>
          </p:cNvCxnSpPr>
          <p:nvPr/>
        </p:nvCxnSpPr>
        <p:spPr>
          <a:xfrm flipV="1">
            <a:off x="6299199" y="4258733"/>
            <a:ext cx="2997199" cy="24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A7EE680-4661-69B1-7ECE-7DC6F6FC22F6}"/>
              </a:ext>
            </a:extLst>
          </p:cNvPr>
          <p:cNvCxnSpPr>
            <a:cxnSpLocks/>
          </p:cNvCxnSpPr>
          <p:nvPr/>
        </p:nvCxnSpPr>
        <p:spPr>
          <a:xfrm flipV="1">
            <a:off x="6299199" y="4436533"/>
            <a:ext cx="2997199" cy="59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9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5569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Переменные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в оперативной памяти существует, пока на него есть по крайней мере одна ссылка.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247794" y="391492"/>
            <a:ext cx="5811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Сборка мусора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A01E988-A654-86A9-CFDF-9D3857172821}"/>
              </a:ext>
            </a:extLst>
          </p:cNvPr>
          <p:cNvCxnSpPr>
            <a:cxnSpLocks/>
          </p:cNvCxnSpPr>
          <p:nvPr/>
        </p:nvCxnSpPr>
        <p:spPr>
          <a:xfrm>
            <a:off x="7934036" y="872014"/>
            <a:ext cx="0" cy="150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2EE700-4C37-A30F-77BA-90C8C73F5067}"/>
              </a:ext>
            </a:extLst>
          </p:cNvPr>
          <p:cNvSpPr txBox="1"/>
          <p:nvPr/>
        </p:nvSpPr>
        <p:spPr>
          <a:xfrm>
            <a:off x="5384800" y="117301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8A2-05C5-94F2-EFC6-5333A00E15BC}"/>
              </a:ext>
            </a:extLst>
          </p:cNvPr>
          <p:cNvSpPr txBox="1"/>
          <p:nvPr/>
        </p:nvSpPr>
        <p:spPr>
          <a:xfrm>
            <a:off x="8549509" y="117301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7DA8F6-7617-026C-49FC-8B091EE863DA}"/>
              </a:ext>
            </a:extLst>
          </p:cNvPr>
          <p:cNvSpPr/>
          <p:nvPr/>
        </p:nvSpPr>
        <p:spPr>
          <a:xfrm>
            <a:off x="9211733" y="154235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885946-8488-54C1-410F-0396412DFEA1}"/>
              </a:ext>
            </a:extLst>
          </p:cNvPr>
          <p:cNvSpPr/>
          <p:nvPr/>
        </p:nvSpPr>
        <p:spPr>
          <a:xfrm>
            <a:off x="9208739" y="2069068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46B4E9-6A60-EE0E-EBC6-82100F1B5C06}"/>
              </a:ext>
            </a:extLst>
          </p:cNvPr>
          <p:cNvCxnSpPr/>
          <p:nvPr/>
        </p:nvCxnSpPr>
        <p:spPr>
          <a:xfrm flipV="1">
            <a:off x="6214533" y="1741224"/>
            <a:ext cx="2997200" cy="17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1673487-0810-5A5D-90CC-E5A66A53CA01}"/>
              </a:ext>
            </a:extLst>
          </p:cNvPr>
          <p:cNvCxnSpPr>
            <a:cxnSpLocks/>
          </p:cNvCxnSpPr>
          <p:nvPr/>
        </p:nvCxnSpPr>
        <p:spPr>
          <a:xfrm flipV="1">
            <a:off x="6214533" y="1821924"/>
            <a:ext cx="2921000" cy="6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50B33C-CD99-45D0-0FA3-12EB2F9A6712}"/>
              </a:ext>
            </a:extLst>
          </p:cNvPr>
          <p:cNvSpPr txBox="1"/>
          <p:nvPr/>
        </p:nvSpPr>
        <p:spPr>
          <a:xfrm>
            <a:off x="5141965" y="2975621"/>
            <a:ext cx="602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X, Y = Y, X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176DEA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082D2FF-EAC2-EE63-35C0-A4528DD0073D}"/>
              </a:ext>
            </a:extLst>
          </p:cNvPr>
          <p:cNvCxnSpPr>
            <a:cxnSpLocks/>
          </p:cNvCxnSpPr>
          <p:nvPr/>
        </p:nvCxnSpPr>
        <p:spPr>
          <a:xfrm>
            <a:off x="8018702" y="3856610"/>
            <a:ext cx="0" cy="110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D398D9-54A1-F16F-F134-BD39DE179889}"/>
              </a:ext>
            </a:extLst>
          </p:cNvPr>
          <p:cNvSpPr txBox="1"/>
          <p:nvPr/>
        </p:nvSpPr>
        <p:spPr>
          <a:xfrm>
            <a:off x="5469466" y="3549851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80-84F7-B34C-6FCF-A50299880A87}"/>
              </a:ext>
            </a:extLst>
          </p:cNvPr>
          <p:cNvSpPr txBox="1"/>
          <p:nvPr/>
        </p:nvSpPr>
        <p:spPr>
          <a:xfrm>
            <a:off x="8634175" y="3549851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F14831-5D32-1C54-2980-E7E28D76978C}"/>
              </a:ext>
            </a:extLst>
          </p:cNvPr>
          <p:cNvSpPr/>
          <p:nvPr/>
        </p:nvSpPr>
        <p:spPr>
          <a:xfrm>
            <a:off x="9296399" y="3919183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4A69E7-4F9C-39BF-8CB0-5C54A80008FB}"/>
              </a:ext>
            </a:extLst>
          </p:cNvPr>
          <p:cNvCxnSpPr>
            <a:cxnSpLocks/>
          </p:cNvCxnSpPr>
          <p:nvPr/>
        </p:nvCxnSpPr>
        <p:spPr>
          <a:xfrm flipV="1">
            <a:off x="6299199" y="4042876"/>
            <a:ext cx="2997199" cy="24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A7EE680-4661-69B1-7ECE-7DC6F6FC22F6}"/>
              </a:ext>
            </a:extLst>
          </p:cNvPr>
          <p:cNvCxnSpPr>
            <a:cxnSpLocks/>
          </p:cNvCxnSpPr>
          <p:nvPr/>
        </p:nvCxnSpPr>
        <p:spPr>
          <a:xfrm flipV="1">
            <a:off x="6299199" y="4649667"/>
            <a:ext cx="3003842" cy="1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119918-0C4A-A376-9FE9-9EE3A325A1A8}"/>
              </a:ext>
            </a:extLst>
          </p:cNvPr>
          <p:cNvSpPr txBox="1"/>
          <p:nvPr/>
        </p:nvSpPr>
        <p:spPr>
          <a:xfrm>
            <a:off x="528263" y="3986880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ссылки на объекты возможно перекрёстно поменять за одно действие.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B4238C0-5889-C916-024D-6E01F6F4D858}"/>
              </a:ext>
            </a:extLst>
          </p:cNvPr>
          <p:cNvCxnSpPr>
            <a:cxnSpLocks/>
          </p:cNvCxnSpPr>
          <p:nvPr/>
        </p:nvCxnSpPr>
        <p:spPr>
          <a:xfrm>
            <a:off x="9652675" y="1991634"/>
            <a:ext cx="931335" cy="70273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2E69AB2-AC5A-3ADA-B06C-DE26EE3C09B7}"/>
              </a:ext>
            </a:extLst>
          </p:cNvPr>
          <p:cNvCxnSpPr>
            <a:cxnSpLocks/>
          </p:cNvCxnSpPr>
          <p:nvPr/>
        </p:nvCxnSpPr>
        <p:spPr>
          <a:xfrm rot="16200000">
            <a:off x="9499598" y="2090622"/>
            <a:ext cx="931335" cy="70273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49F39-7B27-7B3C-0850-6EC3CA8B0AA0}"/>
              </a:ext>
            </a:extLst>
          </p:cNvPr>
          <p:cNvSpPr txBox="1"/>
          <p:nvPr/>
        </p:nvSpPr>
        <p:spPr>
          <a:xfrm>
            <a:off x="6421966" y="3299145"/>
            <a:ext cx="34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ru-RU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 выполнения операции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D644BA4-0BEE-1924-732B-1F9911DFC975}"/>
              </a:ext>
            </a:extLst>
          </p:cNvPr>
          <p:cNvSpPr/>
          <p:nvPr/>
        </p:nvSpPr>
        <p:spPr>
          <a:xfrm>
            <a:off x="9303041" y="443397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E3B9B14-8A6E-15FC-7B89-9B3F338872FA}"/>
              </a:ext>
            </a:extLst>
          </p:cNvPr>
          <p:cNvCxnSpPr>
            <a:cxnSpLocks/>
          </p:cNvCxnSpPr>
          <p:nvPr/>
        </p:nvCxnSpPr>
        <p:spPr>
          <a:xfrm>
            <a:off x="8018702" y="5622568"/>
            <a:ext cx="0" cy="110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11A7BC-9683-8B1B-4F27-AA2A7035653D}"/>
              </a:ext>
            </a:extLst>
          </p:cNvPr>
          <p:cNvSpPr txBox="1"/>
          <p:nvPr/>
        </p:nvSpPr>
        <p:spPr>
          <a:xfrm>
            <a:off x="5469466" y="5315809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7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D74C2-7F75-EEA3-C4DC-D84222EFFE07}"/>
              </a:ext>
            </a:extLst>
          </p:cNvPr>
          <p:cNvSpPr txBox="1"/>
          <p:nvPr/>
        </p:nvSpPr>
        <p:spPr>
          <a:xfrm>
            <a:off x="8634175" y="5288529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C2C21EF-FBC3-A2D7-310C-F4656B9FA50B}"/>
              </a:ext>
            </a:extLst>
          </p:cNvPr>
          <p:cNvSpPr/>
          <p:nvPr/>
        </p:nvSpPr>
        <p:spPr>
          <a:xfrm>
            <a:off x="9296399" y="5685141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C50D80-95E1-B214-226B-4083D5016D8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199" y="6054473"/>
            <a:ext cx="3003842" cy="33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8FF0E2F-10F5-9F7C-5E9C-9679CD6120B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99199" y="5869807"/>
            <a:ext cx="2997200" cy="71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594B8AC-EFF5-6A28-F24C-4372CAF31999}"/>
              </a:ext>
            </a:extLst>
          </p:cNvPr>
          <p:cNvSpPr/>
          <p:nvPr/>
        </p:nvSpPr>
        <p:spPr>
          <a:xfrm>
            <a:off x="9303041" y="6199928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3783BE-6239-8218-E2E2-60D59A0C3BD5}"/>
              </a:ext>
            </a:extLst>
          </p:cNvPr>
          <p:cNvSpPr txBox="1"/>
          <p:nvPr/>
        </p:nvSpPr>
        <p:spPr>
          <a:xfrm>
            <a:off x="6572731" y="4960688"/>
            <a:ext cx="395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ru-RU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После выполнения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9911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Типы переменных 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в оперативной памяти существует, пока на него есть по крайней мере одна ссылка.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247794" y="391492"/>
            <a:ext cx="581121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Целые числа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Пример: 5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19918-0C4A-A376-9FE9-9EE3A325A1A8}"/>
              </a:ext>
            </a:extLst>
          </p:cNvPr>
          <p:cNvSpPr txBox="1"/>
          <p:nvPr/>
        </p:nvSpPr>
        <p:spPr>
          <a:xfrm>
            <a:off x="528263" y="3986880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ссылки на объекты возможно перекрёстно поменять за одно действие.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5C3DC-9792-3F93-7932-D33D0D5D6AC6}"/>
              </a:ext>
            </a:extLst>
          </p:cNvPr>
          <p:cNvSpPr txBox="1"/>
          <p:nvPr/>
        </p:nvSpPr>
        <p:spPr>
          <a:xfrm>
            <a:off x="5247794" y="1713854"/>
            <a:ext cx="581121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Числа с плавающей точкой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23.9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58EF-D4F6-0EE4-5A29-17E02FB991B2}"/>
              </a:ext>
            </a:extLst>
          </p:cNvPr>
          <p:cNvSpPr txBox="1"/>
          <p:nvPr/>
        </p:nvSpPr>
        <p:spPr>
          <a:xfrm>
            <a:off x="5247794" y="3009100"/>
            <a:ext cx="581121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Строки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‘</a:t>
            </a: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строка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“string”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CF6DD-346E-6D70-66BD-0A4719143BE1}"/>
              </a:ext>
            </a:extLst>
          </p:cNvPr>
          <p:cNvSpPr txBox="1"/>
          <p:nvPr/>
        </p:nvSpPr>
        <p:spPr>
          <a:xfrm>
            <a:off x="5445914" y="4637677"/>
            <a:ext cx="581121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Логические значения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True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False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Ввод значений с клавиатуры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2618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При вводе в компьютер поступает последовательность двоичных чисел. Длина одного числа –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1 байт.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input()</a:t>
            </a:r>
          </a:p>
          <a:p>
            <a:endParaRPr lang="en-US" sz="2400" dirty="0"/>
          </a:p>
          <a:p>
            <a:r>
              <a:rPr lang="ru-RU" sz="2400" b="1" dirty="0">
                <a:solidFill>
                  <a:srgbClr val="FF0000"/>
                </a:solidFill>
              </a:rPr>
              <a:t>Тип переменной </a:t>
            </a:r>
            <a:r>
              <a:rPr lang="en-US" sz="2400" b="1" dirty="0">
                <a:solidFill>
                  <a:srgbClr val="FF0000"/>
                </a:solidFill>
              </a:rPr>
              <a:t>S </a:t>
            </a:r>
            <a:r>
              <a:rPr lang="ru-RU" sz="2400" b="1" dirty="0">
                <a:solidFill>
                  <a:srgbClr val="FF0000"/>
                </a:solidFill>
              </a:rPr>
              <a:t>– строка.</a:t>
            </a:r>
          </a:p>
          <a:p>
            <a:endParaRPr lang="ru-RU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 = int(S)</a:t>
            </a:r>
          </a:p>
          <a:p>
            <a:r>
              <a:rPr lang="ru-RU" sz="2400" b="1" dirty="0"/>
              <a:t>Тип переменной </a:t>
            </a:r>
            <a:r>
              <a:rPr lang="en-US" sz="2400" b="1" dirty="0"/>
              <a:t>X </a:t>
            </a:r>
            <a:r>
              <a:rPr lang="ru-RU" sz="2400" b="1" dirty="0"/>
              <a:t>– целое число.</a:t>
            </a:r>
          </a:p>
          <a:p>
            <a:endParaRPr lang="ru-RU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X = float(S)</a:t>
            </a:r>
          </a:p>
          <a:p>
            <a:r>
              <a:rPr lang="ru-RU" sz="2400" b="1" dirty="0"/>
              <a:t>Тип переменной </a:t>
            </a:r>
            <a:r>
              <a:rPr lang="en-US" sz="2400" b="1" dirty="0"/>
              <a:t>X </a:t>
            </a:r>
            <a:r>
              <a:rPr lang="ru-RU" sz="2400" b="1" dirty="0"/>
              <a:t>– число с плавающей точкой.</a:t>
            </a:r>
          </a:p>
        </p:txBody>
      </p:sp>
    </p:spTree>
    <p:extLst>
      <p:ext uri="{BB962C8B-B14F-4D97-AF65-F5344CB8AC3E}">
        <p14:creationId xmlns:p14="http://schemas.microsoft.com/office/powerpoint/2010/main" val="23743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Арифметические операции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+ </a:t>
            </a:r>
            <a:r>
              <a:rPr lang="ru-RU" sz="2000" dirty="0"/>
              <a:t>- сложение</a:t>
            </a:r>
            <a:endParaRPr lang="en-US" sz="2000" dirty="0"/>
          </a:p>
          <a:p>
            <a:r>
              <a:rPr lang="ru-RU" sz="3200" b="1" dirty="0"/>
              <a:t>- </a:t>
            </a:r>
            <a:r>
              <a:rPr lang="ru-RU" sz="2400" dirty="0"/>
              <a:t>- вычитание</a:t>
            </a:r>
          </a:p>
          <a:p>
            <a:r>
              <a:rPr lang="ru-RU" sz="3200" b="1" dirty="0"/>
              <a:t>* </a:t>
            </a:r>
            <a:r>
              <a:rPr lang="ru-RU" sz="2400" dirty="0"/>
              <a:t>- умножение</a:t>
            </a:r>
          </a:p>
          <a:p>
            <a:r>
              <a:rPr lang="ru-RU" sz="3200" b="1" dirty="0"/>
              <a:t>/ </a:t>
            </a:r>
            <a:r>
              <a:rPr lang="ru-RU" sz="2400" dirty="0"/>
              <a:t>- деление</a:t>
            </a:r>
          </a:p>
          <a:p>
            <a:r>
              <a:rPr lang="ru-RU" sz="3200" b="1" dirty="0"/>
              <a:t>// </a:t>
            </a:r>
            <a:r>
              <a:rPr lang="ru-RU" sz="2400" dirty="0"/>
              <a:t>- целочисленное деление</a:t>
            </a:r>
          </a:p>
          <a:p>
            <a:r>
              <a:rPr lang="ru-RU" sz="3200" b="1" dirty="0"/>
              <a:t>% </a:t>
            </a:r>
            <a:r>
              <a:rPr lang="ru-RU" sz="2400" dirty="0"/>
              <a:t>- вычисление остатка</a:t>
            </a:r>
          </a:p>
          <a:p>
            <a:r>
              <a:rPr lang="ru-RU" sz="3200" b="1" dirty="0"/>
              <a:t>** </a:t>
            </a:r>
            <a:r>
              <a:rPr lang="ru-RU" sz="2400" dirty="0"/>
              <a:t>- возведение в степень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70C0"/>
                </a:solidFill>
              </a:rPr>
              <a:t>Старшинство операций: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/>
              <a:t>Уровень 1:</a:t>
            </a:r>
          </a:p>
          <a:p>
            <a:r>
              <a:rPr lang="ru-RU" sz="2400" dirty="0"/>
              <a:t>умножение, деление, целочисленное деление, вычисление остатка, возведение в степень</a:t>
            </a:r>
            <a:endParaRPr lang="en-US" sz="2400" dirty="0"/>
          </a:p>
          <a:p>
            <a:r>
              <a:rPr lang="ru-RU" sz="2400" b="1" dirty="0"/>
              <a:t>Уровень 2:</a:t>
            </a:r>
          </a:p>
          <a:p>
            <a:r>
              <a:rPr lang="ru-RU" sz="2400" dirty="0"/>
              <a:t>Сложение, вычитание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4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Арифметические операции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Старшинство операций: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ru-RU" sz="2800" b="1" dirty="0"/>
              <a:t>Уровень 1:</a:t>
            </a:r>
          </a:p>
          <a:p>
            <a:r>
              <a:rPr lang="ru-RU" sz="2800" dirty="0"/>
              <a:t>умножение, деление, целочисленное деление, вычисление остатка, возведение в степень</a:t>
            </a:r>
            <a:endParaRPr lang="en-US" sz="2800" dirty="0"/>
          </a:p>
          <a:p>
            <a:r>
              <a:rPr lang="ru-RU" sz="2800" b="1" dirty="0"/>
              <a:t>Уровень 2:</a:t>
            </a:r>
          </a:p>
          <a:p>
            <a:r>
              <a:rPr lang="ru-RU" sz="2800" dirty="0"/>
              <a:t>Сложение, вычитание</a:t>
            </a:r>
          </a:p>
          <a:p>
            <a:endParaRPr lang="ru-RU" sz="2800" dirty="0"/>
          </a:p>
          <a:p>
            <a:r>
              <a:rPr lang="ru-RU" sz="2800" dirty="0"/>
              <a:t>Операции одного уровня выполняются слева направо.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5EEF1-A22A-9083-09DB-A2717F0708E0}"/>
              </a:ext>
            </a:extLst>
          </p:cNvPr>
          <p:cNvSpPr txBox="1"/>
          <p:nvPr/>
        </p:nvSpPr>
        <p:spPr>
          <a:xfrm>
            <a:off x="4690872" y="5001768"/>
            <a:ext cx="726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Примеры целочисленного деления в </a:t>
            </a:r>
            <a:r>
              <a:rPr lang="en-US" b="1" dirty="0"/>
              <a:t>Python</a:t>
            </a:r>
            <a:r>
              <a:rPr lang="ru-RU" b="1" dirty="0"/>
              <a:t>:</a:t>
            </a:r>
          </a:p>
          <a:p>
            <a:r>
              <a:rPr lang="ru-RU" dirty="0"/>
              <a:t>7 // 2 = 3;        7%3 = 1</a:t>
            </a:r>
          </a:p>
          <a:p>
            <a:endParaRPr lang="ru-RU" dirty="0"/>
          </a:p>
          <a:p>
            <a:r>
              <a:rPr lang="ru-RU" dirty="0"/>
              <a:t>-7 // 2 = -4;      -7 % 2 =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доступна Длинная арифметика.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69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247121" y="562927"/>
            <a:ext cx="37396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Операции сравнения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Результат операции сравнения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или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&gt;</a:t>
            </a:r>
            <a:r>
              <a:rPr lang="ru-RU" sz="2800" b="1" dirty="0"/>
              <a:t> </a:t>
            </a:r>
            <a:r>
              <a:rPr lang="ru-RU" sz="2000" dirty="0"/>
              <a:t>- больше</a:t>
            </a:r>
            <a:endParaRPr lang="en-US" sz="2000" dirty="0"/>
          </a:p>
          <a:p>
            <a:r>
              <a:rPr lang="en-US" sz="3200" b="1" dirty="0"/>
              <a:t>&gt;=</a:t>
            </a:r>
            <a:r>
              <a:rPr lang="ru-RU" sz="3200" b="1" dirty="0"/>
              <a:t> </a:t>
            </a:r>
            <a:r>
              <a:rPr lang="ru-RU" sz="2000" dirty="0"/>
              <a:t>-</a:t>
            </a:r>
            <a:r>
              <a:rPr lang="ru-RU" sz="3200" b="1" dirty="0"/>
              <a:t> </a:t>
            </a:r>
            <a:r>
              <a:rPr lang="ru-RU" sz="2000" dirty="0"/>
              <a:t>больше или равно</a:t>
            </a:r>
          </a:p>
          <a:p>
            <a:r>
              <a:rPr lang="en-US" sz="3200" b="1" dirty="0"/>
              <a:t>&lt;</a:t>
            </a:r>
            <a:r>
              <a:rPr lang="ru-RU" sz="3200" b="1" dirty="0"/>
              <a:t> </a:t>
            </a:r>
            <a:r>
              <a:rPr lang="ru-RU" sz="2400" dirty="0"/>
              <a:t>- меньше</a:t>
            </a:r>
          </a:p>
          <a:p>
            <a:r>
              <a:rPr lang="en-US" sz="3200" b="1" dirty="0"/>
              <a:t>&lt;=</a:t>
            </a:r>
            <a:r>
              <a:rPr lang="ru-RU" sz="3200" b="1" dirty="0"/>
              <a:t> </a:t>
            </a:r>
            <a:r>
              <a:rPr lang="ru-RU" sz="2400" dirty="0"/>
              <a:t>- меньше или равно</a:t>
            </a:r>
          </a:p>
          <a:p>
            <a:r>
              <a:rPr lang="ru-RU" sz="3200" b="1" dirty="0"/>
              <a:t>== </a:t>
            </a:r>
            <a:r>
              <a:rPr lang="ru-RU" sz="2400" dirty="0"/>
              <a:t>- сравнение на эквивалентность</a:t>
            </a:r>
          </a:p>
          <a:p>
            <a:r>
              <a:rPr lang="ru-RU" sz="3200" b="1" dirty="0"/>
              <a:t>!=</a:t>
            </a:r>
            <a:r>
              <a:rPr lang="ru-RU" sz="2400" dirty="0"/>
              <a:t> - сравнение на неравенство</a:t>
            </a:r>
          </a:p>
          <a:p>
            <a:r>
              <a:rPr lang="ru-RU" sz="3200" b="1" dirty="0"/>
              <a:t>% </a:t>
            </a:r>
            <a:r>
              <a:rPr lang="ru-RU" sz="2400" dirty="0"/>
              <a:t>- вычисление остатка</a:t>
            </a:r>
          </a:p>
          <a:p>
            <a:r>
              <a:rPr lang="ru-RU" sz="3200" b="1" dirty="0"/>
              <a:t>** </a:t>
            </a:r>
            <a:r>
              <a:rPr lang="ru-RU" sz="2400" dirty="0"/>
              <a:t>- возведение в степень</a:t>
            </a:r>
          </a:p>
          <a:p>
            <a:endParaRPr lang="ru-RU" sz="2400" dirty="0"/>
          </a:p>
          <a:p>
            <a:r>
              <a:rPr lang="ru-RU" sz="2400" dirty="0"/>
              <a:t>Допускаются двухсторонние операции.</a:t>
            </a:r>
          </a:p>
          <a:p>
            <a:r>
              <a:rPr lang="ru-RU" sz="2400" dirty="0"/>
              <a:t>Пример: </a:t>
            </a:r>
            <a:r>
              <a:rPr lang="en-US" sz="2400" dirty="0">
                <a:solidFill>
                  <a:srgbClr val="0070C0"/>
                </a:solidFill>
              </a:rPr>
              <a:t>4 &lt; x &lt; 9</a:t>
            </a:r>
          </a:p>
        </p:txBody>
      </p:sp>
    </p:spTree>
    <p:extLst>
      <p:ext uri="{BB962C8B-B14F-4D97-AF65-F5344CB8AC3E}">
        <p14:creationId xmlns:p14="http://schemas.microsoft.com/office/powerpoint/2010/main" val="236058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Логические операции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111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Операндами логических операций являются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</a:t>
            </a:r>
            <a:r>
              <a:rPr lang="ru-RU" sz="2800" b="1" dirty="0"/>
              <a:t> </a:t>
            </a:r>
            <a:r>
              <a:rPr lang="ru-RU" sz="2000" dirty="0"/>
              <a:t>– логическое И (конъюнкция)</a:t>
            </a:r>
            <a:endParaRPr lang="en-US" sz="2000" dirty="0"/>
          </a:p>
          <a:p>
            <a:r>
              <a:rPr lang="en-US" sz="3200" b="1" dirty="0"/>
              <a:t>or</a:t>
            </a:r>
            <a:r>
              <a:rPr lang="ru-RU" sz="3200" b="1" dirty="0"/>
              <a:t> </a:t>
            </a:r>
            <a:r>
              <a:rPr lang="ru-RU" sz="2000" dirty="0"/>
              <a:t>–</a:t>
            </a:r>
            <a:r>
              <a:rPr lang="ru-RU" sz="3200" b="1" dirty="0"/>
              <a:t> </a:t>
            </a:r>
            <a:r>
              <a:rPr lang="ru-RU" sz="2000" dirty="0"/>
              <a:t>логическое ИЛИ (дизъюнкция)</a:t>
            </a:r>
          </a:p>
          <a:p>
            <a:r>
              <a:rPr lang="en-US" sz="3200" b="1" dirty="0"/>
              <a:t>not</a:t>
            </a:r>
            <a:r>
              <a:rPr lang="ru-RU" sz="3200" b="1" dirty="0"/>
              <a:t> </a:t>
            </a:r>
            <a:r>
              <a:rPr lang="ru-RU" sz="2400" dirty="0"/>
              <a:t>– отрицание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70C0"/>
                </a:solidFill>
              </a:rPr>
              <a:t>Старшинство операций: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/>
              <a:t>Уровень 1:</a:t>
            </a:r>
          </a:p>
          <a:p>
            <a:r>
              <a:rPr lang="ru-RU" sz="2400" dirty="0"/>
              <a:t>отрицание (</a:t>
            </a:r>
            <a:r>
              <a:rPr lang="en-US" sz="2400" dirty="0"/>
              <a:t>not)</a:t>
            </a:r>
          </a:p>
          <a:p>
            <a:r>
              <a:rPr lang="ru-RU" sz="2400" b="1" dirty="0"/>
              <a:t>Уровень 2:</a:t>
            </a:r>
          </a:p>
          <a:p>
            <a:r>
              <a:rPr lang="ru-RU" sz="2400" dirty="0"/>
              <a:t>конъюнкция</a:t>
            </a:r>
            <a:r>
              <a:rPr lang="en-US" sz="2400" dirty="0"/>
              <a:t> (and)</a:t>
            </a:r>
            <a:endParaRPr lang="ru-RU" sz="2400" dirty="0"/>
          </a:p>
          <a:p>
            <a:r>
              <a:rPr lang="ru-RU" sz="2400" b="1" dirty="0"/>
              <a:t>Уровень 3:</a:t>
            </a:r>
          </a:p>
          <a:p>
            <a:r>
              <a:rPr lang="ru-RU" sz="2400" dirty="0"/>
              <a:t>дизъюнкция</a:t>
            </a:r>
            <a:r>
              <a:rPr lang="en-US" sz="2400" dirty="0"/>
              <a:t> (or)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Операции одного уровня выполняются слева направо.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49652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1397</Words>
  <Application>Microsoft Office PowerPoint</Application>
  <PresentationFormat>Широкоэкранный</PresentationFormat>
  <Paragraphs>367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ALS Sector Regular</vt:lpstr>
      <vt:lpstr>Arial</vt:lpstr>
      <vt:lpstr>Calibri</vt:lpstr>
      <vt:lpstr>Calibri Light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48</cp:revision>
  <dcterms:created xsi:type="dcterms:W3CDTF">2023-09-16T11:48:11Z</dcterms:created>
  <dcterms:modified xsi:type="dcterms:W3CDTF">2023-09-18T09:57:43Z</dcterms:modified>
</cp:coreProperties>
</file>