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281F5-E396-DC4D-A32C-B97007EA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60480-C7B3-EC4D-AADD-9D9C69BD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D69C3-A2F7-FB42-99EC-6D4E904F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E7C01E-690B-AD40-821D-42B29C68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CE015-6EBE-0F4E-B075-66B68160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EF989-7484-A34A-8A85-C3C5008F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5358F7-6CAE-9F4E-AE55-FA8A9552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CDAAC0-713B-C543-A90C-9237CE5A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4713B-752C-4848-817D-1E37BFDE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E408D-70D8-904D-BC68-D52C74CA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2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EF2E50-E64E-BA40-A5B8-393A01A5C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65C403-CA39-2A47-94EB-9D13FFCC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62993-B7BE-AB4B-922A-01429A07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18044-7155-EE44-8137-C91B12B2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9CDEA-7200-A048-93DB-A55C2B4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A9FE8-AF12-314B-82E7-A31DDD35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BA4A1-A7A8-4B48-9CFA-0A212105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DD581-F767-1547-9CB6-16A44E7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B6889-366C-B340-9BA2-A41EED09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CA146-9B4D-E040-9EC9-28150121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0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25B06-64C1-1F41-A771-6A9289FF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6E94-3AD4-5948-9293-CD7E28A7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56D66-3226-5D48-BA0F-FA066D04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45934C-B60C-D54A-AEFA-369CC76E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064463-92D8-2644-A504-AC4D1ED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28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002B4-E069-8140-A404-620DB1EC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3745E-A528-BF48-A8D9-0A80018B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C6FEE6-41F9-1141-968E-1CCC2791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4F9A6-31A0-9642-B9D3-9788EE0F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44BF33-D9D8-FD46-846F-B3FA0FE2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BDE7E-A712-B94E-A125-436E8F4D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8C4B6-4A7C-7E43-A361-03F133D8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DB25E9-247A-264D-9DE4-E65B1664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1F51DC-2112-7348-9BA0-6776C311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B24AC4-6D5A-1A41-8BED-42F3DC50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900B58-96F6-C746-9E92-285E6BA7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0FF29C-A140-6C42-9ACE-60497AA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4E273A-7EB7-0B4B-A8BA-CAAC761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02B430-687A-DD42-95D4-9F4BBE3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5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E90E0-C205-624A-A7DD-4C45F89F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D65305-56E7-2A40-B3C6-D52BB7AF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824799-ADC8-634B-8CBD-31CC10C9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A09F0-1E30-FA49-8592-883C53D2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FB6448-0AE3-FA4B-9263-1D3C4FC8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050932-1224-F340-A39D-CB5D4C2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047E49-6FED-2D45-AE54-3A0C7603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5E4CA-A627-8941-B5D0-14EA2E9A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11F4A-C8D9-F941-A8EA-A7595CD2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A9596-A060-DF4B-A5E9-9A42A099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AA8FF1-4399-B946-A3DF-75E59241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D1E118-C8E5-0C44-83CF-8508F932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4D689-0B42-2342-A429-BBDC5D0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8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C64CA-09D4-3E44-8679-4FE4C33D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BAE45E-0EE0-DD4C-BC96-651404F64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5CF4-0785-4849-9773-DD1D1384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64AA22-186E-5648-A661-8749E0FA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2E05BA-F66F-0D4A-A08F-2CD471F5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6565D5-5196-BF4B-BB0D-A0D0480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1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0D0AB-E538-E948-AAB0-57BBED53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4ADA40-3E95-A34E-9B3A-822D8B0E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A6A76-1B6B-8847-A36C-7F326534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85AD-6536-E84D-A724-974BBB4AC021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C765D-C6D1-304A-AF4F-30DBFCC3E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14749-DF8D-CF46-BEE9-FDB07B57D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6287-BD9E-8E4D-B6C8-0C1D501F6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8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9517C-9A51-E148-AE25-63AE2DA8B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из десятичной системы счисления в любую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7FCF3E-B82B-2F4F-B1FA-B65305300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7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12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0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3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0 0 0 1 0 0 1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11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12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0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3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0 0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Результат:_ </a:t>
            </a:r>
            <a:r>
              <a:rPr lang="en-US" dirty="0"/>
              <a:t>1 0 0 0 1 0 0 1 0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50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690688"/>
            <a:ext cx="9786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12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0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3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0 0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Результат:_ </a:t>
            </a:r>
            <a:r>
              <a:rPr lang="en-US" dirty="0"/>
              <a:t>1 0 0 0 1 0 0 1 0</a:t>
            </a:r>
          </a:p>
          <a:p>
            <a:r>
              <a:rPr lang="en-US" dirty="0"/>
              <a:t>X = 1; X &lt; 2						</a:t>
            </a:r>
            <a:r>
              <a:rPr lang="ru-RU" dirty="0"/>
              <a:t>Результат: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en-US" dirty="0"/>
              <a:t>1 0 0 0 1 0 0 1 0</a:t>
            </a:r>
          </a:p>
          <a:p>
            <a:pPr algn="ctr"/>
            <a:r>
              <a:rPr lang="en-US" dirty="0"/>
              <a:t>786</a:t>
            </a:r>
            <a:r>
              <a:rPr lang="en-US" baseline="-25000" dirty="0"/>
              <a:t>10</a:t>
            </a:r>
            <a:r>
              <a:rPr lang="en-US" dirty="0"/>
              <a:t> = 1100010010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38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147864" y="1760706"/>
            <a:ext cx="9786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-25000" dirty="0"/>
          </a:p>
          <a:p>
            <a:r>
              <a:rPr lang="ru-RU" dirty="0">
                <a:solidFill>
                  <a:srgbClr val="FF0000"/>
                </a:solidFill>
              </a:rPr>
              <a:t>Проверка:</a:t>
            </a:r>
            <a:endParaRPr lang="en-US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1100010010</a:t>
            </a:r>
            <a:r>
              <a:rPr lang="ru-RU" baseline="-25000" dirty="0"/>
              <a:t>2</a:t>
            </a:r>
            <a:r>
              <a:rPr lang="ru-RU" dirty="0"/>
              <a:t> = 2</a:t>
            </a:r>
            <a:r>
              <a:rPr lang="ru-RU" baseline="30000" dirty="0"/>
              <a:t>9</a:t>
            </a:r>
            <a:r>
              <a:rPr lang="en-US" dirty="0"/>
              <a:t>*1+2</a:t>
            </a:r>
            <a:r>
              <a:rPr lang="en-US" baseline="30000" dirty="0"/>
              <a:t>8</a:t>
            </a:r>
            <a:r>
              <a:rPr lang="en-US" dirty="0"/>
              <a:t>*1+2</a:t>
            </a:r>
            <a:r>
              <a:rPr lang="en-US" baseline="30000" dirty="0"/>
              <a:t>7</a:t>
            </a:r>
            <a:r>
              <a:rPr lang="en-US" dirty="0"/>
              <a:t>*0+2</a:t>
            </a:r>
            <a:r>
              <a:rPr lang="en-US" baseline="30000" dirty="0"/>
              <a:t>6</a:t>
            </a:r>
            <a:r>
              <a:rPr lang="en-US" dirty="0"/>
              <a:t>*0+2</a:t>
            </a:r>
            <a:r>
              <a:rPr lang="en-US" baseline="30000" dirty="0"/>
              <a:t>5</a:t>
            </a:r>
            <a:r>
              <a:rPr lang="en-US" dirty="0"/>
              <a:t>*0+2</a:t>
            </a:r>
            <a:r>
              <a:rPr lang="en-US" baseline="30000" dirty="0"/>
              <a:t>4</a:t>
            </a:r>
            <a:r>
              <a:rPr lang="en-US" dirty="0"/>
              <a:t>*1+2</a:t>
            </a:r>
            <a:r>
              <a:rPr lang="en-US" baseline="30000" dirty="0"/>
              <a:t>3</a:t>
            </a:r>
            <a:r>
              <a:rPr lang="en-US" dirty="0"/>
              <a:t>*0+2</a:t>
            </a:r>
            <a:r>
              <a:rPr lang="en-US" baseline="30000" dirty="0"/>
              <a:t>2</a:t>
            </a:r>
            <a:r>
              <a:rPr lang="en-US" dirty="0"/>
              <a:t>*0+2</a:t>
            </a:r>
            <a:r>
              <a:rPr lang="en-US" baseline="30000" dirty="0"/>
              <a:t>1</a:t>
            </a:r>
            <a:r>
              <a:rPr lang="en-US" dirty="0"/>
              <a:t>*1+0=512+256+16+2=786</a:t>
            </a:r>
            <a:r>
              <a:rPr lang="en-US" baseline="-25000" dirty="0"/>
              <a:t>10</a:t>
            </a:r>
          </a:p>
          <a:p>
            <a:endParaRPr lang="en-US" baseline="-25000" dirty="0"/>
          </a:p>
          <a:p>
            <a:r>
              <a:rPr lang="ru-RU" dirty="0">
                <a:solidFill>
                  <a:srgbClr val="FF0000"/>
                </a:solidFill>
              </a:rPr>
              <a:t>Короткая запись:</a:t>
            </a:r>
          </a:p>
          <a:p>
            <a:r>
              <a:rPr lang="ru-RU" dirty="0"/>
              <a:t>1100010010</a:t>
            </a:r>
            <a:r>
              <a:rPr lang="ru-RU" baseline="-25000" dirty="0"/>
              <a:t>2</a:t>
            </a:r>
            <a:r>
              <a:rPr lang="ru-RU" dirty="0"/>
              <a:t> = 2</a:t>
            </a:r>
            <a:r>
              <a:rPr lang="ru-RU" baseline="30000" dirty="0"/>
              <a:t>9</a:t>
            </a:r>
            <a:r>
              <a:rPr lang="en-US" dirty="0"/>
              <a:t>*1+2</a:t>
            </a:r>
            <a:r>
              <a:rPr lang="en-US" baseline="30000" dirty="0"/>
              <a:t>8</a:t>
            </a:r>
            <a:r>
              <a:rPr lang="en-US" dirty="0"/>
              <a:t>*1+2</a:t>
            </a:r>
            <a:r>
              <a:rPr lang="en-US" baseline="30000" dirty="0"/>
              <a:t>4</a:t>
            </a:r>
            <a:r>
              <a:rPr lang="en-US" dirty="0"/>
              <a:t>*1+2</a:t>
            </a:r>
            <a:r>
              <a:rPr lang="en-US" baseline="30000" dirty="0"/>
              <a:t>1</a:t>
            </a:r>
            <a:r>
              <a:rPr lang="en-US" dirty="0"/>
              <a:t>*1=512+256+16+2=786</a:t>
            </a:r>
            <a:r>
              <a:rPr lang="en-US" baseline="-25000" dirty="0"/>
              <a:t>10</a:t>
            </a:r>
            <a:endParaRPr lang="ru-RU" baseline="-25000" dirty="0"/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6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0AC96-3456-B541-A278-71C401E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между системами счисления по основанию 2 и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88D90-9002-8349-B4AD-576A308A774E}"/>
              </a:ext>
            </a:extLst>
          </p:cNvPr>
          <p:cNvSpPr txBox="1"/>
          <p:nvPr/>
        </p:nvSpPr>
        <p:spPr>
          <a:xfrm>
            <a:off x="877110" y="1691561"/>
            <a:ext cx="10476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Переход из системы счисления по основанию 2 в систему счисления по основанию 4:</a:t>
            </a:r>
          </a:p>
          <a:p>
            <a:r>
              <a:rPr lang="ru-RU" dirty="0"/>
              <a:t>1)Разбить запись числа в системе счисления по основанию 2 на пары разрядов, справа налево.</a:t>
            </a:r>
          </a:p>
          <a:p>
            <a:r>
              <a:rPr lang="ru-RU" dirty="0"/>
              <a:t>2)Представить каждую пару разрядов десятичным числом.</a:t>
            </a:r>
          </a:p>
          <a:p>
            <a:r>
              <a:rPr lang="ru-RU" dirty="0">
                <a:solidFill>
                  <a:srgbClr val="FFC000"/>
                </a:solidFill>
              </a:rPr>
              <a:t>Пример</a:t>
            </a:r>
          </a:p>
          <a:p>
            <a:r>
              <a:rPr lang="ru-RU" dirty="0"/>
              <a:t>Перевести число 10011100101</a:t>
            </a:r>
            <a:r>
              <a:rPr lang="ru-RU" baseline="-25000" dirty="0"/>
              <a:t>2</a:t>
            </a:r>
            <a:r>
              <a:rPr lang="ru-RU" dirty="0"/>
              <a:t> из системы счисления по основанию 2 в систему счисления по основанию 4.</a:t>
            </a:r>
          </a:p>
          <a:p>
            <a:r>
              <a:rPr lang="ru-RU" dirty="0"/>
              <a:t>10011100101</a:t>
            </a:r>
            <a:r>
              <a:rPr lang="ru-RU" baseline="-25000" dirty="0"/>
              <a:t>2</a:t>
            </a:r>
            <a:r>
              <a:rPr lang="ru-RU" dirty="0"/>
              <a:t> = </a:t>
            </a:r>
            <a:r>
              <a:rPr lang="ru-RU" u="sng" dirty="0"/>
              <a:t>1 </a:t>
            </a:r>
            <a:r>
              <a:rPr lang="ru-RU" u="sng" dirty="0">
                <a:highlight>
                  <a:srgbClr val="C0C0C0"/>
                </a:highlight>
              </a:rPr>
              <a:t>00</a:t>
            </a:r>
            <a:r>
              <a:rPr lang="ru-RU" u="sng" dirty="0"/>
              <a:t> 11 </a:t>
            </a:r>
            <a:r>
              <a:rPr lang="ru-RU" u="sng" dirty="0">
                <a:highlight>
                  <a:srgbClr val="C0C0C0"/>
                </a:highlight>
              </a:rPr>
              <a:t>10</a:t>
            </a:r>
            <a:r>
              <a:rPr lang="ru-RU" u="sng" dirty="0"/>
              <a:t> 01 </a:t>
            </a:r>
            <a:r>
              <a:rPr lang="ru-RU" u="sng" dirty="0">
                <a:highlight>
                  <a:srgbClr val="C0C0C0"/>
                </a:highlight>
              </a:rPr>
              <a:t>01</a:t>
            </a:r>
            <a:r>
              <a:rPr lang="ru-RU" u="sng" dirty="0"/>
              <a:t> </a:t>
            </a:r>
            <a:r>
              <a:rPr lang="ru-RU" dirty="0"/>
              <a:t>= 103211</a:t>
            </a:r>
            <a:r>
              <a:rPr lang="ru-RU" baseline="-25000" dirty="0"/>
              <a:t>4</a:t>
            </a:r>
          </a:p>
          <a:p>
            <a:r>
              <a:rPr lang="ru-RU" dirty="0"/>
              <a:t>	             1 </a:t>
            </a:r>
            <a:r>
              <a:rPr lang="ru-RU" dirty="0">
                <a:highlight>
                  <a:srgbClr val="C0C0C0"/>
                </a:highlight>
              </a:rPr>
              <a:t>  0</a:t>
            </a:r>
            <a:r>
              <a:rPr lang="ru-RU" dirty="0"/>
              <a:t>   3 </a:t>
            </a:r>
            <a:r>
              <a:rPr lang="ru-RU" dirty="0">
                <a:highlight>
                  <a:srgbClr val="C0C0C0"/>
                </a:highlight>
              </a:rPr>
              <a:t>   2</a:t>
            </a:r>
            <a:r>
              <a:rPr lang="ru-RU" dirty="0"/>
              <a:t>   1 </a:t>
            </a:r>
            <a:r>
              <a:rPr lang="ru-RU" dirty="0">
                <a:highlight>
                  <a:srgbClr val="C0C0C0"/>
                </a:highlight>
              </a:rPr>
              <a:t>  1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Переход из системы счисления по основанию 4 в систему счисления по основанию 2:</a:t>
            </a:r>
          </a:p>
          <a:p>
            <a:endParaRPr lang="ru-RU" dirty="0"/>
          </a:p>
          <a:p>
            <a:r>
              <a:rPr lang="ru-RU" dirty="0"/>
              <a:t>Представить каждую цифру числа в двоичной системе счисления, используя 2 разряда и указывая незначащие нули.</a:t>
            </a:r>
          </a:p>
          <a:p>
            <a:r>
              <a:rPr lang="ru-RU" dirty="0">
                <a:solidFill>
                  <a:srgbClr val="FFC000"/>
                </a:solidFill>
              </a:rPr>
              <a:t>Пример</a:t>
            </a:r>
          </a:p>
          <a:p>
            <a:r>
              <a:rPr lang="ru-RU" dirty="0"/>
              <a:t>Перевести число 103211</a:t>
            </a:r>
            <a:r>
              <a:rPr lang="ru-RU" baseline="-25000" dirty="0"/>
              <a:t>4</a:t>
            </a:r>
            <a:r>
              <a:rPr lang="ru-RU" dirty="0"/>
              <a:t> из системы счисления по основанию 4 в систему счисления по основанию 2.</a:t>
            </a:r>
          </a:p>
          <a:p>
            <a:r>
              <a:rPr lang="ru-RU" u="sng" dirty="0"/>
              <a:t>1 </a:t>
            </a:r>
            <a:r>
              <a:rPr lang="ru-RU" u="sng" dirty="0">
                <a:highlight>
                  <a:srgbClr val="C0C0C0"/>
                </a:highlight>
              </a:rPr>
              <a:t>  0</a:t>
            </a:r>
            <a:r>
              <a:rPr lang="ru-RU" u="sng" dirty="0"/>
              <a:t>   3 </a:t>
            </a:r>
            <a:r>
              <a:rPr lang="ru-RU" u="sng" dirty="0">
                <a:highlight>
                  <a:srgbClr val="C0C0C0"/>
                </a:highlight>
              </a:rPr>
              <a:t>   2</a:t>
            </a:r>
            <a:r>
              <a:rPr lang="ru-RU" u="sng" dirty="0"/>
              <a:t>   1 </a:t>
            </a:r>
            <a:r>
              <a:rPr lang="ru-RU" u="sng" dirty="0">
                <a:highlight>
                  <a:srgbClr val="C0C0C0"/>
                </a:highlight>
              </a:rPr>
              <a:t>  1</a:t>
            </a:r>
            <a:r>
              <a:rPr lang="ru-RU" baseline="-25000" dirty="0"/>
              <a:t>4</a:t>
            </a:r>
            <a:r>
              <a:rPr lang="ru-RU" dirty="0"/>
              <a:t> = 10011100101</a:t>
            </a:r>
            <a:r>
              <a:rPr lang="ru-RU" baseline="-25000" dirty="0"/>
              <a:t>2</a:t>
            </a:r>
            <a:r>
              <a:rPr lang="ru-RU" dirty="0"/>
              <a:t> </a:t>
            </a:r>
          </a:p>
          <a:p>
            <a:r>
              <a:rPr lang="ru-RU" dirty="0"/>
              <a:t>1 </a:t>
            </a:r>
            <a:r>
              <a:rPr lang="ru-RU" dirty="0">
                <a:highlight>
                  <a:srgbClr val="C0C0C0"/>
                </a:highlight>
              </a:rPr>
              <a:t>00</a:t>
            </a:r>
            <a:r>
              <a:rPr lang="ru-RU" dirty="0"/>
              <a:t> 11 </a:t>
            </a:r>
            <a:r>
              <a:rPr lang="ru-RU" dirty="0">
                <a:highlight>
                  <a:srgbClr val="C0C0C0"/>
                </a:highlight>
              </a:rPr>
              <a:t>10</a:t>
            </a:r>
            <a:r>
              <a:rPr lang="ru-RU" dirty="0"/>
              <a:t> 01 </a:t>
            </a:r>
            <a:r>
              <a:rPr lang="ru-RU" dirty="0">
                <a:highlight>
                  <a:srgbClr val="C0C0C0"/>
                </a:highlight>
              </a:rPr>
              <a:t>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6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0AC96-3456-B541-A278-71C401E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между системами счисления по основанию 2 и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88D90-9002-8349-B4AD-576A308A774E}"/>
              </a:ext>
            </a:extLst>
          </p:cNvPr>
          <p:cNvSpPr txBox="1"/>
          <p:nvPr/>
        </p:nvSpPr>
        <p:spPr>
          <a:xfrm>
            <a:off x="877110" y="1690688"/>
            <a:ext cx="10476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Переход из системы счисления по основанию 2 в систему счисления по основанию 8:</a:t>
            </a:r>
          </a:p>
          <a:p>
            <a:r>
              <a:rPr lang="ru-RU" dirty="0"/>
              <a:t>1)Разбить запись числа в системе счисления по основанию 2 на тройки разрядов, справа налево.</a:t>
            </a:r>
          </a:p>
          <a:p>
            <a:r>
              <a:rPr lang="ru-RU" dirty="0"/>
              <a:t>2)Представить каждую тройку разрядов десятичным числом.</a:t>
            </a:r>
          </a:p>
          <a:p>
            <a:r>
              <a:rPr lang="ru-RU" dirty="0">
                <a:solidFill>
                  <a:srgbClr val="FFC000"/>
                </a:solidFill>
              </a:rPr>
              <a:t>Пример</a:t>
            </a:r>
          </a:p>
          <a:p>
            <a:r>
              <a:rPr lang="ru-RU" dirty="0"/>
              <a:t>Перевести число 10011100101</a:t>
            </a:r>
            <a:r>
              <a:rPr lang="ru-RU" baseline="-25000" dirty="0"/>
              <a:t>2</a:t>
            </a:r>
            <a:r>
              <a:rPr lang="ru-RU" dirty="0"/>
              <a:t> из системы счисления по основанию 2 в систему счисления по основанию 8.</a:t>
            </a:r>
          </a:p>
          <a:p>
            <a:r>
              <a:rPr lang="ru-RU" dirty="0"/>
              <a:t>10011100101</a:t>
            </a:r>
            <a:r>
              <a:rPr lang="ru-RU" baseline="-25000" dirty="0"/>
              <a:t>2</a:t>
            </a:r>
            <a:r>
              <a:rPr lang="ru-RU" dirty="0"/>
              <a:t> = </a:t>
            </a:r>
            <a:r>
              <a:rPr lang="ru-RU" u="sng" dirty="0"/>
              <a:t>10 </a:t>
            </a:r>
            <a:r>
              <a:rPr lang="ru-RU" u="sng" dirty="0">
                <a:highlight>
                  <a:srgbClr val="C0C0C0"/>
                </a:highlight>
              </a:rPr>
              <a:t>011</a:t>
            </a:r>
            <a:r>
              <a:rPr lang="ru-RU" u="sng" dirty="0"/>
              <a:t> 100 </a:t>
            </a:r>
            <a:r>
              <a:rPr lang="ru-RU" u="sng" dirty="0">
                <a:highlight>
                  <a:srgbClr val="C0C0C0"/>
                </a:highlight>
              </a:rPr>
              <a:t>101</a:t>
            </a:r>
            <a:r>
              <a:rPr lang="ru-RU" u="sng" dirty="0"/>
              <a:t> </a:t>
            </a:r>
            <a:r>
              <a:rPr lang="ru-RU" dirty="0"/>
              <a:t>= 2345</a:t>
            </a:r>
            <a:r>
              <a:rPr lang="ru-RU" baseline="-25000" dirty="0"/>
              <a:t>8</a:t>
            </a:r>
          </a:p>
          <a:p>
            <a:r>
              <a:rPr lang="ru-RU" dirty="0"/>
              <a:t>	               2     3      4     5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Переход из системы счисления по основанию 8 в систему счисления по основанию 2:</a:t>
            </a:r>
          </a:p>
          <a:p>
            <a:endParaRPr lang="ru-RU" dirty="0"/>
          </a:p>
          <a:p>
            <a:r>
              <a:rPr lang="ru-RU" dirty="0"/>
              <a:t>Представить каждую цифру числа в двоичной системе счисления, используя 3 разряда и указывая незначащие нули.</a:t>
            </a:r>
          </a:p>
          <a:p>
            <a:r>
              <a:rPr lang="ru-RU" dirty="0">
                <a:solidFill>
                  <a:srgbClr val="FFC000"/>
                </a:solidFill>
              </a:rPr>
              <a:t>Пример</a:t>
            </a:r>
          </a:p>
          <a:p>
            <a:r>
              <a:rPr lang="ru-RU" dirty="0"/>
              <a:t>Перевести число 2345</a:t>
            </a:r>
            <a:r>
              <a:rPr lang="ru-RU" baseline="-25000" dirty="0"/>
              <a:t>8</a:t>
            </a:r>
            <a:r>
              <a:rPr lang="ru-RU" dirty="0"/>
              <a:t> из системы счисления по основанию 8 в систему счисления по основанию 2.</a:t>
            </a:r>
          </a:p>
          <a:p>
            <a:r>
              <a:rPr lang="ru-RU" u="sng" dirty="0"/>
              <a:t>    2 </a:t>
            </a:r>
            <a:r>
              <a:rPr lang="ru-RU" u="sng" dirty="0">
                <a:highlight>
                  <a:srgbClr val="C0C0C0"/>
                </a:highlight>
              </a:rPr>
              <a:t>      3</a:t>
            </a:r>
            <a:r>
              <a:rPr lang="ru-RU" u="sng" dirty="0"/>
              <a:t>     4 </a:t>
            </a:r>
            <a:r>
              <a:rPr lang="ru-RU" u="sng" dirty="0">
                <a:highlight>
                  <a:srgbClr val="C0C0C0"/>
                </a:highlight>
              </a:rPr>
              <a:t>     5</a:t>
            </a:r>
            <a:r>
              <a:rPr lang="en-US" baseline="-25000" dirty="0"/>
              <a:t>8</a:t>
            </a:r>
            <a:r>
              <a:rPr lang="ru-RU" dirty="0"/>
              <a:t> = 10</a:t>
            </a:r>
            <a:r>
              <a:rPr lang="ru-RU" dirty="0">
                <a:highlight>
                  <a:srgbClr val="C0C0C0"/>
                </a:highlight>
              </a:rPr>
              <a:t>011</a:t>
            </a:r>
            <a:r>
              <a:rPr lang="ru-RU" dirty="0"/>
              <a:t>100</a:t>
            </a:r>
            <a:r>
              <a:rPr lang="ru-RU" dirty="0">
                <a:highlight>
                  <a:srgbClr val="C0C0C0"/>
                </a:highlight>
              </a:rPr>
              <a:t>101</a:t>
            </a:r>
            <a:r>
              <a:rPr lang="ru-RU" baseline="-25000" dirty="0"/>
              <a:t>2</a:t>
            </a:r>
            <a:r>
              <a:rPr lang="ru-RU" dirty="0"/>
              <a:t> </a:t>
            </a:r>
          </a:p>
          <a:p>
            <a:r>
              <a:rPr lang="ru-RU" dirty="0"/>
              <a:t>010 </a:t>
            </a:r>
            <a:r>
              <a:rPr lang="ru-RU" dirty="0">
                <a:highlight>
                  <a:srgbClr val="C0C0C0"/>
                </a:highlight>
              </a:rPr>
              <a:t> 011</a:t>
            </a:r>
            <a:r>
              <a:rPr lang="ru-RU" dirty="0"/>
              <a:t> 100 </a:t>
            </a:r>
            <a:r>
              <a:rPr lang="ru-RU" dirty="0">
                <a:highlight>
                  <a:srgbClr val="C0C0C0"/>
                </a:highlight>
              </a:rPr>
              <a:t>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54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0AC96-3456-B541-A278-71C401E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между системами счисления по основанию 2 и 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88D90-9002-8349-B4AD-576A308A774E}"/>
              </a:ext>
            </a:extLst>
          </p:cNvPr>
          <p:cNvSpPr txBox="1"/>
          <p:nvPr/>
        </p:nvSpPr>
        <p:spPr>
          <a:xfrm>
            <a:off x="877110" y="1690688"/>
            <a:ext cx="10476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Переход из системы счисления по основанию 2 в систему счисления по основанию 16:</a:t>
            </a:r>
          </a:p>
          <a:p>
            <a:r>
              <a:rPr lang="ru-RU" dirty="0"/>
              <a:t>1)Разбить запись числа в системе счисления по основанию 2 на четвёрки разрядов, справа налево.</a:t>
            </a:r>
          </a:p>
          <a:p>
            <a:r>
              <a:rPr lang="ru-RU" dirty="0"/>
              <a:t>2)Представить каждую четвёрку разрядов десятичным числом. Заменить буквами числа </a:t>
            </a:r>
            <a:r>
              <a:rPr lang="en-US" dirty="0"/>
              <a:t>&gt; 10.</a:t>
            </a:r>
            <a:endParaRPr lang="ru-RU" dirty="0"/>
          </a:p>
          <a:p>
            <a:r>
              <a:rPr lang="ru-RU" dirty="0">
                <a:solidFill>
                  <a:srgbClr val="FFC000"/>
                </a:solidFill>
              </a:rPr>
              <a:t>Пример</a:t>
            </a:r>
          </a:p>
          <a:p>
            <a:r>
              <a:rPr lang="ru-RU" dirty="0"/>
              <a:t>Перевести число 10011100101</a:t>
            </a:r>
            <a:r>
              <a:rPr lang="ru-RU" baseline="-25000" dirty="0"/>
              <a:t>2</a:t>
            </a:r>
            <a:r>
              <a:rPr lang="ru-RU" dirty="0"/>
              <a:t> из системы счисления по основанию 2 в систему счисления по основанию 16.</a:t>
            </a:r>
          </a:p>
          <a:p>
            <a:r>
              <a:rPr lang="ru-RU" dirty="0"/>
              <a:t>10011100101</a:t>
            </a:r>
            <a:r>
              <a:rPr lang="ru-RU" baseline="-25000" dirty="0"/>
              <a:t>2</a:t>
            </a:r>
            <a:r>
              <a:rPr lang="ru-RU" dirty="0"/>
              <a:t> = </a:t>
            </a:r>
            <a:r>
              <a:rPr lang="ru-RU" u="sng" dirty="0">
                <a:highlight>
                  <a:srgbClr val="C0C0C0"/>
                </a:highlight>
              </a:rPr>
              <a:t>100</a:t>
            </a:r>
            <a:r>
              <a:rPr lang="ru-RU" u="sng" dirty="0"/>
              <a:t> 1110 </a:t>
            </a:r>
            <a:r>
              <a:rPr lang="ru-RU" u="sng" dirty="0">
                <a:highlight>
                  <a:srgbClr val="C0C0C0"/>
                </a:highlight>
              </a:rPr>
              <a:t>0101</a:t>
            </a:r>
            <a:r>
              <a:rPr lang="ru-RU" u="sng" dirty="0"/>
              <a:t> </a:t>
            </a:r>
            <a:r>
              <a:rPr lang="ru-RU" dirty="0"/>
              <a:t>= 4</a:t>
            </a:r>
            <a:r>
              <a:rPr lang="en-US" dirty="0"/>
              <a:t>D5</a:t>
            </a:r>
            <a:r>
              <a:rPr lang="en-US" baseline="-25000" dirty="0"/>
              <a:t>16</a:t>
            </a:r>
            <a:endParaRPr lang="ru-RU" baseline="-25000" dirty="0"/>
          </a:p>
          <a:p>
            <a:r>
              <a:rPr lang="ru-RU" dirty="0"/>
              <a:t>	             </a:t>
            </a:r>
            <a:r>
              <a:rPr lang="ru-RU" dirty="0">
                <a:highlight>
                  <a:srgbClr val="C0C0C0"/>
                </a:highlight>
              </a:rPr>
              <a:t>    4</a:t>
            </a:r>
            <a:r>
              <a:rPr lang="ru-RU" dirty="0"/>
              <a:t>     14  </a:t>
            </a:r>
            <a:r>
              <a:rPr lang="ru-RU" dirty="0">
                <a:highlight>
                  <a:srgbClr val="C0C0C0"/>
                </a:highlight>
              </a:rPr>
              <a:t>      5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Переход из системы счисления по основанию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ru-RU" dirty="0">
                <a:solidFill>
                  <a:srgbClr val="FF0000"/>
                </a:solidFill>
              </a:rPr>
              <a:t> в систему счисления по основанию 2:</a:t>
            </a:r>
          </a:p>
          <a:p>
            <a:endParaRPr lang="ru-RU" dirty="0"/>
          </a:p>
          <a:p>
            <a:r>
              <a:rPr lang="ru-RU" dirty="0"/>
              <a:t>Представить каждую цифру числа в двоичной системе счисления, используя </a:t>
            </a:r>
            <a:r>
              <a:rPr lang="en-US" dirty="0"/>
              <a:t>4</a:t>
            </a:r>
            <a:r>
              <a:rPr lang="ru-RU" dirty="0"/>
              <a:t> разряда и указывая незначащие нули.</a:t>
            </a:r>
          </a:p>
          <a:p>
            <a:r>
              <a:rPr lang="ru-RU" dirty="0">
                <a:solidFill>
                  <a:srgbClr val="FFC000"/>
                </a:solidFill>
              </a:rPr>
              <a:t>Пример</a:t>
            </a:r>
          </a:p>
          <a:p>
            <a:r>
              <a:rPr lang="ru-RU" dirty="0"/>
              <a:t>Перевести число 4</a:t>
            </a:r>
            <a:r>
              <a:rPr lang="en-US" dirty="0"/>
              <a:t>D</a:t>
            </a:r>
            <a:r>
              <a:rPr lang="ru-RU" dirty="0"/>
              <a:t>5</a:t>
            </a:r>
            <a:r>
              <a:rPr lang="ru-RU" baseline="-25000" dirty="0"/>
              <a:t>8</a:t>
            </a:r>
            <a:r>
              <a:rPr lang="ru-RU" dirty="0"/>
              <a:t> из системы счисления по основанию </a:t>
            </a:r>
            <a:r>
              <a:rPr lang="en-US" dirty="0"/>
              <a:t>16</a:t>
            </a:r>
            <a:r>
              <a:rPr lang="ru-RU" dirty="0"/>
              <a:t> в систему счисления по основанию 2.</a:t>
            </a:r>
          </a:p>
          <a:p>
            <a:r>
              <a:rPr lang="en-US" u="sng" dirty="0">
                <a:highlight>
                  <a:srgbClr val="C0C0C0"/>
                </a:highlight>
              </a:rPr>
              <a:t>    </a:t>
            </a:r>
            <a:r>
              <a:rPr lang="ru-RU" u="sng" dirty="0">
                <a:highlight>
                  <a:srgbClr val="C0C0C0"/>
                </a:highlight>
              </a:rPr>
              <a:t>4</a:t>
            </a:r>
            <a:r>
              <a:rPr lang="ru-RU" u="sng" dirty="0"/>
              <a:t> </a:t>
            </a:r>
            <a:r>
              <a:rPr lang="en-US" u="sng" dirty="0"/>
              <a:t>  </a:t>
            </a:r>
            <a:r>
              <a:rPr lang="en-US" u="sng" dirty="0">
                <a:highlight>
                  <a:srgbClr val="C0C0C0"/>
                </a:highlight>
              </a:rPr>
              <a:t>      D</a:t>
            </a:r>
            <a:r>
              <a:rPr lang="en-US" u="sng" dirty="0"/>
              <a:t> </a:t>
            </a:r>
            <a:r>
              <a:rPr lang="ru-RU" u="sng" dirty="0"/>
              <a:t>     5</a:t>
            </a:r>
            <a:r>
              <a:rPr lang="en-US" baseline="-25000" dirty="0"/>
              <a:t>16</a:t>
            </a:r>
            <a:r>
              <a:rPr lang="ru-RU" dirty="0"/>
              <a:t> = 100</a:t>
            </a:r>
            <a:r>
              <a:rPr lang="ru-RU" dirty="0">
                <a:highlight>
                  <a:srgbClr val="C0C0C0"/>
                </a:highlight>
              </a:rPr>
              <a:t>1110</a:t>
            </a:r>
            <a:r>
              <a:rPr lang="ru-RU" dirty="0"/>
              <a:t>0101</a:t>
            </a:r>
            <a:r>
              <a:rPr lang="ru-RU" baseline="-25000" dirty="0"/>
              <a:t>2</a:t>
            </a:r>
            <a:r>
              <a:rPr lang="ru-RU" dirty="0"/>
              <a:t> </a:t>
            </a:r>
          </a:p>
          <a:p>
            <a:r>
              <a:rPr lang="ru-RU" dirty="0">
                <a:highlight>
                  <a:srgbClr val="C0C0C0"/>
                </a:highlight>
              </a:rPr>
              <a:t>10</a:t>
            </a:r>
            <a:r>
              <a:rPr lang="en-US" dirty="0">
                <a:highlight>
                  <a:srgbClr val="C0C0C0"/>
                </a:highlight>
              </a:rPr>
              <a:t>0</a:t>
            </a:r>
            <a:r>
              <a:rPr lang="ru-RU" dirty="0"/>
              <a:t>  </a:t>
            </a:r>
            <a:r>
              <a:rPr lang="en-US" dirty="0">
                <a:highlight>
                  <a:srgbClr val="C0C0C0"/>
                </a:highlight>
              </a:rPr>
              <a:t>1</a:t>
            </a:r>
            <a:r>
              <a:rPr lang="ru-RU" dirty="0">
                <a:highlight>
                  <a:srgbClr val="C0C0C0"/>
                </a:highlight>
              </a:rPr>
              <a:t>11</a:t>
            </a:r>
            <a:r>
              <a:rPr lang="en-US" dirty="0">
                <a:highlight>
                  <a:srgbClr val="C0C0C0"/>
                </a:highlight>
              </a:rPr>
              <a:t>0</a:t>
            </a:r>
            <a:r>
              <a:rPr lang="ru-RU" dirty="0"/>
              <a:t> </a:t>
            </a:r>
            <a:r>
              <a:rPr lang="en-US" dirty="0"/>
              <a:t>0</a:t>
            </a:r>
            <a:r>
              <a:rPr lang="ru-RU" dirty="0"/>
              <a:t>10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45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E46FC-C982-E944-A6E3-18377138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8135C-8F46-6A44-84EE-C6F2C6CFBDA5}"/>
              </a:ext>
            </a:extLst>
          </p:cNvPr>
          <p:cNvSpPr txBox="1"/>
          <p:nvPr/>
        </p:nvSpPr>
        <p:spPr>
          <a:xfrm>
            <a:off x="865762" y="1964987"/>
            <a:ext cx="10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Сравниваемые числа должны быть представлены в системе счисления с одинаковым основанием!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315E-7A27-1A4A-8581-95E231BF6F79}"/>
              </a:ext>
            </a:extLst>
          </p:cNvPr>
          <p:cNvSpPr txBox="1"/>
          <p:nvPr/>
        </p:nvSpPr>
        <p:spPr>
          <a:xfrm>
            <a:off x="1313234" y="3033382"/>
            <a:ext cx="964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Если в сравниваемых числах различное количество разрядов, то больше то число, в котором больше разрядов.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91928-C5A8-E84A-A644-08A3AD4F1B89}"/>
              </a:ext>
            </a:extLst>
          </p:cNvPr>
          <p:cNvSpPr txBox="1"/>
          <p:nvPr/>
        </p:nvSpPr>
        <p:spPr>
          <a:xfrm>
            <a:off x="1342417" y="3917111"/>
            <a:ext cx="945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Если в сравниваемых числах одинаковое количество разрядов, то нужно найти первый с права разряд, в котором цифры различны. Большим будет то число, в котором цифра в этом разряде больше.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990DB-AF7B-5C42-B57A-C5AC6B526B84}"/>
              </a:ext>
            </a:extLst>
          </p:cNvPr>
          <p:cNvSpPr txBox="1"/>
          <p:nvPr/>
        </p:nvSpPr>
        <p:spPr>
          <a:xfrm>
            <a:off x="1507787" y="50778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Если в сравниваемых числах одинаковое количество разрядов и цифры во всех разрядах равны, то числа равны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111031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E46FC-C982-E944-A6E3-18377138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чисел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461BC-53E8-AC40-89A0-4F7C9C6495DB}"/>
              </a:ext>
            </a:extLst>
          </p:cNvPr>
          <p:cNvSpPr txBox="1"/>
          <p:nvPr/>
        </p:nvSpPr>
        <p:spPr>
          <a:xfrm>
            <a:off x="1322962" y="1595336"/>
            <a:ext cx="96595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Примеры</a:t>
            </a:r>
          </a:p>
          <a:p>
            <a:endParaRPr lang="ru-RU" dirty="0"/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Сравнить числа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и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Y.</a:t>
            </a:r>
          </a:p>
          <a:p>
            <a:endParaRPr lang="en-US" dirty="0"/>
          </a:p>
          <a:p>
            <a:r>
              <a:rPr lang="en-US" dirty="0"/>
              <a:t>X =     14567</a:t>
            </a:r>
            <a:r>
              <a:rPr lang="en-US" baseline="-25000" dirty="0"/>
              <a:t>8</a:t>
            </a:r>
          </a:p>
          <a:p>
            <a:r>
              <a:rPr lang="en-US" dirty="0"/>
              <a:t>Y = 1122111</a:t>
            </a:r>
            <a:r>
              <a:rPr lang="en-US" baseline="-25000" dirty="0"/>
              <a:t>8     </a:t>
            </a:r>
            <a:r>
              <a:rPr lang="ru-RU" dirty="0">
                <a:solidFill>
                  <a:srgbClr val="00B0F0"/>
                </a:solidFill>
              </a:rPr>
              <a:t>число</a:t>
            </a:r>
            <a:r>
              <a:rPr lang="ru-RU" dirty="0"/>
              <a:t> </a:t>
            </a:r>
            <a:r>
              <a:rPr lang="en-US" dirty="0">
                <a:solidFill>
                  <a:srgbClr val="00B0F0"/>
                </a:solidFill>
              </a:rPr>
              <a:t>Y </a:t>
            </a:r>
            <a:r>
              <a:rPr lang="ru-RU" dirty="0">
                <a:solidFill>
                  <a:srgbClr val="00B0F0"/>
                </a:solidFill>
              </a:rPr>
              <a:t>больше числа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ru-RU" dirty="0">
                <a:solidFill>
                  <a:srgbClr val="00B0F0"/>
                </a:solidFill>
              </a:rPr>
              <a:t>, потому что в нём больше разрядов.</a:t>
            </a:r>
          </a:p>
          <a:p>
            <a:endParaRPr lang="ru-RU" baseline="-25000" dirty="0">
              <a:solidFill>
                <a:srgbClr val="00B0F0"/>
              </a:solidFill>
            </a:endParaRPr>
          </a:p>
          <a:p>
            <a:r>
              <a:rPr lang="ru-RU" dirty="0"/>
              <a:t>Х = 143</a:t>
            </a:r>
            <a:r>
              <a:rPr lang="ru-RU" dirty="0">
                <a:solidFill>
                  <a:schemeClr val="accent4"/>
                </a:solidFill>
              </a:rPr>
              <a:t>2</a:t>
            </a:r>
            <a:r>
              <a:rPr lang="ru-RU" dirty="0"/>
              <a:t>441</a:t>
            </a:r>
            <a:r>
              <a:rPr lang="ru-RU" baseline="-25000" dirty="0"/>
              <a:t>5</a:t>
            </a:r>
          </a:p>
          <a:p>
            <a:r>
              <a:rPr lang="en-US" dirty="0"/>
              <a:t>Y = 143</a:t>
            </a:r>
            <a:r>
              <a:rPr lang="en-US" dirty="0">
                <a:solidFill>
                  <a:schemeClr val="accent4"/>
                </a:solidFill>
              </a:rPr>
              <a:t>1</a:t>
            </a:r>
            <a:r>
              <a:rPr lang="en-US" dirty="0"/>
              <a:t>442</a:t>
            </a:r>
            <a:r>
              <a:rPr lang="en-US" baseline="-25000" dirty="0"/>
              <a:t>5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ru-RU" dirty="0">
                <a:solidFill>
                  <a:srgbClr val="00B0F0"/>
                </a:solidFill>
              </a:rPr>
              <a:t>число </a:t>
            </a:r>
            <a:r>
              <a:rPr lang="en-US" dirty="0">
                <a:solidFill>
                  <a:srgbClr val="00B0F0"/>
                </a:solidFill>
              </a:rPr>
              <a:t>Y </a:t>
            </a:r>
            <a:r>
              <a:rPr lang="ru-RU" dirty="0">
                <a:solidFill>
                  <a:srgbClr val="00B0F0"/>
                </a:solidFill>
              </a:rPr>
              <a:t>меньше числа Х, потому что в четвёртом слева разряде содержит цифру, 	          меньшую, чем число Х.</a:t>
            </a:r>
          </a:p>
          <a:p>
            <a:r>
              <a:rPr lang="en-US" dirty="0"/>
              <a:t>X = ABDE127</a:t>
            </a:r>
            <a:r>
              <a:rPr lang="en-US" baseline="-25000" dirty="0"/>
              <a:t>16</a:t>
            </a:r>
          </a:p>
          <a:p>
            <a:r>
              <a:rPr lang="en-US" dirty="0"/>
              <a:t>Y = ABDE127</a:t>
            </a:r>
            <a:r>
              <a:rPr lang="en-US" baseline="-25000" dirty="0"/>
              <a:t>16</a:t>
            </a:r>
            <a:r>
              <a:rPr lang="en-US" dirty="0"/>
              <a:t>  </a:t>
            </a:r>
            <a:r>
              <a:rPr lang="ru-RU" dirty="0">
                <a:solidFill>
                  <a:srgbClr val="00B0F0"/>
                </a:solidFill>
              </a:rPr>
              <a:t>числа Х и </a:t>
            </a:r>
            <a:r>
              <a:rPr lang="en-US" dirty="0">
                <a:solidFill>
                  <a:srgbClr val="00B0F0"/>
                </a:solidFill>
              </a:rPr>
              <a:t>Y </a:t>
            </a:r>
            <a:r>
              <a:rPr lang="ru-RU" dirty="0">
                <a:solidFill>
                  <a:srgbClr val="00B0F0"/>
                </a:solidFill>
              </a:rPr>
              <a:t>равны, потому что во всех разрядах цифры одинаковые.</a:t>
            </a:r>
          </a:p>
          <a:p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0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6CC3B-BA24-E54D-B077-B1F8EDF4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A4F23-0578-2442-AD77-DBE8574981FB}"/>
              </a:ext>
            </a:extLst>
          </p:cNvPr>
          <p:cNvSpPr txBox="1"/>
          <p:nvPr/>
        </p:nvSpPr>
        <p:spPr>
          <a:xfrm>
            <a:off x="992221" y="1838528"/>
            <a:ext cx="10749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Требуется перевести число Х из десятичной системы счисления в систему счисления по основанию </a:t>
            </a:r>
            <a:r>
              <a:rPr lang="en-US" dirty="0"/>
              <a:t>b.</a:t>
            </a:r>
          </a:p>
          <a:p>
            <a:endParaRPr lang="en-US" dirty="0"/>
          </a:p>
          <a:p>
            <a:r>
              <a:rPr lang="ru-RU" b="1" dirty="0"/>
              <a:t>Псевдо-код алгоритма:</a:t>
            </a:r>
          </a:p>
          <a:p>
            <a:endParaRPr lang="ru-RU" b="1" dirty="0"/>
          </a:p>
          <a:p>
            <a:r>
              <a:rPr lang="ru-RU" dirty="0"/>
              <a:t>Представить число Х в виде целой части и остатка от деления на </a:t>
            </a:r>
            <a:r>
              <a:rPr lang="en-US" dirty="0"/>
              <a:t>b.</a:t>
            </a:r>
            <a:endParaRPr lang="ru-RU" dirty="0"/>
          </a:p>
          <a:p>
            <a:r>
              <a:rPr lang="ru-RU" dirty="0"/>
              <a:t>	Х =</a:t>
            </a:r>
            <a:r>
              <a:rPr lang="en-US" dirty="0"/>
              <a:t> </a:t>
            </a:r>
            <a:r>
              <a:rPr lang="ru-RU" dirty="0" err="1"/>
              <a:t>Целая_часть</a:t>
            </a:r>
            <a:r>
              <a:rPr lang="ru-RU" dirty="0"/>
              <a:t> </a:t>
            </a:r>
            <a:r>
              <a:rPr lang="en-US" dirty="0"/>
              <a:t>* b + </a:t>
            </a:r>
            <a:r>
              <a:rPr lang="ru-RU" dirty="0"/>
              <a:t>Остаток</a:t>
            </a:r>
          </a:p>
          <a:p>
            <a:r>
              <a:rPr lang="ru-RU" dirty="0"/>
              <a:t>Переписать Остаток в результат (запись ведётся справа налево).</a:t>
            </a:r>
          </a:p>
          <a:p>
            <a:r>
              <a:rPr lang="ru-RU" dirty="0"/>
              <a:t>Присвоить Х значение целой части: Х = </a:t>
            </a:r>
            <a:r>
              <a:rPr lang="ru-RU" dirty="0" err="1"/>
              <a:t>Целая_часть</a:t>
            </a:r>
            <a:endParaRPr lang="ru-RU" dirty="0"/>
          </a:p>
          <a:p>
            <a:r>
              <a:rPr lang="ru-RU" dirty="0"/>
              <a:t>Если Х </a:t>
            </a:r>
            <a:r>
              <a:rPr lang="en-US" dirty="0"/>
              <a:t>&lt; b </a:t>
            </a:r>
            <a:endParaRPr lang="ru-RU" dirty="0"/>
          </a:p>
          <a:p>
            <a:r>
              <a:rPr lang="en-US" dirty="0"/>
              <a:t> </a:t>
            </a:r>
            <a:r>
              <a:rPr lang="ru-RU" dirty="0"/>
              <a:t>	конец преобразования, переписать Х в результат.</a:t>
            </a:r>
          </a:p>
          <a:p>
            <a:r>
              <a:rPr lang="ru-RU" dirty="0"/>
              <a:t>Иначе, вернуться в начало алгоритма. </a:t>
            </a:r>
          </a:p>
        </p:txBody>
      </p:sp>
    </p:spTree>
    <p:extLst>
      <p:ext uri="{BB962C8B-B14F-4D97-AF65-F5344CB8AC3E}">
        <p14:creationId xmlns:p14="http://schemas.microsoft.com/office/powerpoint/2010/main" val="30313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8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69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1 0 0 1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28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12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0 1 0 0 1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05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84D7-42B9-004C-8F65-9AE16FC7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Переход из десятичной системы счисления в систему счисления с основанием </a:t>
            </a:r>
            <a:r>
              <a:rPr lang="en-US" b="1" dirty="0"/>
              <a:t>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17B12-9877-D245-9A64-5067863CCAE7}"/>
              </a:ext>
            </a:extLst>
          </p:cNvPr>
          <p:cNvSpPr txBox="1"/>
          <p:nvPr/>
        </p:nvSpPr>
        <p:spPr>
          <a:xfrm>
            <a:off x="1202987" y="1809344"/>
            <a:ext cx="9786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</a:t>
            </a:r>
          </a:p>
          <a:p>
            <a:endParaRPr lang="ru-RU" dirty="0"/>
          </a:p>
          <a:p>
            <a:r>
              <a:rPr lang="ru-RU" dirty="0"/>
              <a:t>Перевести число 786</a:t>
            </a:r>
            <a:r>
              <a:rPr lang="ru-RU" baseline="-25000" dirty="0"/>
              <a:t>10</a:t>
            </a:r>
            <a:r>
              <a:rPr lang="ru-RU" dirty="0"/>
              <a:t> в двоичную систему счисления.</a:t>
            </a:r>
          </a:p>
          <a:p>
            <a:endParaRPr lang="ru-RU" dirty="0"/>
          </a:p>
          <a:p>
            <a:r>
              <a:rPr lang="ru-RU" dirty="0"/>
              <a:t>Х = 786							Результат:</a:t>
            </a:r>
            <a:r>
              <a:rPr lang="en-US" dirty="0"/>
              <a:t>_ _ _ _ _ _ _ _ _ _</a:t>
            </a:r>
            <a:endParaRPr lang="ru-RU" dirty="0"/>
          </a:p>
          <a:p>
            <a:r>
              <a:rPr lang="ru-RU" dirty="0"/>
              <a:t>Х = 393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_ _ 0</a:t>
            </a:r>
          </a:p>
          <a:p>
            <a:r>
              <a:rPr lang="ru-RU" dirty="0"/>
              <a:t>Х = </a:t>
            </a:r>
            <a:r>
              <a:rPr lang="en-US" dirty="0"/>
              <a:t>196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_ _ _ 1 0</a:t>
            </a:r>
          </a:p>
          <a:p>
            <a:r>
              <a:rPr lang="ru-RU" dirty="0"/>
              <a:t>Х = </a:t>
            </a:r>
            <a:r>
              <a:rPr lang="en-US" dirty="0"/>
              <a:t>98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_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49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_ _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en-US" dirty="0"/>
              <a:t>* 2 + 1						</a:t>
            </a:r>
            <a:r>
              <a:rPr lang="ru-RU" dirty="0"/>
              <a:t>Результат:</a:t>
            </a:r>
            <a:r>
              <a:rPr lang="en-US" dirty="0"/>
              <a:t>_ _ _ _ _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12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_ 0 1 0 0 1 0</a:t>
            </a:r>
            <a:endParaRPr lang="ru-RU" dirty="0"/>
          </a:p>
          <a:p>
            <a:r>
              <a:rPr lang="ru-RU" dirty="0"/>
              <a:t>Х =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* 2 + 0						</a:t>
            </a:r>
            <a:r>
              <a:rPr lang="ru-RU" dirty="0"/>
              <a:t>Результат:</a:t>
            </a:r>
            <a:r>
              <a:rPr lang="en-US" dirty="0"/>
              <a:t>_ _ _ 0 0 1 0 0 1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33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672</Words>
  <Application>Microsoft Macintosh PowerPoint</Application>
  <PresentationFormat>Широкоэкранный</PresentationFormat>
  <Paragraphs>202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Переход из десятичной системы счисления в любую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из десятичной системы счисления в систему счисления с основанием b</vt:lpstr>
      <vt:lpstr>Переход между системами счисления по основанию 2 и 4</vt:lpstr>
      <vt:lpstr>Переход между системами счисления по основанию 2 и 8</vt:lpstr>
      <vt:lpstr>Переход между системами счисления по основанию 2 и 16</vt:lpstr>
      <vt:lpstr>Сравнение чисел</vt:lpstr>
      <vt:lpstr>Сравнение чисел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15</cp:revision>
  <dcterms:created xsi:type="dcterms:W3CDTF">2019-10-12T16:28:58Z</dcterms:created>
  <dcterms:modified xsi:type="dcterms:W3CDTF">2019-10-13T15:27:55Z</dcterms:modified>
</cp:coreProperties>
</file>