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8FDE1B-C0A3-448A-A3E4-4D7E15391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6C8B5B6-C734-4E57-819A-2BBCE270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ED8AF11-7165-4C2B-97AC-543654A7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58A8E9-525C-4897-B403-3267EC9F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3DABC5-3B85-4562-91F6-0D89A2F1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CF570E-001D-4BAA-8FC1-C6915C1D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30C4496-75DF-4AAF-8864-BB940C042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C19314-231B-4916-B978-CF5FB581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6BC6093-FD99-410A-8B11-220677B9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A662116-942B-4061-BFCE-70839CB9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A73F496-F477-4153-81A8-5B583BC52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2FD330A-2DC7-499D-ACFA-E8C2D20F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97F026-D259-45EE-9008-48C393F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E76D02-FCA5-461E-8211-63C1D443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D6E2710-38F2-4CCE-88F2-160944F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CF8C13-1DBA-4F00-8190-C89B19BD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419044-8650-40B2-B39D-5C172DB6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EF3BD1-5834-4204-9959-1CF9FE52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4E1CA4E-6044-4944-BD1A-58006BC4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2742284-D061-40D8-A63B-10A8F04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48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FB5017-0421-4C3D-80EB-F67AEE19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33794F5-DD39-4CE5-A448-162BCC96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B791C23-D9AB-4550-A583-6021F3D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F03D0F-A855-4154-9BC8-005794F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002ABA-4558-41B1-B118-B1E608A0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39372E-0C34-4C27-9680-BF13C1D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DB8A54-ADB8-4DA1-8C90-2303FD6A6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A87B54F-8D28-42B5-84FC-C45CEA97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8CDF80E-08E2-48E7-B47B-3FAD750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04FC7AA-1DA2-43F8-8C68-49016EE5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86960E5-2ECF-405B-9735-18F200B0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06270F-F877-4BBB-B1C2-8658F43F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AD88C-82D2-47A5-90F7-56E01A54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860846F-7797-4E6E-9654-B6F330DE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6907686-DB6D-4A5F-BC77-9BE5CF7F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34F6A4A-C8DB-4B17-A412-15CA2F035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61E5176-6F72-4C66-A1D2-A7F83B24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2ACA6BD-50A4-4325-B887-BD832D83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A2BC5A0-7BF3-4106-BDCF-F757EB3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7172C7-9FC6-44A7-A7BA-B88A2910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8ABAF2E-2763-41A5-9F04-D7D7C56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966ED30-04C0-4157-8F32-3B2C836A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D7BF140-6FE1-4BC1-8568-87715E2C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6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8EBC0D7-B27F-4EA6-949C-BA0FCE03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F0F1AD2-BEDE-44EA-96D7-D6D7B3B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DACC945-06CF-42AA-A53F-30744D43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5BE0DB-C0EF-4B9B-9ADC-8E53E970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27950E3-FBB2-4830-A624-95525152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4945149-F454-4242-83D7-A6A016F2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21C280D-A4C2-4A86-8159-F90A2E2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646111-D355-48A2-8FF5-17DE91B2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C492B0B-0C4A-41C2-8D22-536700D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6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61ABC1-97DC-4517-B650-D6E8A0E4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77D88F2-71E8-4489-9A46-23288DE9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9B51251-19F2-4412-9513-614F01E0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A2D5F99-77AF-4BE7-915F-73FCFC06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7D0D6A7-1C99-49D1-9ECE-545777A3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8B1A4C4-83E6-48CB-B802-32D08E5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FF20FD-FF1E-4305-AE5D-94D1A58F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6F03377-5D27-46E0-97A2-4A938C12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4AE722-6977-46E1-88F0-ADA38BD1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EDF2-3B63-4A45-8968-4B1725FDBE8F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7B50BE2-3F2C-4EBB-8579-6007A486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D7402F6-E54E-45F9-8515-C48F6F90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231-5862-4443-9E1B-586FA00C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CE52B0-79BE-44C8-93FB-6F9893035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счисления, основные формулы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62E5F32-CA60-438E-B5D6-A558BAAB2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FC9CBE-797D-4D70-867B-CF60960D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разрядов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C9C884-6ECC-483D-997B-8C88FFDAD4C0}"/>
              </a:ext>
            </a:extLst>
          </p:cNvPr>
          <p:cNvSpPr txBox="1"/>
          <p:nvPr/>
        </p:nvSpPr>
        <p:spPr>
          <a:xfrm>
            <a:off x="755009" y="2030136"/>
            <a:ext cx="10670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  <a:p>
            <a:endParaRPr lang="ru-RU" dirty="0"/>
          </a:p>
          <a:p>
            <a:r>
              <a:rPr lang="ru-RU" dirty="0"/>
              <a:t>Какое минимальное число разрядов необходимо для представления числа 19 в системе счисления по основанию 2?</a:t>
            </a:r>
          </a:p>
          <a:p>
            <a:endParaRPr lang="ru-RU" dirty="0"/>
          </a:p>
          <a:p>
            <a:r>
              <a:rPr lang="ru-RU" dirty="0"/>
              <a:t>Один разряд 	2</a:t>
            </a:r>
            <a:r>
              <a:rPr lang="ru-RU" baseline="30000" dirty="0"/>
              <a:t>1</a:t>
            </a:r>
            <a:r>
              <a:rPr lang="ru-RU" dirty="0"/>
              <a:t> - 1 = 1  </a:t>
            </a:r>
            <a:r>
              <a:rPr lang="ru-RU" dirty="0">
                <a:solidFill>
                  <a:srgbClr val="FF0000"/>
                </a:solidFill>
              </a:rPr>
              <a:t>мало</a:t>
            </a:r>
          </a:p>
          <a:p>
            <a:r>
              <a:rPr lang="ru-RU" dirty="0"/>
              <a:t>Два разряда 	2</a:t>
            </a:r>
            <a:r>
              <a:rPr lang="ru-RU" baseline="30000" dirty="0"/>
              <a:t>2</a:t>
            </a:r>
            <a:r>
              <a:rPr lang="ru-RU" dirty="0"/>
              <a:t> - 1 = 3 </a:t>
            </a:r>
            <a:r>
              <a:rPr lang="ru-RU" dirty="0">
                <a:solidFill>
                  <a:srgbClr val="FF0000"/>
                </a:solidFill>
              </a:rPr>
              <a:t>мало</a:t>
            </a:r>
          </a:p>
          <a:p>
            <a:r>
              <a:rPr lang="ru-RU" dirty="0"/>
              <a:t>Три разряда	2</a:t>
            </a:r>
            <a:r>
              <a:rPr lang="ru-RU" baseline="30000" dirty="0"/>
              <a:t>3</a:t>
            </a:r>
            <a:r>
              <a:rPr lang="ru-RU" dirty="0"/>
              <a:t> - 1 = 7 </a:t>
            </a:r>
            <a:r>
              <a:rPr lang="ru-RU" dirty="0">
                <a:solidFill>
                  <a:srgbClr val="FF0000"/>
                </a:solidFill>
              </a:rPr>
              <a:t>мало</a:t>
            </a:r>
          </a:p>
          <a:p>
            <a:r>
              <a:rPr lang="ru-RU" dirty="0"/>
              <a:t>Четыре разряда	2</a:t>
            </a:r>
            <a:r>
              <a:rPr lang="ru-RU" baseline="30000" dirty="0"/>
              <a:t>4</a:t>
            </a:r>
            <a:r>
              <a:rPr lang="ru-RU" dirty="0"/>
              <a:t> - 1 = 15 </a:t>
            </a:r>
            <a:r>
              <a:rPr lang="ru-RU" dirty="0">
                <a:solidFill>
                  <a:srgbClr val="FF0000"/>
                </a:solidFill>
              </a:rPr>
              <a:t>мало</a:t>
            </a:r>
          </a:p>
          <a:p>
            <a:r>
              <a:rPr lang="ru-RU" dirty="0"/>
              <a:t>Пять разрядов	2</a:t>
            </a:r>
            <a:r>
              <a:rPr lang="ru-RU" baseline="30000" dirty="0"/>
              <a:t>5</a:t>
            </a:r>
            <a:r>
              <a:rPr lang="ru-RU" dirty="0"/>
              <a:t> - 1 = 31 </a:t>
            </a:r>
            <a:r>
              <a:rPr lang="ru-RU" b="1" dirty="0">
                <a:solidFill>
                  <a:srgbClr val="00B050"/>
                </a:solidFill>
              </a:rPr>
              <a:t>достаточно</a:t>
            </a:r>
          </a:p>
          <a:p>
            <a:endParaRPr lang="ru-RU" dirty="0"/>
          </a:p>
          <a:p>
            <a:r>
              <a:rPr lang="ru-RU" dirty="0"/>
              <a:t>Ответ: 5 разрядов</a:t>
            </a:r>
          </a:p>
        </p:txBody>
      </p:sp>
    </p:spTree>
    <p:extLst>
      <p:ext uri="{BB962C8B-B14F-4D97-AF65-F5344CB8AC3E}">
        <p14:creationId xmlns:p14="http://schemas.microsoft.com/office/powerpoint/2010/main" val="290012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FC9CBE-797D-4D70-867B-CF60960D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любой системы счисления в десятичную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C9C884-6ECC-483D-997B-8C88FFDAD4C0}"/>
              </a:ext>
            </a:extLst>
          </p:cNvPr>
          <p:cNvSpPr txBox="1"/>
          <p:nvPr/>
        </p:nvSpPr>
        <p:spPr>
          <a:xfrm>
            <a:off x="755009" y="2030136"/>
            <a:ext cx="10670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  <a:p>
            <a:endParaRPr lang="ru-RU" dirty="0"/>
          </a:p>
          <a:p>
            <a:r>
              <a:rPr lang="ru-RU" dirty="0"/>
              <a:t>Перевести в десятичную систему счисления число 100011</a:t>
            </a:r>
            <a:r>
              <a:rPr lang="ru-RU" baseline="-25000" dirty="0"/>
              <a:t>2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Номер разряда           </a:t>
            </a:r>
            <a:r>
              <a:rPr lang="ru-RU" dirty="0">
                <a:solidFill>
                  <a:srgbClr val="92D050"/>
                </a:solidFill>
              </a:rPr>
              <a:t>5     4    3    2     1    0</a:t>
            </a:r>
          </a:p>
          <a:p>
            <a:r>
              <a:rPr lang="ru-RU" dirty="0"/>
              <a:t>Цена разряда	   2</a:t>
            </a:r>
            <a:r>
              <a:rPr lang="ru-RU" baseline="30000" dirty="0"/>
              <a:t>5</a:t>
            </a:r>
            <a:r>
              <a:rPr lang="ru-RU" dirty="0"/>
              <a:t>   2</a:t>
            </a:r>
            <a:r>
              <a:rPr lang="ru-RU" baseline="30000" dirty="0"/>
              <a:t>4 </a:t>
            </a:r>
            <a:r>
              <a:rPr lang="ru-RU" dirty="0"/>
              <a:t>  2</a:t>
            </a:r>
            <a:r>
              <a:rPr lang="ru-RU" baseline="30000" dirty="0"/>
              <a:t>3</a:t>
            </a:r>
            <a:r>
              <a:rPr lang="ru-RU" dirty="0"/>
              <a:t>   2</a:t>
            </a:r>
            <a:r>
              <a:rPr lang="ru-RU" baseline="30000" dirty="0"/>
              <a:t>2</a:t>
            </a:r>
            <a:r>
              <a:rPr lang="ru-RU" dirty="0"/>
              <a:t>   2</a:t>
            </a:r>
            <a:r>
              <a:rPr lang="ru-RU" baseline="30000" dirty="0"/>
              <a:t>1</a:t>
            </a:r>
            <a:r>
              <a:rPr lang="ru-RU" dirty="0"/>
              <a:t>   2</a:t>
            </a:r>
            <a:r>
              <a:rPr lang="ru-RU" baseline="30000" dirty="0"/>
              <a:t>0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Значение </a:t>
            </a:r>
            <a:r>
              <a:rPr lang="ru-RU" dirty="0">
                <a:solidFill>
                  <a:srgbClr val="0070C0"/>
                </a:solidFill>
              </a:rPr>
              <a:t>разряда    1    0     0    0     1    1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Сумма произведений </a:t>
            </a:r>
            <a:r>
              <a:rPr lang="ru-RU" sz="2400" b="1" dirty="0"/>
              <a:t>цена разряда умножить </a:t>
            </a:r>
            <a:r>
              <a:rPr lang="ru-RU" sz="2400" b="1"/>
              <a:t>на </a:t>
            </a:r>
            <a:r>
              <a:rPr lang="ru-RU" sz="2400" b="1" smtClean="0"/>
              <a:t>значение </a:t>
            </a:r>
            <a:r>
              <a:rPr lang="ru-RU" sz="2400" b="1" dirty="0"/>
              <a:t>разряда:</a:t>
            </a:r>
          </a:p>
          <a:p>
            <a:r>
              <a:rPr lang="ru-RU" dirty="0"/>
              <a:t>2</a:t>
            </a:r>
            <a:r>
              <a:rPr lang="ru-RU" baseline="30000" dirty="0"/>
              <a:t>5</a:t>
            </a:r>
            <a:r>
              <a:rPr lang="ru-RU" dirty="0"/>
              <a:t> * 1 + 2</a:t>
            </a:r>
            <a:r>
              <a:rPr lang="ru-RU" baseline="30000" dirty="0"/>
              <a:t>4</a:t>
            </a:r>
            <a:r>
              <a:rPr lang="ru-RU" dirty="0"/>
              <a:t> * 0 + 2</a:t>
            </a:r>
            <a:r>
              <a:rPr lang="ru-RU" baseline="30000" dirty="0"/>
              <a:t>3</a:t>
            </a:r>
            <a:r>
              <a:rPr lang="ru-RU" dirty="0"/>
              <a:t> * 0 + 2</a:t>
            </a:r>
            <a:r>
              <a:rPr lang="ru-RU" baseline="30000" dirty="0"/>
              <a:t>2</a:t>
            </a:r>
            <a:r>
              <a:rPr lang="ru-RU" dirty="0"/>
              <a:t> * 1 + 2</a:t>
            </a:r>
            <a:r>
              <a:rPr lang="ru-RU" baseline="30000" dirty="0"/>
              <a:t>0</a:t>
            </a:r>
            <a:r>
              <a:rPr lang="ru-RU" dirty="0"/>
              <a:t> * 1 = 32 + 2 + 1= 35</a:t>
            </a:r>
          </a:p>
          <a:p>
            <a:endParaRPr lang="ru-RU" dirty="0"/>
          </a:p>
          <a:p>
            <a:r>
              <a:rPr lang="ru-RU" dirty="0"/>
              <a:t>Ответ: 100011</a:t>
            </a:r>
            <a:r>
              <a:rPr lang="ru-RU" baseline="-25000" dirty="0"/>
              <a:t>2</a:t>
            </a:r>
            <a:r>
              <a:rPr lang="ru-RU" dirty="0"/>
              <a:t> = 35</a:t>
            </a:r>
            <a:r>
              <a:rPr lang="ru-RU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785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одного разряда десятичной системы счисления?</a:t>
            </a:r>
          </a:p>
        </p:txBody>
      </p:sp>
    </p:spTree>
    <p:extLst>
      <p:ext uri="{BB962C8B-B14F-4D97-AF65-F5344CB8AC3E}">
        <p14:creationId xmlns:p14="http://schemas.microsoft.com/office/powerpoint/2010/main" val="303811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одного разряда десятичной системы счисления?</a:t>
            </a:r>
          </a:p>
          <a:p>
            <a:endParaRPr lang="ru-RU" sz="2400" b="1" dirty="0"/>
          </a:p>
          <a:p>
            <a:r>
              <a:rPr lang="ru-RU" sz="2400" b="1" dirty="0"/>
              <a:t>Ответ: </a:t>
            </a:r>
            <a:r>
              <a:rPr lang="ru-RU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208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двух разрядов десятичной системы счисления?</a:t>
            </a:r>
          </a:p>
        </p:txBody>
      </p:sp>
    </p:spTree>
    <p:extLst>
      <p:ext uri="{BB962C8B-B14F-4D97-AF65-F5344CB8AC3E}">
        <p14:creationId xmlns:p14="http://schemas.microsoft.com/office/powerpoint/2010/main" val="23226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двух разрядов десятичной системы счисления?</a:t>
            </a:r>
          </a:p>
          <a:p>
            <a:endParaRPr lang="ru-RU" sz="2400" b="1" dirty="0"/>
          </a:p>
          <a:p>
            <a:r>
              <a:rPr lang="ru-RU" sz="2400" b="1" dirty="0"/>
              <a:t>Ответ: </a:t>
            </a:r>
            <a:r>
              <a:rPr lang="ru-RU" sz="2400" b="1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3100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трех разрядов десятичной системы счисления?</a:t>
            </a:r>
          </a:p>
        </p:txBody>
      </p:sp>
    </p:spTree>
    <p:extLst>
      <p:ext uri="{BB962C8B-B14F-4D97-AF65-F5344CB8AC3E}">
        <p14:creationId xmlns:p14="http://schemas.microsoft.com/office/powerpoint/2010/main" val="357631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805343" y="2097248"/>
            <a:ext cx="1062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Сколько чисел можно представить с помощью трех разрядов десятичной системы счисления?</a:t>
            </a:r>
          </a:p>
          <a:p>
            <a:endParaRPr lang="ru-RU" sz="2400" b="1" dirty="0"/>
          </a:p>
          <a:p>
            <a:r>
              <a:rPr lang="ru-RU" sz="2400" b="1" dirty="0"/>
              <a:t>Ответ: </a:t>
            </a:r>
            <a:r>
              <a:rPr lang="ru-RU" sz="2400" b="1" dirty="0">
                <a:solidFill>
                  <a:srgbClr val="FF000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5656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1023457" y="2021747"/>
            <a:ext cx="1062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 разряд 	10 чисел	10</a:t>
            </a:r>
            <a:r>
              <a:rPr lang="ru-RU" sz="2400" b="1" baseline="30000" dirty="0"/>
              <a:t>1</a:t>
            </a:r>
          </a:p>
          <a:p>
            <a:r>
              <a:rPr lang="ru-RU" sz="2400" b="1" dirty="0"/>
              <a:t>2 разряда     100 чисел	10</a:t>
            </a:r>
            <a:r>
              <a:rPr lang="ru-RU" sz="2400" b="1" baseline="30000" dirty="0"/>
              <a:t>2</a:t>
            </a:r>
          </a:p>
          <a:p>
            <a:r>
              <a:rPr lang="ru-RU" sz="2400" b="1" dirty="0"/>
              <a:t>3 разряда   1000 чисел	10</a:t>
            </a:r>
            <a:r>
              <a:rPr lang="ru-RU" sz="2400" b="1" baseline="30000" dirty="0"/>
              <a:t>3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en-US" sz="2400" b="1" dirty="0"/>
              <a:t>N </a:t>
            </a:r>
            <a:r>
              <a:rPr lang="ru-RU" sz="2400" b="1" dirty="0"/>
              <a:t>разрядов			10</a:t>
            </a:r>
            <a:r>
              <a:rPr lang="en-US" sz="2400" b="1" baseline="30000" dirty="0"/>
              <a:t>N</a:t>
            </a:r>
            <a:endParaRPr lang="ru-RU" sz="2400" b="1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648BC-988A-44D6-9B0F-8025D772FDD8}"/>
              </a:ext>
            </a:extLst>
          </p:cNvPr>
          <p:cNvSpPr txBox="1"/>
          <p:nvPr/>
        </p:nvSpPr>
        <p:spPr>
          <a:xfrm>
            <a:off x="1023457" y="4417237"/>
            <a:ext cx="105617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В системе счисления по основанию 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с помощью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разрядов можно представить</a:t>
            </a:r>
          </a:p>
          <a:p>
            <a:pPr algn="ctr"/>
            <a:r>
              <a:rPr lang="en-US" sz="4800" b="1" dirty="0" err="1">
                <a:solidFill>
                  <a:srgbClr val="FF0000"/>
                </a:solidFill>
              </a:rPr>
              <a:t>b</a:t>
            </a:r>
            <a:r>
              <a:rPr lang="en-US" sz="4800" b="1" baseline="30000" dirty="0" err="1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endParaRPr lang="ru-RU" sz="2800" b="1" dirty="0">
              <a:solidFill>
                <a:srgbClr val="FF0000"/>
              </a:solidFill>
            </a:endParaRPr>
          </a:p>
          <a:p>
            <a:pPr algn="ctr"/>
            <a:r>
              <a:rPr lang="ru-RU" sz="2800" b="1" dirty="0">
                <a:solidFill>
                  <a:srgbClr val="0070C0"/>
                </a:solidFill>
              </a:rPr>
              <a:t>чисел</a:t>
            </a:r>
          </a:p>
        </p:txBody>
      </p:sp>
    </p:spTree>
    <p:extLst>
      <p:ext uri="{BB962C8B-B14F-4D97-AF65-F5344CB8AC3E}">
        <p14:creationId xmlns:p14="http://schemas.microsoft.com/office/powerpoint/2010/main" val="304885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9ABCA1-C419-44E5-A278-2B98D8A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Наибольшее число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6A1D0-99C1-461C-803D-42BE480BB8B5}"/>
              </a:ext>
            </a:extLst>
          </p:cNvPr>
          <p:cNvSpPr txBox="1"/>
          <p:nvPr/>
        </p:nvSpPr>
        <p:spPr>
          <a:xfrm>
            <a:off x="1023457" y="2021747"/>
            <a:ext cx="1062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 разряд 	наибольшее число	9	10</a:t>
            </a:r>
            <a:r>
              <a:rPr lang="ru-RU" sz="2400" b="1" baseline="30000" dirty="0"/>
              <a:t>1 </a:t>
            </a:r>
            <a:r>
              <a:rPr lang="ru-RU" sz="2400" b="1" dirty="0"/>
              <a:t>- 1</a:t>
            </a:r>
          </a:p>
          <a:p>
            <a:r>
              <a:rPr lang="ru-RU" sz="2400" b="1" dirty="0"/>
              <a:t>2 разряда     	наибольшее число  99	10</a:t>
            </a:r>
            <a:r>
              <a:rPr lang="ru-RU" sz="2400" b="1" baseline="30000" dirty="0"/>
              <a:t>2 </a:t>
            </a:r>
            <a:r>
              <a:rPr lang="ru-RU" sz="2400" b="1" dirty="0"/>
              <a:t>- 1</a:t>
            </a:r>
          </a:p>
          <a:p>
            <a:r>
              <a:rPr lang="ru-RU" sz="2400" b="1" dirty="0"/>
              <a:t>3 разряда   	наибольшее число 999	10</a:t>
            </a:r>
            <a:r>
              <a:rPr lang="ru-RU" sz="2400" b="1" baseline="30000" dirty="0"/>
              <a:t>3 </a:t>
            </a:r>
            <a:r>
              <a:rPr lang="ru-RU" sz="2400" b="1" dirty="0"/>
              <a:t>- 1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ru-RU" sz="2400" b="1" baseline="30000" dirty="0"/>
              <a:t>……..</a:t>
            </a:r>
          </a:p>
          <a:p>
            <a:r>
              <a:rPr lang="en-US" sz="2400" b="1" dirty="0"/>
              <a:t>N </a:t>
            </a:r>
            <a:r>
              <a:rPr lang="ru-RU" sz="2400" b="1" dirty="0"/>
              <a:t>разрядов			10</a:t>
            </a:r>
            <a:r>
              <a:rPr lang="en-US" sz="2400" b="1" baseline="30000" dirty="0"/>
              <a:t>N</a:t>
            </a:r>
            <a:r>
              <a:rPr lang="ru-RU" sz="2400" b="1" baseline="30000" dirty="0"/>
              <a:t> </a:t>
            </a:r>
            <a:r>
              <a:rPr lang="ru-RU" sz="2400" b="1" dirty="0"/>
              <a:t>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648BC-988A-44D6-9B0F-8025D772FDD8}"/>
              </a:ext>
            </a:extLst>
          </p:cNvPr>
          <p:cNvSpPr txBox="1"/>
          <p:nvPr/>
        </p:nvSpPr>
        <p:spPr>
          <a:xfrm>
            <a:off x="1023457" y="4417237"/>
            <a:ext cx="10561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В системе счисления по основанию 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с помощью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разрядов можно представить наибольшее число</a:t>
            </a:r>
          </a:p>
          <a:p>
            <a:pPr algn="ctr"/>
            <a:r>
              <a:rPr lang="en-US" sz="4800" b="1" dirty="0" err="1">
                <a:solidFill>
                  <a:srgbClr val="FF0000"/>
                </a:solidFill>
              </a:rPr>
              <a:t>b</a:t>
            </a:r>
            <a:r>
              <a:rPr lang="en-US" sz="4800" b="1" baseline="30000" dirty="0" err="1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ru-RU" sz="2800" b="1" dirty="0">
                <a:solidFill>
                  <a:srgbClr val="FF0000"/>
                </a:solidFill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211445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183</Words>
  <Application>Microsoft Office PowerPoint</Application>
  <PresentationFormat>Произвольный</PresentationFormat>
  <Paragraphs>66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Системы счисления, основные формулы</vt:lpstr>
      <vt:lpstr>Количество чисел</vt:lpstr>
      <vt:lpstr>Количество чисел</vt:lpstr>
      <vt:lpstr>Количество чисел</vt:lpstr>
      <vt:lpstr>Количество чисел</vt:lpstr>
      <vt:lpstr>Количество чисел</vt:lpstr>
      <vt:lpstr>Количество чисел</vt:lpstr>
      <vt:lpstr>Количество чисел</vt:lpstr>
      <vt:lpstr>Наибольшее число</vt:lpstr>
      <vt:lpstr>Количество разрядов</vt:lpstr>
      <vt:lpstr>Переход из любой системы счисления в десятичную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</cp:lastModifiedBy>
  <cp:revision>9</cp:revision>
  <dcterms:created xsi:type="dcterms:W3CDTF">2019-10-19T10:25:35Z</dcterms:created>
  <dcterms:modified xsi:type="dcterms:W3CDTF">2023-09-03T15:50:11Z</dcterms:modified>
</cp:coreProperties>
</file>