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7"/>
  </p:notesMasterIdLst>
  <p:sldIdLst>
    <p:sldId id="256" r:id="rId2"/>
    <p:sldId id="294" r:id="rId3"/>
    <p:sldId id="257" r:id="rId4"/>
    <p:sldId id="295" r:id="rId5"/>
    <p:sldId id="258" r:id="rId6"/>
    <p:sldId id="259" r:id="rId7"/>
    <p:sldId id="260" r:id="rId8"/>
    <p:sldId id="296" r:id="rId9"/>
    <p:sldId id="297" r:id="rId10"/>
    <p:sldId id="298" r:id="rId11"/>
    <p:sldId id="299" r:id="rId12"/>
    <p:sldId id="30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80" r:id="rId32"/>
    <p:sldId id="279"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Lst>
  <p:sldSz cx="12192000" cy="6858000"/>
  <p:notesSz cx="6858000" cy="9144000"/>
  <p:custDataLst>
    <p:tags r:id="rId48"/>
  </p:custDataLst>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CC"/>
    <a:srgbClr val="771F28"/>
    <a:srgbClr val="006600"/>
    <a:srgbClr val="333399"/>
    <a:srgbClr val="FF9B9B"/>
    <a:srgbClr val="FFFF99"/>
    <a:srgbClr val="FF7C80"/>
    <a:srgbClr val="99FF99"/>
    <a:srgbClr val="E6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Стиль из темы 1 - акцент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Стиль из темы 2 - акцент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29" autoAdjust="0"/>
    <p:restoredTop sz="74826" autoAdjust="0"/>
  </p:normalViewPr>
  <p:slideViewPr>
    <p:cSldViewPr snapToGrid="0">
      <p:cViewPr varScale="1">
        <p:scale>
          <a:sx n="85" d="100"/>
          <a:sy n="85" d="100"/>
        </p:scale>
        <p:origin x="1614" y="78"/>
      </p:cViewPr>
      <p:guideLst>
        <p:guide orient="horz" pos="2160"/>
        <p:guide pos="3840"/>
      </p:guideLst>
    </p:cSldViewPr>
  </p:slideViewPr>
  <p:notesTextViewPr>
    <p:cViewPr>
      <p:scale>
        <a:sx n="3" d="2"/>
        <a:sy n="3" d="2"/>
      </p:scale>
      <p:origin x="0" y="0"/>
    </p:cViewPr>
  </p:notesTextViewPr>
  <p:sorterViewPr>
    <p:cViewPr>
      <p:scale>
        <a:sx n="66" d="100"/>
        <a:sy n="66" d="100"/>
      </p:scale>
      <p:origin x="0" y="816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FA7707-A2CE-4963-A00E-82A90C93D3AB}" type="doc">
      <dgm:prSet loTypeId="urn:microsoft.com/office/officeart/2005/8/layout/orgChart1" loCatId="hierarchy" qsTypeId="urn:microsoft.com/office/officeart/2005/8/quickstyle/3d2" qsCatId="3D" csTypeId="urn:microsoft.com/office/officeart/2005/8/colors/accent1_5" csCatId="accent1" phldr="1"/>
      <dgm:spPr/>
      <dgm:t>
        <a:bodyPr/>
        <a:lstStyle/>
        <a:p>
          <a:endParaRPr lang="ru-RU"/>
        </a:p>
      </dgm:t>
    </dgm:pt>
    <dgm:pt modelId="{632DEACA-18D7-4ECF-9567-83034E5ECD5C}">
      <dgm:prSet phldrT="[Текст]" custT="1"/>
      <dgm:spPr/>
      <dgm:t>
        <a:bodyPr/>
        <a:lstStyle/>
        <a:p>
          <a:r>
            <a:rPr lang="ru-RU" sz="2400" dirty="0"/>
            <a:t>Архитектура фон Неймана</a:t>
          </a:r>
        </a:p>
      </dgm:t>
    </dgm:pt>
    <dgm:pt modelId="{2DE7202D-BDC9-4675-B9DB-92112829743D}" type="parTrans" cxnId="{00F380AD-D3D4-4D3A-9D9E-2F54E7221220}">
      <dgm:prSet/>
      <dgm:spPr/>
      <dgm:t>
        <a:bodyPr/>
        <a:lstStyle/>
        <a:p>
          <a:endParaRPr lang="ru-RU"/>
        </a:p>
      </dgm:t>
    </dgm:pt>
    <dgm:pt modelId="{DDD367F5-03B9-4DD2-B41B-4472D2C22017}" type="sibTrans" cxnId="{00F380AD-D3D4-4D3A-9D9E-2F54E7221220}">
      <dgm:prSet/>
      <dgm:spPr/>
      <dgm:t>
        <a:bodyPr/>
        <a:lstStyle/>
        <a:p>
          <a:endParaRPr lang="ru-RU"/>
        </a:p>
      </dgm:t>
    </dgm:pt>
    <dgm:pt modelId="{ABC0A0E2-C56B-40E0-B8C5-A3E93CF83F61}">
      <dgm:prSet phldrT="[Текст]" custT="1"/>
      <dgm:spPr/>
      <dgm:t>
        <a:bodyPr/>
        <a:lstStyle/>
        <a:p>
          <a:r>
            <a:rPr lang="en-US" sz="2400" dirty="0"/>
            <a:t>RISC </a:t>
          </a:r>
          <a:r>
            <a:rPr lang="ru-RU" sz="2400" dirty="0"/>
            <a:t>архитектура</a:t>
          </a:r>
        </a:p>
      </dgm:t>
    </dgm:pt>
    <dgm:pt modelId="{6E412BB6-9908-4CD9-BB10-C2961FE00455}" type="parTrans" cxnId="{BBD27D63-46EE-4195-A395-7F3C3BAB569C}">
      <dgm:prSet/>
      <dgm:spPr/>
      <dgm:t>
        <a:bodyPr/>
        <a:lstStyle/>
        <a:p>
          <a:endParaRPr lang="ru-RU"/>
        </a:p>
      </dgm:t>
    </dgm:pt>
    <dgm:pt modelId="{A85B3DAF-3699-453E-B365-78C14CFD2786}" type="sibTrans" cxnId="{BBD27D63-46EE-4195-A395-7F3C3BAB569C}">
      <dgm:prSet/>
      <dgm:spPr/>
      <dgm:t>
        <a:bodyPr/>
        <a:lstStyle/>
        <a:p>
          <a:endParaRPr lang="ru-RU"/>
        </a:p>
      </dgm:t>
    </dgm:pt>
    <dgm:pt modelId="{5CA890FA-3875-4530-A4E2-EF552D5D4E00}">
      <dgm:prSet phldrT="[Текст]" custT="1"/>
      <dgm:spPr/>
      <dgm:t>
        <a:bodyPr/>
        <a:lstStyle/>
        <a:p>
          <a:r>
            <a:rPr lang="en-US" sz="2400" dirty="0"/>
            <a:t>CISC </a:t>
          </a:r>
          <a:r>
            <a:rPr lang="ru-RU" sz="2400" dirty="0"/>
            <a:t>архитектура</a:t>
          </a:r>
        </a:p>
      </dgm:t>
    </dgm:pt>
    <dgm:pt modelId="{774CE577-0431-4BAA-B241-9DB96E3A38E3}" type="parTrans" cxnId="{493424FB-4A73-4987-89E7-8A2A8726EE99}">
      <dgm:prSet/>
      <dgm:spPr/>
      <dgm:t>
        <a:bodyPr/>
        <a:lstStyle/>
        <a:p>
          <a:endParaRPr lang="ru-RU"/>
        </a:p>
      </dgm:t>
    </dgm:pt>
    <dgm:pt modelId="{15E88AC0-D60E-4C30-B0DF-7913A3ACEE50}" type="sibTrans" cxnId="{493424FB-4A73-4987-89E7-8A2A8726EE99}">
      <dgm:prSet/>
      <dgm:spPr/>
      <dgm:t>
        <a:bodyPr/>
        <a:lstStyle/>
        <a:p>
          <a:endParaRPr lang="ru-RU"/>
        </a:p>
      </dgm:t>
    </dgm:pt>
    <dgm:pt modelId="{9C90F386-7915-47F8-9906-B77C025AEBC4}" type="pres">
      <dgm:prSet presAssocID="{4CFA7707-A2CE-4963-A00E-82A90C93D3AB}" presName="hierChild1" presStyleCnt="0">
        <dgm:presLayoutVars>
          <dgm:orgChart val="1"/>
          <dgm:chPref val="1"/>
          <dgm:dir/>
          <dgm:animOne val="branch"/>
          <dgm:animLvl val="lvl"/>
          <dgm:resizeHandles/>
        </dgm:presLayoutVars>
      </dgm:prSet>
      <dgm:spPr/>
    </dgm:pt>
    <dgm:pt modelId="{3D5931FC-95EB-4F9D-A587-8D4591BF0307}" type="pres">
      <dgm:prSet presAssocID="{632DEACA-18D7-4ECF-9567-83034E5ECD5C}" presName="hierRoot1" presStyleCnt="0">
        <dgm:presLayoutVars>
          <dgm:hierBranch val="init"/>
        </dgm:presLayoutVars>
      </dgm:prSet>
      <dgm:spPr/>
    </dgm:pt>
    <dgm:pt modelId="{A96F93CB-45E1-48A6-B398-2F0453321BA9}" type="pres">
      <dgm:prSet presAssocID="{632DEACA-18D7-4ECF-9567-83034E5ECD5C}" presName="rootComposite1" presStyleCnt="0"/>
      <dgm:spPr/>
    </dgm:pt>
    <dgm:pt modelId="{0472A1D6-E52E-4128-B3DC-6723B538FF28}" type="pres">
      <dgm:prSet presAssocID="{632DEACA-18D7-4ECF-9567-83034E5ECD5C}" presName="rootText1" presStyleLbl="node0" presStyleIdx="0" presStyleCnt="1">
        <dgm:presLayoutVars>
          <dgm:chPref val="3"/>
        </dgm:presLayoutVars>
      </dgm:prSet>
      <dgm:spPr/>
    </dgm:pt>
    <dgm:pt modelId="{6C9B719C-FEE0-4B52-8B24-DAD41312456C}" type="pres">
      <dgm:prSet presAssocID="{632DEACA-18D7-4ECF-9567-83034E5ECD5C}" presName="rootConnector1" presStyleLbl="node1" presStyleIdx="0" presStyleCnt="0"/>
      <dgm:spPr/>
    </dgm:pt>
    <dgm:pt modelId="{9D264CDF-FAE6-42B1-BE54-BC7494A944F0}" type="pres">
      <dgm:prSet presAssocID="{632DEACA-18D7-4ECF-9567-83034E5ECD5C}" presName="hierChild2" presStyleCnt="0"/>
      <dgm:spPr/>
    </dgm:pt>
    <dgm:pt modelId="{864AE446-BBEA-46E1-8F01-E132FE907506}" type="pres">
      <dgm:prSet presAssocID="{6E412BB6-9908-4CD9-BB10-C2961FE00455}" presName="Name37" presStyleLbl="parChTrans1D2" presStyleIdx="0" presStyleCnt="2"/>
      <dgm:spPr/>
    </dgm:pt>
    <dgm:pt modelId="{D4A58639-7C6E-4F4B-881F-C690249E9B8A}" type="pres">
      <dgm:prSet presAssocID="{ABC0A0E2-C56B-40E0-B8C5-A3E93CF83F61}" presName="hierRoot2" presStyleCnt="0">
        <dgm:presLayoutVars>
          <dgm:hierBranch val="init"/>
        </dgm:presLayoutVars>
      </dgm:prSet>
      <dgm:spPr/>
    </dgm:pt>
    <dgm:pt modelId="{3436DD99-AF96-478F-BD22-439E5F2B16DB}" type="pres">
      <dgm:prSet presAssocID="{ABC0A0E2-C56B-40E0-B8C5-A3E93CF83F61}" presName="rootComposite" presStyleCnt="0"/>
      <dgm:spPr/>
    </dgm:pt>
    <dgm:pt modelId="{1C932F1D-EC87-4FE8-9CB5-728D15B5D7B0}" type="pres">
      <dgm:prSet presAssocID="{ABC0A0E2-C56B-40E0-B8C5-A3E93CF83F61}" presName="rootText" presStyleLbl="node2" presStyleIdx="0" presStyleCnt="2">
        <dgm:presLayoutVars>
          <dgm:chPref val="3"/>
        </dgm:presLayoutVars>
      </dgm:prSet>
      <dgm:spPr/>
    </dgm:pt>
    <dgm:pt modelId="{5000C4D4-C72F-4E7A-AFC9-7780B9144827}" type="pres">
      <dgm:prSet presAssocID="{ABC0A0E2-C56B-40E0-B8C5-A3E93CF83F61}" presName="rootConnector" presStyleLbl="node2" presStyleIdx="0" presStyleCnt="2"/>
      <dgm:spPr/>
    </dgm:pt>
    <dgm:pt modelId="{0DFE51CC-BAF2-4B12-9246-542B9D9068BA}" type="pres">
      <dgm:prSet presAssocID="{ABC0A0E2-C56B-40E0-B8C5-A3E93CF83F61}" presName="hierChild4" presStyleCnt="0"/>
      <dgm:spPr/>
    </dgm:pt>
    <dgm:pt modelId="{132422DD-1F27-46CE-BC5A-16CDC9F1C0E9}" type="pres">
      <dgm:prSet presAssocID="{ABC0A0E2-C56B-40E0-B8C5-A3E93CF83F61}" presName="hierChild5" presStyleCnt="0"/>
      <dgm:spPr/>
    </dgm:pt>
    <dgm:pt modelId="{056944E4-A6F4-4D2E-8AA9-5C89053DDFE8}" type="pres">
      <dgm:prSet presAssocID="{774CE577-0431-4BAA-B241-9DB96E3A38E3}" presName="Name37" presStyleLbl="parChTrans1D2" presStyleIdx="1" presStyleCnt="2"/>
      <dgm:spPr/>
    </dgm:pt>
    <dgm:pt modelId="{625274F3-933F-4379-8EAB-E50BE9A59646}" type="pres">
      <dgm:prSet presAssocID="{5CA890FA-3875-4530-A4E2-EF552D5D4E00}" presName="hierRoot2" presStyleCnt="0">
        <dgm:presLayoutVars>
          <dgm:hierBranch val="init"/>
        </dgm:presLayoutVars>
      </dgm:prSet>
      <dgm:spPr/>
    </dgm:pt>
    <dgm:pt modelId="{02538923-0608-4FDE-B88A-3AA0AB076E76}" type="pres">
      <dgm:prSet presAssocID="{5CA890FA-3875-4530-A4E2-EF552D5D4E00}" presName="rootComposite" presStyleCnt="0"/>
      <dgm:spPr/>
    </dgm:pt>
    <dgm:pt modelId="{4C9A81F2-C829-4EC5-9EE6-6B7A7411EE7C}" type="pres">
      <dgm:prSet presAssocID="{5CA890FA-3875-4530-A4E2-EF552D5D4E00}" presName="rootText" presStyleLbl="node2" presStyleIdx="1" presStyleCnt="2">
        <dgm:presLayoutVars>
          <dgm:chPref val="3"/>
        </dgm:presLayoutVars>
      </dgm:prSet>
      <dgm:spPr/>
    </dgm:pt>
    <dgm:pt modelId="{B5964140-0FE5-495A-823A-0F5AC0DEE5F8}" type="pres">
      <dgm:prSet presAssocID="{5CA890FA-3875-4530-A4E2-EF552D5D4E00}" presName="rootConnector" presStyleLbl="node2" presStyleIdx="1" presStyleCnt="2"/>
      <dgm:spPr/>
    </dgm:pt>
    <dgm:pt modelId="{108FAEED-3B02-463C-A63B-431F552DCE6D}" type="pres">
      <dgm:prSet presAssocID="{5CA890FA-3875-4530-A4E2-EF552D5D4E00}" presName="hierChild4" presStyleCnt="0"/>
      <dgm:spPr/>
    </dgm:pt>
    <dgm:pt modelId="{55612CDC-32E9-49DF-AD54-73B9F9C903D5}" type="pres">
      <dgm:prSet presAssocID="{5CA890FA-3875-4530-A4E2-EF552D5D4E00}" presName="hierChild5" presStyleCnt="0"/>
      <dgm:spPr/>
    </dgm:pt>
    <dgm:pt modelId="{B861E79E-3DB4-4A63-B2EE-93F625F8DE2D}" type="pres">
      <dgm:prSet presAssocID="{632DEACA-18D7-4ECF-9567-83034E5ECD5C}" presName="hierChild3" presStyleCnt="0"/>
      <dgm:spPr/>
    </dgm:pt>
  </dgm:ptLst>
  <dgm:cxnLst>
    <dgm:cxn modelId="{9BCD1607-31E7-47B1-A6F2-88D3B8710EEF}" type="presOf" srcId="{632DEACA-18D7-4ECF-9567-83034E5ECD5C}" destId="{6C9B719C-FEE0-4B52-8B24-DAD41312456C}" srcOrd="1" destOrd="0" presId="urn:microsoft.com/office/officeart/2005/8/layout/orgChart1"/>
    <dgm:cxn modelId="{ED997810-E218-4093-A8EB-B174F3078381}" type="presOf" srcId="{ABC0A0E2-C56B-40E0-B8C5-A3E93CF83F61}" destId="{1C932F1D-EC87-4FE8-9CB5-728D15B5D7B0}" srcOrd="0" destOrd="0" presId="urn:microsoft.com/office/officeart/2005/8/layout/orgChart1"/>
    <dgm:cxn modelId="{B4EC8215-AE38-4E13-A904-4368812CF49D}" type="presOf" srcId="{4CFA7707-A2CE-4963-A00E-82A90C93D3AB}" destId="{9C90F386-7915-47F8-9906-B77C025AEBC4}" srcOrd="0" destOrd="0" presId="urn:microsoft.com/office/officeart/2005/8/layout/orgChart1"/>
    <dgm:cxn modelId="{10600136-1BD9-43B3-953C-D39AC97D0C9C}" type="presOf" srcId="{5CA890FA-3875-4530-A4E2-EF552D5D4E00}" destId="{B5964140-0FE5-495A-823A-0F5AC0DEE5F8}" srcOrd="1" destOrd="0" presId="urn:microsoft.com/office/officeart/2005/8/layout/orgChart1"/>
    <dgm:cxn modelId="{BBD27D63-46EE-4195-A395-7F3C3BAB569C}" srcId="{632DEACA-18D7-4ECF-9567-83034E5ECD5C}" destId="{ABC0A0E2-C56B-40E0-B8C5-A3E93CF83F61}" srcOrd="0" destOrd="0" parTransId="{6E412BB6-9908-4CD9-BB10-C2961FE00455}" sibTransId="{A85B3DAF-3699-453E-B365-78C14CFD2786}"/>
    <dgm:cxn modelId="{AC658E70-47E0-4B9F-93FE-C47D1BABAFD9}" type="presOf" srcId="{632DEACA-18D7-4ECF-9567-83034E5ECD5C}" destId="{0472A1D6-E52E-4128-B3DC-6723B538FF28}" srcOrd="0" destOrd="0" presId="urn:microsoft.com/office/officeart/2005/8/layout/orgChart1"/>
    <dgm:cxn modelId="{00F380AD-D3D4-4D3A-9D9E-2F54E7221220}" srcId="{4CFA7707-A2CE-4963-A00E-82A90C93D3AB}" destId="{632DEACA-18D7-4ECF-9567-83034E5ECD5C}" srcOrd="0" destOrd="0" parTransId="{2DE7202D-BDC9-4675-B9DB-92112829743D}" sibTransId="{DDD367F5-03B9-4DD2-B41B-4472D2C22017}"/>
    <dgm:cxn modelId="{BD4BF4AD-4C39-4132-B42E-084B1B8319EA}" type="presOf" srcId="{5CA890FA-3875-4530-A4E2-EF552D5D4E00}" destId="{4C9A81F2-C829-4EC5-9EE6-6B7A7411EE7C}" srcOrd="0" destOrd="0" presId="urn:microsoft.com/office/officeart/2005/8/layout/orgChart1"/>
    <dgm:cxn modelId="{CC3763BE-41C7-47E2-94C2-EE67244C83C1}" type="presOf" srcId="{6E412BB6-9908-4CD9-BB10-C2961FE00455}" destId="{864AE446-BBEA-46E1-8F01-E132FE907506}" srcOrd="0" destOrd="0" presId="urn:microsoft.com/office/officeart/2005/8/layout/orgChart1"/>
    <dgm:cxn modelId="{B0EC49F2-5010-46F5-B8A2-88FBAA0C9674}" type="presOf" srcId="{774CE577-0431-4BAA-B241-9DB96E3A38E3}" destId="{056944E4-A6F4-4D2E-8AA9-5C89053DDFE8}" srcOrd="0" destOrd="0" presId="urn:microsoft.com/office/officeart/2005/8/layout/orgChart1"/>
    <dgm:cxn modelId="{CAC525F3-D625-4469-A61A-3851C1872BF9}" type="presOf" srcId="{ABC0A0E2-C56B-40E0-B8C5-A3E93CF83F61}" destId="{5000C4D4-C72F-4E7A-AFC9-7780B9144827}" srcOrd="1" destOrd="0" presId="urn:microsoft.com/office/officeart/2005/8/layout/orgChart1"/>
    <dgm:cxn modelId="{493424FB-4A73-4987-89E7-8A2A8726EE99}" srcId="{632DEACA-18D7-4ECF-9567-83034E5ECD5C}" destId="{5CA890FA-3875-4530-A4E2-EF552D5D4E00}" srcOrd="1" destOrd="0" parTransId="{774CE577-0431-4BAA-B241-9DB96E3A38E3}" sibTransId="{15E88AC0-D60E-4C30-B0DF-7913A3ACEE50}"/>
    <dgm:cxn modelId="{09D615BE-A010-43C1-8235-E472EA14ABF5}" type="presParOf" srcId="{9C90F386-7915-47F8-9906-B77C025AEBC4}" destId="{3D5931FC-95EB-4F9D-A587-8D4591BF0307}" srcOrd="0" destOrd="0" presId="urn:microsoft.com/office/officeart/2005/8/layout/orgChart1"/>
    <dgm:cxn modelId="{EF2F70C7-2236-4F3F-A303-FFAC8E24F371}" type="presParOf" srcId="{3D5931FC-95EB-4F9D-A587-8D4591BF0307}" destId="{A96F93CB-45E1-48A6-B398-2F0453321BA9}" srcOrd="0" destOrd="0" presId="urn:microsoft.com/office/officeart/2005/8/layout/orgChart1"/>
    <dgm:cxn modelId="{F91154F4-0556-4E7D-8EB5-1916AA3B5F20}" type="presParOf" srcId="{A96F93CB-45E1-48A6-B398-2F0453321BA9}" destId="{0472A1D6-E52E-4128-B3DC-6723B538FF28}" srcOrd="0" destOrd="0" presId="urn:microsoft.com/office/officeart/2005/8/layout/orgChart1"/>
    <dgm:cxn modelId="{1ABD9A6C-E3AA-40D5-9471-61ED358BA176}" type="presParOf" srcId="{A96F93CB-45E1-48A6-B398-2F0453321BA9}" destId="{6C9B719C-FEE0-4B52-8B24-DAD41312456C}" srcOrd="1" destOrd="0" presId="urn:microsoft.com/office/officeart/2005/8/layout/orgChart1"/>
    <dgm:cxn modelId="{DDFEC0B3-2BCA-4CBA-B2A7-83642BF672C6}" type="presParOf" srcId="{3D5931FC-95EB-4F9D-A587-8D4591BF0307}" destId="{9D264CDF-FAE6-42B1-BE54-BC7494A944F0}" srcOrd="1" destOrd="0" presId="urn:microsoft.com/office/officeart/2005/8/layout/orgChart1"/>
    <dgm:cxn modelId="{8F31EA59-0906-41C1-82AC-B1B27E59A9BB}" type="presParOf" srcId="{9D264CDF-FAE6-42B1-BE54-BC7494A944F0}" destId="{864AE446-BBEA-46E1-8F01-E132FE907506}" srcOrd="0" destOrd="0" presId="urn:microsoft.com/office/officeart/2005/8/layout/orgChart1"/>
    <dgm:cxn modelId="{ECE5A521-1336-4072-85E3-B3D25A2D6F95}" type="presParOf" srcId="{9D264CDF-FAE6-42B1-BE54-BC7494A944F0}" destId="{D4A58639-7C6E-4F4B-881F-C690249E9B8A}" srcOrd="1" destOrd="0" presId="urn:microsoft.com/office/officeart/2005/8/layout/orgChart1"/>
    <dgm:cxn modelId="{68DBFD75-19B4-4EBC-8D0E-848FCDB12648}" type="presParOf" srcId="{D4A58639-7C6E-4F4B-881F-C690249E9B8A}" destId="{3436DD99-AF96-478F-BD22-439E5F2B16DB}" srcOrd="0" destOrd="0" presId="urn:microsoft.com/office/officeart/2005/8/layout/orgChart1"/>
    <dgm:cxn modelId="{FF85887A-BA51-4AF4-90C9-A4514C55E28A}" type="presParOf" srcId="{3436DD99-AF96-478F-BD22-439E5F2B16DB}" destId="{1C932F1D-EC87-4FE8-9CB5-728D15B5D7B0}" srcOrd="0" destOrd="0" presId="urn:microsoft.com/office/officeart/2005/8/layout/orgChart1"/>
    <dgm:cxn modelId="{4C030CF1-234C-4C10-9529-B4D5E0EA536D}" type="presParOf" srcId="{3436DD99-AF96-478F-BD22-439E5F2B16DB}" destId="{5000C4D4-C72F-4E7A-AFC9-7780B9144827}" srcOrd="1" destOrd="0" presId="urn:microsoft.com/office/officeart/2005/8/layout/orgChart1"/>
    <dgm:cxn modelId="{DF703126-B2D9-4A6A-9078-E71F902D133A}" type="presParOf" srcId="{D4A58639-7C6E-4F4B-881F-C690249E9B8A}" destId="{0DFE51CC-BAF2-4B12-9246-542B9D9068BA}" srcOrd="1" destOrd="0" presId="urn:microsoft.com/office/officeart/2005/8/layout/orgChart1"/>
    <dgm:cxn modelId="{BF49BF66-3673-4639-B4A9-32AC0BEB0382}" type="presParOf" srcId="{D4A58639-7C6E-4F4B-881F-C690249E9B8A}" destId="{132422DD-1F27-46CE-BC5A-16CDC9F1C0E9}" srcOrd="2" destOrd="0" presId="urn:microsoft.com/office/officeart/2005/8/layout/orgChart1"/>
    <dgm:cxn modelId="{6EAC2EFB-FBEC-4897-99D9-DA42B8E0BF61}" type="presParOf" srcId="{9D264CDF-FAE6-42B1-BE54-BC7494A944F0}" destId="{056944E4-A6F4-4D2E-8AA9-5C89053DDFE8}" srcOrd="2" destOrd="0" presId="urn:microsoft.com/office/officeart/2005/8/layout/orgChart1"/>
    <dgm:cxn modelId="{680C1DE3-D595-44D4-83C5-EBD1EC865B27}" type="presParOf" srcId="{9D264CDF-FAE6-42B1-BE54-BC7494A944F0}" destId="{625274F3-933F-4379-8EAB-E50BE9A59646}" srcOrd="3" destOrd="0" presId="urn:microsoft.com/office/officeart/2005/8/layout/orgChart1"/>
    <dgm:cxn modelId="{C2956EC6-B3D4-4625-B888-82A0DC0BAC55}" type="presParOf" srcId="{625274F3-933F-4379-8EAB-E50BE9A59646}" destId="{02538923-0608-4FDE-B88A-3AA0AB076E76}" srcOrd="0" destOrd="0" presId="urn:microsoft.com/office/officeart/2005/8/layout/orgChart1"/>
    <dgm:cxn modelId="{D07E6B8F-7C7D-4C86-8705-06D9309BF15E}" type="presParOf" srcId="{02538923-0608-4FDE-B88A-3AA0AB076E76}" destId="{4C9A81F2-C829-4EC5-9EE6-6B7A7411EE7C}" srcOrd="0" destOrd="0" presId="urn:microsoft.com/office/officeart/2005/8/layout/orgChart1"/>
    <dgm:cxn modelId="{32346300-FD7E-4DF7-A724-69ACA5D3120C}" type="presParOf" srcId="{02538923-0608-4FDE-B88A-3AA0AB076E76}" destId="{B5964140-0FE5-495A-823A-0F5AC0DEE5F8}" srcOrd="1" destOrd="0" presId="urn:microsoft.com/office/officeart/2005/8/layout/orgChart1"/>
    <dgm:cxn modelId="{15DF94D6-06C0-4447-84C9-BEB7FDB73C49}" type="presParOf" srcId="{625274F3-933F-4379-8EAB-E50BE9A59646}" destId="{108FAEED-3B02-463C-A63B-431F552DCE6D}" srcOrd="1" destOrd="0" presId="urn:microsoft.com/office/officeart/2005/8/layout/orgChart1"/>
    <dgm:cxn modelId="{BE34D540-70A0-486B-A573-D4983FFD31F3}" type="presParOf" srcId="{625274F3-933F-4379-8EAB-E50BE9A59646}" destId="{55612CDC-32E9-49DF-AD54-73B9F9C903D5}" srcOrd="2" destOrd="0" presId="urn:microsoft.com/office/officeart/2005/8/layout/orgChart1"/>
    <dgm:cxn modelId="{6CCB76E6-58CC-4406-ABE4-2D00EDEF6128}" type="presParOf" srcId="{3D5931FC-95EB-4F9D-A587-8D4591BF0307}" destId="{B861E79E-3DB4-4A63-B2EE-93F625F8DE2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6944E4-A6F4-4D2E-8AA9-5C89053DDFE8}">
      <dsp:nvSpPr>
        <dsp:cNvPr id="0" name=""/>
        <dsp:cNvSpPr/>
      </dsp:nvSpPr>
      <dsp:spPr>
        <a:xfrm>
          <a:off x="2918178" y="1654651"/>
          <a:ext cx="1596965" cy="554318"/>
        </a:xfrm>
        <a:custGeom>
          <a:avLst/>
          <a:gdLst/>
          <a:ahLst/>
          <a:cxnLst/>
          <a:rect l="0" t="0" r="0" b="0"/>
          <a:pathLst>
            <a:path>
              <a:moveTo>
                <a:pt x="0" y="0"/>
              </a:moveTo>
              <a:lnTo>
                <a:pt x="0" y="277159"/>
              </a:lnTo>
              <a:lnTo>
                <a:pt x="1596965" y="277159"/>
              </a:lnTo>
              <a:lnTo>
                <a:pt x="1596965" y="554318"/>
              </a:lnTo>
            </a:path>
          </a:pathLst>
        </a:custGeom>
        <a:noFill/>
        <a:ln w="25400" cap="flat" cmpd="sng" algn="ctr">
          <a:solidFill>
            <a:schemeClr val="accent1">
              <a:tint val="9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64AE446-BBEA-46E1-8F01-E132FE907506}">
      <dsp:nvSpPr>
        <dsp:cNvPr id="0" name=""/>
        <dsp:cNvSpPr/>
      </dsp:nvSpPr>
      <dsp:spPr>
        <a:xfrm>
          <a:off x="1321212" y="1654651"/>
          <a:ext cx="1596965" cy="554318"/>
        </a:xfrm>
        <a:custGeom>
          <a:avLst/>
          <a:gdLst/>
          <a:ahLst/>
          <a:cxnLst/>
          <a:rect l="0" t="0" r="0" b="0"/>
          <a:pathLst>
            <a:path>
              <a:moveTo>
                <a:pt x="1596965" y="0"/>
              </a:moveTo>
              <a:lnTo>
                <a:pt x="1596965" y="277159"/>
              </a:lnTo>
              <a:lnTo>
                <a:pt x="0" y="277159"/>
              </a:lnTo>
              <a:lnTo>
                <a:pt x="0" y="554318"/>
              </a:lnTo>
            </a:path>
          </a:pathLst>
        </a:custGeom>
        <a:noFill/>
        <a:ln w="25400" cap="flat" cmpd="sng" algn="ctr">
          <a:solidFill>
            <a:schemeClr val="accent1">
              <a:tint val="9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0472A1D6-E52E-4128-B3DC-6723B538FF28}">
      <dsp:nvSpPr>
        <dsp:cNvPr id="0" name=""/>
        <dsp:cNvSpPr/>
      </dsp:nvSpPr>
      <dsp:spPr>
        <a:xfrm>
          <a:off x="1598372" y="334845"/>
          <a:ext cx="2639611" cy="1319805"/>
        </a:xfrm>
        <a:prstGeom prst="rect">
          <a:avLst/>
        </a:prstGeom>
        <a:gradFill rotWithShape="0">
          <a:gsLst>
            <a:gs pos="0">
              <a:schemeClr val="accent1">
                <a:alpha val="80000"/>
                <a:hueOff val="0"/>
                <a:satOff val="0"/>
                <a:lumOff val="0"/>
                <a:alphaOff val="0"/>
                <a:shade val="51000"/>
                <a:satMod val="130000"/>
              </a:schemeClr>
            </a:gs>
            <a:gs pos="80000">
              <a:schemeClr val="accent1">
                <a:alpha val="80000"/>
                <a:hueOff val="0"/>
                <a:satOff val="0"/>
                <a:lumOff val="0"/>
                <a:alphaOff val="0"/>
                <a:shade val="93000"/>
                <a:satMod val="130000"/>
              </a:schemeClr>
            </a:gs>
            <a:gs pos="100000">
              <a:schemeClr val="accent1">
                <a:alpha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ru-RU" sz="2400" kern="1200" dirty="0"/>
            <a:t>Архитектура фон Неймана</a:t>
          </a:r>
        </a:p>
      </dsp:txBody>
      <dsp:txXfrm>
        <a:off x="1598372" y="334845"/>
        <a:ext cx="2639611" cy="1319805"/>
      </dsp:txXfrm>
    </dsp:sp>
    <dsp:sp modelId="{1C932F1D-EC87-4FE8-9CB5-728D15B5D7B0}">
      <dsp:nvSpPr>
        <dsp:cNvPr id="0" name=""/>
        <dsp:cNvSpPr/>
      </dsp:nvSpPr>
      <dsp:spPr>
        <a:xfrm>
          <a:off x="1407" y="2208970"/>
          <a:ext cx="2639611" cy="1319805"/>
        </a:xfrm>
        <a:prstGeom prst="rect">
          <a:avLst/>
        </a:prstGeom>
        <a:gradFill rotWithShape="0">
          <a:gsLst>
            <a:gs pos="0">
              <a:schemeClr val="accent1">
                <a:alpha val="70000"/>
                <a:hueOff val="0"/>
                <a:satOff val="0"/>
                <a:lumOff val="0"/>
                <a:alphaOff val="0"/>
                <a:shade val="51000"/>
                <a:satMod val="130000"/>
              </a:schemeClr>
            </a:gs>
            <a:gs pos="80000">
              <a:schemeClr val="accent1">
                <a:alpha val="70000"/>
                <a:hueOff val="0"/>
                <a:satOff val="0"/>
                <a:lumOff val="0"/>
                <a:alphaOff val="0"/>
                <a:shade val="93000"/>
                <a:satMod val="130000"/>
              </a:schemeClr>
            </a:gs>
            <a:gs pos="100000">
              <a:schemeClr val="accent1">
                <a:alpha val="7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RISC </a:t>
          </a:r>
          <a:r>
            <a:rPr lang="ru-RU" sz="2400" kern="1200" dirty="0"/>
            <a:t>архитектура</a:t>
          </a:r>
        </a:p>
      </dsp:txBody>
      <dsp:txXfrm>
        <a:off x="1407" y="2208970"/>
        <a:ext cx="2639611" cy="1319805"/>
      </dsp:txXfrm>
    </dsp:sp>
    <dsp:sp modelId="{4C9A81F2-C829-4EC5-9EE6-6B7A7411EE7C}">
      <dsp:nvSpPr>
        <dsp:cNvPr id="0" name=""/>
        <dsp:cNvSpPr/>
      </dsp:nvSpPr>
      <dsp:spPr>
        <a:xfrm>
          <a:off x="3195337" y="2208970"/>
          <a:ext cx="2639611" cy="1319805"/>
        </a:xfrm>
        <a:prstGeom prst="rect">
          <a:avLst/>
        </a:prstGeom>
        <a:gradFill rotWithShape="0">
          <a:gsLst>
            <a:gs pos="0">
              <a:schemeClr val="accent1">
                <a:alpha val="70000"/>
                <a:hueOff val="0"/>
                <a:satOff val="0"/>
                <a:lumOff val="0"/>
                <a:alphaOff val="0"/>
                <a:shade val="51000"/>
                <a:satMod val="130000"/>
              </a:schemeClr>
            </a:gs>
            <a:gs pos="80000">
              <a:schemeClr val="accent1">
                <a:alpha val="70000"/>
                <a:hueOff val="0"/>
                <a:satOff val="0"/>
                <a:lumOff val="0"/>
                <a:alphaOff val="0"/>
                <a:shade val="93000"/>
                <a:satMod val="130000"/>
              </a:schemeClr>
            </a:gs>
            <a:gs pos="100000">
              <a:schemeClr val="accent1">
                <a:alpha val="7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CISC </a:t>
          </a:r>
          <a:r>
            <a:rPr lang="ru-RU" sz="2400" kern="1200" dirty="0"/>
            <a:t>архитектура</a:t>
          </a:r>
        </a:p>
      </dsp:txBody>
      <dsp:txXfrm>
        <a:off x="3195337" y="2208970"/>
        <a:ext cx="2639611" cy="131980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ru-RU"/>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ru-RU"/>
          </a:p>
        </p:txBody>
      </p:sp>
      <p:sp>
        <p:nvSpPr>
          <p:cNvPr id="6861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ru-RU"/>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58BF2A0-8B75-4D81-A589-5513E9E1EF30}" type="slidenum">
              <a:rPr lang="ru-RU" altLang="ru-RU"/>
              <a:pPr/>
              <a:t>‹#›</a:t>
            </a:fld>
            <a:endParaRPr lang="ru-RU" altLang="ru-RU"/>
          </a:p>
        </p:txBody>
      </p:sp>
    </p:spTree>
    <p:extLst>
      <p:ext uri="{BB962C8B-B14F-4D97-AF65-F5344CB8AC3E}">
        <p14:creationId xmlns:p14="http://schemas.microsoft.com/office/powerpoint/2010/main" val="20877362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4" name="Прямоугольник 3"/>
          <p:cNvSpPr/>
          <p:nvPr userDrawn="1"/>
        </p:nvSpPr>
        <p:spPr>
          <a:xfrm>
            <a:off x="0" y="6572250"/>
            <a:ext cx="12192000" cy="285750"/>
          </a:xfrm>
          <a:prstGeom prst="rect">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91200" algn="r"/>
              </a:tabLst>
              <a:defRPr/>
            </a:pPr>
            <a:r>
              <a:rPr lang="ru-RU" sz="1400" b="1" i="1" dirty="0">
                <a:solidFill>
                  <a:schemeClr val="bg1"/>
                </a:solidFill>
                <a:cs typeface="Arial" charset="0"/>
                <a:sym typeface="Symbol" pitchFamily="18" charset="2"/>
              </a:rPr>
              <a:t>Лекции</a:t>
            </a:r>
          </a:p>
        </p:txBody>
      </p:sp>
      <p:sp>
        <p:nvSpPr>
          <p:cNvPr id="2" name="Заголовок 1"/>
          <p:cNvSpPr>
            <a:spLocks noGrp="1"/>
          </p:cNvSpPr>
          <p:nvPr>
            <p:ph type="ctrTitle"/>
          </p:nvPr>
        </p:nvSpPr>
        <p:spPr>
          <a:xfrm>
            <a:off x="914400" y="2130426"/>
            <a:ext cx="10363200" cy="1470025"/>
          </a:xfrm>
        </p:spPr>
        <p:txBody>
          <a:bodyPr/>
          <a:lstStyle/>
          <a:p>
            <a:r>
              <a:rPr lang="ru-RU"/>
              <a:t>Образец заголовка</a:t>
            </a:r>
          </a:p>
        </p:txBody>
      </p:sp>
      <p:sp>
        <p:nvSpPr>
          <p:cNvPr id="3" name="Подзаголовок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5" name="Rectangle 4"/>
          <p:cNvSpPr>
            <a:spLocks noGrp="1" noChangeArrowheads="1"/>
          </p:cNvSpPr>
          <p:nvPr>
            <p:ph type="dt" sz="half" idx="10"/>
          </p:nvPr>
        </p:nvSpPr>
        <p:spPr/>
        <p:txBody>
          <a:bodyPr/>
          <a:lstStyle>
            <a:lvl1pPr>
              <a:defRPr/>
            </a:lvl1pPr>
          </a:lstStyle>
          <a:p>
            <a:pPr>
              <a:defRPr/>
            </a:pPr>
            <a:endParaRPr lang="ru-RU"/>
          </a:p>
        </p:txBody>
      </p:sp>
      <p:sp>
        <p:nvSpPr>
          <p:cNvPr id="6" name="Rectangle 5"/>
          <p:cNvSpPr>
            <a:spLocks noGrp="1" noChangeArrowheads="1"/>
          </p:cNvSpPr>
          <p:nvPr>
            <p:ph type="ftr" sz="quarter" idx="11"/>
          </p:nvPr>
        </p:nvSpPr>
        <p:spPr/>
        <p:txBody>
          <a:bodyPr/>
          <a:lstStyle>
            <a:lvl1pPr>
              <a:defRPr/>
            </a:lvl1pPr>
          </a:lstStyle>
          <a:p>
            <a:pPr>
              <a:defRPr/>
            </a:pPr>
            <a:endParaRPr lang="ru-RU"/>
          </a:p>
        </p:txBody>
      </p:sp>
      <p:sp>
        <p:nvSpPr>
          <p:cNvPr id="7" name="Rectangle 6"/>
          <p:cNvSpPr>
            <a:spLocks noGrp="1" noChangeArrowheads="1"/>
          </p:cNvSpPr>
          <p:nvPr>
            <p:ph type="sldNum" sz="quarter" idx="12"/>
          </p:nvPr>
        </p:nvSpPr>
        <p:spPr>
          <a:xfrm>
            <a:off x="9338733" y="-20638"/>
            <a:ext cx="2844800" cy="476251"/>
          </a:xfrm>
        </p:spPr>
        <p:txBody>
          <a:bodyPr/>
          <a:lstStyle>
            <a:lvl1pPr>
              <a:defRPr/>
            </a:lvl1pPr>
          </a:lstStyle>
          <a:p>
            <a:fld id="{BBF6DDE6-9303-4CCC-9FB1-051217718A96}" type="slidenum">
              <a:rPr lang="ru-RU" altLang="ru-RU"/>
              <a:pPr/>
              <a:t>‹#›</a:t>
            </a:fld>
            <a:endParaRPr lang="ru-RU" altLang="ru-RU"/>
          </a:p>
        </p:txBody>
      </p:sp>
    </p:spTree>
    <p:extLst>
      <p:ext uri="{BB962C8B-B14F-4D97-AF65-F5344CB8AC3E}">
        <p14:creationId xmlns:p14="http://schemas.microsoft.com/office/powerpoint/2010/main" val="1762269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Подзаголовок">
    <p:spTree>
      <p:nvGrpSpPr>
        <p:cNvPr id="1" name=""/>
        <p:cNvGrpSpPr/>
        <p:nvPr/>
      </p:nvGrpSpPr>
      <p:grpSpPr>
        <a:xfrm>
          <a:off x="0" y="0"/>
          <a:ext cx="0" cy="0"/>
          <a:chOff x="0" y="0"/>
          <a:chExt cx="0" cy="0"/>
        </a:xfrm>
      </p:grpSpPr>
      <p:sp>
        <p:nvSpPr>
          <p:cNvPr id="4" name="Прямоугольник 3"/>
          <p:cNvSpPr/>
          <p:nvPr userDrawn="1"/>
        </p:nvSpPr>
        <p:spPr>
          <a:xfrm>
            <a:off x="0" y="6572250"/>
            <a:ext cx="12192000" cy="285750"/>
          </a:xfrm>
          <a:prstGeom prst="rect">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91200" algn="r"/>
              </a:tabLst>
              <a:defRPr/>
            </a:pPr>
            <a:r>
              <a:rPr lang="ru-RU" sz="1400" b="1" i="1" dirty="0">
                <a:solidFill>
                  <a:schemeClr val="bg1"/>
                </a:solidFill>
                <a:cs typeface="Arial" charset="0"/>
                <a:sym typeface="Symbol" pitchFamily="18" charset="2"/>
              </a:rPr>
              <a:t>Лекция</a:t>
            </a:r>
          </a:p>
        </p:txBody>
      </p:sp>
      <p:sp>
        <p:nvSpPr>
          <p:cNvPr id="2" name="Заголовок 1"/>
          <p:cNvSpPr>
            <a:spLocks noGrp="1"/>
          </p:cNvSpPr>
          <p:nvPr>
            <p:ph type="ctrTitle"/>
          </p:nvPr>
        </p:nvSpPr>
        <p:spPr>
          <a:xfrm>
            <a:off x="400336" y="1760561"/>
            <a:ext cx="11536905" cy="1487606"/>
          </a:xfrm>
        </p:spPr>
        <p:txBody>
          <a:bodyPr/>
          <a:lstStyle>
            <a:lvl1pPr>
              <a:defRPr sz="7200" b="1">
                <a:solidFill>
                  <a:srgbClr val="333399"/>
                </a:solidFill>
              </a:defRPr>
            </a:lvl1pPr>
          </a:lstStyle>
          <a:p>
            <a:r>
              <a:rPr lang="ru-RU"/>
              <a:t>Образец заголовка</a:t>
            </a:r>
          </a:p>
        </p:txBody>
      </p:sp>
      <p:sp>
        <p:nvSpPr>
          <p:cNvPr id="3" name="Подзаголовок 2"/>
          <p:cNvSpPr>
            <a:spLocks noGrp="1"/>
          </p:cNvSpPr>
          <p:nvPr>
            <p:ph type="subTitle" idx="1"/>
          </p:nvPr>
        </p:nvSpPr>
        <p:spPr>
          <a:xfrm>
            <a:off x="1264693" y="4626591"/>
            <a:ext cx="10144835" cy="1380698"/>
          </a:xfrm>
        </p:spPr>
        <p:txBody>
          <a:bodyPr/>
          <a:lstStyle>
            <a:lvl1pPr marL="0" indent="0" algn="ctr">
              <a:buNone/>
              <a:defRPr sz="4000" b="1">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5" name="Rectangle 4"/>
          <p:cNvSpPr>
            <a:spLocks noGrp="1" noChangeArrowheads="1"/>
          </p:cNvSpPr>
          <p:nvPr>
            <p:ph type="dt" sz="half" idx="10"/>
          </p:nvPr>
        </p:nvSpPr>
        <p:spPr/>
        <p:txBody>
          <a:bodyPr/>
          <a:lstStyle>
            <a:lvl1pPr>
              <a:defRPr/>
            </a:lvl1pPr>
          </a:lstStyle>
          <a:p>
            <a:pPr>
              <a:defRPr/>
            </a:pPr>
            <a:endParaRPr lang="ru-RU"/>
          </a:p>
        </p:txBody>
      </p:sp>
      <p:sp>
        <p:nvSpPr>
          <p:cNvPr id="6" name="Rectangle 5"/>
          <p:cNvSpPr>
            <a:spLocks noGrp="1" noChangeArrowheads="1"/>
          </p:cNvSpPr>
          <p:nvPr>
            <p:ph type="ftr" sz="quarter" idx="11"/>
          </p:nvPr>
        </p:nvSpPr>
        <p:spPr/>
        <p:txBody>
          <a:bodyPr/>
          <a:lstStyle>
            <a:lvl1pPr>
              <a:defRPr/>
            </a:lvl1pPr>
          </a:lstStyle>
          <a:p>
            <a:pPr>
              <a:defRPr/>
            </a:pPr>
            <a:endParaRPr lang="ru-RU"/>
          </a:p>
        </p:txBody>
      </p:sp>
      <p:sp>
        <p:nvSpPr>
          <p:cNvPr id="7" name="Rectangle 6"/>
          <p:cNvSpPr>
            <a:spLocks noGrp="1" noChangeArrowheads="1"/>
          </p:cNvSpPr>
          <p:nvPr>
            <p:ph type="sldNum" sz="quarter" idx="12"/>
          </p:nvPr>
        </p:nvSpPr>
        <p:spPr>
          <a:xfrm>
            <a:off x="9338733" y="-20638"/>
            <a:ext cx="2844800" cy="476251"/>
          </a:xfrm>
        </p:spPr>
        <p:txBody>
          <a:bodyPr/>
          <a:lstStyle>
            <a:lvl1pPr>
              <a:defRPr/>
            </a:lvl1pPr>
          </a:lstStyle>
          <a:p>
            <a:fld id="{C67D036E-BD35-4E2E-B1F0-48937F479BB4}" type="slidenum">
              <a:rPr lang="ru-RU" altLang="ru-RU"/>
              <a:pPr/>
              <a:t>‹#›</a:t>
            </a:fld>
            <a:endParaRPr lang="ru-RU" altLang="ru-RU"/>
          </a:p>
        </p:txBody>
      </p:sp>
    </p:spTree>
    <p:extLst>
      <p:ext uri="{BB962C8B-B14F-4D97-AF65-F5344CB8AC3E}">
        <p14:creationId xmlns:p14="http://schemas.microsoft.com/office/powerpoint/2010/main" val="664934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12192000" cy="285750"/>
          </a:xfrm>
          <a:prstGeom prst="rect">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ru-RU" sz="1400" b="1" i="1" dirty="0">
                <a:solidFill>
                  <a:schemeClr val="bg1"/>
                </a:solidFill>
                <a:cs typeface="Arial" pitchFamily="34" charset="0"/>
                <a:sym typeface="Symbol"/>
              </a:rPr>
              <a:t>Алгоритмизация</a:t>
            </a:r>
            <a:r>
              <a:rPr lang="ru-RU" sz="1400" b="1" i="1" baseline="0" dirty="0">
                <a:solidFill>
                  <a:schemeClr val="bg1"/>
                </a:solidFill>
                <a:cs typeface="Arial" pitchFamily="34" charset="0"/>
                <a:sym typeface="Symbol"/>
              </a:rPr>
              <a:t> и программирование</a:t>
            </a:r>
            <a:endParaRPr lang="ru-RU" sz="1400" b="1" i="1" dirty="0">
              <a:solidFill>
                <a:schemeClr val="bg1"/>
              </a:solidFill>
              <a:cs typeface="Arial" pitchFamily="34" charset="0"/>
            </a:endParaRPr>
          </a:p>
        </p:txBody>
      </p:sp>
      <p:sp>
        <p:nvSpPr>
          <p:cNvPr id="4" name="Прямоугольник 3"/>
          <p:cNvSpPr/>
          <p:nvPr userDrawn="1"/>
        </p:nvSpPr>
        <p:spPr>
          <a:xfrm>
            <a:off x="0" y="6572250"/>
            <a:ext cx="12192000" cy="285750"/>
          </a:xfrm>
          <a:prstGeom prst="rect">
            <a:avLst/>
          </a:prstGeom>
          <a:solidFill>
            <a:srgbClr val="3333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tabLst>
                <a:tab pos="8791200" algn="r"/>
              </a:tabLst>
              <a:defRPr/>
            </a:pPr>
            <a:r>
              <a:rPr lang="ru-RU" sz="1400" b="1" i="1" dirty="0">
                <a:solidFill>
                  <a:schemeClr val="bg1"/>
                </a:solidFill>
                <a:cs typeface="Arial" charset="0"/>
                <a:sym typeface="Symbol" pitchFamily="18" charset="2"/>
              </a:rPr>
              <a:t>Лекции</a:t>
            </a:r>
          </a:p>
        </p:txBody>
      </p:sp>
      <p:sp>
        <p:nvSpPr>
          <p:cNvPr id="5" name="Line 2"/>
          <p:cNvSpPr>
            <a:spLocks noChangeShapeType="1"/>
          </p:cNvSpPr>
          <p:nvPr userDrawn="1"/>
        </p:nvSpPr>
        <p:spPr bwMode="auto">
          <a:xfrm>
            <a:off x="501651" y="1081083"/>
            <a:ext cx="11286067" cy="0"/>
          </a:xfrm>
          <a:prstGeom prst="line">
            <a:avLst/>
          </a:prstGeom>
          <a:noFill/>
          <a:ln w="57150">
            <a:solidFill>
              <a:srgbClr val="000080"/>
            </a:solidFill>
            <a:round/>
            <a:headEnd/>
            <a:tailEnd/>
          </a:ln>
        </p:spPr>
        <p:txBody>
          <a:bodyPr wrap="none" anchor="ctr"/>
          <a:lstStyle/>
          <a:p>
            <a:pPr>
              <a:defRPr/>
            </a:pPr>
            <a:endParaRPr lang="ru-RU">
              <a:latin typeface="Arial" charset="0"/>
            </a:endParaRPr>
          </a:p>
        </p:txBody>
      </p:sp>
      <p:sp>
        <p:nvSpPr>
          <p:cNvPr id="11" name="Заголовок 1"/>
          <p:cNvSpPr>
            <a:spLocks noGrp="1"/>
          </p:cNvSpPr>
          <p:nvPr>
            <p:ph type="title"/>
          </p:nvPr>
        </p:nvSpPr>
        <p:spPr>
          <a:xfrm>
            <a:off x="414291" y="301272"/>
            <a:ext cx="11168109" cy="779811"/>
          </a:xfrm>
        </p:spPr>
        <p:txBody>
          <a:bodyPr/>
          <a:lstStyle>
            <a:lvl1pPr algn="l">
              <a:defRPr sz="2400" b="1"/>
            </a:lvl1pPr>
          </a:lstStyle>
          <a:p>
            <a:r>
              <a:rPr lang="ru-RU" dirty="0"/>
              <a:t>Образец заголовка</a:t>
            </a:r>
          </a:p>
        </p:txBody>
      </p:sp>
      <p:sp>
        <p:nvSpPr>
          <p:cNvPr id="6" name="Rectangle 4"/>
          <p:cNvSpPr>
            <a:spLocks noGrp="1" noChangeArrowheads="1"/>
          </p:cNvSpPr>
          <p:nvPr>
            <p:ph type="dt" sz="half" idx="10"/>
          </p:nvPr>
        </p:nvSpPr>
        <p:spPr/>
        <p:txBody>
          <a:bodyPr/>
          <a:lstStyle>
            <a:lvl1pPr>
              <a:defRPr/>
            </a:lvl1pPr>
          </a:lstStyle>
          <a:p>
            <a:pPr>
              <a:defRPr/>
            </a:pPr>
            <a:endParaRPr lang="ru-RU" dirty="0"/>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9338733" y="-20638"/>
            <a:ext cx="2844800" cy="476251"/>
          </a:xfrm>
        </p:spPr>
        <p:txBody>
          <a:bodyPr/>
          <a:lstStyle>
            <a:lvl1pPr>
              <a:defRPr/>
            </a:lvl1pPr>
          </a:lstStyle>
          <a:p>
            <a:fld id="{A6986BD7-6655-4F5F-85F4-6C8BB4717485}" type="slidenum">
              <a:rPr lang="ru-RU" altLang="ru-RU"/>
              <a:pPr/>
              <a:t>‹#›</a:t>
            </a:fld>
            <a:endParaRPr lang="ru-RU" altLang="ru-RU"/>
          </a:p>
        </p:txBody>
      </p:sp>
    </p:spTree>
    <p:extLst>
      <p:ext uri="{BB962C8B-B14F-4D97-AF65-F5344CB8AC3E}">
        <p14:creationId xmlns:p14="http://schemas.microsoft.com/office/powerpoint/2010/main" val="3816014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7814"/>
            <a:ext cx="10972800" cy="1139825"/>
          </a:xfrm>
        </p:spPr>
        <p:txBody>
          <a:bodyPr/>
          <a:lstStyle/>
          <a:p>
            <a:r>
              <a:rPr lang="ru-RU"/>
              <a:t>Образец заголовка</a:t>
            </a:r>
          </a:p>
        </p:txBody>
      </p:sp>
      <p:sp>
        <p:nvSpPr>
          <p:cNvPr id="3" name="Текст 2"/>
          <p:cNvSpPr>
            <a:spLocks noGrp="1"/>
          </p:cNvSpPr>
          <p:nvPr>
            <p:ph type="body" sz="half" idx="1"/>
          </p:nvPr>
        </p:nvSpPr>
        <p:spPr>
          <a:xfrm>
            <a:off x="609600" y="1600201"/>
            <a:ext cx="5384800" cy="452596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97600" y="1600201"/>
            <a:ext cx="5384800" cy="452596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a:xfrm>
            <a:off x="609600" y="6245225"/>
            <a:ext cx="2844800" cy="476250"/>
          </a:xfrm>
        </p:spPr>
        <p:txBody>
          <a:bodyPr/>
          <a:lstStyle>
            <a:lvl1pPr>
              <a:defRPr/>
            </a:lvl1pPr>
          </a:lstStyle>
          <a:p>
            <a:endParaRPr lang="ru-RU" altLang="ru-RU"/>
          </a:p>
        </p:txBody>
      </p:sp>
      <p:sp>
        <p:nvSpPr>
          <p:cNvPr id="6" name="Нижний колонтитул 5"/>
          <p:cNvSpPr>
            <a:spLocks noGrp="1"/>
          </p:cNvSpPr>
          <p:nvPr>
            <p:ph type="ftr" sz="quarter" idx="11"/>
          </p:nvPr>
        </p:nvSpPr>
        <p:spPr>
          <a:xfrm>
            <a:off x="4165600" y="6245225"/>
            <a:ext cx="3860800" cy="476250"/>
          </a:xfrm>
        </p:spPr>
        <p:txBody>
          <a:bodyPr/>
          <a:lstStyle>
            <a:lvl1pPr>
              <a:defRPr/>
            </a:lvl1pPr>
          </a:lstStyle>
          <a:p>
            <a:endParaRPr lang="ru-RU" altLang="ru-RU"/>
          </a:p>
        </p:txBody>
      </p:sp>
      <p:sp>
        <p:nvSpPr>
          <p:cNvPr id="7" name="Номер слайда 6"/>
          <p:cNvSpPr>
            <a:spLocks noGrp="1"/>
          </p:cNvSpPr>
          <p:nvPr>
            <p:ph type="sldNum" sz="quarter" idx="12"/>
          </p:nvPr>
        </p:nvSpPr>
        <p:spPr>
          <a:xfrm>
            <a:off x="8737600" y="6245225"/>
            <a:ext cx="2844800" cy="476250"/>
          </a:xfrm>
        </p:spPr>
        <p:txBody>
          <a:bodyPr/>
          <a:lstStyle>
            <a:lvl1pPr>
              <a:defRPr/>
            </a:lvl1pPr>
          </a:lstStyle>
          <a:p>
            <a:fld id="{399439AB-EBB4-4CA3-ADA7-7BA41593AD74}" type="slidenum">
              <a:rPr lang="ru-RU" altLang="ru-RU"/>
              <a:pPr/>
              <a:t>‹#›</a:t>
            </a:fld>
            <a:endParaRPr lang="ru-RU" altLang="ru-RU"/>
          </a:p>
        </p:txBody>
      </p:sp>
    </p:spTree>
    <p:extLst>
      <p:ext uri="{BB962C8B-B14F-4D97-AF65-F5344CB8AC3E}">
        <p14:creationId xmlns:p14="http://schemas.microsoft.com/office/powerpoint/2010/main" val="3595011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609600" y="1600201"/>
            <a:ext cx="5384800" cy="452596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97600" y="1600201"/>
            <a:ext cx="5384800" cy="452596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CB69F27A-8DF3-4638-A96A-C854C433C0D2}" type="slidenum">
              <a:rPr lang="ru-RU" altLang="ru-RU"/>
              <a:pPr/>
              <a:t>‹#›</a:t>
            </a:fld>
            <a:endParaRPr lang="ru-RU" altLang="ru-RU"/>
          </a:p>
        </p:txBody>
      </p:sp>
    </p:spTree>
    <p:extLst>
      <p:ext uri="{BB962C8B-B14F-4D97-AF65-F5344CB8AC3E}">
        <p14:creationId xmlns:p14="http://schemas.microsoft.com/office/powerpoint/2010/main" val="717015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Заголовок, текст и 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7814"/>
            <a:ext cx="10972800" cy="1139825"/>
          </a:xfrm>
        </p:spPr>
        <p:txBody>
          <a:bodyPr/>
          <a:lstStyle/>
          <a:p>
            <a:r>
              <a:rPr lang="ru-RU"/>
              <a:t>Образец заголовка</a:t>
            </a:r>
          </a:p>
        </p:txBody>
      </p:sp>
      <p:sp>
        <p:nvSpPr>
          <p:cNvPr id="3" name="Текст 2"/>
          <p:cNvSpPr>
            <a:spLocks noGrp="1"/>
          </p:cNvSpPr>
          <p:nvPr>
            <p:ph type="body" sz="half" idx="1"/>
          </p:nvPr>
        </p:nvSpPr>
        <p:spPr>
          <a:xfrm>
            <a:off x="609600" y="1600201"/>
            <a:ext cx="5384800" cy="452596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quarter" idx="2"/>
          </p:nvPr>
        </p:nvSpPr>
        <p:spPr>
          <a:xfrm>
            <a:off x="6197600" y="1600200"/>
            <a:ext cx="5384800" cy="21859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Объект 4"/>
          <p:cNvSpPr>
            <a:spLocks noGrp="1"/>
          </p:cNvSpPr>
          <p:nvPr>
            <p:ph sz="quarter" idx="3"/>
          </p:nvPr>
        </p:nvSpPr>
        <p:spPr>
          <a:xfrm>
            <a:off x="6197600" y="3938589"/>
            <a:ext cx="5384800" cy="218757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Дата 5"/>
          <p:cNvSpPr>
            <a:spLocks noGrp="1"/>
          </p:cNvSpPr>
          <p:nvPr>
            <p:ph type="dt" sz="half" idx="10"/>
          </p:nvPr>
        </p:nvSpPr>
        <p:spPr>
          <a:xfrm>
            <a:off x="609600" y="6245225"/>
            <a:ext cx="2844800" cy="476250"/>
          </a:xfrm>
        </p:spPr>
        <p:txBody>
          <a:bodyPr/>
          <a:lstStyle>
            <a:lvl1pPr>
              <a:defRPr/>
            </a:lvl1pPr>
          </a:lstStyle>
          <a:p>
            <a:endParaRPr lang="ru-RU" altLang="ru-RU"/>
          </a:p>
        </p:txBody>
      </p:sp>
      <p:sp>
        <p:nvSpPr>
          <p:cNvPr id="7" name="Нижний колонтитул 6"/>
          <p:cNvSpPr>
            <a:spLocks noGrp="1"/>
          </p:cNvSpPr>
          <p:nvPr>
            <p:ph type="ftr" sz="quarter" idx="11"/>
          </p:nvPr>
        </p:nvSpPr>
        <p:spPr>
          <a:xfrm>
            <a:off x="4165600" y="6245225"/>
            <a:ext cx="3860800" cy="476250"/>
          </a:xfrm>
        </p:spPr>
        <p:txBody>
          <a:bodyPr/>
          <a:lstStyle>
            <a:lvl1pPr>
              <a:defRPr/>
            </a:lvl1pPr>
          </a:lstStyle>
          <a:p>
            <a:endParaRPr lang="ru-RU" altLang="ru-RU"/>
          </a:p>
        </p:txBody>
      </p:sp>
      <p:sp>
        <p:nvSpPr>
          <p:cNvPr id="8" name="Номер слайда 7"/>
          <p:cNvSpPr>
            <a:spLocks noGrp="1"/>
          </p:cNvSpPr>
          <p:nvPr>
            <p:ph type="sldNum" sz="quarter" idx="12"/>
          </p:nvPr>
        </p:nvSpPr>
        <p:spPr>
          <a:xfrm>
            <a:off x="8737600" y="6245225"/>
            <a:ext cx="2844800" cy="476250"/>
          </a:xfrm>
        </p:spPr>
        <p:txBody>
          <a:bodyPr/>
          <a:lstStyle>
            <a:lvl1pPr>
              <a:defRPr/>
            </a:lvl1pPr>
          </a:lstStyle>
          <a:p>
            <a:fld id="{49EE6F72-D375-47AA-8682-7F9AD18187B3}" type="slidenum">
              <a:rPr lang="ru-RU" altLang="ru-RU"/>
              <a:pPr/>
              <a:t>‹#›</a:t>
            </a:fld>
            <a:endParaRPr lang="ru-RU" altLang="ru-RU"/>
          </a:p>
        </p:txBody>
      </p:sp>
    </p:spTree>
    <p:extLst>
      <p:ext uri="{BB962C8B-B14F-4D97-AF65-F5344CB8AC3E}">
        <p14:creationId xmlns:p14="http://schemas.microsoft.com/office/powerpoint/2010/main" val="3803017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7814"/>
            <a:ext cx="10972800" cy="1139825"/>
          </a:xfrm>
        </p:spPr>
        <p:txBody>
          <a:bodyPr/>
          <a:lstStyle/>
          <a:p>
            <a:r>
              <a:rPr lang="ru-RU"/>
              <a:t>Образец заголовка</a:t>
            </a:r>
          </a:p>
        </p:txBody>
      </p:sp>
      <p:sp>
        <p:nvSpPr>
          <p:cNvPr id="3" name="Таблица 2"/>
          <p:cNvSpPr>
            <a:spLocks noGrp="1"/>
          </p:cNvSpPr>
          <p:nvPr>
            <p:ph type="tbl" idx="1"/>
          </p:nvPr>
        </p:nvSpPr>
        <p:spPr>
          <a:xfrm>
            <a:off x="609600" y="1600201"/>
            <a:ext cx="10972800" cy="4525963"/>
          </a:xfrm>
        </p:spPr>
        <p:txBody>
          <a:bodyPr/>
          <a:lstStyle/>
          <a:p>
            <a:endParaRPr lang="ru-RU"/>
          </a:p>
        </p:txBody>
      </p:sp>
      <p:sp>
        <p:nvSpPr>
          <p:cNvPr id="4" name="Дата 3"/>
          <p:cNvSpPr>
            <a:spLocks noGrp="1"/>
          </p:cNvSpPr>
          <p:nvPr>
            <p:ph type="dt" sz="half" idx="10"/>
          </p:nvPr>
        </p:nvSpPr>
        <p:spPr>
          <a:xfrm>
            <a:off x="609600" y="6245225"/>
            <a:ext cx="2844800" cy="476250"/>
          </a:xfrm>
        </p:spPr>
        <p:txBody>
          <a:bodyPr/>
          <a:lstStyle>
            <a:lvl1pPr>
              <a:defRPr/>
            </a:lvl1pPr>
          </a:lstStyle>
          <a:p>
            <a:endParaRPr lang="ru-RU" altLang="ru-RU"/>
          </a:p>
        </p:txBody>
      </p:sp>
      <p:sp>
        <p:nvSpPr>
          <p:cNvPr id="5" name="Нижний колонтитул 4"/>
          <p:cNvSpPr>
            <a:spLocks noGrp="1"/>
          </p:cNvSpPr>
          <p:nvPr>
            <p:ph type="ftr" sz="quarter" idx="11"/>
          </p:nvPr>
        </p:nvSpPr>
        <p:spPr>
          <a:xfrm>
            <a:off x="4165600" y="6245225"/>
            <a:ext cx="3860800" cy="476250"/>
          </a:xfrm>
        </p:spPr>
        <p:txBody>
          <a:bodyPr/>
          <a:lstStyle>
            <a:lvl1pPr>
              <a:defRPr/>
            </a:lvl1pPr>
          </a:lstStyle>
          <a:p>
            <a:endParaRPr lang="ru-RU" altLang="ru-RU"/>
          </a:p>
        </p:txBody>
      </p:sp>
      <p:sp>
        <p:nvSpPr>
          <p:cNvPr id="6" name="Номер слайда 5"/>
          <p:cNvSpPr>
            <a:spLocks noGrp="1"/>
          </p:cNvSpPr>
          <p:nvPr>
            <p:ph type="sldNum" sz="quarter" idx="12"/>
          </p:nvPr>
        </p:nvSpPr>
        <p:spPr>
          <a:xfrm>
            <a:off x="8737600" y="6245225"/>
            <a:ext cx="2844800" cy="476250"/>
          </a:xfrm>
        </p:spPr>
        <p:txBody>
          <a:bodyPr/>
          <a:lstStyle>
            <a:lvl1pPr>
              <a:defRPr/>
            </a:lvl1pPr>
          </a:lstStyle>
          <a:p>
            <a:fld id="{59B2BDCB-AA49-40AE-A68D-0CEEE14EB6F1}" type="slidenum">
              <a:rPr lang="ru-RU" altLang="ru-RU"/>
              <a:pPr/>
              <a:t>‹#›</a:t>
            </a:fld>
            <a:endParaRPr lang="ru-RU" altLang="ru-RU"/>
          </a:p>
        </p:txBody>
      </p:sp>
    </p:spTree>
    <p:extLst>
      <p:ext uri="{BB962C8B-B14F-4D97-AF65-F5344CB8AC3E}">
        <p14:creationId xmlns:p14="http://schemas.microsoft.com/office/powerpoint/2010/main" val="4093390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Заголовок, 1 большой объект и 2 маленьких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7814"/>
            <a:ext cx="10972800" cy="1139825"/>
          </a:xfrm>
        </p:spPr>
        <p:txBody>
          <a:bodyPr/>
          <a:lstStyle/>
          <a:p>
            <a:r>
              <a:rPr lang="ru-RU"/>
              <a:t>Образец заголовка</a:t>
            </a:r>
          </a:p>
        </p:txBody>
      </p:sp>
      <p:sp>
        <p:nvSpPr>
          <p:cNvPr id="3" name="Объект 2"/>
          <p:cNvSpPr>
            <a:spLocks noGrp="1"/>
          </p:cNvSpPr>
          <p:nvPr>
            <p:ph sz="half" idx="1"/>
          </p:nvPr>
        </p:nvSpPr>
        <p:spPr>
          <a:xfrm>
            <a:off x="609600" y="1600201"/>
            <a:ext cx="5384800" cy="452596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quarter" idx="2"/>
          </p:nvPr>
        </p:nvSpPr>
        <p:spPr>
          <a:xfrm>
            <a:off x="6197600" y="1600200"/>
            <a:ext cx="5384800" cy="21859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Объект 4"/>
          <p:cNvSpPr>
            <a:spLocks noGrp="1"/>
          </p:cNvSpPr>
          <p:nvPr>
            <p:ph sz="quarter" idx="3"/>
          </p:nvPr>
        </p:nvSpPr>
        <p:spPr>
          <a:xfrm>
            <a:off x="6197600" y="3938589"/>
            <a:ext cx="5384800" cy="218757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Дата 5"/>
          <p:cNvSpPr>
            <a:spLocks noGrp="1"/>
          </p:cNvSpPr>
          <p:nvPr>
            <p:ph type="dt" sz="half" idx="10"/>
          </p:nvPr>
        </p:nvSpPr>
        <p:spPr>
          <a:xfrm>
            <a:off x="609600" y="6245225"/>
            <a:ext cx="2844800" cy="476250"/>
          </a:xfrm>
        </p:spPr>
        <p:txBody>
          <a:bodyPr/>
          <a:lstStyle>
            <a:lvl1pPr>
              <a:defRPr/>
            </a:lvl1pPr>
          </a:lstStyle>
          <a:p>
            <a:endParaRPr lang="ru-RU" altLang="ru-RU"/>
          </a:p>
        </p:txBody>
      </p:sp>
      <p:sp>
        <p:nvSpPr>
          <p:cNvPr id="7" name="Нижний колонтитул 6"/>
          <p:cNvSpPr>
            <a:spLocks noGrp="1"/>
          </p:cNvSpPr>
          <p:nvPr>
            <p:ph type="ftr" sz="quarter" idx="11"/>
          </p:nvPr>
        </p:nvSpPr>
        <p:spPr>
          <a:xfrm>
            <a:off x="4165600" y="6245225"/>
            <a:ext cx="3860800" cy="476250"/>
          </a:xfrm>
        </p:spPr>
        <p:txBody>
          <a:bodyPr/>
          <a:lstStyle>
            <a:lvl1pPr>
              <a:defRPr/>
            </a:lvl1pPr>
          </a:lstStyle>
          <a:p>
            <a:endParaRPr lang="ru-RU" altLang="ru-RU"/>
          </a:p>
        </p:txBody>
      </p:sp>
      <p:sp>
        <p:nvSpPr>
          <p:cNvPr id="8" name="Номер слайда 7"/>
          <p:cNvSpPr>
            <a:spLocks noGrp="1"/>
          </p:cNvSpPr>
          <p:nvPr>
            <p:ph type="sldNum" sz="quarter" idx="12"/>
          </p:nvPr>
        </p:nvSpPr>
        <p:spPr>
          <a:xfrm>
            <a:off x="8737600" y="6245225"/>
            <a:ext cx="2844800" cy="476250"/>
          </a:xfrm>
        </p:spPr>
        <p:txBody>
          <a:bodyPr/>
          <a:lstStyle>
            <a:lvl1pPr>
              <a:defRPr/>
            </a:lvl1pPr>
          </a:lstStyle>
          <a:p>
            <a:fld id="{13979CC2-D6B3-4A5A-AC3D-D9BB0677EC07}" type="slidenum">
              <a:rPr lang="ru-RU" altLang="ru-RU"/>
              <a:pPr/>
              <a:t>‹#›</a:t>
            </a:fld>
            <a:endParaRPr lang="ru-RU" altLang="ru-RU"/>
          </a:p>
        </p:txBody>
      </p:sp>
    </p:spTree>
    <p:extLst>
      <p:ext uri="{BB962C8B-B14F-4D97-AF65-F5344CB8AC3E}">
        <p14:creationId xmlns:p14="http://schemas.microsoft.com/office/powerpoint/2010/main" val="2453693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a:t>Образец заголовка</a:t>
            </a:r>
          </a:p>
        </p:txBody>
      </p:sp>
      <p:sp>
        <p:nvSpPr>
          <p:cNvPr id="9219"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a:t>Образец текста</a:t>
            </a:r>
          </a:p>
          <a:p>
            <a:pPr lvl="1"/>
            <a:r>
              <a:rPr lang="ru-RU" altLang="ru-RU"/>
              <a:t>Второй уровень</a:t>
            </a:r>
          </a:p>
          <a:p>
            <a:pPr lvl="2"/>
            <a:r>
              <a:rPr lang="ru-RU" altLang="ru-RU"/>
              <a:t>Третий уровень</a:t>
            </a:r>
          </a:p>
          <a:p>
            <a:pPr lvl="3"/>
            <a:r>
              <a:rPr lang="ru-RU" altLang="ru-RU"/>
              <a:t>Четвертый уровень</a:t>
            </a:r>
          </a:p>
          <a:p>
            <a:pPr lvl="4"/>
            <a:r>
              <a:rPr lang="ru-RU" altLang="ru-RU"/>
              <a:t>Пятый уровень</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ru-RU"/>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ru-RU"/>
          </a:p>
        </p:txBody>
      </p:sp>
      <p:sp>
        <p:nvSpPr>
          <p:cNvPr id="1030" name="Rectangle 6"/>
          <p:cNvSpPr>
            <a:spLocks noGrp="1" noChangeArrowheads="1"/>
          </p:cNvSpPr>
          <p:nvPr>
            <p:ph type="sldNum" sz="quarter" idx="4"/>
          </p:nvPr>
        </p:nvSpPr>
        <p:spPr bwMode="auto">
          <a:xfrm>
            <a:off x="9154584" y="15557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lvl1pPr>
          </a:lstStyle>
          <a:p>
            <a:fld id="{BCCE4BB2-EEAD-4C33-A5E0-14BED40A99A0}"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4094" r:id="rId1"/>
    <p:sldLayoutId id="2147484095" r:id="rId2"/>
    <p:sldLayoutId id="2147484096" r:id="rId3"/>
    <p:sldLayoutId id="2147484099" r:id="rId4"/>
    <p:sldLayoutId id="2147484100" r:id="rId5"/>
    <p:sldLayoutId id="2147484101" r:id="rId6"/>
    <p:sldLayoutId id="2147484102" r:id="rId7"/>
    <p:sldLayoutId id="2147484103" r:id="rId8"/>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C4E1CC-DE07-4308-95BC-A16FA7C13D84}"/>
              </a:ext>
            </a:extLst>
          </p:cNvPr>
          <p:cNvSpPr>
            <a:spLocks noGrp="1"/>
          </p:cNvSpPr>
          <p:nvPr>
            <p:ph type="ctrTitle"/>
          </p:nvPr>
        </p:nvSpPr>
        <p:spPr/>
        <p:txBody>
          <a:bodyPr/>
          <a:lstStyle/>
          <a:p>
            <a:r>
              <a:rPr lang="ru-RU" dirty="0"/>
              <a:t>Архитектура ЭВМ</a:t>
            </a:r>
          </a:p>
        </p:txBody>
      </p:sp>
      <p:sp>
        <p:nvSpPr>
          <p:cNvPr id="3" name="Подзаголовок 2">
            <a:extLst>
              <a:ext uri="{FF2B5EF4-FFF2-40B4-BE49-F238E27FC236}">
                <a16:creationId xmlns:a16="http://schemas.microsoft.com/office/drawing/2014/main" id="{0CCED0C5-6A2B-4148-AABD-D3AE12428FD8}"/>
              </a:ext>
            </a:extLst>
          </p:cNvPr>
          <p:cNvSpPr>
            <a:spLocks noGrp="1"/>
          </p:cNvSpPr>
          <p:nvPr>
            <p:ph type="subTitle" idx="1"/>
          </p:nvPr>
        </p:nvSpPr>
        <p:spPr>
          <a:xfrm>
            <a:off x="1828799" y="3886200"/>
            <a:ext cx="9078687" cy="1752600"/>
          </a:xfrm>
        </p:spPr>
        <p:txBody>
          <a:bodyPr/>
          <a:lstStyle/>
          <a:p>
            <a:r>
              <a:rPr lang="ru-RU" dirty="0"/>
              <a:t>Курс «Информатика», лекция 3</a:t>
            </a:r>
          </a:p>
        </p:txBody>
      </p:sp>
      <p:sp>
        <p:nvSpPr>
          <p:cNvPr id="4" name="Номер слайда 3">
            <a:extLst>
              <a:ext uri="{FF2B5EF4-FFF2-40B4-BE49-F238E27FC236}">
                <a16:creationId xmlns:a16="http://schemas.microsoft.com/office/drawing/2014/main" id="{298CE8D2-A22E-4D56-AFA1-A7AD49737459}"/>
              </a:ext>
            </a:extLst>
          </p:cNvPr>
          <p:cNvSpPr>
            <a:spLocks noGrp="1"/>
          </p:cNvSpPr>
          <p:nvPr>
            <p:ph type="sldNum" sz="quarter" idx="12"/>
          </p:nvPr>
        </p:nvSpPr>
        <p:spPr/>
        <p:txBody>
          <a:bodyPr/>
          <a:lstStyle/>
          <a:p>
            <a:fld id="{BBF6DDE6-9303-4CCC-9FB1-051217718A96}" type="slidenum">
              <a:rPr lang="ru-RU" altLang="ru-RU" smtClean="0"/>
              <a:pPr/>
              <a:t>1</a:t>
            </a:fld>
            <a:endParaRPr lang="ru-RU" altLang="ru-RU"/>
          </a:p>
        </p:txBody>
      </p:sp>
    </p:spTree>
    <p:extLst>
      <p:ext uri="{BB962C8B-B14F-4D97-AF65-F5344CB8AC3E}">
        <p14:creationId xmlns:p14="http://schemas.microsoft.com/office/powerpoint/2010/main" val="3937379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6823A0-1810-ED32-4748-EC58B12998AE}"/>
              </a:ext>
            </a:extLst>
          </p:cNvPr>
          <p:cNvSpPr>
            <a:spLocks noGrp="1"/>
          </p:cNvSpPr>
          <p:nvPr>
            <p:ph type="title"/>
          </p:nvPr>
        </p:nvSpPr>
        <p:spPr/>
        <p:txBody>
          <a:bodyPr/>
          <a:lstStyle/>
          <a:p>
            <a:r>
              <a:rPr lang="ru-RU" dirty="0"/>
              <a:t>Архитектура ЭВМ</a:t>
            </a:r>
          </a:p>
        </p:txBody>
      </p:sp>
      <p:sp>
        <p:nvSpPr>
          <p:cNvPr id="3" name="Номер слайда 2">
            <a:extLst>
              <a:ext uri="{FF2B5EF4-FFF2-40B4-BE49-F238E27FC236}">
                <a16:creationId xmlns:a16="http://schemas.microsoft.com/office/drawing/2014/main" id="{7C611FE5-1554-C25C-C4E2-C258560ED073}"/>
              </a:ext>
            </a:extLst>
          </p:cNvPr>
          <p:cNvSpPr>
            <a:spLocks noGrp="1"/>
          </p:cNvSpPr>
          <p:nvPr>
            <p:ph type="sldNum" sz="quarter" idx="12"/>
          </p:nvPr>
        </p:nvSpPr>
        <p:spPr/>
        <p:txBody>
          <a:bodyPr/>
          <a:lstStyle/>
          <a:p>
            <a:fld id="{A6986BD7-6655-4F5F-85F4-6C8BB4717485}" type="slidenum">
              <a:rPr lang="ru-RU" altLang="ru-RU" smtClean="0"/>
              <a:pPr/>
              <a:t>10</a:t>
            </a:fld>
            <a:endParaRPr lang="ru-RU" altLang="ru-RU"/>
          </a:p>
        </p:txBody>
      </p:sp>
      <p:sp>
        <p:nvSpPr>
          <p:cNvPr id="4" name="TextBox 3">
            <a:extLst>
              <a:ext uri="{FF2B5EF4-FFF2-40B4-BE49-F238E27FC236}">
                <a16:creationId xmlns:a16="http://schemas.microsoft.com/office/drawing/2014/main" id="{D7B24D73-CF54-FF39-3841-E73A770F968A}"/>
              </a:ext>
            </a:extLst>
          </p:cNvPr>
          <p:cNvSpPr txBox="1"/>
          <p:nvPr/>
        </p:nvSpPr>
        <p:spPr>
          <a:xfrm>
            <a:off x="666044" y="1535289"/>
            <a:ext cx="3646312" cy="2494844"/>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ru-RU" dirty="0"/>
          </a:p>
        </p:txBody>
      </p:sp>
      <p:sp>
        <p:nvSpPr>
          <p:cNvPr id="5" name="TextBox 4">
            <a:extLst>
              <a:ext uri="{FF2B5EF4-FFF2-40B4-BE49-F238E27FC236}">
                <a16:creationId xmlns:a16="http://schemas.microsoft.com/office/drawing/2014/main" id="{CC9B3A95-3299-623A-1958-41C895857F1A}"/>
              </a:ext>
            </a:extLst>
          </p:cNvPr>
          <p:cNvSpPr txBox="1"/>
          <p:nvPr/>
        </p:nvSpPr>
        <p:spPr>
          <a:xfrm>
            <a:off x="846667" y="1806222"/>
            <a:ext cx="1241777"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ru-RU" dirty="0"/>
              <a:t>АЛУ</a:t>
            </a:r>
          </a:p>
        </p:txBody>
      </p:sp>
      <p:sp>
        <p:nvSpPr>
          <p:cNvPr id="6" name="TextBox 5">
            <a:extLst>
              <a:ext uri="{FF2B5EF4-FFF2-40B4-BE49-F238E27FC236}">
                <a16:creationId xmlns:a16="http://schemas.microsoft.com/office/drawing/2014/main" id="{8994E2C4-7094-7171-2C3B-9BEEED129871}"/>
              </a:ext>
            </a:extLst>
          </p:cNvPr>
          <p:cNvSpPr txBox="1"/>
          <p:nvPr/>
        </p:nvSpPr>
        <p:spPr>
          <a:xfrm>
            <a:off x="2156177" y="2269066"/>
            <a:ext cx="654756"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ru-RU" dirty="0"/>
              <a:t>УУ</a:t>
            </a:r>
          </a:p>
        </p:txBody>
      </p:sp>
      <p:sp>
        <p:nvSpPr>
          <p:cNvPr id="7" name="TextBox 6">
            <a:extLst>
              <a:ext uri="{FF2B5EF4-FFF2-40B4-BE49-F238E27FC236}">
                <a16:creationId xmlns:a16="http://schemas.microsoft.com/office/drawing/2014/main" id="{E4000B52-3681-F34B-980D-7734800458AE}"/>
              </a:ext>
            </a:extLst>
          </p:cNvPr>
          <p:cNvSpPr txBox="1"/>
          <p:nvPr/>
        </p:nvSpPr>
        <p:spPr>
          <a:xfrm>
            <a:off x="2957689" y="1806222"/>
            <a:ext cx="1027288" cy="646331"/>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ru-RU" dirty="0"/>
              <a:t>Кэш команд</a:t>
            </a:r>
          </a:p>
        </p:txBody>
      </p:sp>
      <p:sp>
        <p:nvSpPr>
          <p:cNvPr id="8" name="TextBox 7">
            <a:extLst>
              <a:ext uri="{FF2B5EF4-FFF2-40B4-BE49-F238E27FC236}">
                <a16:creationId xmlns:a16="http://schemas.microsoft.com/office/drawing/2014/main" id="{F80F8ECC-89B6-70D7-8FF3-E4153E8972C7}"/>
              </a:ext>
            </a:extLst>
          </p:cNvPr>
          <p:cNvSpPr txBox="1"/>
          <p:nvPr/>
        </p:nvSpPr>
        <p:spPr>
          <a:xfrm>
            <a:off x="982133" y="2731911"/>
            <a:ext cx="3002844"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ru-RU" dirty="0"/>
              <a:t>Регистры</a:t>
            </a:r>
          </a:p>
        </p:txBody>
      </p:sp>
      <p:sp>
        <p:nvSpPr>
          <p:cNvPr id="9" name="TextBox 8">
            <a:extLst>
              <a:ext uri="{FF2B5EF4-FFF2-40B4-BE49-F238E27FC236}">
                <a16:creationId xmlns:a16="http://schemas.microsoft.com/office/drawing/2014/main" id="{7CDF225F-8E0A-F897-970B-BC516A9FF16B}"/>
              </a:ext>
            </a:extLst>
          </p:cNvPr>
          <p:cNvSpPr txBox="1"/>
          <p:nvPr/>
        </p:nvSpPr>
        <p:spPr>
          <a:xfrm>
            <a:off x="982132" y="3123821"/>
            <a:ext cx="5652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dirty="0"/>
              <a:t>IP</a:t>
            </a:r>
            <a:endParaRPr lang="ru-RU" dirty="0"/>
          </a:p>
        </p:txBody>
      </p:sp>
      <p:sp>
        <p:nvSpPr>
          <p:cNvPr id="10" name="TextBox 9">
            <a:extLst>
              <a:ext uri="{FF2B5EF4-FFF2-40B4-BE49-F238E27FC236}">
                <a16:creationId xmlns:a16="http://schemas.microsoft.com/office/drawing/2014/main" id="{38D3A0A3-74F5-1F1D-AADE-675EAEB34E98}"/>
              </a:ext>
            </a:extLst>
          </p:cNvPr>
          <p:cNvSpPr txBox="1"/>
          <p:nvPr/>
        </p:nvSpPr>
        <p:spPr>
          <a:xfrm>
            <a:off x="3443112" y="3129672"/>
            <a:ext cx="564445" cy="36933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dirty="0"/>
              <a:t>SP</a:t>
            </a:r>
            <a:endParaRPr lang="ru-RU" dirty="0"/>
          </a:p>
        </p:txBody>
      </p:sp>
      <p:cxnSp>
        <p:nvCxnSpPr>
          <p:cNvPr id="14" name="Соединитель: уступ 13">
            <a:extLst>
              <a:ext uri="{FF2B5EF4-FFF2-40B4-BE49-F238E27FC236}">
                <a16:creationId xmlns:a16="http://schemas.microsoft.com/office/drawing/2014/main" id="{D62C6104-AC9B-67C0-3BCC-A46912FA57C1}"/>
              </a:ext>
            </a:extLst>
          </p:cNvPr>
          <p:cNvCxnSpPr>
            <a:stCxn id="7" idx="1"/>
            <a:endCxn id="6" idx="0"/>
          </p:cNvCxnSpPr>
          <p:nvPr/>
        </p:nvCxnSpPr>
        <p:spPr bwMode="auto">
          <a:xfrm rot="10800000" flipV="1">
            <a:off x="2483555" y="2129388"/>
            <a:ext cx="474134" cy="139678"/>
          </a:xfrm>
          <a:prstGeom prst="bentConnector2">
            <a:avLst/>
          </a:prstGeom>
          <a:noFill/>
          <a:ln w="12700" cap="flat" cmpd="sng" algn="ctr">
            <a:solidFill>
              <a:schemeClr val="tx1"/>
            </a:solidFill>
            <a:prstDash val="solid"/>
            <a:round/>
            <a:headEnd type="none" w="med" len="med"/>
            <a:tailEnd type="triangle"/>
          </a:ln>
          <a:effectLst/>
        </p:spPr>
      </p:cxnSp>
      <p:cxnSp>
        <p:nvCxnSpPr>
          <p:cNvPr id="16" name="Соединитель: уступ 15">
            <a:extLst>
              <a:ext uri="{FF2B5EF4-FFF2-40B4-BE49-F238E27FC236}">
                <a16:creationId xmlns:a16="http://schemas.microsoft.com/office/drawing/2014/main" id="{DC4C2879-5CC2-80CD-3287-C04BDC711B5C}"/>
              </a:ext>
            </a:extLst>
          </p:cNvPr>
          <p:cNvCxnSpPr>
            <a:stCxn id="6" idx="1"/>
            <a:endCxn id="5" idx="2"/>
          </p:cNvCxnSpPr>
          <p:nvPr/>
        </p:nvCxnSpPr>
        <p:spPr bwMode="auto">
          <a:xfrm rot="10800000">
            <a:off x="1467557" y="2175554"/>
            <a:ext cx="688621" cy="278178"/>
          </a:xfrm>
          <a:prstGeom prst="bentConnector2">
            <a:avLst/>
          </a:prstGeom>
          <a:noFill/>
          <a:ln w="12700" cap="flat" cmpd="sng" algn="ctr">
            <a:solidFill>
              <a:schemeClr val="tx1"/>
            </a:solidFill>
            <a:prstDash val="solid"/>
            <a:round/>
            <a:headEnd type="none" w="med" len="med"/>
            <a:tailEnd type="triangle"/>
          </a:ln>
          <a:effectLst/>
        </p:spPr>
      </p:cxnSp>
      <p:cxnSp>
        <p:nvCxnSpPr>
          <p:cNvPr id="21" name="Соединитель: уступ 20">
            <a:extLst>
              <a:ext uri="{FF2B5EF4-FFF2-40B4-BE49-F238E27FC236}">
                <a16:creationId xmlns:a16="http://schemas.microsoft.com/office/drawing/2014/main" id="{A56B643C-6C7C-0CE4-EACE-1A0D02EB9E5E}"/>
              </a:ext>
            </a:extLst>
          </p:cNvPr>
          <p:cNvCxnSpPr>
            <a:stCxn id="5" idx="2"/>
            <a:endCxn id="8" idx="1"/>
          </p:cNvCxnSpPr>
          <p:nvPr/>
        </p:nvCxnSpPr>
        <p:spPr bwMode="auto">
          <a:xfrm rot="5400000">
            <a:off x="854334" y="2303354"/>
            <a:ext cx="741023" cy="485423"/>
          </a:xfrm>
          <a:prstGeom prst="bentConnector4">
            <a:avLst>
              <a:gd name="adj1" fmla="val 37540"/>
              <a:gd name="adj2" fmla="val 147093"/>
            </a:avLst>
          </a:prstGeom>
          <a:noFill/>
          <a:ln w="12700" cap="flat" cmpd="sng" algn="ctr">
            <a:solidFill>
              <a:schemeClr val="tx1"/>
            </a:solidFill>
            <a:prstDash val="solid"/>
            <a:round/>
            <a:headEnd type="none" w="med" len="med"/>
            <a:tailEnd type="triangle"/>
          </a:ln>
          <a:effectLst/>
        </p:spPr>
      </p:cxnSp>
      <p:sp>
        <p:nvSpPr>
          <p:cNvPr id="22" name="TextBox 21">
            <a:extLst>
              <a:ext uri="{FF2B5EF4-FFF2-40B4-BE49-F238E27FC236}">
                <a16:creationId xmlns:a16="http://schemas.microsoft.com/office/drawing/2014/main" id="{2E7B21B2-7899-6EC4-D60D-643BFE6B2B1E}"/>
              </a:ext>
            </a:extLst>
          </p:cNvPr>
          <p:cNvSpPr txBox="1"/>
          <p:nvPr/>
        </p:nvSpPr>
        <p:spPr>
          <a:xfrm>
            <a:off x="666044" y="1174595"/>
            <a:ext cx="3115734" cy="369332"/>
          </a:xfrm>
          <a:prstGeom prst="rect">
            <a:avLst/>
          </a:prstGeom>
          <a:noFill/>
        </p:spPr>
        <p:txBody>
          <a:bodyPr wrap="square" rtlCol="0">
            <a:spAutoFit/>
          </a:bodyPr>
          <a:lstStyle/>
          <a:p>
            <a:r>
              <a:rPr lang="ru-RU" dirty="0"/>
              <a:t>Центральный процессор</a:t>
            </a:r>
          </a:p>
        </p:txBody>
      </p:sp>
      <p:sp>
        <p:nvSpPr>
          <p:cNvPr id="23" name="TextBox 22">
            <a:extLst>
              <a:ext uri="{FF2B5EF4-FFF2-40B4-BE49-F238E27FC236}">
                <a16:creationId xmlns:a16="http://schemas.microsoft.com/office/drawing/2014/main" id="{75AA387C-544D-871C-1B00-F94884A32279}"/>
              </a:ext>
            </a:extLst>
          </p:cNvPr>
          <p:cNvSpPr txBox="1"/>
          <p:nvPr/>
        </p:nvSpPr>
        <p:spPr>
          <a:xfrm>
            <a:off x="7673620" y="1535289"/>
            <a:ext cx="2034826" cy="490575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ru-RU" dirty="0"/>
          </a:p>
        </p:txBody>
      </p:sp>
      <p:sp>
        <p:nvSpPr>
          <p:cNvPr id="24" name="TextBox 23">
            <a:extLst>
              <a:ext uri="{FF2B5EF4-FFF2-40B4-BE49-F238E27FC236}">
                <a16:creationId xmlns:a16="http://schemas.microsoft.com/office/drawing/2014/main" id="{CB475966-8BDA-467E-BA32-5D3DEE7AAED5}"/>
              </a:ext>
            </a:extLst>
          </p:cNvPr>
          <p:cNvSpPr txBox="1"/>
          <p:nvPr/>
        </p:nvSpPr>
        <p:spPr>
          <a:xfrm>
            <a:off x="8410224" y="1165957"/>
            <a:ext cx="722489" cy="369332"/>
          </a:xfrm>
          <a:prstGeom prst="rect">
            <a:avLst/>
          </a:prstGeom>
          <a:noFill/>
        </p:spPr>
        <p:txBody>
          <a:bodyPr wrap="square" rtlCol="0">
            <a:spAutoFit/>
          </a:bodyPr>
          <a:lstStyle/>
          <a:p>
            <a:r>
              <a:rPr lang="ru-RU" dirty="0"/>
              <a:t>ОЗУ</a:t>
            </a:r>
          </a:p>
        </p:txBody>
      </p:sp>
      <p:cxnSp>
        <p:nvCxnSpPr>
          <p:cNvPr id="12" name="Соединитель: уступ 11">
            <a:extLst>
              <a:ext uri="{FF2B5EF4-FFF2-40B4-BE49-F238E27FC236}">
                <a16:creationId xmlns:a16="http://schemas.microsoft.com/office/drawing/2014/main" id="{B54592CB-DEEB-53B6-BEFC-0707494573DB}"/>
              </a:ext>
            </a:extLst>
          </p:cNvPr>
          <p:cNvCxnSpPr/>
          <p:nvPr/>
        </p:nvCxnSpPr>
        <p:spPr bwMode="auto">
          <a:xfrm>
            <a:off x="3770489" y="4030133"/>
            <a:ext cx="3891842" cy="2156178"/>
          </a:xfrm>
          <a:prstGeom prst="bentConnector3">
            <a:avLst>
              <a:gd name="adj1" fmla="val 109"/>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EABCFB4D-7999-00A8-75AB-964BACCE083A}"/>
              </a:ext>
            </a:extLst>
          </p:cNvPr>
          <p:cNvSpPr txBox="1"/>
          <p:nvPr/>
        </p:nvSpPr>
        <p:spPr>
          <a:xfrm>
            <a:off x="5215467" y="5816979"/>
            <a:ext cx="1761066" cy="369332"/>
          </a:xfrm>
          <a:prstGeom prst="rect">
            <a:avLst/>
          </a:prstGeom>
          <a:noFill/>
        </p:spPr>
        <p:txBody>
          <a:bodyPr wrap="square" rtlCol="0">
            <a:spAutoFit/>
          </a:bodyPr>
          <a:lstStyle/>
          <a:p>
            <a:r>
              <a:rPr lang="ru-RU" dirty="0"/>
              <a:t>Шина данных</a:t>
            </a:r>
          </a:p>
        </p:txBody>
      </p:sp>
      <p:cxnSp>
        <p:nvCxnSpPr>
          <p:cNvPr id="17" name="Соединитель: уступ 16">
            <a:extLst>
              <a:ext uri="{FF2B5EF4-FFF2-40B4-BE49-F238E27FC236}">
                <a16:creationId xmlns:a16="http://schemas.microsoft.com/office/drawing/2014/main" id="{29D5D905-8EEE-54C6-C4FF-D6CB39DFAA80}"/>
              </a:ext>
            </a:extLst>
          </p:cNvPr>
          <p:cNvCxnSpPr>
            <a:cxnSpLocks/>
          </p:cNvCxnSpPr>
          <p:nvPr/>
        </p:nvCxnSpPr>
        <p:spPr bwMode="auto">
          <a:xfrm>
            <a:off x="3269546" y="4010742"/>
            <a:ext cx="4404074" cy="1585345"/>
          </a:xfrm>
          <a:prstGeom prst="bentConnector3">
            <a:avLst>
              <a:gd name="adj1" fmla="val 16"/>
            </a:avLst>
          </a:prstGeom>
          <a:ln>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07934FD3-555E-719D-D7E3-4BD2C3EDD135}"/>
              </a:ext>
            </a:extLst>
          </p:cNvPr>
          <p:cNvSpPr txBox="1"/>
          <p:nvPr/>
        </p:nvSpPr>
        <p:spPr>
          <a:xfrm>
            <a:off x="5117812" y="5108222"/>
            <a:ext cx="1761066" cy="369332"/>
          </a:xfrm>
          <a:prstGeom prst="rect">
            <a:avLst/>
          </a:prstGeom>
          <a:noFill/>
        </p:spPr>
        <p:txBody>
          <a:bodyPr wrap="square" rtlCol="0">
            <a:spAutoFit/>
          </a:bodyPr>
          <a:lstStyle/>
          <a:p>
            <a:r>
              <a:rPr lang="ru-RU" dirty="0"/>
              <a:t>Шина адреса</a:t>
            </a:r>
          </a:p>
        </p:txBody>
      </p:sp>
      <p:sp>
        <p:nvSpPr>
          <p:cNvPr id="26" name="TextBox 25">
            <a:extLst>
              <a:ext uri="{FF2B5EF4-FFF2-40B4-BE49-F238E27FC236}">
                <a16:creationId xmlns:a16="http://schemas.microsoft.com/office/drawing/2014/main" id="{3F3317A0-0982-9166-F274-B0B89481EF82}"/>
              </a:ext>
            </a:extLst>
          </p:cNvPr>
          <p:cNvSpPr txBox="1"/>
          <p:nvPr/>
        </p:nvSpPr>
        <p:spPr>
          <a:xfrm>
            <a:off x="5293076" y="1529223"/>
            <a:ext cx="1365955" cy="9233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ru-RU" dirty="0"/>
              <a:t>Генератор тактовых импульсов</a:t>
            </a:r>
          </a:p>
        </p:txBody>
      </p:sp>
      <p:cxnSp>
        <p:nvCxnSpPr>
          <p:cNvPr id="27" name="Соединитель: уступ 26">
            <a:extLst>
              <a:ext uri="{FF2B5EF4-FFF2-40B4-BE49-F238E27FC236}">
                <a16:creationId xmlns:a16="http://schemas.microsoft.com/office/drawing/2014/main" id="{7AFCE545-28C7-1901-CED1-535FB97F2C07}"/>
              </a:ext>
            </a:extLst>
          </p:cNvPr>
          <p:cNvCxnSpPr>
            <a:stCxn id="26" idx="1"/>
          </p:cNvCxnSpPr>
          <p:nvPr/>
        </p:nvCxnSpPr>
        <p:spPr bwMode="auto">
          <a:xfrm rot="10800000" flipV="1">
            <a:off x="4357510" y="1990887"/>
            <a:ext cx="935566" cy="925689"/>
          </a:xfrm>
          <a:prstGeom prst="bentConnector3">
            <a:avLst/>
          </a:prstGeom>
          <a:noFill/>
          <a:ln w="12700" cap="flat" cmpd="sng" algn="ctr">
            <a:solidFill>
              <a:schemeClr val="tx1"/>
            </a:solidFill>
            <a:prstDash val="solid"/>
            <a:round/>
            <a:headEnd type="none" w="med" len="med"/>
            <a:tailEnd type="triangle"/>
          </a:ln>
          <a:effectLst/>
        </p:spPr>
      </p:cxnSp>
      <p:cxnSp>
        <p:nvCxnSpPr>
          <p:cNvPr id="28" name="Соединитель: уступ 27">
            <a:extLst>
              <a:ext uri="{FF2B5EF4-FFF2-40B4-BE49-F238E27FC236}">
                <a16:creationId xmlns:a16="http://schemas.microsoft.com/office/drawing/2014/main" id="{A0908E41-C152-F327-D2D6-FA685E0AC6FB}"/>
              </a:ext>
            </a:extLst>
          </p:cNvPr>
          <p:cNvCxnSpPr>
            <a:stCxn id="26" idx="3"/>
          </p:cNvCxnSpPr>
          <p:nvPr/>
        </p:nvCxnSpPr>
        <p:spPr bwMode="auto">
          <a:xfrm>
            <a:off x="6659031" y="1990888"/>
            <a:ext cx="1014589" cy="1997277"/>
          </a:xfrm>
          <a:prstGeom prst="bentConnector3">
            <a:avLst/>
          </a:prstGeom>
          <a:noFill/>
          <a:ln w="12700" cap="flat" cmpd="sng" algn="ctr">
            <a:solidFill>
              <a:schemeClr val="tx1"/>
            </a:solidFill>
            <a:prstDash val="solid"/>
            <a:round/>
            <a:headEnd type="none" w="med" len="med"/>
            <a:tailEnd type="triangle"/>
          </a:ln>
          <a:effectLst/>
        </p:spPr>
      </p:cxnSp>
      <p:cxnSp>
        <p:nvCxnSpPr>
          <p:cNvPr id="11" name="Соединитель: уступ 10">
            <a:extLst>
              <a:ext uri="{FF2B5EF4-FFF2-40B4-BE49-F238E27FC236}">
                <a16:creationId xmlns:a16="http://schemas.microsoft.com/office/drawing/2014/main" id="{4A61D5EA-33C1-3E22-FA6F-FE29C4C8C609}"/>
              </a:ext>
            </a:extLst>
          </p:cNvPr>
          <p:cNvCxnSpPr>
            <a:cxnSpLocks/>
          </p:cNvCxnSpPr>
          <p:nvPr/>
        </p:nvCxnSpPr>
        <p:spPr bwMode="auto">
          <a:xfrm>
            <a:off x="2720621" y="4039171"/>
            <a:ext cx="4952999" cy="874690"/>
          </a:xfrm>
          <a:prstGeom prst="bentConnector3">
            <a:avLst>
              <a:gd name="adj1" fmla="val 85"/>
            </a:avLst>
          </a:prstGeom>
          <a:ln>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AB447CF2-EE12-1F4D-47AC-08B5372E96F5}"/>
              </a:ext>
            </a:extLst>
          </p:cNvPr>
          <p:cNvSpPr txBox="1"/>
          <p:nvPr/>
        </p:nvSpPr>
        <p:spPr>
          <a:xfrm>
            <a:off x="4776612" y="4470309"/>
            <a:ext cx="2132188" cy="369332"/>
          </a:xfrm>
          <a:prstGeom prst="rect">
            <a:avLst/>
          </a:prstGeom>
          <a:noFill/>
        </p:spPr>
        <p:txBody>
          <a:bodyPr wrap="square" rtlCol="0">
            <a:spAutoFit/>
          </a:bodyPr>
          <a:lstStyle/>
          <a:p>
            <a:r>
              <a:rPr lang="ru-RU" dirty="0"/>
              <a:t>Шина управления</a:t>
            </a:r>
          </a:p>
        </p:txBody>
      </p:sp>
    </p:spTree>
    <p:extLst>
      <p:ext uri="{BB962C8B-B14F-4D97-AF65-F5344CB8AC3E}">
        <p14:creationId xmlns:p14="http://schemas.microsoft.com/office/powerpoint/2010/main" val="823672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6823A0-1810-ED32-4748-EC58B12998AE}"/>
              </a:ext>
            </a:extLst>
          </p:cNvPr>
          <p:cNvSpPr>
            <a:spLocks noGrp="1"/>
          </p:cNvSpPr>
          <p:nvPr>
            <p:ph type="title"/>
          </p:nvPr>
        </p:nvSpPr>
        <p:spPr/>
        <p:txBody>
          <a:bodyPr/>
          <a:lstStyle/>
          <a:p>
            <a:r>
              <a:rPr lang="ru-RU" dirty="0"/>
              <a:t>Архитектура ЭВМ</a:t>
            </a:r>
          </a:p>
        </p:txBody>
      </p:sp>
      <p:sp>
        <p:nvSpPr>
          <p:cNvPr id="3" name="Номер слайда 2">
            <a:extLst>
              <a:ext uri="{FF2B5EF4-FFF2-40B4-BE49-F238E27FC236}">
                <a16:creationId xmlns:a16="http://schemas.microsoft.com/office/drawing/2014/main" id="{7C611FE5-1554-C25C-C4E2-C258560ED073}"/>
              </a:ext>
            </a:extLst>
          </p:cNvPr>
          <p:cNvSpPr>
            <a:spLocks noGrp="1"/>
          </p:cNvSpPr>
          <p:nvPr>
            <p:ph type="sldNum" sz="quarter" idx="12"/>
          </p:nvPr>
        </p:nvSpPr>
        <p:spPr/>
        <p:txBody>
          <a:bodyPr/>
          <a:lstStyle/>
          <a:p>
            <a:fld id="{A6986BD7-6655-4F5F-85F4-6C8BB4717485}" type="slidenum">
              <a:rPr lang="ru-RU" altLang="ru-RU" smtClean="0"/>
              <a:pPr/>
              <a:t>11</a:t>
            </a:fld>
            <a:endParaRPr lang="ru-RU" altLang="ru-RU"/>
          </a:p>
        </p:txBody>
      </p:sp>
      <p:sp>
        <p:nvSpPr>
          <p:cNvPr id="4" name="TextBox 3">
            <a:extLst>
              <a:ext uri="{FF2B5EF4-FFF2-40B4-BE49-F238E27FC236}">
                <a16:creationId xmlns:a16="http://schemas.microsoft.com/office/drawing/2014/main" id="{D7B24D73-CF54-FF39-3841-E73A770F968A}"/>
              </a:ext>
            </a:extLst>
          </p:cNvPr>
          <p:cNvSpPr txBox="1"/>
          <p:nvPr/>
        </p:nvSpPr>
        <p:spPr>
          <a:xfrm>
            <a:off x="666044" y="1535289"/>
            <a:ext cx="3646312" cy="2494844"/>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ru-RU" dirty="0"/>
          </a:p>
        </p:txBody>
      </p:sp>
      <p:sp>
        <p:nvSpPr>
          <p:cNvPr id="5" name="TextBox 4">
            <a:extLst>
              <a:ext uri="{FF2B5EF4-FFF2-40B4-BE49-F238E27FC236}">
                <a16:creationId xmlns:a16="http://schemas.microsoft.com/office/drawing/2014/main" id="{CC9B3A95-3299-623A-1958-41C895857F1A}"/>
              </a:ext>
            </a:extLst>
          </p:cNvPr>
          <p:cNvSpPr txBox="1"/>
          <p:nvPr/>
        </p:nvSpPr>
        <p:spPr>
          <a:xfrm>
            <a:off x="846667" y="1806222"/>
            <a:ext cx="1241777"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ru-RU" dirty="0"/>
              <a:t>АЛУ</a:t>
            </a:r>
          </a:p>
        </p:txBody>
      </p:sp>
      <p:sp>
        <p:nvSpPr>
          <p:cNvPr id="6" name="TextBox 5">
            <a:extLst>
              <a:ext uri="{FF2B5EF4-FFF2-40B4-BE49-F238E27FC236}">
                <a16:creationId xmlns:a16="http://schemas.microsoft.com/office/drawing/2014/main" id="{8994E2C4-7094-7171-2C3B-9BEEED129871}"/>
              </a:ext>
            </a:extLst>
          </p:cNvPr>
          <p:cNvSpPr txBox="1"/>
          <p:nvPr/>
        </p:nvSpPr>
        <p:spPr>
          <a:xfrm>
            <a:off x="2156177" y="2269066"/>
            <a:ext cx="654756"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ru-RU" dirty="0"/>
              <a:t>УУ</a:t>
            </a:r>
          </a:p>
        </p:txBody>
      </p:sp>
      <p:sp>
        <p:nvSpPr>
          <p:cNvPr id="7" name="TextBox 6">
            <a:extLst>
              <a:ext uri="{FF2B5EF4-FFF2-40B4-BE49-F238E27FC236}">
                <a16:creationId xmlns:a16="http://schemas.microsoft.com/office/drawing/2014/main" id="{E4000B52-3681-F34B-980D-7734800458AE}"/>
              </a:ext>
            </a:extLst>
          </p:cNvPr>
          <p:cNvSpPr txBox="1"/>
          <p:nvPr/>
        </p:nvSpPr>
        <p:spPr>
          <a:xfrm>
            <a:off x="2957689" y="1806222"/>
            <a:ext cx="1027288" cy="646331"/>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ru-RU" dirty="0"/>
              <a:t>Кэш команд</a:t>
            </a:r>
          </a:p>
        </p:txBody>
      </p:sp>
      <p:sp>
        <p:nvSpPr>
          <p:cNvPr id="8" name="TextBox 7">
            <a:extLst>
              <a:ext uri="{FF2B5EF4-FFF2-40B4-BE49-F238E27FC236}">
                <a16:creationId xmlns:a16="http://schemas.microsoft.com/office/drawing/2014/main" id="{F80F8ECC-89B6-70D7-8FF3-E4153E8972C7}"/>
              </a:ext>
            </a:extLst>
          </p:cNvPr>
          <p:cNvSpPr txBox="1"/>
          <p:nvPr/>
        </p:nvSpPr>
        <p:spPr>
          <a:xfrm>
            <a:off x="982133" y="2731911"/>
            <a:ext cx="3002844"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ru-RU" dirty="0"/>
              <a:t>Регистры</a:t>
            </a:r>
          </a:p>
        </p:txBody>
      </p:sp>
      <p:sp>
        <p:nvSpPr>
          <p:cNvPr id="9" name="TextBox 8">
            <a:extLst>
              <a:ext uri="{FF2B5EF4-FFF2-40B4-BE49-F238E27FC236}">
                <a16:creationId xmlns:a16="http://schemas.microsoft.com/office/drawing/2014/main" id="{7CDF225F-8E0A-F897-970B-BC516A9FF16B}"/>
              </a:ext>
            </a:extLst>
          </p:cNvPr>
          <p:cNvSpPr txBox="1"/>
          <p:nvPr/>
        </p:nvSpPr>
        <p:spPr>
          <a:xfrm>
            <a:off x="982132" y="3123821"/>
            <a:ext cx="5652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dirty="0"/>
              <a:t>IP</a:t>
            </a:r>
            <a:endParaRPr lang="ru-RU" dirty="0"/>
          </a:p>
        </p:txBody>
      </p:sp>
      <p:sp>
        <p:nvSpPr>
          <p:cNvPr id="10" name="TextBox 9">
            <a:extLst>
              <a:ext uri="{FF2B5EF4-FFF2-40B4-BE49-F238E27FC236}">
                <a16:creationId xmlns:a16="http://schemas.microsoft.com/office/drawing/2014/main" id="{38D3A0A3-74F5-1F1D-AADE-675EAEB34E98}"/>
              </a:ext>
            </a:extLst>
          </p:cNvPr>
          <p:cNvSpPr txBox="1"/>
          <p:nvPr/>
        </p:nvSpPr>
        <p:spPr>
          <a:xfrm>
            <a:off x="3443112" y="3129672"/>
            <a:ext cx="564445" cy="36933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dirty="0"/>
              <a:t>SP</a:t>
            </a:r>
            <a:endParaRPr lang="ru-RU" dirty="0"/>
          </a:p>
        </p:txBody>
      </p:sp>
      <p:cxnSp>
        <p:nvCxnSpPr>
          <p:cNvPr id="14" name="Соединитель: уступ 13">
            <a:extLst>
              <a:ext uri="{FF2B5EF4-FFF2-40B4-BE49-F238E27FC236}">
                <a16:creationId xmlns:a16="http://schemas.microsoft.com/office/drawing/2014/main" id="{D62C6104-AC9B-67C0-3BCC-A46912FA57C1}"/>
              </a:ext>
            </a:extLst>
          </p:cNvPr>
          <p:cNvCxnSpPr>
            <a:stCxn id="7" idx="1"/>
            <a:endCxn id="6" idx="0"/>
          </p:cNvCxnSpPr>
          <p:nvPr/>
        </p:nvCxnSpPr>
        <p:spPr bwMode="auto">
          <a:xfrm rot="10800000" flipV="1">
            <a:off x="2483555" y="2129388"/>
            <a:ext cx="474134" cy="139678"/>
          </a:xfrm>
          <a:prstGeom prst="bentConnector2">
            <a:avLst/>
          </a:prstGeom>
          <a:noFill/>
          <a:ln w="12700" cap="flat" cmpd="sng" algn="ctr">
            <a:solidFill>
              <a:schemeClr val="tx1"/>
            </a:solidFill>
            <a:prstDash val="solid"/>
            <a:round/>
            <a:headEnd type="none" w="med" len="med"/>
            <a:tailEnd type="triangle"/>
          </a:ln>
          <a:effectLst/>
        </p:spPr>
      </p:cxnSp>
      <p:cxnSp>
        <p:nvCxnSpPr>
          <p:cNvPr id="16" name="Соединитель: уступ 15">
            <a:extLst>
              <a:ext uri="{FF2B5EF4-FFF2-40B4-BE49-F238E27FC236}">
                <a16:creationId xmlns:a16="http://schemas.microsoft.com/office/drawing/2014/main" id="{DC4C2879-5CC2-80CD-3287-C04BDC711B5C}"/>
              </a:ext>
            </a:extLst>
          </p:cNvPr>
          <p:cNvCxnSpPr>
            <a:stCxn id="6" idx="1"/>
            <a:endCxn id="5" idx="2"/>
          </p:cNvCxnSpPr>
          <p:nvPr/>
        </p:nvCxnSpPr>
        <p:spPr bwMode="auto">
          <a:xfrm rot="10800000">
            <a:off x="1467557" y="2175554"/>
            <a:ext cx="688621" cy="278178"/>
          </a:xfrm>
          <a:prstGeom prst="bentConnector2">
            <a:avLst/>
          </a:prstGeom>
          <a:noFill/>
          <a:ln w="12700" cap="flat" cmpd="sng" algn="ctr">
            <a:solidFill>
              <a:schemeClr val="tx1"/>
            </a:solidFill>
            <a:prstDash val="solid"/>
            <a:round/>
            <a:headEnd type="none" w="med" len="med"/>
            <a:tailEnd type="triangle"/>
          </a:ln>
          <a:effectLst/>
        </p:spPr>
      </p:cxnSp>
      <p:cxnSp>
        <p:nvCxnSpPr>
          <p:cNvPr id="21" name="Соединитель: уступ 20">
            <a:extLst>
              <a:ext uri="{FF2B5EF4-FFF2-40B4-BE49-F238E27FC236}">
                <a16:creationId xmlns:a16="http://schemas.microsoft.com/office/drawing/2014/main" id="{A56B643C-6C7C-0CE4-EACE-1A0D02EB9E5E}"/>
              </a:ext>
            </a:extLst>
          </p:cNvPr>
          <p:cNvCxnSpPr>
            <a:stCxn id="5" idx="2"/>
            <a:endCxn id="8" idx="1"/>
          </p:cNvCxnSpPr>
          <p:nvPr/>
        </p:nvCxnSpPr>
        <p:spPr bwMode="auto">
          <a:xfrm rot="5400000">
            <a:off x="854334" y="2303354"/>
            <a:ext cx="741023" cy="485423"/>
          </a:xfrm>
          <a:prstGeom prst="bentConnector4">
            <a:avLst>
              <a:gd name="adj1" fmla="val 37540"/>
              <a:gd name="adj2" fmla="val 147093"/>
            </a:avLst>
          </a:prstGeom>
          <a:noFill/>
          <a:ln w="12700" cap="flat" cmpd="sng" algn="ctr">
            <a:solidFill>
              <a:schemeClr val="tx1"/>
            </a:solidFill>
            <a:prstDash val="solid"/>
            <a:round/>
            <a:headEnd type="none" w="med" len="med"/>
            <a:tailEnd type="triangle"/>
          </a:ln>
          <a:effectLst/>
        </p:spPr>
      </p:cxnSp>
      <p:sp>
        <p:nvSpPr>
          <p:cNvPr id="22" name="TextBox 21">
            <a:extLst>
              <a:ext uri="{FF2B5EF4-FFF2-40B4-BE49-F238E27FC236}">
                <a16:creationId xmlns:a16="http://schemas.microsoft.com/office/drawing/2014/main" id="{2E7B21B2-7899-6EC4-D60D-643BFE6B2B1E}"/>
              </a:ext>
            </a:extLst>
          </p:cNvPr>
          <p:cNvSpPr txBox="1"/>
          <p:nvPr/>
        </p:nvSpPr>
        <p:spPr>
          <a:xfrm>
            <a:off x="666044" y="1174595"/>
            <a:ext cx="3115734" cy="369332"/>
          </a:xfrm>
          <a:prstGeom prst="rect">
            <a:avLst/>
          </a:prstGeom>
          <a:noFill/>
        </p:spPr>
        <p:txBody>
          <a:bodyPr wrap="square" rtlCol="0">
            <a:spAutoFit/>
          </a:bodyPr>
          <a:lstStyle/>
          <a:p>
            <a:r>
              <a:rPr lang="ru-RU" dirty="0"/>
              <a:t>Центральный процессор</a:t>
            </a:r>
          </a:p>
        </p:txBody>
      </p:sp>
      <p:sp>
        <p:nvSpPr>
          <p:cNvPr id="23" name="TextBox 22">
            <a:extLst>
              <a:ext uri="{FF2B5EF4-FFF2-40B4-BE49-F238E27FC236}">
                <a16:creationId xmlns:a16="http://schemas.microsoft.com/office/drawing/2014/main" id="{75AA387C-544D-871C-1B00-F94884A32279}"/>
              </a:ext>
            </a:extLst>
          </p:cNvPr>
          <p:cNvSpPr txBox="1"/>
          <p:nvPr/>
        </p:nvSpPr>
        <p:spPr>
          <a:xfrm>
            <a:off x="7673620" y="1535289"/>
            <a:ext cx="2034826" cy="490575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ru-RU" dirty="0"/>
          </a:p>
        </p:txBody>
      </p:sp>
      <p:sp>
        <p:nvSpPr>
          <p:cNvPr id="24" name="TextBox 23">
            <a:extLst>
              <a:ext uri="{FF2B5EF4-FFF2-40B4-BE49-F238E27FC236}">
                <a16:creationId xmlns:a16="http://schemas.microsoft.com/office/drawing/2014/main" id="{CB475966-8BDA-467E-BA32-5D3DEE7AAED5}"/>
              </a:ext>
            </a:extLst>
          </p:cNvPr>
          <p:cNvSpPr txBox="1"/>
          <p:nvPr/>
        </p:nvSpPr>
        <p:spPr>
          <a:xfrm>
            <a:off x="8410224" y="1165957"/>
            <a:ext cx="722489" cy="369332"/>
          </a:xfrm>
          <a:prstGeom prst="rect">
            <a:avLst/>
          </a:prstGeom>
          <a:noFill/>
        </p:spPr>
        <p:txBody>
          <a:bodyPr wrap="square" rtlCol="0">
            <a:spAutoFit/>
          </a:bodyPr>
          <a:lstStyle/>
          <a:p>
            <a:r>
              <a:rPr lang="ru-RU" dirty="0"/>
              <a:t>ОЗУ</a:t>
            </a:r>
          </a:p>
        </p:txBody>
      </p:sp>
      <p:cxnSp>
        <p:nvCxnSpPr>
          <p:cNvPr id="12" name="Соединитель: уступ 11">
            <a:extLst>
              <a:ext uri="{FF2B5EF4-FFF2-40B4-BE49-F238E27FC236}">
                <a16:creationId xmlns:a16="http://schemas.microsoft.com/office/drawing/2014/main" id="{B54592CB-DEEB-53B6-BEFC-0707494573DB}"/>
              </a:ext>
            </a:extLst>
          </p:cNvPr>
          <p:cNvCxnSpPr/>
          <p:nvPr/>
        </p:nvCxnSpPr>
        <p:spPr bwMode="auto">
          <a:xfrm>
            <a:off x="3770489" y="4030133"/>
            <a:ext cx="3891842" cy="2156178"/>
          </a:xfrm>
          <a:prstGeom prst="bentConnector3">
            <a:avLst>
              <a:gd name="adj1" fmla="val 109"/>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EABCFB4D-7999-00A8-75AB-964BACCE083A}"/>
              </a:ext>
            </a:extLst>
          </p:cNvPr>
          <p:cNvSpPr txBox="1"/>
          <p:nvPr/>
        </p:nvSpPr>
        <p:spPr>
          <a:xfrm>
            <a:off x="5215467" y="5816979"/>
            <a:ext cx="1761066" cy="369332"/>
          </a:xfrm>
          <a:prstGeom prst="rect">
            <a:avLst/>
          </a:prstGeom>
          <a:noFill/>
        </p:spPr>
        <p:txBody>
          <a:bodyPr wrap="square" rtlCol="0">
            <a:spAutoFit/>
          </a:bodyPr>
          <a:lstStyle/>
          <a:p>
            <a:r>
              <a:rPr lang="ru-RU" dirty="0"/>
              <a:t>Шина данных</a:t>
            </a:r>
          </a:p>
        </p:txBody>
      </p:sp>
      <p:cxnSp>
        <p:nvCxnSpPr>
          <p:cNvPr id="17" name="Соединитель: уступ 16">
            <a:extLst>
              <a:ext uri="{FF2B5EF4-FFF2-40B4-BE49-F238E27FC236}">
                <a16:creationId xmlns:a16="http://schemas.microsoft.com/office/drawing/2014/main" id="{29D5D905-8EEE-54C6-C4FF-D6CB39DFAA80}"/>
              </a:ext>
            </a:extLst>
          </p:cNvPr>
          <p:cNvCxnSpPr>
            <a:cxnSpLocks/>
          </p:cNvCxnSpPr>
          <p:nvPr/>
        </p:nvCxnSpPr>
        <p:spPr bwMode="auto">
          <a:xfrm>
            <a:off x="3269546" y="4010742"/>
            <a:ext cx="4404074" cy="1585345"/>
          </a:xfrm>
          <a:prstGeom prst="bentConnector3">
            <a:avLst>
              <a:gd name="adj1" fmla="val 16"/>
            </a:avLst>
          </a:prstGeom>
          <a:ln>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07934FD3-555E-719D-D7E3-4BD2C3EDD135}"/>
              </a:ext>
            </a:extLst>
          </p:cNvPr>
          <p:cNvSpPr txBox="1"/>
          <p:nvPr/>
        </p:nvSpPr>
        <p:spPr>
          <a:xfrm>
            <a:off x="5117812" y="5108222"/>
            <a:ext cx="1761066" cy="369332"/>
          </a:xfrm>
          <a:prstGeom prst="rect">
            <a:avLst/>
          </a:prstGeom>
          <a:noFill/>
        </p:spPr>
        <p:txBody>
          <a:bodyPr wrap="square" rtlCol="0">
            <a:spAutoFit/>
          </a:bodyPr>
          <a:lstStyle/>
          <a:p>
            <a:r>
              <a:rPr lang="ru-RU" dirty="0"/>
              <a:t>Шина адреса</a:t>
            </a:r>
          </a:p>
        </p:txBody>
      </p:sp>
      <p:sp>
        <p:nvSpPr>
          <p:cNvPr id="26" name="TextBox 25">
            <a:extLst>
              <a:ext uri="{FF2B5EF4-FFF2-40B4-BE49-F238E27FC236}">
                <a16:creationId xmlns:a16="http://schemas.microsoft.com/office/drawing/2014/main" id="{3F3317A0-0982-9166-F274-B0B89481EF82}"/>
              </a:ext>
            </a:extLst>
          </p:cNvPr>
          <p:cNvSpPr txBox="1"/>
          <p:nvPr/>
        </p:nvSpPr>
        <p:spPr>
          <a:xfrm>
            <a:off x="5293076" y="1529223"/>
            <a:ext cx="1365955" cy="9233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ru-RU" dirty="0"/>
              <a:t>Генератор тактовых импульсов</a:t>
            </a:r>
          </a:p>
        </p:txBody>
      </p:sp>
      <p:cxnSp>
        <p:nvCxnSpPr>
          <p:cNvPr id="27" name="Соединитель: уступ 26">
            <a:extLst>
              <a:ext uri="{FF2B5EF4-FFF2-40B4-BE49-F238E27FC236}">
                <a16:creationId xmlns:a16="http://schemas.microsoft.com/office/drawing/2014/main" id="{7AFCE545-28C7-1901-CED1-535FB97F2C07}"/>
              </a:ext>
            </a:extLst>
          </p:cNvPr>
          <p:cNvCxnSpPr>
            <a:stCxn id="26" idx="1"/>
          </p:cNvCxnSpPr>
          <p:nvPr/>
        </p:nvCxnSpPr>
        <p:spPr bwMode="auto">
          <a:xfrm rot="10800000" flipV="1">
            <a:off x="4357510" y="1990887"/>
            <a:ext cx="935566" cy="925689"/>
          </a:xfrm>
          <a:prstGeom prst="bentConnector3">
            <a:avLst/>
          </a:prstGeom>
          <a:noFill/>
          <a:ln w="12700" cap="flat" cmpd="sng" algn="ctr">
            <a:solidFill>
              <a:schemeClr val="tx1"/>
            </a:solidFill>
            <a:prstDash val="solid"/>
            <a:round/>
            <a:headEnd type="none" w="med" len="med"/>
            <a:tailEnd type="triangle"/>
          </a:ln>
          <a:effectLst/>
        </p:spPr>
      </p:cxnSp>
      <p:cxnSp>
        <p:nvCxnSpPr>
          <p:cNvPr id="28" name="Соединитель: уступ 27">
            <a:extLst>
              <a:ext uri="{FF2B5EF4-FFF2-40B4-BE49-F238E27FC236}">
                <a16:creationId xmlns:a16="http://schemas.microsoft.com/office/drawing/2014/main" id="{A0908E41-C152-F327-D2D6-FA685E0AC6FB}"/>
              </a:ext>
            </a:extLst>
          </p:cNvPr>
          <p:cNvCxnSpPr>
            <a:stCxn id="26" idx="3"/>
          </p:cNvCxnSpPr>
          <p:nvPr/>
        </p:nvCxnSpPr>
        <p:spPr bwMode="auto">
          <a:xfrm>
            <a:off x="6659031" y="1990888"/>
            <a:ext cx="1014589" cy="1997277"/>
          </a:xfrm>
          <a:prstGeom prst="bentConnector3">
            <a:avLst/>
          </a:prstGeom>
          <a:noFill/>
          <a:ln w="12700" cap="flat" cmpd="sng" algn="ctr">
            <a:solidFill>
              <a:schemeClr val="tx1"/>
            </a:solidFill>
            <a:prstDash val="solid"/>
            <a:round/>
            <a:headEnd type="none" w="med" len="med"/>
            <a:tailEnd type="triangle"/>
          </a:ln>
          <a:effectLst/>
        </p:spPr>
      </p:cxnSp>
      <p:cxnSp>
        <p:nvCxnSpPr>
          <p:cNvPr id="11" name="Соединитель: уступ 10">
            <a:extLst>
              <a:ext uri="{FF2B5EF4-FFF2-40B4-BE49-F238E27FC236}">
                <a16:creationId xmlns:a16="http://schemas.microsoft.com/office/drawing/2014/main" id="{4A61D5EA-33C1-3E22-FA6F-FE29C4C8C609}"/>
              </a:ext>
            </a:extLst>
          </p:cNvPr>
          <p:cNvCxnSpPr>
            <a:cxnSpLocks/>
          </p:cNvCxnSpPr>
          <p:nvPr/>
        </p:nvCxnSpPr>
        <p:spPr bwMode="auto">
          <a:xfrm>
            <a:off x="2720621" y="4039171"/>
            <a:ext cx="4952999" cy="874690"/>
          </a:xfrm>
          <a:prstGeom prst="bentConnector3">
            <a:avLst>
              <a:gd name="adj1" fmla="val 85"/>
            </a:avLst>
          </a:prstGeom>
          <a:ln>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AB447CF2-EE12-1F4D-47AC-08B5372E96F5}"/>
              </a:ext>
            </a:extLst>
          </p:cNvPr>
          <p:cNvSpPr txBox="1"/>
          <p:nvPr/>
        </p:nvSpPr>
        <p:spPr>
          <a:xfrm>
            <a:off x="4776612" y="4470309"/>
            <a:ext cx="2132188" cy="369332"/>
          </a:xfrm>
          <a:prstGeom prst="rect">
            <a:avLst/>
          </a:prstGeom>
          <a:noFill/>
        </p:spPr>
        <p:txBody>
          <a:bodyPr wrap="square" rtlCol="0">
            <a:spAutoFit/>
          </a:bodyPr>
          <a:lstStyle/>
          <a:p>
            <a:r>
              <a:rPr lang="ru-RU" dirty="0"/>
              <a:t>Шина управления</a:t>
            </a:r>
          </a:p>
        </p:txBody>
      </p:sp>
      <p:sp>
        <p:nvSpPr>
          <p:cNvPr id="13" name="TextBox 12">
            <a:extLst>
              <a:ext uri="{FF2B5EF4-FFF2-40B4-BE49-F238E27FC236}">
                <a16:creationId xmlns:a16="http://schemas.microsoft.com/office/drawing/2014/main" id="{3EEF6552-6BEA-27D3-00D0-1A49B1B08920}"/>
              </a:ext>
            </a:extLst>
          </p:cNvPr>
          <p:cNvSpPr txBox="1"/>
          <p:nvPr/>
        </p:nvSpPr>
        <p:spPr>
          <a:xfrm>
            <a:off x="1547332" y="4470309"/>
            <a:ext cx="738664" cy="175432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vert270" wrap="square" rtlCol="0">
            <a:spAutoFit/>
          </a:bodyPr>
          <a:lstStyle/>
          <a:p>
            <a:r>
              <a:rPr lang="ru-RU" dirty="0"/>
              <a:t>Порты ввода - вывода</a:t>
            </a:r>
          </a:p>
        </p:txBody>
      </p:sp>
      <p:cxnSp>
        <p:nvCxnSpPr>
          <p:cNvPr id="19" name="Прямая со стрелкой 18">
            <a:extLst>
              <a:ext uri="{FF2B5EF4-FFF2-40B4-BE49-F238E27FC236}">
                <a16:creationId xmlns:a16="http://schemas.microsoft.com/office/drawing/2014/main" id="{2DBB1FF5-13C9-9165-7EB4-4005380E22CD}"/>
              </a:ext>
            </a:extLst>
          </p:cNvPr>
          <p:cNvCxnSpPr/>
          <p:nvPr/>
        </p:nvCxnSpPr>
        <p:spPr bwMode="auto">
          <a:xfrm>
            <a:off x="2285996" y="4707467"/>
            <a:ext cx="434625" cy="0"/>
          </a:xfrm>
          <a:prstGeom prst="straightConnector1">
            <a:avLst/>
          </a:prstGeom>
          <a:noFill/>
          <a:ln w="12700" cap="flat" cmpd="sng" algn="ctr">
            <a:solidFill>
              <a:schemeClr val="tx1"/>
            </a:solidFill>
            <a:prstDash val="solid"/>
            <a:round/>
            <a:headEnd type="triangle" w="med" len="med"/>
            <a:tailEnd type="triangle" w="med" len="med"/>
          </a:ln>
          <a:effectLst/>
        </p:spPr>
      </p:cxnSp>
      <p:cxnSp>
        <p:nvCxnSpPr>
          <p:cNvPr id="20" name="Прямая со стрелкой 19">
            <a:extLst>
              <a:ext uri="{FF2B5EF4-FFF2-40B4-BE49-F238E27FC236}">
                <a16:creationId xmlns:a16="http://schemas.microsoft.com/office/drawing/2014/main" id="{7FA6E583-346C-361A-54FE-3BB1560AF798}"/>
              </a:ext>
            </a:extLst>
          </p:cNvPr>
          <p:cNvCxnSpPr>
            <a:cxnSpLocks/>
          </p:cNvCxnSpPr>
          <p:nvPr/>
        </p:nvCxnSpPr>
        <p:spPr bwMode="auto">
          <a:xfrm>
            <a:off x="2257772" y="5232401"/>
            <a:ext cx="1011774" cy="0"/>
          </a:xfrm>
          <a:prstGeom prst="straightConnector1">
            <a:avLst/>
          </a:prstGeom>
          <a:noFill/>
          <a:ln w="12700" cap="flat" cmpd="sng" algn="ctr">
            <a:solidFill>
              <a:schemeClr val="tx1"/>
            </a:solidFill>
            <a:prstDash val="solid"/>
            <a:round/>
            <a:headEnd type="triangle" w="med" len="med"/>
            <a:tailEnd type="triangle" w="med" len="med"/>
          </a:ln>
          <a:effectLst/>
        </p:spPr>
      </p:cxnSp>
      <p:cxnSp>
        <p:nvCxnSpPr>
          <p:cNvPr id="31" name="Прямая со стрелкой 30">
            <a:extLst>
              <a:ext uri="{FF2B5EF4-FFF2-40B4-BE49-F238E27FC236}">
                <a16:creationId xmlns:a16="http://schemas.microsoft.com/office/drawing/2014/main" id="{EA778B05-E4CC-2241-4BCC-B3ED100D2D6D}"/>
              </a:ext>
            </a:extLst>
          </p:cNvPr>
          <p:cNvCxnSpPr>
            <a:cxnSpLocks/>
          </p:cNvCxnSpPr>
          <p:nvPr/>
        </p:nvCxnSpPr>
        <p:spPr bwMode="auto">
          <a:xfrm>
            <a:off x="2285996" y="5977467"/>
            <a:ext cx="1484493" cy="0"/>
          </a:xfrm>
          <a:prstGeom prst="straightConnector1">
            <a:avLst/>
          </a:prstGeom>
          <a:noFill/>
          <a:ln w="12700" cap="flat" cmpd="sng" algn="ctr">
            <a:solidFill>
              <a:schemeClr val="tx1"/>
            </a:solidFill>
            <a:prstDash val="solid"/>
            <a:round/>
            <a:headEnd type="triangle" w="med" len="med"/>
            <a:tailEnd type="triangle" w="med" len="med"/>
          </a:ln>
          <a:effectLst/>
        </p:spPr>
      </p:cxnSp>
      <p:sp>
        <p:nvSpPr>
          <p:cNvPr id="33" name="TextBox 32">
            <a:extLst>
              <a:ext uri="{FF2B5EF4-FFF2-40B4-BE49-F238E27FC236}">
                <a16:creationId xmlns:a16="http://schemas.microsoft.com/office/drawing/2014/main" id="{03FCA8C5-56E8-C7C7-BC01-B9DBF5C16408}"/>
              </a:ext>
            </a:extLst>
          </p:cNvPr>
          <p:cNvSpPr txBox="1"/>
          <p:nvPr/>
        </p:nvSpPr>
        <p:spPr>
          <a:xfrm>
            <a:off x="586689" y="4470309"/>
            <a:ext cx="738664" cy="160311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vert270" wrap="square" rtlCol="0">
            <a:spAutoFit/>
          </a:bodyPr>
          <a:lstStyle/>
          <a:p>
            <a:r>
              <a:rPr lang="ru-RU" dirty="0"/>
              <a:t>Контроллер прерываний</a:t>
            </a:r>
          </a:p>
        </p:txBody>
      </p:sp>
      <p:cxnSp>
        <p:nvCxnSpPr>
          <p:cNvPr id="35" name="Соединитель: уступ 34">
            <a:extLst>
              <a:ext uri="{FF2B5EF4-FFF2-40B4-BE49-F238E27FC236}">
                <a16:creationId xmlns:a16="http://schemas.microsoft.com/office/drawing/2014/main" id="{6C73BECA-5C25-91CC-DBDF-4FD75B1C2578}"/>
              </a:ext>
            </a:extLst>
          </p:cNvPr>
          <p:cNvCxnSpPr>
            <a:stCxn id="13" idx="2"/>
            <a:endCxn id="33" idx="2"/>
          </p:cNvCxnSpPr>
          <p:nvPr/>
        </p:nvCxnSpPr>
        <p:spPr bwMode="auto">
          <a:xfrm rot="5400000" flipH="1">
            <a:off x="1360736" y="5668707"/>
            <a:ext cx="151214" cy="960643"/>
          </a:xfrm>
          <a:prstGeom prst="bentConnector3">
            <a:avLst>
              <a:gd name="adj1" fmla="val -151176"/>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41BFC7F7-29C9-B89A-3279-251A82CEC876}"/>
              </a:ext>
            </a:extLst>
          </p:cNvPr>
          <p:cNvSpPr txBox="1"/>
          <p:nvPr/>
        </p:nvSpPr>
        <p:spPr>
          <a:xfrm>
            <a:off x="1990790" y="6183488"/>
            <a:ext cx="2321566" cy="369332"/>
          </a:xfrm>
          <a:prstGeom prst="rect">
            <a:avLst/>
          </a:prstGeom>
          <a:noFill/>
        </p:spPr>
        <p:txBody>
          <a:bodyPr wrap="square" rtlCol="0">
            <a:spAutoFit/>
          </a:bodyPr>
          <a:lstStyle/>
          <a:p>
            <a:r>
              <a:rPr lang="ru-RU" dirty="0"/>
              <a:t>Шина прерываний</a:t>
            </a:r>
          </a:p>
        </p:txBody>
      </p:sp>
      <p:cxnSp>
        <p:nvCxnSpPr>
          <p:cNvPr id="38" name="Прямая со стрелкой 37">
            <a:extLst>
              <a:ext uri="{FF2B5EF4-FFF2-40B4-BE49-F238E27FC236}">
                <a16:creationId xmlns:a16="http://schemas.microsoft.com/office/drawing/2014/main" id="{2203790F-56A5-F69C-A8A1-A5B2CB12D7F5}"/>
              </a:ext>
            </a:extLst>
          </p:cNvPr>
          <p:cNvCxnSpPr>
            <a:stCxn id="33" idx="0"/>
          </p:cNvCxnSpPr>
          <p:nvPr/>
        </p:nvCxnSpPr>
        <p:spPr bwMode="auto">
          <a:xfrm flipV="1">
            <a:off x="956021" y="3988165"/>
            <a:ext cx="0" cy="482144"/>
          </a:xfrm>
          <a:prstGeom prst="straightConnector1">
            <a:avLst/>
          </a:prstGeom>
          <a:noFill/>
          <a:ln w="12700" cap="flat" cmpd="sng" algn="ctr">
            <a:solidFill>
              <a:schemeClr val="tx1"/>
            </a:solidFill>
            <a:prstDash val="solid"/>
            <a:round/>
            <a:headEnd type="none" w="med" len="med"/>
            <a:tailEnd type="triangle"/>
          </a:ln>
          <a:effectLst/>
        </p:spPr>
      </p:cxnSp>
      <p:sp>
        <p:nvSpPr>
          <p:cNvPr id="39" name="TextBox 38">
            <a:extLst>
              <a:ext uri="{FF2B5EF4-FFF2-40B4-BE49-F238E27FC236}">
                <a16:creationId xmlns:a16="http://schemas.microsoft.com/office/drawing/2014/main" id="{49BACD86-854E-41B7-BB3C-804445A1C39A}"/>
              </a:ext>
            </a:extLst>
          </p:cNvPr>
          <p:cNvSpPr txBox="1"/>
          <p:nvPr/>
        </p:nvSpPr>
        <p:spPr>
          <a:xfrm>
            <a:off x="7684910" y="1806222"/>
            <a:ext cx="2023536" cy="646331"/>
          </a:xfrm>
          <a:prstGeom prst="rect">
            <a:avLst/>
          </a:prstGeom>
          <a:noFill/>
        </p:spPr>
        <p:txBody>
          <a:bodyPr wrap="square" rtlCol="0">
            <a:spAutoFit/>
          </a:bodyPr>
          <a:lstStyle/>
          <a:p>
            <a:r>
              <a:rPr lang="ru-RU" dirty="0"/>
              <a:t>Таблица прерываний</a:t>
            </a:r>
          </a:p>
        </p:txBody>
      </p:sp>
      <p:sp>
        <p:nvSpPr>
          <p:cNvPr id="40" name="TextBox 39">
            <a:extLst>
              <a:ext uri="{FF2B5EF4-FFF2-40B4-BE49-F238E27FC236}">
                <a16:creationId xmlns:a16="http://schemas.microsoft.com/office/drawing/2014/main" id="{1DD86263-D02D-4A19-E223-F828B21FEEE2}"/>
              </a:ext>
            </a:extLst>
          </p:cNvPr>
          <p:cNvSpPr txBox="1"/>
          <p:nvPr/>
        </p:nvSpPr>
        <p:spPr>
          <a:xfrm>
            <a:off x="7798504" y="4538543"/>
            <a:ext cx="1796347" cy="92333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ru-RU" dirty="0"/>
              <a:t>Системный стек</a:t>
            </a:r>
          </a:p>
          <a:p>
            <a:endParaRPr lang="ru-RU" dirty="0"/>
          </a:p>
        </p:txBody>
      </p:sp>
      <p:sp>
        <p:nvSpPr>
          <p:cNvPr id="41" name="Стрелка: вниз 40">
            <a:extLst>
              <a:ext uri="{FF2B5EF4-FFF2-40B4-BE49-F238E27FC236}">
                <a16:creationId xmlns:a16="http://schemas.microsoft.com/office/drawing/2014/main" id="{7C1E33C8-A44D-4C0B-647F-3A05B742A46B}"/>
              </a:ext>
            </a:extLst>
          </p:cNvPr>
          <p:cNvSpPr/>
          <p:nvPr/>
        </p:nvSpPr>
        <p:spPr bwMode="auto">
          <a:xfrm rot="10800000">
            <a:off x="9227258" y="4542900"/>
            <a:ext cx="358422" cy="779811"/>
          </a:xfrm>
          <a:prstGeom prst="downArrow">
            <a:avLst/>
          </a:prstGeom>
          <a:ln>
            <a:headEnd type="none" w="med" len="med"/>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charset="0"/>
            </a:endParaRPr>
          </a:p>
        </p:txBody>
      </p:sp>
      <p:sp>
        <p:nvSpPr>
          <p:cNvPr id="42" name="TextBox 41">
            <a:extLst>
              <a:ext uri="{FF2B5EF4-FFF2-40B4-BE49-F238E27FC236}">
                <a16:creationId xmlns:a16="http://schemas.microsoft.com/office/drawing/2014/main" id="{9BEF928E-59A8-B4F9-ECA3-F35336F5EB08}"/>
              </a:ext>
            </a:extLst>
          </p:cNvPr>
          <p:cNvSpPr txBox="1"/>
          <p:nvPr/>
        </p:nvSpPr>
        <p:spPr>
          <a:xfrm>
            <a:off x="10761133" y="3308487"/>
            <a:ext cx="903110" cy="523220"/>
          </a:xfrm>
          <a:prstGeom prst="rect">
            <a:avLst/>
          </a:prstGeom>
          <a:noFill/>
        </p:spPr>
        <p:txBody>
          <a:bodyPr wrap="square" rtlCol="0">
            <a:spAutoFit/>
          </a:bodyPr>
          <a:lstStyle/>
          <a:p>
            <a:r>
              <a:rPr lang="en-US" sz="2800" b="1" dirty="0"/>
              <a:t>ret</a:t>
            </a:r>
            <a:endParaRPr lang="ru-RU" sz="2800" b="1" dirty="0"/>
          </a:p>
        </p:txBody>
      </p:sp>
    </p:spTree>
    <p:extLst>
      <p:ext uri="{BB962C8B-B14F-4D97-AF65-F5344CB8AC3E}">
        <p14:creationId xmlns:p14="http://schemas.microsoft.com/office/powerpoint/2010/main" val="4025764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6823A0-1810-ED32-4748-EC58B12998AE}"/>
              </a:ext>
            </a:extLst>
          </p:cNvPr>
          <p:cNvSpPr>
            <a:spLocks noGrp="1"/>
          </p:cNvSpPr>
          <p:nvPr>
            <p:ph type="title"/>
          </p:nvPr>
        </p:nvSpPr>
        <p:spPr/>
        <p:txBody>
          <a:bodyPr/>
          <a:lstStyle/>
          <a:p>
            <a:r>
              <a:rPr lang="ru-RU" dirty="0"/>
              <a:t>Архитектура ЭВМ</a:t>
            </a:r>
          </a:p>
        </p:txBody>
      </p:sp>
      <p:sp>
        <p:nvSpPr>
          <p:cNvPr id="3" name="Номер слайда 2">
            <a:extLst>
              <a:ext uri="{FF2B5EF4-FFF2-40B4-BE49-F238E27FC236}">
                <a16:creationId xmlns:a16="http://schemas.microsoft.com/office/drawing/2014/main" id="{7C611FE5-1554-C25C-C4E2-C258560ED073}"/>
              </a:ext>
            </a:extLst>
          </p:cNvPr>
          <p:cNvSpPr>
            <a:spLocks noGrp="1"/>
          </p:cNvSpPr>
          <p:nvPr>
            <p:ph type="sldNum" sz="quarter" idx="12"/>
          </p:nvPr>
        </p:nvSpPr>
        <p:spPr/>
        <p:txBody>
          <a:bodyPr/>
          <a:lstStyle/>
          <a:p>
            <a:fld id="{A6986BD7-6655-4F5F-85F4-6C8BB4717485}" type="slidenum">
              <a:rPr lang="ru-RU" altLang="ru-RU" smtClean="0"/>
              <a:pPr/>
              <a:t>12</a:t>
            </a:fld>
            <a:endParaRPr lang="ru-RU" altLang="ru-RU"/>
          </a:p>
        </p:txBody>
      </p:sp>
      <p:sp>
        <p:nvSpPr>
          <p:cNvPr id="4" name="TextBox 3">
            <a:extLst>
              <a:ext uri="{FF2B5EF4-FFF2-40B4-BE49-F238E27FC236}">
                <a16:creationId xmlns:a16="http://schemas.microsoft.com/office/drawing/2014/main" id="{D7B24D73-CF54-FF39-3841-E73A770F968A}"/>
              </a:ext>
            </a:extLst>
          </p:cNvPr>
          <p:cNvSpPr txBox="1"/>
          <p:nvPr/>
        </p:nvSpPr>
        <p:spPr>
          <a:xfrm>
            <a:off x="666044" y="1535289"/>
            <a:ext cx="3646312" cy="2494844"/>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ru-RU" dirty="0"/>
          </a:p>
        </p:txBody>
      </p:sp>
      <p:sp>
        <p:nvSpPr>
          <p:cNvPr id="5" name="TextBox 4">
            <a:extLst>
              <a:ext uri="{FF2B5EF4-FFF2-40B4-BE49-F238E27FC236}">
                <a16:creationId xmlns:a16="http://schemas.microsoft.com/office/drawing/2014/main" id="{CC9B3A95-3299-623A-1958-41C895857F1A}"/>
              </a:ext>
            </a:extLst>
          </p:cNvPr>
          <p:cNvSpPr txBox="1"/>
          <p:nvPr/>
        </p:nvSpPr>
        <p:spPr>
          <a:xfrm>
            <a:off x="846667" y="1806222"/>
            <a:ext cx="1241777"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ru-RU" dirty="0"/>
              <a:t>АЛУ</a:t>
            </a:r>
          </a:p>
        </p:txBody>
      </p:sp>
      <p:sp>
        <p:nvSpPr>
          <p:cNvPr id="6" name="TextBox 5">
            <a:extLst>
              <a:ext uri="{FF2B5EF4-FFF2-40B4-BE49-F238E27FC236}">
                <a16:creationId xmlns:a16="http://schemas.microsoft.com/office/drawing/2014/main" id="{8994E2C4-7094-7171-2C3B-9BEEED129871}"/>
              </a:ext>
            </a:extLst>
          </p:cNvPr>
          <p:cNvSpPr txBox="1"/>
          <p:nvPr/>
        </p:nvSpPr>
        <p:spPr>
          <a:xfrm>
            <a:off x="2156177" y="2269066"/>
            <a:ext cx="654756"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ru-RU" dirty="0"/>
              <a:t>УУ</a:t>
            </a:r>
          </a:p>
        </p:txBody>
      </p:sp>
      <p:sp>
        <p:nvSpPr>
          <p:cNvPr id="7" name="TextBox 6">
            <a:extLst>
              <a:ext uri="{FF2B5EF4-FFF2-40B4-BE49-F238E27FC236}">
                <a16:creationId xmlns:a16="http://schemas.microsoft.com/office/drawing/2014/main" id="{E4000B52-3681-F34B-980D-7734800458AE}"/>
              </a:ext>
            </a:extLst>
          </p:cNvPr>
          <p:cNvSpPr txBox="1"/>
          <p:nvPr/>
        </p:nvSpPr>
        <p:spPr>
          <a:xfrm>
            <a:off x="2957689" y="1806222"/>
            <a:ext cx="1027288" cy="646331"/>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ru-RU" dirty="0"/>
              <a:t>Кэш команд</a:t>
            </a:r>
          </a:p>
        </p:txBody>
      </p:sp>
      <p:sp>
        <p:nvSpPr>
          <p:cNvPr id="8" name="TextBox 7">
            <a:extLst>
              <a:ext uri="{FF2B5EF4-FFF2-40B4-BE49-F238E27FC236}">
                <a16:creationId xmlns:a16="http://schemas.microsoft.com/office/drawing/2014/main" id="{F80F8ECC-89B6-70D7-8FF3-E4153E8972C7}"/>
              </a:ext>
            </a:extLst>
          </p:cNvPr>
          <p:cNvSpPr txBox="1"/>
          <p:nvPr/>
        </p:nvSpPr>
        <p:spPr>
          <a:xfrm>
            <a:off x="982133" y="2731911"/>
            <a:ext cx="3002844"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ru-RU" dirty="0"/>
              <a:t>Регистры</a:t>
            </a:r>
          </a:p>
        </p:txBody>
      </p:sp>
      <p:sp>
        <p:nvSpPr>
          <p:cNvPr id="9" name="TextBox 8">
            <a:extLst>
              <a:ext uri="{FF2B5EF4-FFF2-40B4-BE49-F238E27FC236}">
                <a16:creationId xmlns:a16="http://schemas.microsoft.com/office/drawing/2014/main" id="{7CDF225F-8E0A-F897-970B-BC516A9FF16B}"/>
              </a:ext>
            </a:extLst>
          </p:cNvPr>
          <p:cNvSpPr txBox="1"/>
          <p:nvPr/>
        </p:nvSpPr>
        <p:spPr>
          <a:xfrm>
            <a:off x="982132" y="3123821"/>
            <a:ext cx="5652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dirty="0"/>
              <a:t>IP</a:t>
            </a:r>
            <a:endParaRPr lang="ru-RU" dirty="0"/>
          </a:p>
        </p:txBody>
      </p:sp>
      <p:sp>
        <p:nvSpPr>
          <p:cNvPr id="10" name="TextBox 9">
            <a:extLst>
              <a:ext uri="{FF2B5EF4-FFF2-40B4-BE49-F238E27FC236}">
                <a16:creationId xmlns:a16="http://schemas.microsoft.com/office/drawing/2014/main" id="{38D3A0A3-74F5-1F1D-AADE-675EAEB34E98}"/>
              </a:ext>
            </a:extLst>
          </p:cNvPr>
          <p:cNvSpPr txBox="1"/>
          <p:nvPr/>
        </p:nvSpPr>
        <p:spPr>
          <a:xfrm>
            <a:off x="3443112" y="3129672"/>
            <a:ext cx="564445" cy="36933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dirty="0"/>
              <a:t>SP</a:t>
            </a:r>
            <a:endParaRPr lang="ru-RU" dirty="0"/>
          </a:p>
        </p:txBody>
      </p:sp>
      <p:cxnSp>
        <p:nvCxnSpPr>
          <p:cNvPr id="14" name="Соединитель: уступ 13">
            <a:extLst>
              <a:ext uri="{FF2B5EF4-FFF2-40B4-BE49-F238E27FC236}">
                <a16:creationId xmlns:a16="http://schemas.microsoft.com/office/drawing/2014/main" id="{D62C6104-AC9B-67C0-3BCC-A46912FA57C1}"/>
              </a:ext>
            </a:extLst>
          </p:cNvPr>
          <p:cNvCxnSpPr>
            <a:stCxn id="7" idx="1"/>
            <a:endCxn id="6" idx="0"/>
          </p:cNvCxnSpPr>
          <p:nvPr/>
        </p:nvCxnSpPr>
        <p:spPr bwMode="auto">
          <a:xfrm rot="10800000" flipV="1">
            <a:off x="2483555" y="2129388"/>
            <a:ext cx="474134" cy="139678"/>
          </a:xfrm>
          <a:prstGeom prst="bentConnector2">
            <a:avLst/>
          </a:prstGeom>
          <a:noFill/>
          <a:ln w="12700" cap="flat" cmpd="sng" algn="ctr">
            <a:solidFill>
              <a:schemeClr val="tx1"/>
            </a:solidFill>
            <a:prstDash val="solid"/>
            <a:round/>
            <a:headEnd type="none" w="med" len="med"/>
            <a:tailEnd type="triangle"/>
          </a:ln>
          <a:effectLst/>
        </p:spPr>
      </p:cxnSp>
      <p:cxnSp>
        <p:nvCxnSpPr>
          <p:cNvPr id="16" name="Соединитель: уступ 15">
            <a:extLst>
              <a:ext uri="{FF2B5EF4-FFF2-40B4-BE49-F238E27FC236}">
                <a16:creationId xmlns:a16="http://schemas.microsoft.com/office/drawing/2014/main" id="{DC4C2879-5CC2-80CD-3287-C04BDC711B5C}"/>
              </a:ext>
            </a:extLst>
          </p:cNvPr>
          <p:cNvCxnSpPr>
            <a:stCxn id="6" idx="1"/>
            <a:endCxn id="5" idx="2"/>
          </p:cNvCxnSpPr>
          <p:nvPr/>
        </p:nvCxnSpPr>
        <p:spPr bwMode="auto">
          <a:xfrm rot="10800000">
            <a:off x="1467557" y="2175554"/>
            <a:ext cx="688621" cy="278178"/>
          </a:xfrm>
          <a:prstGeom prst="bentConnector2">
            <a:avLst/>
          </a:prstGeom>
          <a:noFill/>
          <a:ln w="12700" cap="flat" cmpd="sng" algn="ctr">
            <a:solidFill>
              <a:schemeClr val="tx1"/>
            </a:solidFill>
            <a:prstDash val="solid"/>
            <a:round/>
            <a:headEnd type="none" w="med" len="med"/>
            <a:tailEnd type="triangle"/>
          </a:ln>
          <a:effectLst/>
        </p:spPr>
      </p:cxnSp>
      <p:cxnSp>
        <p:nvCxnSpPr>
          <p:cNvPr id="21" name="Соединитель: уступ 20">
            <a:extLst>
              <a:ext uri="{FF2B5EF4-FFF2-40B4-BE49-F238E27FC236}">
                <a16:creationId xmlns:a16="http://schemas.microsoft.com/office/drawing/2014/main" id="{A56B643C-6C7C-0CE4-EACE-1A0D02EB9E5E}"/>
              </a:ext>
            </a:extLst>
          </p:cNvPr>
          <p:cNvCxnSpPr>
            <a:stCxn id="5" idx="2"/>
            <a:endCxn id="8" idx="1"/>
          </p:cNvCxnSpPr>
          <p:nvPr/>
        </p:nvCxnSpPr>
        <p:spPr bwMode="auto">
          <a:xfrm rot="5400000">
            <a:off x="854334" y="2303354"/>
            <a:ext cx="741023" cy="485423"/>
          </a:xfrm>
          <a:prstGeom prst="bentConnector4">
            <a:avLst>
              <a:gd name="adj1" fmla="val 37540"/>
              <a:gd name="adj2" fmla="val 147093"/>
            </a:avLst>
          </a:prstGeom>
          <a:noFill/>
          <a:ln w="12700" cap="flat" cmpd="sng" algn="ctr">
            <a:solidFill>
              <a:schemeClr val="tx1"/>
            </a:solidFill>
            <a:prstDash val="solid"/>
            <a:round/>
            <a:headEnd type="none" w="med" len="med"/>
            <a:tailEnd type="triangle"/>
          </a:ln>
          <a:effectLst/>
        </p:spPr>
      </p:cxnSp>
      <p:sp>
        <p:nvSpPr>
          <p:cNvPr id="22" name="TextBox 21">
            <a:extLst>
              <a:ext uri="{FF2B5EF4-FFF2-40B4-BE49-F238E27FC236}">
                <a16:creationId xmlns:a16="http://schemas.microsoft.com/office/drawing/2014/main" id="{2E7B21B2-7899-6EC4-D60D-643BFE6B2B1E}"/>
              </a:ext>
            </a:extLst>
          </p:cNvPr>
          <p:cNvSpPr txBox="1"/>
          <p:nvPr/>
        </p:nvSpPr>
        <p:spPr>
          <a:xfrm>
            <a:off x="666044" y="1174595"/>
            <a:ext cx="3115734" cy="369332"/>
          </a:xfrm>
          <a:prstGeom prst="rect">
            <a:avLst/>
          </a:prstGeom>
          <a:noFill/>
        </p:spPr>
        <p:txBody>
          <a:bodyPr wrap="square" rtlCol="0">
            <a:spAutoFit/>
          </a:bodyPr>
          <a:lstStyle/>
          <a:p>
            <a:r>
              <a:rPr lang="ru-RU" dirty="0"/>
              <a:t>Центральный процессор</a:t>
            </a:r>
          </a:p>
        </p:txBody>
      </p:sp>
      <p:sp>
        <p:nvSpPr>
          <p:cNvPr id="23" name="TextBox 22">
            <a:extLst>
              <a:ext uri="{FF2B5EF4-FFF2-40B4-BE49-F238E27FC236}">
                <a16:creationId xmlns:a16="http://schemas.microsoft.com/office/drawing/2014/main" id="{75AA387C-544D-871C-1B00-F94884A32279}"/>
              </a:ext>
            </a:extLst>
          </p:cNvPr>
          <p:cNvSpPr txBox="1"/>
          <p:nvPr/>
        </p:nvSpPr>
        <p:spPr>
          <a:xfrm>
            <a:off x="7673620" y="1535289"/>
            <a:ext cx="2034826" cy="490575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ru-RU" dirty="0"/>
          </a:p>
        </p:txBody>
      </p:sp>
      <p:sp>
        <p:nvSpPr>
          <p:cNvPr id="24" name="TextBox 23">
            <a:extLst>
              <a:ext uri="{FF2B5EF4-FFF2-40B4-BE49-F238E27FC236}">
                <a16:creationId xmlns:a16="http://schemas.microsoft.com/office/drawing/2014/main" id="{CB475966-8BDA-467E-BA32-5D3DEE7AAED5}"/>
              </a:ext>
            </a:extLst>
          </p:cNvPr>
          <p:cNvSpPr txBox="1"/>
          <p:nvPr/>
        </p:nvSpPr>
        <p:spPr>
          <a:xfrm>
            <a:off x="8410224" y="1165957"/>
            <a:ext cx="722489" cy="369332"/>
          </a:xfrm>
          <a:prstGeom prst="rect">
            <a:avLst/>
          </a:prstGeom>
          <a:noFill/>
        </p:spPr>
        <p:txBody>
          <a:bodyPr wrap="square" rtlCol="0">
            <a:spAutoFit/>
          </a:bodyPr>
          <a:lstStyle/>
          <a:p>
            <a:r>
              <a:rPr lang="ru-RU" dirty="0"/>
              <a:t>ОЗУ</a:t>
            </a:r>
          </a:p>
        </p:txBody>
      </p:sp>
      <p:cxnSp>
        <p:nvCxnSpPr>
          <p:cNvPr id="12" name="Соединитель: уступ 11">
            <a:extLst>
              <a:ext uri="{FF2B5EF4-FFF2-40B4-BE49-F238E27FC236}">
                <a16:creationId xmlns:a16="http://schemas.microsoft.com/office/drawing/2014/main" id="{B54592CB-DEEB-53B6-BEFC-0707494573DB}"/>
              </a:ext>
            </a:extLst>
          </p:cNvPr>
          <p:cNvCxnSpPr/>
          <p:nvPr/>
        </p:nvCxnSpPr>
        <p:spPr bwMode="auto">
          <a:xfrm>
            <a:off x="3770489" y="4030133"/>
            <a:ext cx="3891842" cy="2156178"/>
          </a:xfrm>
          <a:prstGeom prst="bentConnector3">
            <a:avLst>
              <a:gd name="adj1" fmla="val 109"/>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EABCFB4D-7999-00A8-75AB-964BACCE083A}"/>
              </a:ext>
            </a:extLst>
          </p:cNvPr>
          <p:cNvSpPr txBox="1"/>
          <p:nvPr/>
        </p:nvSpPr>
        <p:spPr>
          <a:xfrm>
            <a:off x="5215467" y="5816979"/>
            <a:ext cx="1761066" cy="369332"/>
          </a:xfrm>
          <a:prstGeom prst="rect">
            <a:avLst/>
          </a:prstGeom>
          <a:noFill/>
        </p:spPr>
        <p:txBody>
          <a:bodyPr wrap="square" rtlCol="0">
            <a:spAutoFit/>
          </a:bodyPr>
          <a:lstStyle/>
          <a:p>
            <a:r>
              <a:rPr lang="ru-RU" dirty="0"/>
              <a:t>Шина данных</a:t>
            </a:r>
          </a:p>
        </p:txBody>
      </p:sp>
      <p:cxnSp>
        <p:nvCxnSpPr>
          <p:cNvPr id="17" name="Соединитель: уступ 16">
            <a:extLst>
              <a:ext uri="{FF2B5EF4-FFF2-40B4-BE49-F238E27FC236}">
                <a16:creationId xmlns:a16="http://schemas.microsoft.com/office/drawing/2014/main" id="{29D5D905-8EEE-54C6-C4FF-D6CB39DFAA80}"/>
              </a:ext>
            </a:extLst>
          </p:cNvPr>
          <p:cNvCxnSpPr>
            <a:cxnSpLocks/>
          </p:cNvCxnSpPr>
          <p:nvPr/>
        </p:nvCxnSpPr>
        <p:spPr bwMode="auto">
          <a:xfrm>
            <a:off x="3269546" y="4010742"/>
            <a:ext cx="4404074" cy="1585345"/>
          </a:xfrm>
          <a:prstGeom prst="bentConnector3">
            <a:avLst>
              <a:gd name="adj1" fmla="val 16"/>
            </a:avLst>
          </a:prstGeom>
          <a:ln>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07934FD3-555E-719D-D7E3-4BD2C3EDD135}"/>
              </a:ext>
            </a:extLst>
          </p:cNvPr>
          <p:cNvSpPr txBox="1"/>
          <p:nvPr/>
        </p:nvSpPr>
        <p:spPr>
          <a:xfrm>
            <a:off x="5117812" y="5108222"/>
            <a:ext cx="1761066" cy="369332"/>
          </a:xfrm>
          <a:prstGeom prst="rect">
            <a:avLst/>
          </a:prstGeom>
          <a:noFill/>
        </p:spPr>
        <p:txBody>
          <a:bodyPr wrap="square" rtlCol="0">
            <a:spAutoFit/>
          </a:bodyPr>
          <a:lstStyle/>
          <a:p>
            <a:r>
              <a:rPr lang="ru-RU" dirty="0"/>
              <a:t>Шина адреса</a:t>
            </a:r>
          </a:p>
        </p:txBody>
      </p:sp>
      <p:sp>
        <p:nvSpPr>
          <p:cNvPr id="26" name="TextBox 25">
            <a:extLst>
              <a:ext uri="{FF2B5EF4-FFF2-40B4-BE49-F238E27FC236}">
                <a16:creationId xmlns:a16="http://schemas.microsoft.com/office/drawing/2014/main" id="{3F3317A0-0982-9166-F274-B0B89481EF82}"/>
              </a:ext>
            </a:extLst>
          </p:cNvPr>
          <p:cNvSpPr txBox="1"/>
          <p:nvPr/>
        </p:nvSpPr>
        <p:spPr>
          <a:xfrm>
            <a:off x="5293076" y="1529223"/>
            <a:ext cx="1365955" cy="9233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ru-RU" dirty="0"/>
              <a:t>Генератор тактовых импульсов</a:t>
            </a:r>
          </a:p>
        </p:txBody>
      </p:sp>
      <p:cxnSp>
        <p:nvCxnSpPr>
          <p:cNvPr id="27" name="Соединитель: уступ 26">
            <a:extLst>
              <a:ext uri="{FF2B5EF4-FFF2-40B4-BE49-F238E27FC236}">
                <a16:creationId xmlns:a16="http://schemas.microsoft.com/office/drawing/2014/main" id="{7AFCE545-28C7-1901-CED1-535FB97F2C07}"/>
              </a:ext>
            </a:extLst>
          </p:cNvPr>
          <p:cNvCxnSpPr>
            <a:stCxn id="26" idx="1"/>
          </p:cNvCxnSpPr>
          <p:nvPr/>
        </p:nvCxnSpPr>
        <p:spPr bwMode="auto">
          <a:xfrm rot="10800000" flipV="1">
            <a:off x="4357510" y="1990887"/>
            <a:ext cx="935566" cy="925689"/>
          </a:xfrm>
          <a:prstGeom prst="bentConnector3">
            <a:avLst/>
          </a:prstGeom>
          <a:noFill/>
          <a:ln w="12700" cap="flat" cmpd="sng" algn="ctr">
            <a:solidFill>
              <a:schemeClr val="tx1"/>
            </a:solidFill>
            <a:prstDash val="solid"/>
            <a:round/>
            <a:headEnd type="none" w="med" len="med"/>
            <a:tailEnd type="triangle"/>
          </a:ln>
          <a:effectLst/>
        </p:spPr>
      </p:cxnSp>
      <p:cxnSp>
        <p:nvCxnSpPr>
          <p:cNvPr id="28" name="Соединитель: уступ 27">
            <a:extLst>
              <a:ext uri="{FF2B5EF4-FFF2-40B4-BE49-F238E27FC236}">
                <a16:creationId xmlns:a16="http://schemas.microsoft.com/office/drawing/2014/main" id="{A0908E41-C152-F327-D2D6-FA685E0AC6FB}"/>
              </a:ext>
            </a:extLst>
          </p:cNvPr>
          <p:cNvCxnSpPr>
            <a:stCxn id="26" idx="3"/>
          </p:cNvCxnSpPr>
          <p:nvPr/>
        </p:nvCxnSpPr>
        <p:spPr bwMode="auto">
          <a:xfrm>
            <a:off x="6659031" y="1990888"/>
            <a:ext cx="1014589" cy="1997277"/>
          </a:xfrm>
          <a:prstGeom prst="bentConnector3">
            <a:avLst/>
          </a:prstGeom>
          <a:noFill/>
          <a:ln w="12700" cap="flat" cmpd="sng" algn="ctr">
            <a:solidFill>
              <a:schemeClr val="tx1"/>
            </a:solidFill>
            <a:prstDash val="solid"/>
            <a:round/>
            <a:headEnd type="none" w="med" len="med"/>
            <a:tailEnd type="triangle"/>
          </a:ln>
          <a:effectLst/>
        </p:spPr>
      </p:cxnSp>
      <p:cxnSp>
        <p:nvCxnSpPr>
          <p:cNvPr id="11" name="Соединитель: уступ 10">
            <a:extLst>
              <a:ext uri="{FF2B5EF4-FFF2-40B4-BE49-F238E27FC236}">
                <a16:creationId xmlns:a16="http://schemas.microsoft.com/office/drawing/2014/main" id="{4A61D5EA-33C1-3E22-FA6F-FE29C4C8C609}"/>
              </a:ext>
            </a:extLst>
          </p:cNvPr>
          <p:cNvCxnSpPr>
            <a:cxnSpLocks/>
          </p:cNvCxnSpPr>
          <p:nvPr/>
        </p:nvCxnSpPr>
        <p:spPr bwMode="auto">
          <a:xfrm>
            <a:off x="2720621" y="4039171"/>
            <a:ext cx="4952999" cy="874690"/>
          </a:xfrm>
          <a:prstGeom prst="bentConnector3">
            <a:avLst>
              <a:gd name="adj1" fmla="val 85"/>
            </a:avLst>
          </a:prstGeom>
          <a:ln>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AB447CF2-EE12-1F4D-47AC-08B5372E96F5}"/>
              </a:ext>
            </a:extLst>
          </p:cNvPr>
          <p:cNvSpPr txBox="1"/>
          <p:nvPr/>
        </p:nvSpPr>
        <p:spPr>
          <a:xfrm>
            <a:off x="4776612" y="4470309"/>
            <a:ext cx="2132188" cy="369332"/>
          </a:xfrm>
          <a:prstGeom prst="rect">
            <a:avLst/>
          </a:prstGeom>
          <a:noFill/>
        </p:spPr>
        <p:txBody>
          <a:bodyPr wrap="square" rtlCol="0">
            <a:spAutoFit/>
          </a:bodyPr>
          <a:lstStyle/>
          <a:p>
            <a:r>
              <a:rPr lang="ru-RU" dirty="0"/>
              <a:t>Шина управления</a:t>
            </a:r>
          </a:p>
        </p:txBody>
      </p:sp>
      <p:sp>
        <p:nvSpPr>
          <p:cNvPr id="13" name="TextBox 12">
            <a:extLst>
              <a:ext uri="{FF2B5EF4-FFF2-40B4-BE49-F238E27FC236}">
                <a16:creationId xmlns:a16="http://schemas.microsoft.com/office/drawing/2014/main" id="{3EEF6552-6BEA-27D3-00D0-1A49B1B08920}"/>
              </a:ext>
            </a:extLst>
          </p:cNvPr>
          <p:cNvSpPr txBox="1"/>
          <p:nvPr/>
        </p:nvSpPr>
        <p:spPr>
          <a:xfrm>
            <a:off x="1547332" y="4470309"/>
            <a:ext cx="738664" cy="175432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vert270" wrap="square" rtlCol="0">
            <a:spAutoFit/>
          </a:bodyPr>
          <a:lstStyle/>
          <a:p>
            <a:r>
              <a:rPr lang="ru-RU" dirty="0"/>
              <a:t>Порты ввода - вывода</a:t>
            </a:r>
          </a:p>
        </p:txBody>
      </p:sp>
      <p:cxnSp>
        <p:nvCxnSpPr>
          <p:cNvPr id="19" name="Прямая со стрелкой 18">
            <a:extLst>
              <a:ext uri="{FF2B5EF4-FFF2-40B4-BE49-F238E27FC236}">
                <a16:creationId xmlns:a16="http://schemas.microsoft.com/office/drawing/2014/main" id="{2DBB1FF5-13C9-9165-7EB4-4005380E22CD}"/>
              </a:ext>
            </a:extLst>
          </p:cNvPr>
          <p:cNvCxnSpPr/>
          <p:nvPr/>
        </p:nvCxnSpPr>
        <p:spPr bwMode="auto">
          <a:xfrm>
            <a:off x="2285996" y="4707467"/>
            <a:ext cx="434625" cy="0"/>
          </a:xfrm>
          <a:prstGeom prst="straightConnector1">
            <a:avLst/>
          </a:prstGeom>
          <a:noFill/>
          <a:ln w="12700" cap="flat" cmpd="sng" algn="ctr">
            <a:solidFill>
              <a:schemeClr val="tx1"/>
            </a:solidFill>
            <a:prstDash val="solid"/>
            <a:round/>
            <a:headEnd type="triangle" w="med" len="med"/>
            <a:tailEnd type="triangle" w="med" len="med"/>
          </a:ln>
          <a:effectLst/>
        </p:spPr>
      </p:cxnSp>
      <p:cxnSp>
        <p:nvCxnSpPr>
          <p:cNvPr id="20" name="Прямая со стрелкой 19">
            <a:extLst>
              <a:ext uri="{FF2B5EF4-FFF2-40B4-BE49-F238E27FC236}">
                <a16:creationId xmlns:a16="http://schemas.microsoft.com/office/drawing/2014/main" id="{7FA6E583-346C-361A-54FE-3BB1560AF798}"/>
              </a:ext>
            </a:extLst>
          </p:cNvPr>
          <p:cNvCxnSpPr>
            <a:cxnSpLocks/>
          </p:cNvCxnSpPr>
          <p:nvPr/>
        </p:nvCxnSpPr>
        <p:spPr bwMode="auto">
          <a:xfrm>
            <a:off x="2257772" y="5232401"/>
            <a:ext cx="1011774" cy="0"/>
          </a:xfrm>
          <a:prstGeom prst="straightConnector1">
            <a:avLst/>
          </a:prstGeom>
          <a:noFill/>
          <a:ln w="12700" cap="flat" cmpd="sng" algn="ctr">
            <a:solidFill>
              <a:schemeClr val="tx1"/>
            </a:solidFill>
            <a:prstDash val="solid"/>
            <a:round/>
            <a:headEnd type="triangle" w="med" len="med"/>
            <a:tailEnd type="triangle" w="med" len="med"/>
          </a:ln>
          <a:effectLst/>
        </p:spPr>
      </p:cxnSp>
      <p:cxnSp>
        <p:nvCxnSpPr>
          <p:cNvPr id="31" name="Прямая со стрелкой 30">
            <a:extLst>
              <a:ext uri="{FF2B5EF4-FFF2-40B4-BE49-F238E27FC236}">
                <a16:creationId xmlns:a16="http://schemas.microsoft.com/office/drawing/2014/main" id="{EA778B05-E4CC-2241-4BCC-B3ED100D2D6D}"/>
              </a:ext>
            </a:extLst>
          </p:cNvPr>
          <p:cNvCxnSpPr>
            <a:cxnSpLocks/>
          </p:cNvCxnSpPr>
          <p:nvPr/>
        </p:nvCxnSpPr>
        <p:spPr bwMode="auto">
          <a:xfrm>
            <a:off x="2285996" y="5977467"/>
            <a:ext cx="1484493" cy="0"/>
          </a:xfrm>
          <a:prstGeom prst="straightConnector1">
            <a:avLst/>
          </a:prstGeom>
          <a:noFill/>
          <a:ln w="12700" cap="flat" cmpd="sng" algn="ctr">
            <a:solidFill>
              <a:schemeClr val="tx1"/>
            </a:solidFill>
            <a:prstDash val="solid"/>
            <a:round/>
            <a:headEnd type="triangle" w="med" len="med"/>
            <a:tailEnd type="triangle" w="med" len="med"/>
          </a:ln>
          <a:effectLst/>
        </p:spPr>
      </p:cxnSp>
      <p:sp>
        <p:nvSpPr>
          <p:cNvPr id="33" name="TextBox 32">
            <a:extLst>
              <a:ext uri="{FF2B5EF4-FFF2-40B4-BE49-F238E27FC236}">
                <a16:creationId xmlns:a16="http://schemas.microsoft.com/office/drawing/2014/main" id="{03FCA8C5-56E8-C7C7-BC01-B9DBF5C16408}"/>
              </a:ext>
            </a:extLst>
          </p:cNvPr>
          <p:cNvSpPr txBox="1"/>
          <p:nvPr/>
        </p:nvSpPr>
        <p:spPr>
          <a:xfrm>
            <a:off x="586689" y="4470309"/>
            <a:ext cx="738664" cy="160311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vert270" wrap="square" rtlCol="0">
            <a:spAutoFit/>
          </a:bodyPr>
          <a:lstStyle/>
          <a:p>
            <a:r>
              <a:rPr lang="ru-RU" dirty="0"/>
              <a:t>Контроллер прерываний</a:t>
            </a:r>
          </a:p>
        </p:txBody>
      </p:sp>
      <p:cxnSp>
        <p:nvCxnSpPr>
          <p:cNvPr id="35" name="Соединитель: уступ 34">
            <a:extLst>
              <a:ext uri="{FF2B5EF4-FFF2-40B4-BE49-F238E27FC236}">
                <a16:creationId xmlns:a16="http://schemas.microsoft.com/office/drawing/2014/main" id="{6C73BECA-5C25-91CC-DBDF-4FD75B1C2578}"/>
              </a:ext>
            </a:extLst>
          </p:cNvPr>
          <p:cNvCxnSpPr>
            <a:stCxn id="13" idx="2"/>
            <a:endCxn id="33" idx="2"/>
          </p:cNvCxnSpPr>
          <p:nvPr/>
        </p:nvCxnSpPr>
        <p:spPr bwMode="auto">
          <a:xfrm rot="5400000" flipH="1">
            <a:off x="1360736" y="5668707"/>
            <a:ext cx="151214" cy="960643"/>
          </a:xfrm>
          <a:prstGeom prst="bentConnector3">
            <a:avLst>
              <a:gd name="adj1" fmla="val -151176"/>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41BFC7F7-29C9-B89A-3279-251A82CEC876}"/>
              </a:ext>
            </a:extLst>
          </p:cNvPr>
          <p:cNvSpPr txBox="1"/>
          <p:nvPr/>
        </p:nvSpPr>
        <p:spPr>
          <a:xfrm>
            <a:off x="1990790" y="6183488"/>
            <a:ext cx="2321566" cy="369332"/>
          </a:xfrm>
          <a:prstGeom prst="rect">
            <a:avLst/>
          </a:prstGeom>
          <a:noFill/>
        </p:spPr>
        <p:txBody>
          <a:bodyPr wrap="square" rtlCol="0">
            <a:spAutoFit/>
          </a:bodyPr>
          <a:lstStyle/>
          <a:p>
            <a:r>
              <a:rPr lang="ru-RU" dirty="0"/>
              <a:t>Шина прерываний</a:t>
            </a:r>
          </a:p>
        </p:txBody>
      </p:sp>
      <p:cxnSp>
        <p:nvCxnSpPr>
          <p:cNvPr id="38" name="Прямая со стрелкой 37">
            <a:extLst>
              <a:ext uri="{FF2B5EF4-FFF2-40B4-BE49-F238E27FC236}">
                <a16:creationId xmlns:a16="http://schemas.microsoft.com/office/drawing/2014/main" id="{2203790F-56A5-F69C-A8A1-A5B2CB12D7F5}"/>
              </a:ext>
            </a:extLst>
          </p:cNvPr>
          <p:cNvCxnSpPr>
            <a:stCxn id="33" idx="0"/>
          </p:cNvCxnSpPr>
          <p:nvPr/>
        </p:nvCxnSpPr>
        <p:spPr bwMode="auto">
          <a:xfrm flipV="1">
            <a:off x="956021" y="3988165"/>
            <a:ext cx="0" cy="482144"/>
          </a:xfrm>
          <a:prstGeom prst="straightConnector1">
            <a:avLst/>
          </a:prstGeom>
          <a:noFill/>
          <a:ln w="12700" cap="flat" cmpd="sng" algn="ctr">
            <a:solidFill>
              <a:schemeClr val="tx1"/>
            </a:solidFill>
            <a:prstDash val="solid"/>
            <a:round/>
            <a:headEnd type="none" w="med" len="med"/>
            <a:tailEnd type="triangle"/>
          </a:ln>
          <a:effectLst/>
        </p:spPr>
      </p:cxnSp>
      <p:sp>
        <p:nvSpPr>
          <p:cNvPr id="39" name="TextBox 38">
            <a:extLst>
              <a:ext uri="{FF2B5EF4-FFF2-40B4-BE49-F238E27FC236}">
                <a16:creationId xmlns:a16="http://schemas.microsoft.com/office/drawing/2014/main" id="{49BACD86-854E-41B7-BB3C-804445A1C39A}"/>
              </a:ext>
            </a:extLst>
          </p:cNvPr>
          <p:cNvSpPr txBox="1"/>
          <p:nvPr/>
        </p:nvSpPr>
        <p:spPr>
          <a:xfrm>
            <a:off x="7684910" y="1806222"/>
            <a:ext cx="2023536" cy="646331"/>
          </a:xfrm>
          <a:prstGeom prst="rect">
            <a:avLst/>
          </a:prstGeom>
          <a:noFill/>
        </p:spPr>
        <p:txBody>
          <a:bodyPr wrap="square" rtlCol="0">
            <a:spAutoFit/>
          </a:bodyPr>
          <a:lstStyle/>
          <a:p>
            <a:r>
              <a:rPr lang="ru-RU" dirty="0"/>
              <a:t>Таблица прерываний</a:t>
            </a:r>
          </a:p>
        </p:txBody>
      </p:sp>
      <p:sp>
        <p:nvSpPr>
          <p:cNvPr id="40" name="TextBox 39">
            <a:extLst>
              <a:ext uri="{FF2B5EF4-FFF2-40B4-BE49-F238E27FC236}">
                <a16:creationId xmlns:a16="http://schemas.microsoft.com/office/drawing/2014/main" id="{1DD86263-D02D-4A19-E223-F828B21FEEE2}"/>
              </a:ext>
            </a:extLst>
          </p:cNvPr>
          <p:cNvSpPr txBox="1"/>
          <p:nvPr/>
        </p:nvSpPr>
        <p:spPr>
          <a:xfrm>
            <a:off x="7798504" y="4538543"/>
            <a:ext cx="1796347" cy="92333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ru-RU" dirty="0"/>
              <a:t>Системный стек</a:t>
            </a:r>
          </a:p>
          <a:p>
            <a:endParaRPr lang="ru-RU" dirty="0"/>
          </a:p>
        </p:txBody>
      </p:sp>
      <p:sp>
        <p:nvSpPr>
          <p:cNvPr id="41" name="Стрелка: вниз 40">
            <a:extLst>
              <a:ext uri="{FF2B5EF4-FFF2-40B4-BE49-F238E27FC236}">
                <a16:creationId xmlns:a16="http://schemas.microsoft.com/office/drawing/2014/main" id="{7C1E33C8-A44D-4C0B-647F-3A05B742A46B}"/>
              </a:ext>
            </a:extLst>
          </p:cNvPr>
          <p:cNvSpPr/>
          <p:nvPr/>
        </p:nvSpPr>
        <p:spPr bwMode="auto">
          <a:xfrm rot="10800000">
            <a:off x="9227258" y="4542900"/>
            <a:ext cx="358422" cy="779811"/>
          </a:xfrm>
          <a:prstGeom prst="downArrow">
            <a:avLst/>
          </a:prstGeom>
          <a:ln>
            <a:headEnd type="none" w="med" len="med"/>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charset="0"/>
            </a:endParaRPr>
          </a:p>
        </p:txBody>
      </p:sp>
      <p:sp>
        <p:nvSpPr>
          <p:cNvPr id="18" name="TextBox 17">
            <a:extLst>
              <a:ext uri="{FF2B5EF4-FFF2-40B4-BE49-F238E27FC236}">
                <a16:creationId xmlns:a16="http://schemas.microsoft.com/office/drawing/2014/main" id="{E4EBE3AD-5D01-F334-1B19-89589459F30F}"/>
              </a:ext>
            </a:extLst>
          </p:cNvPr>
          <p:cNvSpPr txBox="1"/>
          <p:nvPr/>
        </p:nvSpPr>
        <p:spPr>
          <a:xfrm>
            <a:off x="5479057" y="3101243"/>
            <a:ext cx="1038576" cy="369332"/>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ru-RU" dirty="0"/>
              <a:t>Таймер</a:t>
            </a:r>
          </a:p>
        </p:txBody>
      </p:sp>
      <p:cxnSp>
        <p:nvCxnSpPr>
          <p:cNvPr id="32" name="Прямая со стрелкой 31">
            <a:extLst>
              <a:ext uri="{FF2B5EF4-FFF2-40B4-BE49-F238E27FC236}">
                <a16:creationId xmlns:a16="http://schemas.microsoft.com/office/drawing/2014/main" id="{DADD74F5-7768-CA2B-4531-8682D9DEE3F2}"/>
              </a:ext>
            </a:extLst>
          </p:cNvPr>
          <p:cNvCxnSpPr>
            <a:stCxn id="26" idx="2"/>
            <a:endCxn id="18" idx="0"/>
          </p:cNvCxnSpPr>
          <p:nvPr/>
        </p:nvCxnSpPr>
        <p:spPr bwMode="auto">
          <a:xfrm>
            <a:off x="5976054" y="2452553"/>
            <a:ext cx="22291" cy="648690"/>
          </a:xfrm>
          <a:prstGeom prst="straightConnector1">
            <a:avLst/>
          </a:prstGeom>
          <a:noFill/>
          <a:ln w="12700" cap="flat" cmpd="sng" algn="ctr">
            <a:solidFill>
              <a:schemeClr val="tx1"/>
            </a:solidFill>
            <a:prstDash val="solid"/>
            <a:round/>
            <a:headEnd type="none" w="med" len="med"/>
            <a:tailEnd type="triangle"/>
          </a:ln>
          <a:effectLst/>
        </p:spPr>
      </p:cxnSp>
      <p:sp>
        <p:nvSpPr>
          <p:cNvPr id="34" name="TextBox 33">
            <a:extLst>
              <a:ext uri="{FF2B5EF4-FFF2-40B4-BE49-F238E27FC236}">
                <a16:creationId xmlns:a16="http://schemas.microsoft.com/office/drawing/2014/main" id="{C9DF377B-1B13-8D5D-9042-1A132514A80E}"/>
              </a:ext>
            </a:extLst>
          </p:cNvPr>
          <p:cNvSpPr txBox="1"/>
          <p:nvPr/>
        </p:nvSpPr>
        <p:spPr>
          <a:xfrm>
            <a:off x="4453754" y="3635534"/>
            <a:ext cx="2680824" cy="646331"/>
          </a:xfrm>
          <a:prstGeom prst="rect">
            <a:avLst/>
          </a:prstGeom>
          <a:noFill/>
          <a:ln>
            <a:solidFill>
              <a:schemeClr val="tx1"/>
            </a:solidFill>
            <a:prstDash val="dash"/>
          </a:ln>
        </p:spPr>
        <p:txBody>
          <a:bodyPr wrap="square" rtlCol="0">
            <a:spAutoFit/>
          </a:bodyPr>
          <a:lstStyle/>
          <a:p>
            <a:r>
              <a:rPr lang="ru-RU" dirty="0"/>
              <a:t>На шину прерываний , приоритет 0</a:t>
            </a:r>
          </a:p>
        </p:txBody>
      </p:sp>
      <p:cxnSp>
        <p:nvCxnSpPr>
          <p:cNvPr id="43" name="Прямая со стрелкой 42">
            <a:extLst>
              <a:ext uri="{FF2B5EF4-FFF2-40B4-BE49-F238E27FC236}">
                <a16:creationId xmlns:a16="http://schemas.microsoft.com/office/drawing/2014/main" id="{A44617E5-C183-54C6-D5D8-9D811A649BD6}"/>
              </a:ext>
            </a:extLst>
          </p:cNvPr>
          <p:cNvCxnSpPr>
            <a:stCxn id="18" idx="2"/>
            <a:endCxn id="34" idx="0"/>
          </p:cNvCxnSpPr>
          <p:nvPr/>
        </p:nvCxnSpPr>
        <p:spPr bwMode="auto">
          <a:xfrm flipH="1">
            <a:off x="5794166" y="3470575"/>
            <a:ext cx="204179" cy="164959"/>
          </a:xfrm>
          <a:prstGeom prst="straightConnector1">
            <a:avLst/>
          </a:prstGeom>
          <a:noFill/>
          <a:ln w="127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912659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92F484-4577-89D0-25B8-B9663FAA2DE3}"/>
              </a:ext>
            </a:extLst>
          </p:cNvPr>
          <p:cNvSpPr>
            <a:spLocks noGrp="1"/>
          </p:cNvSpPr>
          <p:nvPr>
            <p:ph type="title"/>
          </p:nvPr>
        </p:nvSpPr>
        <p:spPr/>
        <p:txBody>
          <a:bodyPr/>
          <a:lstStyle/>
          <a:p>
            <a:r>
              <a:rPr lang="ru-RU" dirty="0"/>
              <a:t>Микропроцессорная память и порты ввода/вывода</a:t>
            </a:r>
          </a:p>
        </p:txBody>
      </p:sp>
      <p:sp>
        <p:nvSpPr>
          <p:cNvPr id="3" name="Номер слайда 2">
            <a:extLst>
              <a:ext uri="{FF2B5EF4-FFF2-40B4-BE49-F238E27FC236}">
                <a16:creationId xmlns:a16="http://schemas.microsoft.com/office/drawing/2014/main" id="{E010D146-9ED5-D7DD-4DA7-E745C6E80849}"/>
              </a:ext>
            </a:extLst>
          </p:cNvPr>
          <p:cNvSpPr>
            <a:spLocks noGrp="1"/>
          </p:cNvSpPr>
          <p:nvPr>
            <p:ph type="sldNum" sz="quarter" idx="12"/>
          </p:nvPr>
        </p:nvSpPr>
        <p:spPr/>
        <p:txBody>
          <a:bodyPr/>
          <a:lstStyle/>
          <a:p>
            <a:fld id="{A6986BD7-6655-4F5F-85F4-6C8BB4717485}" type="slidenum">
              <a:rPr lang="ru-RU" altLang="ru-RU" smtClean="0"/>
              <a:pPr/>
              <a:t>13</a:t>
            </a:fld>
            <a:endParaRPr lang="ru-RU" altLang="ru-RU"/>
          </a:p>
        </p:txBody>
      </p:sp>
      <p:sp>
        <p:nvSpPr>
          <p:cNvPr id="4" name="TextBox 3">
            <a:extLst>
              <a:ext uri="{FF2B5EF4-FFF2-40B4-BE49-F238E27FC236}">
                <a16:creationId xmlns:a16="http://schemas.microsoft.com/office/drawing/2014/main" id="{BBB3A152-8A71-6032-D6FB-48C58DA302FD}"/>
              </a:ext>
            </a:extLst>
          </p:cNvPr>
          <p:cNvSpPr txBox="1"/>
          <p:nvPr/>
        </p:nvSpPr>
        <p:spPr>
          <a:xfrm>
            <a:off x="508000" y="1377244"/>
            <a:ext cx="11277600" cy="1785104"/>
          </a:xfrm>
          <a:prstGeom prst="rect">
            <a:avLst/>
          </a:prstGeom>
          <a:noFill/>
        </p:spPr>
        <p:txBody>
          <a:bodyPr wrap="square" rtlCol="0">
            <a:spAutoFit/>
          </a:bodyPr>
          <a:lstStyle/>
          <a:p>
            <a:r>
              <a:rPr lang="ru-RU" sz="2000" b="1" dirty="0">
                <a:solidFill>
                  <a:srgbClr val="0000CC"/>
                </a:solidFill>
              </a:rPr>
              <a:t>Микропроцессорная память </a:t>
            </a:r>
            <a:r>
              <a:rPr lang="ru-RU" dirty="0"/>
              <a:t>– сверхбыстродействующая память, состоящая из регистров процессора.</a:t>
            </a:r>
          </a:p>
          <a:p>
            <a:endParaRPr lang="ru-RU" dirty="0"/>
          </a:p>
          <a:p>
            <a:r>
              <a:rPr lang="ru-RU" dirty="0"/>
              <a:t>Регистры делятся на:</a:t>
            </a:r>
          </a:p>
          <a:p>
            <a:pPr marL="285750" indent="-285750">
              <a:buFont typeface="Arial" panose="020B0604020202020204" pitchFamily="34" charset="0"/>
              <a:buChar char="•"/>
            </a:pPr>
            <a:r>
              <a:rPr lang="ru-RU" dirty="0"/>
              <a:t>регистры общего назначения;</a:t>
            </a:r>
          </a:p>
          <a:p>
            <a:pPr marL="285750" indent="-285750">
              <a:buFont typeface="Arial" panose="020B0604020202020204" pitchFamily="34" charset="0"/>
              <a:buChar char="•"/>
            </a:pPr>
            <a:r>
              <a:rPr lang="ru-RU" dirty="0"/>
              <a:t>специальные регистры.</a:t>
            </a:r>
          </a:p>
        </p:txBody>
      </p:sp>
      <p:sp>
        <p:nvSpPr>
          <p:cNvPr id="5" name="TextBox 4">
            <a:extLst>
              <a:ext uri="{FF2B5EF4-FFF2-40B4-BE49-F238E27FC236}">
                <a16:creationId xmlns:a16="http://schemas.microsoft.com/office/drawing/2014/main" id="{1E572C06-7495-9F77-D6BF-1B8B22340E1D}"/>
              </a:ext>
            </a:extLst>
          </p:cNvPr>
          <p:cNvSpPr txBox="1"/>
          <p:nvPr/>
        </p:nvSpPr>
        <p:spPr>
          <a:xfrm>
            <a:off x="508000" y="3578578"/>
            <a:ext cx="10961511" cy="2893100"/>
          </a:xfrm>
          <a:prstGeom prst="rect">
            <a:avLst/>
          </a:prstGeom>
          <a:noFill/>
        </p:spPr>
        <p:txBody>
          <a:bodyPr wrap="square" rtlCol="0">
            <a:spAutoFit/>
          </a:bodyPr>
          <a:lstStyle/>
          <a:p>
            <a:r>
              <a:rPr lang="ru-RU" sz="2000" b="1" dirty="0">
                <a:solidFill>
                  <a:srgbClr val="0000CC"/>
                </a:solidFill>
              </a:rPr>
              <a:t>Порты ввода/вывода </a:t>
            </a:r>
            <a:r>
              <a:rPr lang="ru-RU" dirty="0"/>
              <a:t>состоят их двух регистров:</a:t>
            </a:r>
          </a:p>
          <a:p>
            <a:pPr marL="285750" indent="-285750">
              <a:buFont typeface="Arial" panose="020B0604020202020204" pitchFamily="34" charset="0"/>
              <a:buChar char="•"/>
            </a:pPr>
            <a:r>
              <a:rPr lang="ru-RU" dirty="0"/>
              <a:t>регистр данных;</a:t>
            </a:r>
          </a:p>
          <a:p>
            <a:pPr marL="285750" indent="-285750">
              <a:buFont typeface="Arial" panose="020B0604020202020204" pitchFamily="34" charset="0"/>
              <a:buChar char="•"/>
            </a:pPr>
            <a:r>
              <a:rPr lang="ru-RU" dirty="0"/>
              <a:t>регистр управления.</a:t>
            </a:r>
          </a:p>
          <a:p>
            <a:endParaRPr lang="ru-RU" dirty="0"/>
          </a:p>
          <a:p>
            <a:r>
              <a:rPr lang="ru-RU" dirty="0"/>
              <a:t>Порт ввода/вывода может находится в одном из трёх состояний:</a:t>
            </a:r>
          </a:p>
          <a:p>
            <a:pPr marL="285750" indent="-285750">
              <a:buFont typeface="Arial" panose="020B0604020202020204" pitchFamily="34" charset="0"/>
              <a:buChar char="•"/>
            </a:pPr>
            <a:r>
              <a:rPr lang="ru-RU" dirty="0"/>
              <a:t>приём данных;</a:t>
            </a:r>
          </a:p>
          <a:p>
            <a:pPr marL="285750" indent="-285750">
              <a:buFont typeface="Arial" panose="020B0604020202020204" pitchFamily="34" charset="0"/>
              <a:buChar char="•"/>
            </a:pPr>
            <a:r>
              <a:rPr lang="ru-RU" dirty="0"/>
              <a:t>передача данных;</a:t>
            </a:r>
          </a:p>
          <a:p>
            <a:pPr marL="285750" indent="-285750">
              <a:buFont typeface="Arial" panose="020B0604020202020204" pitchFamily="34" charset="0"/>
              <a:buChar char="•"/>
            </a:pPr>
            <a:r>
              <a:rPr lang="ru-RU" dirty="0"/>
              <a:t>изоляция шины (состояние с высоким импедансом).</a:t>
            </a:r>
          </a:p>
          <a:p>
            <a:pPr marL="285750" indent="-285750">
              <a:buFont typeface="Arial" panose="020B0604020202020204" pitchFamily="34" charset="0"/>
              <a:buChar char="•"/>
            </a:pPr>
            <a:endParaRPr lang="ru-RU" dirty="0"/>
          </a:p>
          <a:p>
            <a:r>
              <a:rPr lang="ru-RU" dirty="0"/>
              <a:t>Порты ввода/вывода подключены к шинам адреса, данных и управления.</a:t>
            </a:r>
          </a:p>
        </p:txBody>
      </p:sp>
    </p:spTree>
    <p:extLst>
      <p:ext uri="{BB962C8B-B14F-4D97-AF65-F5344CB8AC3E}">
        <p14:creationId xmlns:p14="http://schemas.microsoft.com/office/powerpoint/2010/main" val="2964943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A85284-40D0-9AB3-9424-ADE0D067CA19}"/>
              </a:ext>
            </a:extLst>
          </p:cNvPr>
          <p:cNvSpPr>
            <a:spLocks noGrp="1"/>
          </p:cNvSpPr>
          <p:nvPr>
            <p:ph type="title"/>
          </p:nvPr>
        </p:nvSpPr>
        <p:spPr/>
        <p:txBody>
          <a:bodyPr/>
          <a:lstStyle/>
          <a:p>
            <a:r>
              <a:rPr lang="ru-RU" dirty="0"/>
              <a:t>Пример выполнения команды процессора</a:t>
            </a:r>
          </a:p>
        </p:txBody>
      </p:sp>
      <p:sp>
        <p:nvSpPr>
          <p:cNvPr id="3" name="Номер слайда 2">
            <a:extLst>
              <a:ext uri="{FF2B5EF4-FFF2-40B4-BE49-F238E27FC236}">
                <a16:creationId xmlns:a16="http://schemas.microsoft.com/office/drawing/2014/main" id="{86C35EDE-1241-2AE7-0939-0D6996C9CE5D}"/>
              </a:ext>
            </a:extLst>
          </p:cNvPr>
          <p:cNvSpPr>
            <a:spLocks noGrp="1"/>
          </p:cNvSpPr>
          <p:nvPr>
            <p:ph type="sldNum" sz="quarter" idx="12"/>
          </p:nvPr>
        </p:nvSpPr>
        <p:spPr/>
        <p:txBody>
          <a:bodyPr/>
          <a:lstStyle/>
          <a:p>
            <a:fld id="{A6986BD7-6655-4F5F-85F4-6C8BB4717485}" type="slidenum">
              <a:rPr lang="ru-RU" altLang="ru-RU" smtClean="0"/>
              <a:pPr/>
              <a:t>14</a:t>
            </a:fld>
            <a:endParaRPr lang="ru-RU" altLang="ru-RU"/>
          </a:p>
        </p:txBody>
      </p:sp>
      <p:sp>
        <p:nvSpPr>
          <p:cNvPr id="4" name="TextBox 3">
            <a:extLst>
              <a:ext uri="{FF2B5EF4-FFF2-40B4-BE49-F238E27FC236}">
                <a16:creationId xmlns:a16="http://schemas.microsoft.com/office/drawing/2014/main" id="{58CE255F-63EC-6D09-39FB-BB7A6F27F002}"/>
              </a:ext>
            </a:extLst>
          </p:cNvPr>
          <p:cNvSpPr txBox="1"/>
          <p:nvPr/>
        </p:nvSpPr>
        <p:spPr>
          <a:xfrm>
            <a:off x="414291" y="1399822"/>
            <a:ext cx="11269709" cy="2585323"/>
          </a:xfrm>
          <a:prstGeom prst="rect">
            <a:avLst/>
          </a:prstGeom>
          <a:noFill/>
        </p:spPr>
        <p:txBody>
          <a:bodyPr wrap="square" rtlCol="0">
            <a:spAutoFit/>
          </a:bodyPr>
          <a:lstStyle/>
          <a:p>
            <a:r>
              <a:rPr lang="ru-RU" dirty="0"/>
              <a:t>Абстрактная команда СУМ 11111 22222 суммирует число, находящееся в ячейке </a:t>
            </a:r>
            <a:r>
              <a:rPr lang="ru-RU"/>
              <a:t>оперативной памяти </a:t>
            </a:r>
            <a:r>
              <a:rPr lang="ru-RU" dirty="0"/>
              <a:t>11111 с числом, находящимся в ячейке оперативной памяти 22222.</a:t>
            </a:r>
          </a:p>
          <a:p>
            <a:endParaRPr lang="ru-RU" dirty="0"/>
          </a:p>
          <a:p>
            <a:pPr marL="342900" lvl="0" indent="-342900" algn="just">
              <a:buFont typeface="Symbol" panose="05050102010706020507" pitchFamily="18" charset="2"/>
              <a:buChar char=""/>
            </a:pPr>
            <a:r>
              <a:rPr lang="ru-RU" sz="1800" b="1" dirty="0">
                <a:effectLst/>
                <a:latin typeface="Times New Roman" panose="02020603050405020304" pitchFamily="18" charset="0"/>
                <a:ea typeface="Calibri" panose="020F0502020204030204" pitchFamily="34" charset="0"/>
                <a:cs typeface="Times New Roman" panose="02020603050405020304" pitchFamily="18" charset="0"/>
              </a:rPr>
              <a:t>Первый такт.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Пересылка команды из оперативной памяти в регистр команд. </a:t>
            </a:r>
          </a:p>
          <a:p>
            <a:pPr marL="342900" lvl="0" indent="-342900" algn="just">
              <a:buFont typeface="Symbol" panose="05050102010706020507" pitchFamily="18" charset="2"/>
              <a:buChar char=""/>
            </a:pPr>
            <a:r>
              <a:rPr lang="ru-RU" sz="1800" b="1" dirty="0">
                <a:effectLst/>
                <a:latin typeface="Times New Roman" panose="02020603050405020304" pitchFamily="18" charset="0"/>
                <a:ea typeface="Calibri" panose="020F0502020204030204" pitchFamily="34" charset="0"/>
                <a:cs typeface="Times New Roman" panose="02020603050405020304" pitchFamily="18" charset="0"/>
              </a:rPr>
              <a:t>Второй такт.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Считывание данных из ячейки 11111 оперативной памяти и запись их в регистр 1 АЛУ.</a:t>
            </a:r>
          </a:p>
          <a:p>
            <a:pPr marL="342900" lvl="0" indent="-342900" algn="just">
              <a:buFont typeface="Symbol" panose="05050102010706020507" pitchFamily="18" charset="2"/>
              <a:buChar char=""/>
            </a:pPr>
            <a:r>
              <a:rPr lang="ru-RU" sz="1800" b="1" dirty="0">
                <a:effectLst/>
                <a:latin typeface="Times New Roman" panose="02020603050405020304" pitchFamily="18" charset="0"/>
                <a:ea typeface="Calibri" panose="020F0502020204030204" pitchFamily="34" charset="0"/>
                <a:cs typeface="Times New Roman" panose="02020603050405020304" pitchFamily="18" charset="0"/>
              </a:rPr>
              <a:t>Третий такт.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Считывание данных из ячейки 22222 оперативной памяти и запись их регистр 2 АЛУ.</a:t>
            </a:r>
          </a:p>
          <a:p>
            <a:pPr marL="342900" lvl="0" indent="-342900" algn="just">
              <a:buFont typeface="Symbol" panose="05050102010706020507" pitchFamily="18" charset="2"/>
              <a:buChar char=""/>
            </a:pPr>
            <a:r>
              <a:rPr lang="ru-RU" sz="1800" b="1" dirty="0">
                <a:effectLst/>
                <a:latin typeface="Times New Roman" panose="02020603050405020304" pitchFamily="18" charset="0"/>
                <a:ea typeface="Calibri" panose="020F0502020204030204" pitchFamily="34" charset="0"/>
                <a:cs typeface="Times New Roman" panose="02020603050405020304" pitchFamily="18" charset="0"/>
              </a:rPr>
              <a:t>Четвёртый такт.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Сложение чисел в АЛУ и запись результата в регистр 1.</a:t>
            </a:r>
          </a:p>
          <a:p>
            <a:pPr marL="342900" lvl="0" indent="-342900" algn="just">
              <a:buFont typeface="Symbol" panose="05050102010706020507" pitchFamily="18" charset="2"/>
              <a:buChar char=""/>
            </a:pPr>
            <a:r>
              <a:rPr lang="ru-RU" sz="1800" b="1" dirty="0">
                <a:effectLst/>
                <a:latin typeface="Times New Roman" panose="02020603050405020304" pitchFamily="18" charset="0"/>
                <a:ea typeface="Calibri" panose="020F0502020204030204" pitchFamily="34" charset="0"/>
                <a:cs typeface="Times New Roman" panose="02020603050405020304" pitchFamily="18" charset="0"/>
              </a:rPr>
              <a:t>Пятый такт.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Запись данных из регистра 1 в ячейку 11111 оперативной памяти.</a:t>
            </a:r>
          </a:p>
          <a:p>
            <a:endParaRPr lang="ru-RU" dirty="0"/>
          </a:p>
        </p:txBody>
      </p:sp>
    </p:spTree>
    <p:extLst>
      <p:ext uri="{BB962C8B-B14F-4D97-AF65-F5344CB8AC3E}">
        <p14:creationId xmlns:p14="http://schemas.microsoft.com/office/powerpoint/2010/main" val="1992056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A871F5-B8DA-2BAA-0140-501E484F618A}"/>
              </a:ext>
            </a:extLst>
          </p:cNvPr>
          <p:cNvSpPr>
            <a:spLocks noGrp="1"/>
          </p:cNvSpPr>
          <p:nvPr>
            <p:ph type="title"/>
          </p:nvPr>
        </p:nvSpPr>
        <p:spPr/>
        <p:txBody>
          <a:bodyPr/>
          <a:lstStyle/>
          <a:p>
            <a:r>
              <a:rPr lang="ru-RU" dirty="0"/>
              <a:t>Операции и операторы</a:t>
            </a:r>
          </a:p>
        </p:txBody>
      </p:sp>
      <p:sp>
        <p:nvSpPr>
          <p:cNvPr id="3" name="Номер слайда 2">
            <a:extLst>
              <a:ext uri="{FF2B5EF4-FFF2-40B4-BE49-F238E27FC236}">
                <a16:creationId xmlns:a16="http://schemas.microsoft.com/office/drawing/2014/main" id="{844E147F-3C1B-891F-8632-F3E0CFE398A5}"/>
              </a:ext>
            </a:extLst>
          </p:cNvPr>
          <p:cNvSpPr>
            <a:spLocks noGrp="1"/>
          </p:cNvSpPr>
          <p:nvPr>
            <p:ph type="sldNum" sz="quarter" idx="12"/>
          </p:nvPr>
        </p:nvSpPr>
        <p:spPr/>
        <p:txBody>
          <a:bodyPr/>
          <a:lstStyle/>
          <a:p>
            <a:fld id="{A6986BD7-6655-4F5F-85F4-6C8BB4717485}" type="slidenum">
              <a:rPr lang="ru-RU" altLang="ru-RU" smtClean="0"/>
              <a:pPr/>
              <a:t>15</a:t>
            </a:fld>
            <a:endParaRPr lang="ru-RU" altLang="ru-RU"/>
          </a:p>
        </p:txBody>
      </p:sp>
      <p:sp>
        <p:nvSpPr>
          <p:cNvPr id="4" name="TextBox 3">
            <a:extLst>
              <a:ext uri="{FF2B5EF4-FFF2-40B4-BE49-F238E27FC236}">
                <a16:creationId xmlns:a16="http://schemas.microsoft.com/office/drawing/2014/main" id="{FCFFDE4E-C323-2561-2E66-12E21C92F05A}"/>
              </a:ext>
            </a:extLst>
          </p:cNvPr>
          <p:cNvSpPr txBox="1"/>
          <p:nvPr/>
        </p:nvSpPr>
        <p:spPr>
          <a:xfrm>
            <a:off x="414291" y="1388533"/>
            <a:ext cx="11416465" cy="5232202"/>
          </a:xfrm>
          <a:prstGeom prst="rect">
            <a:avLst/>
          </a:prstGeom>
          <a:noFill/>
        </p:spPr>
        <p:txBody>
          <a:bodyPr wrap="square" rtlCol="0">
            <a:spAutoFit/>
          </a:bodyPr>
          <a:lstStyle/>
          <a:p>
            <a:r>
              <a:rPr lang="ru-RU" sz="2000" b="1" dirty="0">
                <a:solidFill>
                  <a:srgbClr val="0000CC"/>
                </a:solidFill>
                <a:latin typeface="Times New Roman" panose="02020603050405020304" pitchFamily="18" charset="0"/>
                <a:ea typeface="Calibri" panose="020F0502020204030204" pitchFamily="34" charset="0"/>
              </a:rPr>
              <a:t>О</a:t>
            </a:r>
            <a:r>
              <a:rPr lang="ru-RU" sz="2000" b="1" dirty="0">
                <a:solidFill>
                  <a:srgbClr val="0000CC"/>
                </a:solidFill>
                <a:effectLst/>
                <a:latin typeface="Times New Roman" panose="02020603050405020304" pitchFamily="18" charset="0"/>
                <a:ea typeface="Calibri" panose="020F0502020204030204" pitchFamily="34" charset="0"/>
              </a:rPr>
              <a:t>перация</a:t>
            </a:r>
            <a:r>
              <a:rPr lang="ru-RU" sz="1800" dirty="0">
                <a:effectLst/>
                <a:latin typeface="Times New Roman" panose="02020603050405020304" pitchFamily="18" charset="0"/>
                <a:ea typeface="Calibri" panose="020F0502020204030204" pitchFamily="34" charset="0"/>
              </a:rPr>
              <a:t> - процесс, который длится конечное время и приводит к желаемому, заранее определённому результату. Описывает </a:t>
            </a:r>
            <a:r>
              <a:rPr lang="ru-RU" sz="1800" b="1" dirty="0">
                <a:solidFill>
                  <a:srgbClr val="008000"/>
                </a:solidFill>
                <a:effectLst/>
                <a:latin typeface="Times New Roman" panose="02020603050405020304" pitchFamily="18" charset="0"/>
                <a:ea typeface="Calibri" panose="020F0502020204030204" pitchFamily="34" charset="0"/>
              </a:rPr>
              <a:t>КАК</a:t>
            </a:r>
            <a:r>
              <a:rPr lang="ru-RU" sz="1800" dirty="0">
                <a:effectLst/>
                <a:latin typeface="Times New Roman" panose="02020603050405020304" pitchFamily="18" charset="0"/>
                <a:ea typeface="Calibri" panose="020F0502020204030204" pitchFamily="34" charset="0"/>
              </a:rPr>
              <a:t> надо сделать.</a:t>
            </a:r>
          </a:p>
          <a:p>
            <a:r>
              <a:rPr lang="ru-RU" sz="2000" b="1" dirty="0">
                <a:solidFill>
                  <a:srgbClr val="0000CC"/>
                </a:solidFill>
                <a:latin typeface="Times New Roman" panose="02020603050405020304" pitchFamily="18" charset="0"/>
                <a:ea typeface="Calibri" panose="020F0502020204030204" pitchFamily="34" charset="0"/>
              </a:rPr>
              <a:t>О</a:t>
            </a:r>
            <a:r>
              <a:rPr lang="ru-RU" sz="2000" b="1" dirty="0">
                <a:solidFill>
                  <a:srgbClr val="0000CC"/>
                </a:solidFill>
                <a:effectLst/>
                <a:latin typeface="Times New Roman" panose="02020603050405020304" pitchFamily="18" charset="0"/>
                <a:ea typeface="Calibri" panose="020F0502020204030204" pitchFamily="34" charset="0"/>
              </a:rPr>
              <a:t>перация</a:t>
            </a:r>
            <a:r>
              <a:rPr lang="ru-RU" sz="1800" dirty="0">
                <a:effectLst/>
                <a:latin typeface="Times New Roman" panose="02020603050405020304" pitchFamily="18" charset="0"/>
                <a:ea typeface="Calibri" panose="020F0502020204030204" pitchFamily="34" charset="0"/>
              </a:rPr>
              <a:t> совершается с одним или несколькими объектами, состояние которых изменяется в ходе её выполнения.</a:t>
            </a:r>
          </a:p>
          <a:p>
            <a:endParaRPr lang="ru-RU" dirty="0">
              <a:latin typeface="Times New Roman" panose="02020603050405020304" pitchFamily="18" charset="0"/>
            </a:endParaRPr>
          </a:p>
          <a:p>
            <a:r>
              <a:rPr lang="ru-RU" sz="2000" b="1" dirty="0">
                <a:solidFill>
                  <a:srgbClr val="0000CC"/>
                </a:solidFill>
                <a:latin typeface="Times New Roman" panose="02020603050405020304" pitchFamily="18" charset="0"/>
              </a:rPr>
              <a:t>Оператор</a:t>
            </a:r>
            <a:r>
              <a:rPr lang="ru-RU" dirty="0">
                <a:latin typeface="Times New Roman" panose="02020603050405020304" pitchFamily="18" charset="0"/>
              </a:rPr>
              <a:t> – символьное обозначение операции. Описывает </a:t>
            </a:r>
            <a:r>
              <a:rPr lang="ru-RU" b="1" dirty="0">
                <a:solidFill>
                  <a:srgbClr val="008000"/>
                </a:solidFill>
                <a:latin typeface="Times New Roman" panose="02020603050405020304" pitchFamily="18" charset="0"/>
              </a:rPr>
              <a:t>ЧТО</a:t>
            </a:r>
            <a:r>
              <a:rPr lang="ru-RU" dirty="0">
                <a:latin typeface="Times New Roman" panose="02020603050405020304" pitchFamily="18" charset="0"/>
              </a:rPr>
              <a:t> надо сделать.</a:t>
            </a:r>
          </a:p>
          <a:p>
            <a:endParaRPr lang="ru-RU" dirty="0">
              <a:latin typeface="Times New Roman" panose="02020603050405020304" pitchFamily="18" charset="0"/>
            </a:endParaRPr>
          </a:p>
          <a:p>
            <a:r>
              <a:rPr lang="ru-RU" sz="2000" b="1" dirty="0">
                <a:solidFill>
                  <a:srgbClr val="0000CC"/>
                </a:solidFill>
                <a:latin typeface="Times New Roman" panose="02020603050405020304" pitchFamily="18" charset="0"/>
              </a:rPr>
              <a:t>Операнд</a:t>
            </a:r>
            <a:r>
              <a:rPr lang="ru-RU" dirty="0">
                <a:latin typeface="Times New Roman" panose="02020603050405020304" pitchFamily="18" charset="0"/>
              </a:rPr>
              <a:t> – обозначение объекта, участвующего в операции.</a:t>
            </a:r>
          </a:p>
          <a:p>
            <a:endParaRPr lang="ru-RU" dirty="0">
              <a:latin typeface="Times New Roman" panose="02020603050405020304" pitchFamily="18" charset="0"/>
            </a:endParaRPr>
          </a:p>
          <a:p>
            <a:r>
              <a:rPr lang="ru-RU" dirty="0">
                <a:latin typeface="Times New Roman" panose="02020603050405020304" pitchFamily="18" charset="0"/>
              </a:rPr>
              <a:t>Операторы делятся на:</a:t>
            </a:r>
          </a:p>
          <a:p>
            <a:pPr marL="285750" indent="-285750">
              <a:buFont typeface="Arial" panose="020B0604020202020204" pitchFamily="34" charset="0"/>
              <a:buChar char="•"/>
            </a:pPr>
            <a:r>
              <a:rPr lang="ru-RU" dirty="0">
                <a:latin typeface="Times New Roman" panose="02020603050405020304" pitchFamily="18" charset="0"/>
              </a:rPr>
              <a:t>простые;</a:t>
            </a:r>
          </a:p>
          <a:p>
            <a:pPr marL="285750" indent="-285750">
              <a:buFont typeface="Arial" panose="020B0604020202020204" pitchFamily="34" charset="0"/>
              <a:buChar char="•"/>
            </a:pPr>
            <a:r>
              <a:rPr lang="ru-RU" dirty="0">
                <a:latin typeface="Times New Roman" panose="02020603050405020304" pitchFamily="18" charset="0"/>
              </a:rPr>
              <a:t>составные.</a:t>
            </a:r>
          </a:p>
          <a:p>
            <a:endParaRPr lang="ru-RU" dirty="0">
              <a:latin typeface="Times New Roman" panose="02020603050405020304" pitchFamily="18" charset="0"/>
            </a:endParaRPr>
          </a:p>
          <a:p>
            <a:r>
              <a:rPr lang="ru-RU" sz="2000" b="1" dirty="0">
                <a:solidFill>
                  <a:srgbClr val="0000CC"/>
                </a:solidFill>
                <a:latin typeface="Times New Roman" panose="02020603050405020304" pitchFamily="18" charset="0"/>
              </a:rPr>
              <a:t>Арифметическое выражение </a:t>
            </a:r>
            <a:r>
              <a:rPr lang="ru-RU" dirty="0">
                <a:latin typeface="Times New Roman" panose="02020603050405020304" pitchFamily="18" charset="0"/>
              </a:rPr>
              <a:t>– составной оператор.</a:t>
            </a:r>
          </a:p>
          <a:p>
            <a:r>
              <a:rPr lang="ru-RU" dirty="0">
                <a:latin typeface="Times New Roman" panose="02020603050405020304" pitchFamily="18" charset="0"/>
              </a:rPr>
              <a:t>Старшинство арифметических операторов:</a:t>
            </a:r>
          </a:p>
          <a:p>
            <a:pPr marL="342900" indent="-342900">
              <a:buFont typeface="+mj-lt"/>
              <a:buAutoNum type="arabicParenR"/>
            </a:pPr>
            <a:r>
              <a:rPr lang="ru-RU" dirty="0">
                <a:latin typeface="Times New Roman" panose="02020603050405020304" pitchFamily="18" charset="0"/>
              </a:rPr>
              <a:t>Умножение, деление;</a:t>
            </a:r>
          </a:p>
          <a:p>
            <a:pPr marL="342900" indent="-342900">
              <a:buFont typeface="+mj-lt"/>
              <a:buAutoNum type="arabicParenR"/>
            </a:pPr>
            <a:r>
              <a:rPr lang="ru-RU" dirty="0">
                <a:latin typeface="Times New Roman" panose="02020603050405020304" pitchFamily="18" charset="0"/>
              </a:rPr>
              <a:t>Сложение, вычитание.</a:t>
            </a:r>
          </a:p>
          <a:p>
            <a:r>
              <a:rPr lang="ru-RU" b="1" dirty="0">
                <a:latin typeface="Times New Roman" panose="02020603050405020304" pitchFamily="18" charset="0"/>
              </a:rPr>
              <a:t>Пример:</a:t>
            </a:r>
            <a:r>
              <a:rPr lang="ru-RU" dirty="0">
                <a:latin typeface="Times New Roman" panose="02020603050405020304" pitchFamily="18" charset="0"/>
              </a:rPr>
              <a:t> 2 + 3 * 7 - 9</a:t>
            </a:r>
            <a:endParaRPr lang="ru-RU" dirty="0"/>
          </a:p>
        </p:txBody>
      </p:sp>
    </p:spTree>
    <p:extLst>
      <p:ext uri="{BB962C8B-B14F-4D97-AF65-F5344CB8AC3E}">
        <p14:creationId xmlns:p14="http://schemas.microsoft.com/office/powerpoint/2010/main" val="3933387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06AA75-3C03-EA95-B0D9-9B2452DA3947}"/>
              </a:ext>
            </a:extLst>
          </p:cNvPr>
          <p:cNvSpPr>
            <a:spLocks noGrp="1"/>
          </p:cNvSpPr>
          <p:nvPr>
            <p:ph type="title"/>
          </p:nvPr>
        </p:nvSpPr>
        <p:spPr/>
        <p:txBody>
          <a:bodyPr/>
          <a:lstStyle/>
          <a:p>
            <a:r>
              <a:rPr lang="ru-RU" dirty="0"/>
              <a:t>Операции и операторы</a:t>
            </a:r>
          </a:p>
        </p:txBody>
      </p:sp>
      <p:sp>
        <p:nvSpPr>
          <p:cNvPr id="3" name="Номер слайда 2">
            <a:extLst>
              <a:ext uri="{FF2B5EF4-FFF2-40B4-BE49-F238E27FC236}">
                <a16:creationId xmlns:a16="http://schemas.microsoft.com/office/drawing/2014/main" id="{35F6EBC4-289C-A944-5E5B-4F3E9C157E2D}"/>
              </a:ext>
            </a:extLst>
          </p:cNvPr>
          <p:cNvSpPr>
            <a:spLocks noGrp="1"/>
          </p:cNvSpPr>
          <p:nvPr>
            <p:ph type="sldNum" sz="quarter" idx="12"/>
          </p:nvPr>
        </p:nvSpPr>
        <p:spPr/>
        <p:txBody>
          <a:bodyPr/>
          <a:lstStyle/>
          <a:p>
            <a:fld id="{A6986BD7-6655-4F5F-85F4-6C8BB4717485}" type="slidenum">
              <a:rPr lang="ru-RU" altLang="ru-RU" smtClean="0"/>
              <a:pPr/>
              <a:t>16</a:t>
            </a:fld>
            <a:endParaRPr lang="ru-RU" altLang="ru-RU"/>
          </a:p>
        </p:txBody>
      </p:sp>
      <p:sp>
        <p:nvSpPr>
          <p:cNvPr id="5" name="TextBox 4">
            <a:extLst>
              <a:ext uri="{FF2B5EF4-FFF2-40B4-BE49-F238E27FC236}">
                <a16:creationId xmlns:a16="http://schemas.microsoft.com/office/drawing/2014/main" id="{3FBE095B-8733-C330-EB32-891D5C5D35F9}"/>
              </a:ext>
            </a:extLst>
          </p:cNvPr>
          <p:cNvSpPr txBox="1"/>
          <p:nvPr/>
        </p:nvSpPr>
        <p:spPr>
          <a:xfrm>
            <a:off x="508000" y="1343378"/>
            <a:ext cx="11255022" cy="3170099"/>
          </a:xfrm>
          <a:prstGeom prst="rect">
            <a:avLst/>
          </a:prstGeom>
          <a:noFill/>
        </p:spPr>
        <p:txBody>
          <a:bodyPr wrap="square" rtlCol="0">
            <a:spAutoFit/>
          </a:bodyPr>
          <a:lstStyle/>
          <a:p>
            <a:r>
              <a:rPr lang="ru-RU" sz="2000" b="1" dirty="0">
                <a:solidFill>
                  <a:srgbClr val="0000CC"/>
                </a:solidFill>
              </a:rPr>
              <a:t>Логическое выражение</a:t>
            </a:r>
            <a:r>
              <a:rPr lang="ru-RU" dirty="0"/>
              <a:t> – составной оператор.</a:t>
            </a:r>
          </a:p>
          <a:p>
            <a:r>
              <a:rPr lang="ru-RU" dirty="0"/>
              <a:t>Старшинство логических операций:</a:t>
            </a:r>
          </a:p>
          <a:p>
            <a:pPr marL="342900" indent="-342900">
              <a:buFont typeface="+mj-lt"/>
              <a:buAutoNum type="arabicParenR"/>
            </a:pPr>
            <a:r>
              <a:rPr lang="ru-RU" dirty="0"/>
              <a:t>Отрицание;</a:t>
            </a:r>
          </a:p>
          <a:p>
            <a:pPr marL="342900" indent="-342900">
              <a:buFont typeface="+mj-lt"/>
              <a:buAutoNum type="arabicParenR"/>
            </a:pPr>
            <a:r>
              <a:rPr lang="ru-RU" dirty="0"/>
              <a:t>Логическое И</a:t>
            </a:r>
          </a:p>
          <a:p>
            <a:pPr marL="342900" indent="-342900">
              <a:buFont typeface="+mj-lt"/>
              <a:buAutoNum type="arabicParenR"/>
            </a:pPr>
            <a:r>
              <a:rPr lang="ru-RU" dirty="0"/>
              <a:t>Логическое ИЛИ</a:t>
            </a:r>
          </a:p>
          <a:p>
            <a:r>
              <a:rPr lang="ru-RU" b="1" dirty="0"/>
              <a:t>Пример: </a:t>
            </a:r>
            <a:r>
              <a:rPr lang="en-US" sz="1800" dirty="0">
                <a:effectLst/>
                <a:latin typeface="Times New Roman" panose="02020603050405020304" pitchFamily="18" charset="0"/>
                <a:ea typeface="Calibri" panose="020F0502020204030204" pitchFamily="34" charset="0"/>
              </a:rPr>
              <a:t>not V and L or Z and Y</a:t>
            </a:r>
            <a:endParaRPr lang="ru-RU" sz="1800" dirty="0">
              <a:effectLst/>
              <a:latin typeface="Times New Roman" panose="02020603050405020304" pitchFamily="18" charset="0"/>
              <a:ea typeface="Calibri" panose="020F0502020204030204" pitchFamily="34" charset="0"/>
            </a:endParaRPr>
          </a:p>
          <a:p>
            <a:pPr marL="342900" indent="-342900">
              <a:buFont typeface="+mj-lt"/>
              <a:buAutoNum type="arabicParenR"/>
            </a:pPr>
            <a:r>
              <a:rPr lang="en-US" sz="1800" dirty="0">
                <a:effectLst/>
                <a:latin typeface="Times New Roman" panose="02020603050405020304" pitchFamily="18" charset="0"/>
                <a:ea typeface="Calibri" panose="020F0502020204030204" pitchFamily="34" charset="0"/>
              </a:rPr>
              <a:t>not V</a:t>
            </a:r>
            <a:r>
              <a:rPr lang="ru-RU" sz="1800" dirty="0">
                <a:effectLst/>
                <a:latin typeface="Times New Roman" panose="02020603050405020304" pitchFamily="18" charset="0"/>
                <a:ea typeface="Calibri" panose="020F0502020204030204" pitchFamily="34" charset="0"/>
              </a:rPr>
              <a:t> (</a:t>
            </a:r>
            <a:r>
              <a:rPr lang="ru-RU" dirty="0">
                <a:latin typeface="Times New Roman" panose="02020603050405020304" pitchFamily="18" charset="0"/>
                <a:ea typeface="Calibri" panose="020F0502020204030204" pitchFamily="34" charset="0"/>
              </a:rPr>
              <a:t>о</a:t>
            </a:r>
            <a:r>
              <a:rPr lang="ru-RU" sz="1800" dirty="0">
                <a:effectLst/>
                <a:latin typeface="Times New Roman" panose="02020603050405020304" pitchFamily="18" charset="0"/>
                <a:ea typeface="Calibri" panose="020F0502020204030204" pitchFamily="34" charset="0"/>
              </a:rPr>
              <a:t>перанд 1)</a:t>
            </a:r>
          </a:p>
          <a:p>
            <a:pPr marL="342900" indent="-342900">
              <a:buFont typeface="+mj-lt"/>
              <a:buAutoNum type="arabicParenR"/>
            </a:pPr>
            <a:r>
              <a:rPr lang="ru-RU" sz="1800" b="1" dirty="0">
                <a:effectLst/>
                <a:latin typeface="Times New Roman" panose="02020603050405020304" pitchFamily="18" charset="0"/>
                <a:ea typeface="Calibri" panose="020F0502020204030204" pitchFamily="34" charset="0"/>
              </a:rPr>
              <a:t> </a:t>
            </a:r>
            <a:r>
              <a:rPr lang="ru-RU" sz="1800" b="1" i="1" dirty="0">
                <a:solidFill>
                  <a:srgbClr val="FF0000"/>
                </a:solidFill>
                <a:effectLst/>
                <a:latin typeface="Times New Roman" panose="02020603050405020304" pitchFamily="18" charset="0"/>
                <a:ea typeface="Calibri" panose="020F0502020204030204" pitchFamily="34" charset="0"/>
              </a:rPr>
              <a:t>операнд 1</a:t>
            </a:r>
            <a:r>
              <a:rPr lang="en-US" sz="1800" dirty="0">
                <a:effectLst/>
                <a:latin typeface="Times New Roman" panose="02020603050405020304" pitchFamily="18" charset="0"/>
                <a:ea typeface="Calibri" panose="020F0502020204030204" pitchFamily="34" charset="0"/>
              </a:rPr>
              <a:t> and L</a:t>
            </a:r>
            <a:r>
              <a:rPr lang="ru-RU" sz="1800" dirty="0">
                <a:effectLst/>
                <a:latin typeface="Times New Roman" panose="02020603050405020304" pitchFamily="18" charset="0"/>
                <a:ea typeface="Calibri" panose="020F0502020204030204" pitchFamily="34" charset="0"/>
              </a:rPr>
              <a:t> (операнд 2)</a:t>
            </a:r>
          </a:p>
          <a:p>
            <a:pPr marL="342900" indent="-342900">
              <a:buFont typeface="+mj-lt"/>
              <a:buAutoNum type="arabicParenR"/>
            </a:pPr>
            <a:r>
              <a:rPr lang="en-US" sz="1800" dirty="0">
                <a:effectLst/>
                <a:latin typeface="Times New Roman" panose="02020603050405020304" pitchFamily="18" charset="0"/>
                <a:ea typeface="Calibri" panose="020F0502020204030204" pitchFamily="34" charset="0"/>
              </a:rPr>
              <a:t>Z and Y</a:t>
            </a:r>
            <a:r>
              <a:rPr lang="ru-RU" sz="1800" dirty="0">
                <a:effectLst/>
                <a:latin typeface="Times New Roman" panose="02020603050405020304" pitchFamily="18" charset="0"/>
                <a:ea typeface="Calibri" panose="020F0502020204030204" pitchFamily="34" charset="0"/>
              </a:rPr>
              <a:t> (операнд 3)</a:t>
            </a:r>
          </a:p>
          <a:p>
            <a:pPr marL="342900" indent="-342900">
              <a:buFont typeface="+mj-lt"/>
              <a:buAutoNum type="arabicParenR"/>
            </a:pPr>
            <a:r>
              <a:rPr lang="ru-RU" b="1" dirty="0"/>
              <a:t> </a:t>
            </a:r>
            <a:r>
              <a:rPr lang="ru-RU" sz="1800" b="1" i="1" dirty="0">
                <a:solidFill>
                  <a:srgbClr val="FF0000"/>
                </a:solidFill>
                <a:effectLst/>
                <a:latin typeface="Times New Roman" panose="02020603050405020304" pitchFamily="18" charset="0"/>
                <a:ea typeface="Calibri" panose="020F0502020204030204" pitchFamily="34" charset="0"/>
              </a:rPr>
              <a:t>операнд 2</a:t>
            </a:r>
            <a:r>
              <a:rPr lang="en-US" sz="1800" b="1" dirty="0">
                <a:solidFill>
                  <a:srgbClr val="FF0000"/>
                </a:solidFill>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or </a:t>
            </a:r>
            <a:r>
              <a:rPr lang="ru-RU" sz="1800" b="1" i="1" dirty="0">
                <a:solidFill>
                  <a:srgbClr val="FF0000"/>
                </a:solidFill>
                <a:effectLst/>
                <a:latin typeface="Times New Roman" panose="02020603050405020304" pitchFamily="18" charset="0"/>
                <a:ea typeface="Calibri" panose="020F0502020204030204" pitchFamily="34" charset="0"/>
              </a:rPr>
              <a:t>операнд  3</a:t>
            </a:r>
          </a:p>
          <a:p>
            <a:endParaRPr lang="ru-RU" b="1" dirty="0"/>
          </a:p>
        </p:txBody>
      </p:sp>
    </p:spTree>
    <p:extLst>
      <p:ext uri="{BB962C8B-B14F-4D97-AF65-F5344CB8AC3E}">
        <p14:creationId xmlns:p14="http://schemas.microsoft.com/office/powerpoint/2010/main" val="672868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D14570-54E5-856C-FFF2-D71ED3B92E29}"/>
              </a:ext>
            </a:extLst>
          </p:cNvPr>
          <p:cNvSpPr>
            <a:spLocks noGrp="1"/>
          </p:cNvSpPr>
          <p:nvPr>
            <p:ph type="title"/>
          </p:nvPr>
        </p:nvSpPr>
        <p:spPr/>
        <p:txBody>
          <a:bodyPr/>
          <a:lstStyle/>
          <a:p>
            <a:r>
              <a:rPr lang="ru-RU" dirty="0"/>
              <a:t>Операции и операторы</a:t>
            </a:r>
          </a:p>
        </p:txBody>
      </p:sp>
      <p:sp>
        <p:nvSpPr>
          <p:cNvPr id="3" name="Номер слайда 2">
            <a:extLst>
              <a:ext uri="{FF2B5EF4-FFF2-40B4-BE49-F238E27FC236}">
                <a16:creationId xmlns:a16="http://schemas.microsoft.com/office/drawing/2014/main" id="{40544A31-09A1-A66F-D23C-F84147794F7A}"/>
              </a:ext>
            </a:extLst>
          </p:cNvPr>
          <p:cNvSpPr>
            <a:spLocks noGrp="1"/>
          </p:cNvSpPr>
          <p:nvPr>
            <p:ph type="sldNum" sz="quarter" idx="12"/>
          </p:nvPr>
        </p:nvSpPr>
        <p:spPr/>
        <p:txBody>
          <a:bodyPr/>
          <a:lstStyle/>
          <a:p>
            <a:fld id="{A6986BD7-6655-4F5F-85F4-6C8BB4717485}" type="slidenum">
              <a:rPr lang="ru-RU" altLang="ru-RU" smtClean="0"/>
              <a:pPr/>
              <a:t>17</a:t>
            </a:fld>
            <a:endParaRPr lang="ru-RU" altLang="ru-RU"/>
          </a:p>
        </p:txBody>
      </p:sp>
      <p:sp>
        <p:nvSpPr>
          <p:cNvPr id="4" name="TextBox 3">
            <a:extLst>
              <a:ext uri="{FF2B5EF4-FFF2-40B4-BE49-F238E27FC236}">
                <a16:creationId xmlns:a16="http://schemas.microsoft.com/office/drawing/2014/main" id="{58110BB0-8C1B-6A6D-92EF-8C2402CCEF2F}"/>
              </a:ext>
            </a:extLst>
          </p:cNvPr>
          <p:cNvSpPr txBox="1"/>
          <p:nvPr/>
        </p:nvSpPr>
        <p:spPr>
          <a:xfrm>
            <a:off x="508000" y="1377244"/>
            <a:ext cx="11255022" cy="4801314"/>
          </a:xfrm>
          <a:prstGeom prst="rect">
            <a:avLst/>
          </a:prstGeom>
          <a:noFill/>
        </p:spPr>
        <p:txBody>
          <a:bodyPr wrap="square" rtlCol="0">
            <a:spAutoFit/>
          </a:bodyPr>
          <a:lstStyle/>
          <a:p>
            <a:r>
              <a:rPr lang="ru-RU" b="1" dirty="0"/>
              <a:t>Разложение оператора на операции</a:t>
            </a:r>
          </a:p>
          <a:p>
            <a:endParaRPr lang="ru-RU" dirty="0"/>
          </a:p>
          <a:p>
            <a:r>
              <a:rPr lang="ru-RU" b="1" dirty="0"/>
              <a:t>Пример 1, оператор сложения</a:t>
            </a:r>
          </a:p>
          <a:p>
            <a:r>
              <a:rPr lang="ru-RU" dirty="0"/>
              <a:t>вычислить 5 + 7</a:t>
            </a:r>
          </a:p>
          <a:p>
            <a:r>
              <a:rPr lang="ru-RU" dirty="0"/>
              <a:t>Команда процессора 1: </a:t>
            </a:r>
            <a:r>
              <a:rPr lang="en-US" dirty="0"/>
              <a:t>R1 := 5</a:t>
            </a:r>
          </a:p>
          <a:p>
            <a:r>
              <a:rPr lang="ru-RU" dirty="0"/>
              <a:t>Команда процессора </a:t>
            </a:r>
            <a:r>
              <a:rPr lang="en-US" dirty="0"/>
              <a:t>2</a:t>
            </a:r>
            <a:r>
              <a:rPr lang="ru-RU" dirty="0"/>
              <a:t>: </a:t>
            </a:r>
            <a:r>
              <a:rPr lang="en-US" dirty="0"/>
              <a:t>R2 := 7</a:t>
            </a:r>
          </a:p>
          <a:p>
            <a:r>
              <a:rPr lang="ru-RU" dirty="0"/>
              <a:t>Команда процессора </a:t>
            </a:r>
            <a:r>
              <a:rPr lang="en-US" dirty="0"/>
              <a:t>3</a:t>
            </a:r>
            <a:r>
              <a:rPr lang="ru-RU" dirty="0"/>
              <a:t>: </a:t>
            </a:r>
            <a:r>
              <a:rPr lang="en-US" dirty="0"/>
              <a:t>R1 := R1 + R2</a:t>
            </a:r>
          </a:p>
          <a:p>
            <a:endParaRPr lang="en-US" dirty="0"/>
          </a:p>
          <a:p>
            <a:r>
              <a:rPr lang="ru-RU" b="1" dirty="0"/>
              <a:t>Пример 2, оператор умножения без сопроцессора</a:t>
            </a:r>
          </a:p>
          <a:p>
            <a:r>
              <a:rPr lang="ru-RU" dirty="0"/>
              <a:t>вычислить 7 * 5</a:t>
            </a:r>
          </a:p>
          <a:p>
            <a:r>
              <a:rPr lang="ru-RU" dirty="0"/>
              <a:t>Команда процессора 1: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1 := 0</a:t>
            </a:r>
          </a:p>
          <a:p>
            <a:r>
              <a:rPr lang="ru-RU" dirty="0"/>
              <a:t>Команда процессора 2: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2 := 7</a:t>
            </a:r>
          </a:p>
          <a:p>
            <a:r>
              <a:rPr lang="ru-RU" dirty="0"/>
              <a:t>Команда процессора 3: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3 := 5</a:t>
            </a:r>
          </a:p>
          <a:p>
            <a:r>
              <a:rPr lang="ru-RU" dirty="0"/>
              <a:t>Команда процессора 4: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Пока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3 больше 0 выполнять команды 5 и 6:</a:t>
            </a:r>
          </a:p>
          <a:p>
            <a:r>
              <a:rPr lang="ru-RU" dirty="0"/>
              <a:t>Команда процессора 5: </a:t>
            </a:r>
            <a:r>
              <a:rPr lang="ru-RU"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1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1 плюс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2</a:t>
            </a:r>
          </a:p>
          <a:p>
            <a:r>
              <a:rPr lang="ru-RU" dirty="0"/>
              <a:t>Команда процессора 6: </a:t>
            </a:r>
            <a:r>
              <a:rPr lang="ru-RU"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3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3 минус 1</a:t>
            </a:r>
          </a:p>
          <a:p>
            <a:endParaRPr lang="en-US" dirty="0"/>
          </a:p>
        </p:txBody>
      </p:sp>
    </p:spTree>
    <p:extLst>
      <p:ext uri="{BB962C8B-B14F-4D97-AF65-F5344CB8AC3E}">
        <p14:creationId xmlns:p14="http://schemas.microsoft.com/office/powerpoint/2010/main" val="1784913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D1BFF9-E903-1600-4E9B-C65D0F7D00D2}"/>
              </a:ext>
            </a:extLst>
          </p:cNvPr>
          <p:cNvSpPr>
            <a:spLocks noGrp="1"/>
          </p:cNvSpPr>
          <p:nvPr>
            <p:ph type="title"/>
          </p:nvPr>
        </p:nvSpPr>
        <p:spPr/>
        <p:txBody>
          <a:bodyPr/>
          <a:lstStyle/>
          <a:p>
            <a:r>
              <a:rPr lang="ru-RU" dirty="0"/>
              <a:t>Операции и операторы</a:t>
            </a:r>
          </a:p>
        </p:txBody>
      </p:sp>
      <p:sp>
        <p:nvSpPr>
          <p:cNvPr id="3" name="Номер слайда 2">
            <a:extLst>
              <a:ext uri="{FF2B5EF4-FFF2-40B4-BE49-F238E27FC236}">
                <a16:creationId xmlns:a16="http://schemas.microsoft.com/office/drawing/2014/main" id="{4101F399-9450-864C-D415-C6DDA7524D14}"/>
              </a:ext>
            </a:extLst>
          </p:cNvPr>
          <p:cNvSpPr>
            <a:spLocks noGrp="1"/>
          </p:cNvSpPr>
          <p:nvPr>
            <p:ph type="sldNum" sz="quarter" idx="12"/>
          </p:nvPr>
        </p:nvSpPr>
        <p:spPr/>
        <p:txBody>
          <a:bodyPr/>
          <a:lstStyle/>
          <a:p>
            <a:fld id="{A6986BD7-6655-4F5F-85F4-6C8BB4717485}" type="slidenum">
              <a:rPr lang="ru-RU" altLang="ru-RU" smtClean="0"/>
              <a:pPr/>
              <a:t>18</a:t>
            </a:fld>
            <a:endParaRPr lang="ru-RU" altLang="ru-RU"/>
          </a:p>
        </p:txBody>
      </p:sp>
      <p:sp>
        <p:nvSpPr>
          <p:cNvPr id="4" name="TextBox 3">
            <a:extLst>
              <a:ext uri="{FF2B5EF4-FFF2-40B4-BE49-F238E27FC236}">
                <a16:creationId xmlns:a16="http://schemas.microsoft.com/office/drawing/2014/main" id="{A37C1313-356D-5562-FEFA-9CB1F5441417}"/>
              </a:ext>
            </a:extLst>
          </p:cNvPr>
          <p:cNvSpPr txBox="1"/>
          <p:nvPr/>
        </p:nvSpPr>
        <p:spPr>
          <a:xfrm>
            <a:off x="414291" y="1388533"/>
            <a:ext cx="11168109" cy="3970318"/>
          </a:xfrm>
          <a:prstGeom prst="rect">
            <a:avLst/>
          </a:prstGeom>
          <a:noFill/>
        </p:spPr>
        <p:txBody>
          <a:bodyPr wrap="square" rtlCol="0">
            <a:spAutoFit/>
          </a:bodyPr>
          <a:lstStyle/>
          <a:p>
            <a:r>
              <a:rPr lang="ru-RU" b="1" dirty="0"/>
              <a:t>Пример 3, оператор умножения без сопроцессора</a:t>
            </a:r>
          </a:p>
          <a:p>
            <a:r>
              <a:rPr lang="ru-RU" dirty="0"/>
              <a:t>вычислить 5 * 7</a:t>
            </a:r>
          </a:p>
          <a:p>
            <a:r>
              <a:rPr lang="ru-RU" dirty="0"/>
              <a:t>Команда процессора 1: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1 := 0</a:t>
            </a:r>
          </a:p>
          <a:p>
            <a:r>
              <a:rPr lang="ru-RU" dirty="0"/>
              <a:t>Команда процессора 2: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2 := 5</a:t>
            </a:r>
          </a:p>
          <a:p>
            <a:r>
              <a:rPr lang="ru-RU" dirty="0"/>
              <a:t>Команда процессора 3: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3 := 7</a:t>
            </a:r>
          </a:p>
          <a:p>
            <a:r>
              <a:rPr lang="ru-RU" dirty="0"/>
              <a:t>Команда процессора 4: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Пока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3 больше 0 выполнять команды 5 и 6:</a:t>
            </a:r>
          </a:p>
          <a:p>
            <a:r>
              <a:rPr lang="ru-RU" dirty="0"/>
              <a:t>Команда процессора 5: </a:t>
            </a:r>
            <a:r>
              <a:rPr lang="ru-RU"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1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1 плюс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2</a:t>
            </a:r>
          </a:p>
          <a:p>
            <a:r>
              <a:rPr lang="ru-RU" dirty="0"/>
              <a:t>Команда процессора 6: </a:t>
            </a:r>
            <a:r>
              <a:rPr lang="ru-RU"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3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3 минус 1</a:t>
            </a:r>
          </a:p>
          <a:p>
            <a:endParaRPr lang="ru-RU" dirty="0">
              <a:latin typeface="Times New Roman" panose="02020603050405020304" pitchFamily="18" charset="0"/>
              <a:ea typeface="Calibri" panose="020F0502020204030204" pitchFamily="34" charset="0"/>
              <a:cs typeface="Times New Roman" panose="02020603050405020304" pitchFamily="18" charset="0"/>
            </a:endParaRPr>
          </a:p>
          <a:p>
            <a:r>
              <a:rPr lang="ru-RU" b="1" dirty="0"/>
              <a:t>Пример 3, оператор умножения с сопроцессором</a:t>
            </a:r>
          </a:p>
          <a:p>
            <a:r>
              <a:rPr lang="ru-RU" dirty="0">
                <a:latin typeface="Times New Roman" panose="02020603050405020304" pitchFamily="18" charset="0"/>
                <a:ea typeface="Calibri" panose="020F0502020204030204" pitchFamily="34" charset="0"/>
                <a:cs typeface="Times New Roman" panose="02020603050405020304" pitchFamily="18" charset="0"/>
              </a:rPr>
              <a:t>вычислить 5 * 7</a:t>
            </a:r>
          </a:p>
          <a:p>
            <a:r>
              <a:rPr lang="ru-RU" dirty="0"/>
              <a:t>Команда процессора 1: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1 := 5</a:t>
            </a:r>
          </a:p>
          <a:p>
            <a:r>
              <a:rPr lang="ru-RU" dirty="0"/>
              <a:t>Команда процессора 2: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2 := 7</a:t>
            </a:r>
          </a:p>
          <a:p>
            <a:r>
              <a:rPr lang="ru-RU" dirty="0"/>
              <a:t>Команда процессора 3: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1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1 умножить на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2</a:t>
            </a:r>
          </a:p>
        </p:txBody>
      </p:sp>
    </p:spTree>
    <p:extLst>
      <p:ext uri="{BB962C8B-B14F-4D97-AF65-F5344CB8AC3E}">
        <p14:creationId xmlns:p14="http://schemas.microsoft.com/office/powerpoint/2010/main" val="1331701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566E65-972A-FAFA-2BDB-4D85A0104373}"/>
              </a:ext>
            </a:extLst>
          </p:cNvPr>
          <p:cNvSpPr>
            <a:spLocks noGrp="1"/>
          </p:cNvSpPr>
          <p:nvPr>
            <p:ph type="title"/>
          </p:nvPr>
        </p:nvSpPr>
        <p:spPr/>
        <p:txBody>
          <a:bodyPr/>
          <a:lstStyle/>
          <a:p>
            <a:r>
              <a:rPr lang="ru-RU" dirty="0"/>
              <a:t>Оператор присваивания</a:t>
            </a:r>
          </a:p>
        </p:txBody>
      </p:sp>
      <p:sp>
        <p:nvSpPr>
          <p:cNvPr id="3" name="Номер слайда 2">
            <a:extLst>
              <a:ext uri="{FF2B5EF4-FFF2-40B4-BE49-F238E27FC236}">
                <a16:creationId xmlns:a16="http://schemas.microsoft.com/office/drawing/2014/main" id="{77FA5AA9-B6FA-7585-79B5-C25CD9E404CF}"/>
              </a:ext>
            </a:extLst>
          </p:cNvPr>
          <p:cNvSpPr>
            <a:spLocks noGrp="1"/>
          </p:cNvSpPr>
          <p:nvPr>
            <p:ph type="sldNum" sz="quarter" idx="12"/>
          </p:nvPr>
        </p:nvSpPr>
        <p:spPr/>
        <p:txBody>
          <a:bodyPr/>
          <a:lstStyle/>
          <a:p>
            <a:fld id="{A6986BD7-6655-4F5F-85F4-6C8BB4717485}" type="slidenum">
              <a:rPr lang="ru-RU" altLang="ru-RU" smtClean="0"/>
              <a:pPr/>
              <a:t>19</a:t>
            </a:fld>
            <a:endParaRPr lang="ru-RU" altLang="ru-RU"/>
          </a:p>
        </p:txBody>
      </p:sp>
      <p:sp>
        <p:nvSpPr>
          <p:cNvPr id="4" name="TextBox 3">
            <a:extLst>
              <a:ext uri="{FF2B5EF4-FFF2-40B4-BE49-F238E27FC236}">
                <a16:creationId xmlns:a16="http://schemas.microsoft.com/office/drawing/2014/main" id="{B08B22DC-332D-8953-0B26-9D579CA99BB7}"/>
              </a:ext>
            </a:extLst>
          </p:cNvPr>
          <p:cNvSpPr txBox="1"/>
          <p:nvPr/>
        </p:nvSpPr>
        <p:spPr>
          <a:xfrm>
            <a:off x="414291" y="1388533"/>
            <a:ext cx="11393887" cy="707886"/>
          </a:xfrm>
          <a:prstGeom prst="rect">
            <a:avLst/>
          </a:prstGeom>
          <a:noFill/>
        </p:spPr>
        <p:txBody>
          <a:bodyPr wrap="square" rtlCol="0">
            <a:spAutoFit/>
          </a:bodyPr>
          <a:lstStyle/>
          <a:p>
            <a:r>
              <a:rPr lang="ru-RU" sz="2000" b="1" dirty="0">
                <a:solidFill>
                  <a:srgbClr val="0000CC"/>
                </a:solidFill>
              </a:rPr>
              <a:t>Переменная</a:t>
            </a:r>
            <a:r>
              <a:rPr lang="ru-RU" dirty="0"/>
              <a:t> - символьное обозначение ячейки памяти.</a:t>
            </a:r>
          </a:p>
          <a:p>
            <a:r>
              <a:rPr lang="ru-RU" sz="2000" b="1" dirty="0">
                <a:solidFill>
                  <a:srgbClr val="0000CC"/>
                </a:solidFill>
              </a:rPr>
              <a:t>Значение переменной </a:t>
            </a:r>
            <a:r>
              <a:rPr lang="ru-RU" dirty="0"/>
              <a:t>– содержимое ячейки памяти.</a:t>
            </a:r>
          </a:p>
        </p:txBody>
      </p:sp>
      <p:sp>
        <p:nvSpPr>
          <p:cNvPr id="5" name="TextBox 4">
            <a:extLst>
              <a:ext uri="{FF2B5EF4-FFF2-40B4-BE49-F238E27FC236}">
                <a16:creationId xmlns:a16="http://schemas.microsoft.com/office/drawing/2014/main" id="{BA177538-0DB0-56B2-E15E-024BB6819B8E}"/>
              </a:ext>
            </a:extLst>
          </p:cNvPr>
          <p:cNvSpPr txBox="1"/>
          <p:nvPr/>
        </p:nvSpPr>
        <p:spPr>
          <a:xfrm>
            <a:off x="414291" y="2352231"/>
            <a:ext cx="11393887" cy="677108"/>
          </a:xfrm>
          <a:prstGeom prst="rect">
            <a:avLst/>
          </a:prstGeom>
          <a:noFill/>
        </p:spPr>
        <p:txBody>
          <a:bodyPr wrap="square" rtlCol="0">
            <a:spAutoFit/>
          </a:bodyPr>
          <a:lstStyle/>
          <a:p>
            <a:pPr algn="ctr"/>
            <a:r>
              <a:rPr lang="ru-RU" sz="2000" b="1" dirty="0">
                <a:effectLst/>
                <a:latin typeface="Times New Roman" panose="02020603050405020304" pitchFamily="18" charset="0"/>
                <a:ea typeface="Calibri" panose="020F0502020204030204" pitchFamily="34" charset="0"/>
                <a:cs typeface="Times New Roman" panose="02020603050405020304" pitchFamily="18" charset="0"/>
              </a:rPr>
              <a:t>Значение переменной нельзя «стереть», его можно только изменить.</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ru-RU" dirty="0"/>
          </a:p>
        </p:txBody>
      </p:sp>
      <p:sp>
        <p:nvSpPr>
          <p:cNvPr id="6" name="TextBox 5">
            <a:extLst>
              <a:ext uri="{FF2B5EF4-FFF2-40B4-BE49-F238E27FC236}">
                <a16:creationId xmlns:a16="http://schemas.microsoft.com/office/drawing/2014/main" id="{EE544B8B-C9A9-F520-A6EE-EC8FF75F2B13}"/>
              </a:ext>
            </a:extLst>
          </p:cNvPr>
          <p:cNvSpPr txBox="1"/>
          <p:nvPr/>
        </p:nvSpPr>
        <p:spPr>
          <a:xfrm>
            <a:off x="541867" y="3029339"/>
            <a:ext cx="11235842" cy="2308324"/>
          </a:xfrm>
          <a:prstGeom prst="rect">
            <a:avLst/>
          </a:prstGeom>
          <a:noFill/>
        </p:spPr>
        <p:txBody>
          <a:bodyPr wrap="square" rtlCol="0">
            <a:spAutoFit/>
          </a:bodyPr>
          <a:lstStyle/>
          <a:p>
            <a:r>
              <a:rPr lang="ru-RU" dirty="0"/>
              <a:t>Оператор присваивания обозначается </a:t>
            </a:r>
            <a:r>
              <a:rPr lang="ru-RU" b="1" dirty="0"/>
              <a:t>=</a:t>
            </a:r>
            <a:r>
              <a:rPr lang="ru-RU" dirty="0"/>
              <a:t> или </a:t>
            </a:r>
            <a:r>
              <a:rPr lang="ru-RU" b="1" dirty="0"/>
              <a:t>:=</a:t>
            </a:r>
          </a:p>
          <a:p>
            <a:endParaRPr lang="ru-RU" b="1" dirty="0"/>
          </a:p>
          <a:p>
            <a:r>
              <a:rPr lang="ru-RU" dirty="0"/>
              <a:t>Оператор присваивания выполняется за один такт процессора.</a:t>
            </a:r>
          </a:p>
          <a:p>
            <a:endParaRPr lang="ru-RU" dirty="0"/>
          </a:p>
          <a:p>
            <a:r>
              <a:rPr lang="ru-RU" dirty="0"/>
              <a:t>Оператор присваивания имеет два операнда: </a:t>
            </a:r>
            <a:r>
              <a:rPr lang="ru-RU" b="1" dirty="0"/>
              <a:t>левая часть</a:t>
            </a:r>
            <a:r>
              <a:rPr lang="ru-RU" dirty="0"/>
              <a:t> и </a:t>
            </a:r>
            <a:r>
              <a:rPr lang="ru-RU" b="1" dirty="0"/>
              <a:t>правая часть</a:t>
            </a:r>
            <a:r>
              <a:rPr lang="ru-RU" dirty="0"/>
              <a:t>.</a:t>
            </a:r>
          </a:p>
          <a:p>
            <a:endParaRPr lang="ru-RU" dirty="0"/>
          </a:p>
          <a:p>
            <a:r>
              <a:rPr lang="ru-RU" dirty="0"/>
              <a:t>Особый случай оператора присваивания: в выражении, стоящем в правой части, используется переменная, стоящая в левой части.</a:t>
            </a:r>
          </a:p>
        </p:txBody>
      </p:sp>
    </p:spTree>
    <p:extLst>
      <p:ext uri="{BB962C8B-B14F-4D97-AF65-F5344CB8AC3E}">
        <p14:creationId xmlns:p14="http://schemas.microsoft.com/office/powerpoint/2010/main" val="353205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5FC2FB-9667-2348-066A-0C48CAF8290B}"/>
              </a:ext>
            </a:extLst>
          </p:cNvPr>
          <p:cNvSpPr>
            <a:spLocks noGrp="1"/>
          </p:cNvSpPr>
          <p:nvPr>
            <p:ph type="title"/>
          </p:nvPr>
        </p:nvSpPr>
        <p:spPr/>
        <p:txBody>
          <a:bodyPr/>
          <a:lstStyle/>
          <a:p>
            <a:r>
              <a:rPr lang="ru-RU" dirty="0"/>
              <a:t>Развитие ЭВМ</a:t>
            </a:r>
          </a:p>
        </p:txBody>
      </p:sp>
      <p:sp>
        <p:nvSpPr>
          <p:cNvPr id="3" name="Номер слайда 2">
            <a:extLst>
              <a:ext uri="{FF2B5EF4-FFF2-40B4-BE49-F238E27FC236}">
                <a16:creationId xmlns:a16="http://schemas.microsoft.com/office/drawing/2014/main" id="{BE73C542-D238-82C1-E6E5-82B9CBDD6EFA}"/>
              </a:ext>
            </a:extLst>
          </p:cNvPr>
          <p:cNvSpPr>
            <a:spLocks noGrp="1"/>
          </p:cNvSpPr>
          <p:nvPr>
            <p:ph type="sldNum" sz="quarter" idx="12"/>
          </p:nvPr>
        </p:nvSpPr>
        <p:spPr/>
        <p:txBody>
          <a:bodyPr/>
          <a:lstStyle/>
          <a:p>
            <a:fld id="{A6986BD7-6655-4F5F-85F4-6C8BB4717485}" type="slidenum">
              <a:rPr lang="ru-RU" altLang="ru-RU" smtClean="0"/>
              <a:pPr/>
              <a:t>2</a:t>
            </a:fld>
            <a:endParaRPr lang="ru-RU" altLang="ru-RU"/>
          </a:p>
        </p:txBody>
      </p:sp>
      <p:graphicFrame>
        <p:nvGraphicFramePr>
          <p:cNvPr id="4" name="Таблица 3">
            <a:extLst>
              <a:ext uri="{FF2B5EF4-FFF2-40B4-BE49-F238E27FC236}">
                <a16:creationId xmlns:a16="http://schemas.microsoft.com/office/drawing/2014/main" id="{6AAFD7DC-3D24-79AA-5DFD-5703E73AFFA7}"/>
              </a:ext>
            </a:extLst>
          </p:cNvPr>
          <p:cNvGraphicFramePr>
            <a:graphicFrameLocks noGrp="1"/>
          </p:cNvGraphicFramePr>
          <p:nvPr>
            <p:extLst>
              <p:ext uri="{D42A27DB-BD31-4B8C-83A1-F6EECF244321}">
                <p14:modId xmlns:p14="http://schemas.microsoft.com/office/powerpoint/2010/main" val="765611135"/>
              </p:ext>
            </p:extLst>
          </p:nvPr>
        </p:nvGraphicFramePr>
        <p:xfrm>
          <a:off x="541867" y="1284110"/>
          <a:ext cx="11266308" cy="4963160"/>
        </p:xfrm>
        <a:graphic>
          <a:graphicData uri="http://schemas.openxmlformats.org/drawingml/2006/table">
            <a:tbl>
              <a:tblPr firstRow="1" bandRow="1">
                <a:tableStyleId>{5C22544A-7EE6-4342-B048-85BDC9FD1C3A}</a:tableStyleId>
              </a:tblPr>
              <a:tblGrid>
                <a:gridCol w="2816577">
                  <a:extLst>
                    <a:ext uri="{9D8B030D-6E8A-4147-A177-3AD203B41FA5}">
                      <a16:colId xmlns:a16="http://schemas.microsoft.com/office/drawing/2014/main" val="914291572"/>
                    </a:ext>
                  </a:extLst>
                </a:gridCol>
                <a:gridCol w="2816577">
                  <a:extLst>
                    <a:ext uri="{9D8B030D-6E8A-4147-A177-3AD203B41FA5}">
                      <a16:colId xmlns:a16="http://schemas.microsoft.com/office/drawing/2014/main" val="169417059"/>
                    </a:ext>
                  </a:extLst>
                </a:gridCol>
                <a:gridCol w="2816577">
                  <a:extLst>
                    <a:ext uri="{9D8B030D-6E8A-4147-A177-3AD203B41FA5}">
                      <a16:colId xmlns:a16="http://schemas.microsoft.com/office/drawing/2014/main" val="1862092511"/>
                    </a:ext>
                  </a:extLst>
                </a:gridCol>
                <a:gridCol w="2816577">
                  <a:extLst>
                    <a:ext uri="{9D8B030D-6E8A-4147-A177-3AD203B41FA5}">
                      <a16:colId xmlns:a16="http://schemas.microsoft.com/office/drawing/2014/main" val="1018020732"/>
                    </a:ext>
                  </a:extLst>
                </a:gridCol>
              </a:tblGrid>
              <a:tr h="370840">
                <a:tc>
                  <a:txBody>
                    <a:bodyPr/>
                    <a:lstStyle/>
                    <a:p>
                      <a:pPr algn="ctr"/>
                      <a:r>
                        <a:rPr lang="ru-RU" dirty="0"/>
                        <a:t>Годы</a:t>
                      </a:r>
                    </a:p>
                  </a:txBody>
                  <a:tcPr/>
                </a:tc>
                <a:tc>
                  <a:txBody>
                    <a:bodyPr/>
                    <a:lstStyle/>
                    <a:p>
                      <a:pPr algn="ctr"/>
                      <a:r>
                        <a:rPr lang="ru-RU" dirty="0"/>
                        <a:t>Технология</a:t>
                      </a:r>
                    </a:p>
                  </a:txBody>
                  <a:tcPr/>
                </a:tc>
                <a:tc>
                  <a:txBody>
                    <a:bodyPr/>
                    <a:lstStyle/>
                    <a:p>
                      <a:pPr algn="ctr"/>
                      <a:r>
                        <a:rPr lang="ru-RU" dirty="0"/>
                        <a:t>Авторы</a:t>
                      </a:r>
                    </a:p>
                  </a:txBody>
                  <a:tcPr/>
                </a:tc>
                <a:tc>
                  <a:txBody>
                    <a:bodyPr/>
                    <a:lstStyle/>
                    <a:p>
                      <a:pPr algn="ctr"/>
                      <a:r>
                        <a:rPr lang="ru-RU" dirty="0" err="1"/>
                        <a:t>Технологичская</a:t>
                      </a:r>
                      <a:r>
                        <a:rPr lang="ru-RU" dirty="0"/>
                        <a:t> база</a:t>
                      </a:r>
                    </a:p>
                  </a:txBody>
                  <a:tcPr/>
                </a:tc>
                <a:extLst>
                  <a:ext uri="{0D108BD9-81ED-4DB2-BD59-A6C34878D82A}">
                    <a16:rowId xmlns:a16="http://schemas.microsoft.com/office/drawing/2014/main" val="1685374204"/>
                  </a:ext>
                </a:extLst>
              </a:tr>
              <a:tr h="370840">
                <a:tc>
                  <a:txBody>
                    <a:bodyPr/>
                    <a:lstStyle/>
                    <a:p>
                      <a:r>
                        <a:rPr lang="ru-RU" dirty="0"/>
                        <a:t>17-й век</a:t>
                      </a:r>
                    </a:p>
                  </a:txBody>
                  <a:tcPr/>
                </a:tc>
                <a:tc>
                  <a:txBody>
                    <a:bodyPr/>
                    <a:lstStyle/>
                    <a:p>
                      <a:r>
                        <a:rPr lang="ru-RU" dirty="0"/>
                        <a:t>Арифмометр</a:t>
                      </a:r>
                    </a:p>
                  </a:txBody>
                  <a:tcPr/>
                </a:tc>
                <a:tc>
                  <a:txBody>
                    <a:bodyPr/>
                    <a:lstStyle/>
                    <a:p>
                      <a:r>
                        <a:rPr lang="ru-RU" dirty="0"/>
                        <a:t>Вильгельм </a:t>
                      </a:r>
                      <a:r>
                        <a:rPr lang="ru-RU" dirty="0" err="1"/>
                        <a:t>Шиккард</a:t>
                      </a:r>
                      <a:r>
                        <a:rPr lang="ru-RU" dirty="0"/>
                        <a:t>, </a:t>
                      </a:r>
                      <a:r>
                        <a:rPr lang="ru-RU" dirty="0" err="1"/>
                        <a:t>Блез</a:t>
                      </a:r>
                      <a:r>
                        <a:rPr lang="ru-RU" dirty="0"/>
                        <a:t> Паскаль, Лейбниц</a:t>
                      </a:r>
                    </a:p>
                  </a:txBody>
                  <a:tcPr/>
                </a:tc>
                <a:tc>
                  <a:txBody>
                    <a:bodyPr/>
                    <a:lstStyle/>
                    <a:p>
                      <a:r>
                        <a:rPr lang="ru-RU" dirty="0"/>
                        <a:t>Механические операции.</a:t>
                      </a:r>
                    </a:p>
                  </a:txBody>
                  <a:tcPr/>
                </a:tc>
                <a:extLst>
                  <a:ext uri="{0D108BD9-81ED-4DB2-BD59-A6C34878D82A}">
                    <a16:rowId xmlns:a16="http://schemas.microsoft.com/office/drawing/2014/main" val="2170756288"/>
                  </a:ext>
                </a:extLst>
              </a:tr>
              <a:tr h="370840">
                <a:tc>
                  <a:txBody>
                    <a:bodyPr/>
                    <a:lstStyle/>
                    <a:p>
                      <a:r>
                        <a:rPr lang="ru-RU" dirty="0"/>
                        <a:t>18-й век</a:t>
                      </a:r>
                    </a:p>
                  </a:txBody>
                  <a:tcPr/>
                </a:tc>
                <a:tc>
                  <a:txBody>
                    <a:bodyPr/>
                    <a:lstStyle/>
                    <a:p>
                      <a:r>
                        <a:rPr lang="ru-RU" dirty="0"/>
                        <a:t>Машина Беббиджа</a:t>
                      </a:r>
                    </a:p>
                  </a:txBody>
                  <a:tcPr/>
                </a:tc>
                <a:tc>
                  <a:txBody>
                    <a:bodyPr/>
                    <a:lstStyle/>
                    <a:p>
                      <a:r>
                        <a:rPr lang="ru-RU" dirty="0"/>
                        <a:t>Чарльз Беббидж</a:t>
                      </a:r>
                    </a:p>
                  </a:txBody>
                  <a:tcPr/>
                </a:tc>
                <a:tc>
                  <a:txBody>
                    <a:bodyPr/>
                    <a:lstStyle/>
                    <a:p>
                      <a:r>
                        <a:rPr lang="ru-RU" dirty="0"/>
                        <a:t>Механические операции</a:t>
                      </a:r>
                    </a:p>
                  </a:txBody>
                  <a:tcPr/>
                </a:tc>
                <a:extLst>
                  <a:ext uri="{0D108BD9-81ED-4DB2-BD59-A6C34878D82A}">
                    <a16:rowId xmlns:a16="http://schemas.microsoft.com/office/drawing/2014/main" val="1728249979"/>
                  </a:ext>
                </a:extLst>
              </a:tr>
              <a:tr h="370840">
                <a:tc>
                  <a:txBody>
                    <a:bodyPr/>
                    <a:lstStyle/>
                    <a:p>
                      <a:r>
                        <a:rPr lang="ru-RU" dirty="0"/>
                        <a:t>1890-й год</a:t>
                      </a:r>
                    </a:p>
                  </a:txBody>
                  <a:tcPr/>
                </a:tc>
                <a:tc>
                  <a:txBody>
                    <a:bodyPr/>
                    <a:lstStyle/>
                    <a:p>
                      <a:r>
                        <a:rPr lang="ru-RU" dirty="0"/>
                        <a:t>Табулятор (электро-механическая счётная машина).</a:t>
                      </a:r>
                    </a:p>
                  </a:txBody>
                  <a:tcPr/>
                </a:tc>
                <a:tc>
                  <a:txBody>
                    <a:bodyPr/>
                    <a:lstStyle/>
                    <a:p>
                      <a:r>
                        <a:rPr lang="ru-RU" dirty="0"/>
                        <a:t>Герман Холлерит, основатель </a:t>
                      </a:r>
                      <a:r>
                        <a:rPr lang="en-US" dirty="0"/>
                        <a:t>CRT</a:t>
                      </a:r>
                      <a:r>
                        <a:rPr lang="ru-RU" dirty="0"/>
                        <a:t> (в последствии </a:t>
                      </a:r>
                      <a:r>
                        <a:rPr lang="en-US" dirty="0"/>
                        <a:t>IBM)</a:t>
                      </a:r>
                      <a:endParaRPr lang="ru-RU" dirty="0"/>
                    </a:p>
                  </a:txBody>
                  <a:tcPr/>
                </a:tc>
                <a:tc>
                  <a:txBody>
                    <a:bodyPr/>
                    <a:lstStyle/>
                    <a:p>
                      <a:r>
                        <a:rPr lang="ru-RU" dirty="0"/>
                        <a:t>Реле</a:t>
                      </a:r>
                    </a:p>
                  </a:txBody>
                  <a:tcPr/>
                </a:tc>
                <a:extLst>
                  <a:ext uri="{0D108BD9-81ED-4DB2-BD59-A6C34878D82A}">
                    <a16:rowId xmlns:a16="http://schemas.microsoft.com/office/drawing/2014/main" val="2443924533"/>
                  </a:ext>
                </a:extLst>
              </a:tr>
              <a:tr h="370840">
                <a:tc>
                  <a:txBody>
                    <a:bodyPr/>
                    <a:lstStyle/>
                    <a:p>
                      <a:r>
                        <a:rPr lang="ru-RU" dirty="0"/>
                        <a:t>1950-е годы</a:t>
                      </a:r>
                    </a:p>
                  </a:txBody>
                  <a:tcPr/>
                </a:tc>
                <a:tc>
                  <a:txBody>
                    <a:bodyPr/>
                    <a:lstStyle/>
                    <a:p>
                      <a:r>
                        <a:rPr lang="ru-RU" dirty="0"/>
                        <a:t>Первое поколение ЭВМ</a:t>
                      </a:r>
                    </a:p>
                  </a:txBody>
                  <a:tcPr/>
                </a:tc>
                <a:tc>
                  <a:txBody>
                    <a:bodyPr/>
                    <a:lstStyle/>
                    <a:p>
                      <a:r>
                        <a:rPr lang="ru-RU" dirty="0"/>
                        <a:t>Фон Нейман.</a:t>
                      </a:r>
                    </a:p>
                  </a:txBody>
                  <a:tcPr/>
                </a:tc>
                <a:tc>
                  <a:txBody>
                    <a:bodyPr/>
                    <a:lstStyle/>
                    <a:p>
                      <a:r>
                        <a:rPr lang="ru-RU" dirty="0"/>
                        <a:t>Лампы</a:t>
                      </a:r>
                    </a:p>
                  </a:txBody>
                  <a:tcPr/>
                </a:tc>
                <a:extLst>
                  <a:ext uri="{0D108BD9-81ED-4DB2-BD59-A6C34878D82A}">
                    <a16:rowId xmlns:a16="http://schemas.microsoft.com/office/drawing/2014/main" val="1493006188"/>
                  </a:ext>
                </a:extLst>
              </a:tr>
              <a:tr h="370840">
                <a:tc>
                  <a:txBody>
                    <a:bodyPr/>
                    <a:lstStyle/>
                    <a:p>
                      <a:r>
                        <a:rPr lang="ru-RU" dirty="0"/>
                        <a:t>1960-е годы</a:t>
                      </a:r>
                    </a:p>
                  </a:txBody>
                  <a:tcPr/>
                </a:tc>
                <a:tc>
                  <a:txBody>
                    <a:bodyPr/>
                    <a:lstStyle/>
                    <a:p>
                      <a:r>
                        <a:rPr lang="ru-RU" dirty="0"/>
                        <a:t>Второе поколение ЭВМ</a:t>
                      </a:r>
                    </a:p>
                  </a:txBody>
                  <a:tcPr/>
                </a:tc>
                <a:tc>
                  <a:txBody>
                    <a:bodyPr/>
                    <a:lstStyle/>
                    <a:p>
                      <a:endParaRPr lang="ru-RU" dirty="0"/>
                    </a:p>
                  </a:txBody>
                  <a:tcPr/>
                </a:tc>
                <a:tc>
                  <a:txBody>
                    <a:bodyPr/>
                    <a:lstStyle/>
                    <a:p>
                      <a:r>
                        <a:rPr lang="ru-RU" dirty="0"/>
                        <a:t>Транзисторы</a:t>
                      </a:r>
                    </a:p>
                  </a:txBody>
                  <a:tcPr/>
                </a:tc>
                <a:extLst>
                  <a:ext uri="{0D108BD9-81ED-4DB2-BD59-A6C34878D82A}">
                    <a16:rowId xmlns:a16="http://schemas.microsoft.com/office/drawing/2014/main" val="3006900826"/>
                  </a:ext>
                </a:extLst>
              </a:tr>
              <a:tr h="370840">
                <a:tc>
                  <a:txBody>
                    <a:bodyPr/>
                    <a:lstStyle/>
                    <a:p>
                      <a:r>
                        <a:rPr lang="ru-RU" dirty="0"/>
                        <a:t>1970-е годы</a:t>
                      </a:r>
                    </a:p>
                  </a:txBody>
                  <a:tcPr/>
                </a:tc>
                <a:tc>
                  <a:txBody>
                    <a:bodyPr/>
                    <a:lstStyle/>
                    <a:p>
                      <a:r>
                        <a:rPr lang="ru-RU" dirty="0"/>
                        <a:t>Третье поколение ЭВМ</a:t>
                      </a:r>
                    </a:p>
                  </a:txBody>
                  <a:tcPr/>
                </a:tc>
                <a:tc>
                  <a:txBody>
                    <a:bodyPr/>
                    <a:lstStyle/>
                    <a:p>
                      <a:endParaRPr lang="ru-RU" dirty="0"/>
                    </a:p>
                  </a:txBody>
                  <a:tcPr/>
                </a:tc>
                <a:tc>
                  <a:txBody>
                    <a:bodyPr/>
                    <a:lstStyle/>
                    <a:p>
                      <a:r>
                        <a:rPr lang="ru-RU" dirty="0"/>
                        <a:t>Интегральные схемы</a:t>
                      </a:r>
                    </a:p>
                  </a:txBody>
                  <a:tcPr/>
                </a:tc>
                <a:extLst>
                  <a:ext uri="{0D108BD9-81ED-4DB2-BD59-A6C34878D82A}">
                    <a16:rowId xmlns:a16="http://schemas.microsoft.com/office/drawing/2014/main" val="3217906755"/>
                  </a:ext>
                </a:extLst>
              </a:tr>
              <a:tr h="370840">
                <a:tc>
                  <a:txBody>
                    <a:bodyPr/>
                    <a:lstStyle/>
                    <a:p>
                      <a:r>
                        <a:rPr lang="ru-RU" dirty="0"/>
                        <a:t>1980-е годы</a:t>
                      </a:r>
                    </a:p>
                  </a:txBody>
                  <a:tcPr/>
                </a:tc>
                <a:tc>
                  <a:txBody>
                    <a:bodyPr/>
                    <a:lstStyle/>
                    <a:p>
                      <a:r>
                        <a:rPr lang="ru-RU" dirty="0"/>
                        <a:t>Четвёртое поколение ЭВМ</a:t>
                      </a:r>
                    </a:p>
                  </a:txBody>
                  <a:tcPr/>
                </a:tc>
                <a:tc>
                  <a:txBody>
                    <a:bodyPr/>
                    <a:lstStyle/>
                    <a:p>
                      <a:endParaRPr lang="ru-RU" dirty="0"/>
                    </a:p>
                  </a:txBody>
                  <a:tcPr/>
                </a:tc>
                <a:tc>
                  <a:txBody>
                    <a:bodyPr/>
                    <a:lstStyle/>
                    <a:p>
                      <a:r>
                        <a:rPr lang="ru-RU" dirty="0"/>
                        <a:t>Сверхбольшие интегральные схемы</a:t>
                      </a:r>
                    </a:p>
                  </a:txBody>
                  <a:tcPr/>
                </a:tc>
                <a:extLst>
                  <a:ext uri="{0D108BD9-81ED-4DB2-BD59-A6C34878D82A}">
                    <a16:rowId xmlns:a16="http://schemas.microsoft.com/office/drawing/2014/main" val="14362114"/>
                  </a:ext>
                </a:extLst>
              </a:tr>
              <a:tr h="370840">
                <a:tc>
                  <a:txBody>
                    <a:bodyPr/>
                    <a:lstStyle/>
                    <a:p>
                      <a:r>
                        <a:rPr lang="ru-RU" dirty="0"/>
                        <a:t>1990-е годы до наших дней</a:t>
                      </a:r>
                    </a:p>
                  </a:txBody>
                  <a:tcPr/>
                </a:tc>
                <a:tc>
                  <a:txBody>
                    <a:bodyPr/>
                    <a:lstStyle/>
                    <a:p>
                      <a:r>
                        <a:rPr lang="ru-RU" dirty="0"/>
                        <a:t>Пятое поколение ЭВМ</a:t>
                      </a:r>
                    </a:p>
                  </a:txBody>
                  <a:tcPr/>
                </a:tc>
                <a:tc>
                  <a:txBody>
                    <a:bodyPr/>
                    <a:lstStyle/>
                    <a:p>
                      <a:endParaRPr lang="ru-RU" dirty="0"/>
                    </a:p>
                  </a:txBody>
                  <a:tcPr/>
                </a:tc>
                <a:tc>
                  <a:txBody>
                    <a:bodyPr/>
                    <a:lstStyle/>
                    <a:p>
                      <a:r>
                        <a:rPr lang="ru-RU" dirty="0"/>
                        <a:t>Новые физические эффекты, нейронные сети…</a:t>
                      </a:r>
                    </a:p>
                  </a:txBody>
                  <a:tcPr/>
                </a:tc>
                <a:extLst>
                  <a:ext uri="{0D108BD9-81ED-4DB2-BD59-A6C34878D82A}">
                    <a16:rowId xmlns:a16="http://schemas.microsoft.com/office/drawing/2014/main" val="3512295143"/>
                  </a:ext>
                </a:extLst>
              </a:tr>
            </a:tbl>
          </a:graphicData>
        </a:graphic>
      </p:graphicFrame>
    </p:spTree>
    <p:extLst>
      <p:ext uri="{BB962C8B-B14F-4D97-AF65-F5344CB8AC3E}">
        <p14:creationId xmlns:p14="http://schemas.microsoft.com/office/powerpoint/2010/main" val="3028866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55426A-27A4-A8A0-DF4B-1A268FFD8C82}"/>
              </a:ext>
            </a:extLst>
          </p:cNvPr>
          <p:cNvSpPr>
            <a:spLocks noGrp="1"/>
          </p:cNvSpPr>
          <p:nvPr>
            <p:ph type="title"/>
          </p:nvPr>
        </p:nvSpPr>
        <p:spPr/>
        <p:txBody>
          <a:bodyPr/>
          <a:lstStyle/>
          <a:p>
            <a:r>
              <a:rPr lang="ru-RU" dirty="0"/>
              <a:t>Условные операторы</a:t>
            </a:r>
          </a:p>
        </p:txBody>
      </p:sp>
      <p:sp>
        <p:nvSpPr>
          <p:cNvPr id="3" name="Номер слайда 2">
            <a:extLst>
              <a:ext uri="{FF2B5EF4-FFF2-40B4-BE49-F238E27FC236}">
                <a16:creationId xmlns:a16="http://schemas.microsoft.com/office/drawing/2014/main" id="{80745ED3-942F-A074-B3E5-E3D8CC085D32}"/>
              </a:ext>
            </a:extLst>
          </p:cNvPr>
          <p:cNvSpPr>
            <a:spLocks noGrp="1"/>
          </p:cNvSpPr>
          <p:nvPr>
            <p:ph type="sldNum" sz="quarter" idx="12"/>
          </p:nvPr>
        </p:nvSpPr>
        <p:spPr/>
        <p:txBody>
          <a:bodyPr/>
          <a:lstStyle/>
          <a:p>
            <a:fld id="{A6986BD7-6655-4F5F-85F4-6C8BB4717485}" type="slidenum">
              <a:rPr lang="ru-RU" altLang="ru-RU" smtClean="0"/>
              <a:pPr/>
              <a:t>20</a:t>
            </a:fld>
            <a:endParaRPr lang="ru-RU" altLang="ru-RU"/>
          </a:p>
        </p:txBody>
      </p:sp>
      <p:sp>
        <p:nvSpPr>
          <p:cNvPr id="4" name="TextBox 3">
            <a:extLst>
              <a:ext uri="{FF2B5EF4-FFF2-40B4-BE49-F238E27FC236}">
                <a16:creationId xmlns:a16="http://schemas.microsoft.com/office/drawing/2014/main" id="{EB9028A6-1BB9-E5D0-A36B-EB071AD4386D}"/>
              </a:ext>
            </a:extLst>
          </p:cNvPr>
          <p:cNvSpPr txBox="1"/>
          <p:nvPr/>
        </p:nvSpPr>
        <p:spPr>
          <a:xfrm>
            <a:off x="530578" y="1422400"/>
            <a:ext cx="11168109" cy="923330"/>
          </a:xfrm>
          <a:prstGeom prst="rect">
            <a:avLst/>
          </a:prstGeom>
          <a:noFill/>
        </p:spPr>
        <p:txBody>
          <a:bodyPr wrap="square" rtlCol="0">
            <a:spAutoFit/>
          </a:bodyPr>
          <a:lstStyle/>
          <a:p>
            <a:r>
              <a:rPr lang="ru-RU" dirty="0"/>
              <a:t>Задача: вычислить значение выражения </a:t>
            </a:r>
            <a:r>
              <a:rPr lang="en-US" b="1" dirty="0"/>
              <a:t>C := A / B</a:t>
            </a:r>
          </a:p>
          <a:p>
            <a:endParaRPr lang="en-US" b="1" dirty="0"/>
          </a:p>
          <a:p>
            <a:r>
              <a:rPr lang="ru-RU" b="1" dirty="0"/>
              <a:t>Что произойдёт, если В = 0?</a:t>
            </a:r>
          </a:p>
        </p:txBody>
      </p:sp>
      <p:sp>
        <p:nvSpPr>
          <p:cNvPr id="5" name="TextBox 4">
            <a:extLst>
              <a:ext uri="{FF2B5EF4-FFF2-40B4-BE49-F238E27FC236}">
                <a16:creationId xmlns:a16="http://schemas.microsoft.com/office/drawing/2014/main" id="{D64B8683-C940-3A70-FC45-E59E5EFD7CAA}"/>
              </a:ext>
            </a:extLst>
          </p:cNvPr>
          <p:cNvSpPr txBox="1"/>
          <p:nvPr/>
        </p:nvSpPr>
        <p:spPr>
          <a:xfrm>
            <a:off x="620889" y="2438398"/>
            <a:ext cx="11168109" cy="1015663"/>
          </a:xfrm>
          <a:prstGeom prst="rect">
            <a:avLst/>
          </a:prstGeom>
          <a:noFill/>
        </p:spPr>
        <p:txBody>
          <a:bodyPr wrap="square" rtlCol="0">
            <a:spAutoFit/>
          </a:bodyPr>
          <a:lstStyle/>
          <a:p>
            <a:r>
              <a:rPr lang="ru-RU" sz="2000" b="1" dirty="0">
                <a:solidFill>
                  <a:srgbClr val="0000CC"/>
                </a:solidFill>
              </a:rPr>
              <a:t>Пятый принцип фон Неймана:</a:t>
            </a:r>
          </a:p>
          <a:p>
            <a:r>
              <a:rPr lang="ru-RU" sz="2000" b="1" dirty="0">
                <a:effectLst/>
                <a:latin typeface="Times New Roman" panose="02020603050405020304" pitchFamily="18" charset="0"/>
                <a:ea typeface="Calibri" panose="020F0502020204030204" pitchFamily="34" charset="0"/>
              </a:rPr>
              <a:t>принцип последовательного программного управления, может нарушаться для перехода к произвольной команде в последовательности команд.</a:t>
            </a:r>
            <a:endParaRPr lang="ru-RU" sz="2000" dirty="0"/>
          </a:p>
        </p:txBody>
      </p:sp>
      <p:pic>
        <p:nvPicPr>
          <p:cNvPr id="7" name="Рисунок 6">
            <a:extLst>
              <a:ext uri="{FF2B5EF4-FFF2-40B4-BE49-F238E27FC236}">
                <a16:creationId xmlns:a16="http://schemas.microsoft.com/office/drawing/2014/main" id="{E6A8B717-D926-A6B2-D1DF-BDB43A3F1155}"/>
              </a:ext>
            </a:extLst>
          </p:cNvPr>
          <p:cNvPicPr>
            <a:picLocks noChangeAspect="1"/>
          </p:cNvPicPr>
          <p:nvPr/>
        </p:nvPicPr>
        <p:blipFill rotWithShape="1">
          <a:blip r:embed="rId2">
            <a:extLst>
              <a:ext uri="{28A0092B-C50C-407E-A947-70E740481C1C}">
                <a14:useLocalDpi xmlns:a14="http://schemas.microsoft.com/office/drawing/2010/main" val="0"/>
              </a:ext>
            </a:extLst>
          </a:blip>
          <a:srcRect l="12826" t="6063" r="5180" b="70826"/>
          <a:stretch/>
        </p:blipFill>
        <p:spPr bwMode="auto">
          <a:xfrm>
            <a:off x="2318760" y="3546728"/>
            <a:ext cx="7554480" cy="3010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63324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611110-96F8-86E8-FFF4-A63463CA7319}"/>
              </a:ext>
            </a:extLst>
          </p:cNvPr>
          <p:cNvSpPr>
            <a:spLocks noGrp="1"/>
          </p:cNvSpPr>
          <p:nvPr>
            <p:ph type="title"/>
          </p:nvPr>
        </p:nvSpPr>
        <p:spPr/>
        <p:txBody>
          <a:bodyPr/>
          <a:lstStyle/>
          <a:p>
            <a:r>
              <a:rPr lang="ru-RU" dirty="0"/>
              <a:t>Условные операторы</a:t>
            </a:r>
          </a:p>
        </p:txBody>
      </p:sp>
      <p:sp>
        <p:nvSpPr>
          <p:cNvPr id="3" name="Номер слайда 2">
            <a:extLst>
              <a:ext uri="{FF2B5EF4-FFF2-40B4-BE49-F238E27FC236}">
                <a16:creationId xmlns:a16="http://schemas.microsoft.com/office/drawing/2014/main" id="{871899DA-346F-543C-C03E-49D3DD2CC3CF}"/>
              </a:ext>
            </a:extLst>
          </p:cNvPr>
          <p:cNvSpPr>
            <a:spLocks noGrp="1"/>
          </p:cNvSpPr>
          <p:nvPr>
            <p:ph type="sldNum" sz="quarter" idx="12"/>
          </p:nvPr>
        </p:nvSpPr>
        <p:spPr/>
        <p:txBody>
          <a:bodyPr/>
          <a:lstStyle/>
          <a:p>
            <a:fld id="{A6986BD7-6655-4F5F-85F4-6C8BB4717485}" type="slidenum">
              <a:rPr lang="ru-RU" altLang="ru-RU" smtClean="0"/>
              <a:pPr/>
              <a:t>21</a:t>
            </a:fld>
            <a:endParaRPr lang="ru-RU" altLang="ru-RU"/>
          </a:p>
        </p:txBody>
      </p:sp>
      <p:sp>
        <p:nvSpPr>
          <p:cNvPr id="4" name="TextBox 3">
            <a:extLst>
              <a:ext uri="{FF2B5EF4-FFF2-40B4-BE49-F238E27FC236}">
                <a16:creationId xmlns:a16="http://schemas.microsoft.com/office/drawing/2014/main" id="{25CEB9AB-5F89-9520-EC9A-40E23BE7761A}"/>
              </a:ext>
            </a:extLst>
          </p:cNvPr>
          <p:cNvSpPr txBox="1"/>
          <p:nvPr/>
        </p:nvSpPr>
        <p:spPr>
          <a:xfrm>
            <a:off x="530578" y="1388533"/>
            <a:ext cx="11255022" cy="923330"/>
          </a:xfrm>
          <a:prstGeom prst="rect">
            <a:avLst/>
          </a:prstGeom>
          <a:noFill/>
        </p:spPr>
        <p:txBody>
          <a:bodyPr wrap="square" rtlCol="0">
            <a:spAutoFit/>
          </a:bodyPr>
          <a:lstStyle/>
          <a:p>
            <a:r>
              <a:rPr lang="ru-RU" b="1" dirty="0"/>
              <a:t>Безусловный переход </a:t>
            </a:r>
            <a:r>
              <a:rPr lang="ru-RU" dirty="0"/>
              <a:t>осуществляется путём записи в счётчик команд адреса произвольной ячейки памяти.</a:t>
            </a:r>
          </a:p>
          <a:p>
            <a:r>
              <a:rPr lang="ru-RU" dirty="0"/>
              <a:t>Оператор, реализующий команду безусловного перехода обозначается </a:t>
            </a:r>
            <a:r>
              <a:rPr lang="en-US" b="1" dirty="0" err="1"/>
              <a:t>GoTo</a:t>
            </a:r>
            <a:r>
              <a:rPr lang="en-US" dirty="0"/>
              <a:t>.</a:t>
            </a:r>
            <a:endParaRPr lang="ru-RU" dirty="0"/>
          </a:p>
        </p:txBody>
      </p:sp>
      <p:sp>
        <p:nvSpPr>
          <p:cNvPr id="6" name="TextBox 5">
            <a:extLst>
              <a:ext uri="{FF2B5EF4-FFF2-40B4-BE49-F238E27FC236}">
                <a16:creationId xmlns:a16="http://schemas.microsoft.com/office/drawing/2014/main" id="{656D04B1-8355-99D2-5D25-E2EE4DECDF93}"/>
              </a:ext>
            </a:extLst>
          </p:cNvPr>
          <p:cNvSpPr txBox="1"/>
          <p:nvPr/>
        </p:nvSpPr>
        <p:spPr>
          <a:xfrm>
            <a:off x="530578" y="2434647"/>
            <a:ext cx="11255022" cy="369332"/>
          </a:xfrm>
          <a:prstGeom prst="rect">
            <a:avLst/>
          </a:prstGeom>
          <a:noFill/>
        </p:spPr>
        <p:txBody>
          <a:bodyPr wrap="square" rtlCol="0">
            <a:spAutoFit/>
          </a:bodyPr>
          <a:lstStyle/>
          <a:p>
            <a:r>
              <a:rPr lang="ru-RU" dirty="0"/>
              <a:t>Оператор условного перехода обозначается </a:t>
            </a:r>
            <a:r>
              <a:rPr lang="en-US" b="1" dirty="0"/>
              <a:t>IF.</a:t>
            </a:r>
            <a:endParaRPr lang="ru-RU" b="1" dirty="0"/>
          </a:p>
        </p:txBody>
      </p:sp>
      <p:pic>
        <p:nvPicPr>
          <p:cNvPr id="8" name="Рисунок 7">
            <a:extLst>
              <a:ext uri="{FF2B5EF4-FFF2-40B4-BE49-F238E27FC236}">
                <a16:creationId xmlns:a16="http://schemas.microsoft.com/office/drawing/2014/main" id="{5D2AA0D8-650A-3730-268A-521E925C278D}"/>
              </a:ext>
            </a:extLst>
          </p:cNvPr>
          <p:cNvPicPr>
            <a:picLocks noChangeAspect="1"/>
          </p:cNvPicPr>
          <p:nvPr/>
        </p:nvPicPr>
        <p:blipFill rotWithShape="1">
          <a:blip r:embed="rId2">
            <a:extLst>
              <a:ext uri="{28A0092B-C50C-407E-A947-70E740481C1C}">
                <a14:useLocalDpi xmlns:a14="http://schemas.microsoft.com/office/drawing/2010/main" val="0"/>
              </a:ext>
            </a:extLst>
          </a:blip>
          <a:srcRect l="22033" t="4924" b="66403"/>
          <a:stretch/>
        </p:blipFill>
        <p:spPr bwMode="auto">
          <a:xfrm>
            <a:off x="2386612" y="2887131"/>
            <a:ext cx="7418776" cy="35228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9173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B8FD54-1C86-FEC9-536F-84140FDB5D9E}"/>
              </a:ext>
            </a:extLst>
          </p:cNvPr>
          <p:cNvSpPr>
            <a:spLocks noGrp="1"/>
          </p:cNvSpPr>
          <p:nvPr>
            <p:ph type="title"/>
          </p:nvPr>
        </p:nvSpPr>
        <p:spPr/>
        <p:txBody>
          <a:bodyPr/>
          <a:lstStyle/>
          <a:p>
            <a:r>
              <a:rPr lang="ru-RU" dirty="0"/>
              <a:t>Условные операторы</a:t>
            </a:r>
          </a:p>
        </p:txBody>
      </p:sp>
      <p:sp>
        <p:nvSpPr>
          <p:cNvPr id="3" name="Номер слайда 2">
            <a:extLst>
              <a:ext uri="{FF2B5EF4-FFF2-40B4-BE49-F238E27FC236}">
                <a16:creationId xmlns:a16="http://schemas.microsoft.com/office/drawing/2014/main" id="{DFAF357E-5DCA-5619-C843-B32DE3D2C2E7}"/>
              </a:ext>
            </a:extLst>
          </p:cNvPr>
          <p:cNvSpPr>
            <a:spLocks noGrp="1"/>
          </p:cNvSpPr>
          <p:nvPr>
            <p:ph type="sldNum" sz="quarter" idx="12"/>
          </p:nvPr>
        </p:nvSpPr>
        <p:spPr/>
        <p:txBody>
          <a:bodyPr/>
          <a:lstStyle/>
          <a:p>
            <a:fld id="{A6986BD7-6655-4F5F-85F4-6C8BB4717485}" type="slidenum">
              <a:rPr lang="ru-RU" altLang="ru-RU" smtClean="0"/>
              <a:pPr/>
              <a:t>22</a:t>
            </a:fld>
            <a:endParaRPr lang="ru-RU" altLang="ru-RU"/>
          </a:p>
        </p:txBody>
      </p:sp>
      <p:pic>
        <p:nvPicPr>
          <p:cNvPr id="5" name="Рисунок 4">
            <a:extLst>
              <a:ext uri="{FF2B5EF4-FFF2-40B4-BE49-F238E27FC236}">
                <a16:creationId xmlns:a16="http://schemas.microsoft.com/office/drawing/2014/main" id="{454C94A6-E935-9643-B524-2C80C10E8D48}"/>
              </a:ext>
            </a:extLst>
          </p:cNvPr>
          <p:cNvPicPr>
            <a:picLocks noChangeAspect="1"/>
          </p:cNvPicPr>
          <p:nvPr/>
        </p:nvPicPr>
        <p:blipFill rotWithShape="1">
          <a:blip r:embed="rId2">
            <a:extLst>
              <a:ext uri="{28A0092B-C50C-407E-A947-70E740481C1C}">
                <a14:useLocalDpi xmlns:a14="http://schemas.microsoft.com/office/drawing/2010/main" val="0"/>
              </a:ext>
            </a:extLst>
          </a:blip>
          <a:srcRect l="15959" t="3295" b="46281"/>
          <a:stretch/>
        </p:blipFill>
        <p:spPr bwMode="auto">
          <a:xfrm>
            <a:off x="2608933" y="1152809"/>
            <a:ext cx="6974134" cy="5403919"/>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1F3B99DA-40E8-60D7-1E32-689A08DBB4E6}"/>
              </a:ext>
            </a:extLst>
          </p:cNvPr>
          <p:cNvSpPr txBox="1"/>
          <p:nvPr/>
        </p:nvSpPr>
        <p:spPr>
          <a:xfrm>
            <a:off x="414290" y="1535289"/>
            <a:ext cx="2588553" cy="369332"/>
          </a:xfrm>
          <a:prstGeom prst="rect">
            <a:avLst/>
          </a:prstGeom>
          <a:noFill/>
        </p:spPr>
        <p:txBody>
          <a:bodyPr wrap="square" rtlCol="0">
            <a:spAutoFit/>
          </a:bodyPr>
          <a:lstStyle/>
          <a:p>
            <a:r>
              <a:rPr lang="ru-RU" b="1" dirty="0"/>
              <a:t>Если В = 0, то С := 1</a:t>
            </a:r>
          </a:p>
        </p:txBody>
      </p:sp>
    </p:spTree>
    <p:extLst>
      <p:ext uri="{BB962C8B-B14F-4D97-AF65-F5344CB8AC3E}">
        <p14:creationId xmlns:p14="http://schemas.microsoft.com/office/powerpoint/2010/main" val="2896744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D5DE3B-F9BE-A3B0-6ED2-F24D7B387715}"/>
              </a:ext>
            </a:extLst>
          </p:cNvPr>
          <p:cNvSpPr>
            <a:spLocks noGrp="1"/>
          </p:cNvSpPr>
          <p:nvPr>
            <p:ph type="title"/>
          </p:nvPr>
        </p:nvSpPr>
        <p:spPr/>
        <p:txBody>
          <a:bodyPr/>
          <a:lstStyle/>
          <a:p>
            <a:r>
              <a:rPr lang="ru-RU" dirty="0"/>
              <a:t>Условные операторы</a:t>
            </a:r>
          </a:p>
        </p:txBody>
      </p:sp>
      <p:sp>
        <p:nvSpPr>
          <p:cNvPr id="3" name="Номер слайда 2">
            <a:extLst>
              <a:ext uri="{FF2B5EF4-FFF2-40B4-BE49-F238E27FC236}">
                <a16:creationId xmlns:a16="http://schemas.microsoft.com/office/drawing/2014/main" id="{0A368E3B-1FCA-4295-9F85-7FE5E22C32F9}"/>
              </a:ext>
            </a:extLst>
          </p:cNvPr>
          <p:cNvSpPr>
            <a:spLocks noGrp="1"/>
          </p:cNvSpPr>
          <p:nvPr>
            <p:ph type="sldNum" sz="quarter" idx="12"/>
          </p:nvPr>
        </p:nvSpPr>
        <p:spPr/>
        <p:txBody>
          <a:bodyPr/>
          <a:lstStyle/>
          <a:p>
            <a:fld id="{A6986BD7-6655-4F5F-85F4-6C8BB4717485}" type="slidenum">
              <a:rPr lang="ru-RU" altLang="ru-RU" smtClean="0"/>
              <a:pPr/>
              <a:t>23</a:t>
            </a:fld>
            <a:endParaRPr lang="ru-RU" altLang="ru-RU"/>
          </a:p>
        </p:txBody>
      </p:sp>
      <p:pic>
        <p:nvPicPr>
          <p:cNvPr id="5" name="Рисунок 4">
            <a:extLst>
              <a:ext uri="{FF2B5EF4-FFF2-40B4-BE49-F238E27FC236}">
                <a16:creationId xmlns:a16="http://schemas.microsoft.com/office/drawing/2014/main" id="{D71F3A1C-2E17-FE70-AA9F-79B485C9606F}"/>
              </a:ext>
            </a:extLst>
          </p:cNvPr>
          <p:cNvPicPr>
            <a:picLocks noChangeAspect="1"/>
          </p:cNvPicPr>
          <p:nvPr/>
        </p:nvPicPr>
        <p:blipFill rotWithShape="1">
          <a:blip r:embed="rId2">
            <a:extLst>
              <a:ext uri="{28A0092B-C50C-407E-A947-70E740481C1C}">
                <a14:useLocalDpi xmlns:a14="http://schemas.microsoft.com/office/drawing/2010/main" val="0"/>
              </a:ext>
            </a:extLst>
          </a:blip>
          <a:srcRect l="19209" t="3596" b="51274"/>
          <a:stretch/>
        </p:blipFill>
        <p:spPr bwMode="auto">
          <a:xfrm>
            <a:off x="2252134" y="1155318"/>
            <a:ext cx="7687733" cy="5443653"/>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989D3ADC-A251-B2F4-E6FF-5FD400445D9B}"/>
              </a:ext>
            </a:extLst>
          </p:cNvPr>
          <p:cNvSpPr txBox="1"/>
          <p:nvPr/>
        </p:nvSpPr>
        <p:spPr>
          <a:xfrm>
            <a:off x="169332" y="2777067"/>
            <a:ext cx="4402667" cy="369332"/>
          </a:xfrm>
          <a:prstGeom prst="rect">
            <a:avLst/>
          </a:prstGeom>
          <a:noFill/>
        </p:spPr>
        <p:txBody>
          <a:bodyPr wrap="square" rtlCol="0">
            <a:spAutoFit/>
          </a:bodyPr>
          <a:lstStyle/>
          <a:p>
            <a:r>
              <a:rPr lang="ru-RU" b="1" dirty="0"/>
              <a:t>Если В = 0, то С вычислять не нужно</a:t>
            </a:r>
          </a:p>
        </p:txBody>
      </p:sp>
      <p:cxnSp>
        <p:nvCxnSpPr>
          <p:cNvPr id="9" name="Прямая соединительная линия 8">
            <a:extLst>
              <a:ext uri="{FF2B5EF4-FFF2-40B4-BE49-F238E27FC236}">
                <a16:creationId xmlns:a16="http://schemas.microsoft.com/office/drawing/2014/main" id="{D6EAB13F-E159-03B1-8675-CF994118B5DD}"/>
              </a:ext>
            </a:extLst>
          </p:cNvPr>
          <p:cNvCxnSpPr/>
          <p:nvPr/>
        </p:nvCxnSpPr>
        <p:spPr bwMode="auto">
          <a:xfrm>
            <a:off x="2709333" y="5610578"/>
            <a:ext cx="6333067" cy="0"/>
          </a:xfrm>
          <a:prstGeom prst="line">
            <a:avLst/>
          </a:prstGeom>
          <a:noFill/>
          <a:ln w="2857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222707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52F235-6F0B-0D96-F78E-A796163D06A1}"/>
              </a:ext>
            </a:extLst>
          </p:cNvPr>
          <p:cNvSpPr>
            <a:spLocks noGrp="1"/>
          </p:cNvSpPr>
          <p:nvPr>
            <p:ph type="title"/>
          </p:nvPr>
        </p:nvSpPr>
        <p:spPr/>
        <p:txBody>
          <a:bodyPr/>
          <a:lstStyle/>
          <a:p>
            <a:r>
              <a:rPr lang="ru-RU" dirty="0"/>
              <a:t>Условные операторы</a:t>
            </a:r>
          </a:p>
        </p:txBody>
      </p:sp>
      <p:sp>
        <p:nvSpPr>
          <p:cNvPr id="3" name="Номер слайда 2">
            <a:extLst>
              <a:ext uri="{FF2B5EF4-FFF2-40B4-BE49-F238E27FC236}">
                <a16:creationId xmlns:a16="http://schemas.microsoft.com/office/drawing/2014/main" id="{BA5BB2F6-0F4C-DB85-EDE3-BE911996622E}"/>
              </a:ext>
            </a:extLst>
          </p:cNvPr>
          <p:cNvSpPr>
            <a:spLocks noGrp="1"/>
          </p:cNvSpPr>
          <p:nvPr>
            <p:ph type="sldNum" sz="quarter" idx="12"/>
          </p:nvPr>
        </p:nvSpPr>
        <p:spPr/>
        <p:txBody>
          <a:bodyPr/>
          <a:lstStyle/>
          <a:p>
            <a:fld id="{A6986BD7-6655-4F5F-85F4-6C8BB4717485}" type="slidenum">
              <a:rPr lang="ru-RU" altLang="ru-RU" smtClean="0"/>
              <a:pPr/>
              <a:t>24</a:t>
            </a:fld>
            <a:endParaRPr lang="ru-RU" altLang="ru-RU"/>
          </a:p>
        </p:txBody>
      </p:sp>
      <p:sp>
        <p:nvSpPr>
          <p:cNvPr id="4" name="TextBox 3">
            <a:extLst>
              <a:ext uri="{FF2B5EF4-FFF2-40B4-BE49-F238E27FC236}">
                <a16:creationId xmlns:a16="http://schemas.microsoft.com/office/drawing/2014/main" id="{4085BB8D-8988-A022-7337-164080058760}"/>
              </a:ext>
            </a:extLst>
          </p:cNvPr>
          <p:cNvSpPr txBox="1"/>
          <p:nvPr/>
        </p:nvSpPr>
        <p:spPr>
          <a:xfrm>
            <a:off x="508000" y="1377244"/>
            <a:ext cx="11168109" cy="1754326"/>
          </a:xfrm>
          <a:prstGeom prst="rect">
            <a:avLst/>
          </a:prstGeom>
          <a:noFill/>
        </p:spPr>
        <p:txBody>
          <a:bodyPr wrap="square" rtlCol="0">
            <a:spAutoFit/>
          </a:bodyPr>
          <a:lstStyle/>
          <a:p>
            <a:r>
              <a:rPr lang="ru-RU" dirty="0"/>
              <a:t>Задача:</a:t>
            </a:r>
          </a:p>
          <a:p>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Заданы три переменные: К, С, А и В. Переменная К может принимать три значения: 0, 1, 2.</a:t>
            </a:r>
          </a:p>
          <a:p>
            <a:r>
              <a:rPr lang="ru-RU" sz="1800" b="1" dirty="0">
                <a:effectLst/>
                <a:latin typeface="Times New Roman" panose="02020603050405020304" pitchFamily="18" charset="0"/>
                <a:ea typeface="Calibri" panose="020F0502020204030204" pitchFamily="34" charset="0"/>
                <a:cs typeface="Times New Roman" panose="02020603050405020304" pitchFamily="18" charset="0"/>
              </a:rPr>
              <a:t>Если К = 0</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то значение переменной С вычисляется по формуле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p>
          <a:p>
            <a:r>
              <a:rPr lang="ru-RU" sz="1800" b="1" dirty="0">
                <a:effectLst/>
                <a:latin typeface="Times New Roman" panose="02020603050405020304" pitchFamily="18" charset="0"/>
                <a:ea typeface="Calibri" panose="020F0502020204030204" pitchFamily="34" charset="0"/>
                <a:cs typeface="Times New Roman" panose="02020603050405020304" pitchFamily="18" charset="0"/>
              </a:rPr>
              <a:t>Если К = 1</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то значение переменной С вычисляется по формуле: С := А – В.</a:t>
            </a:r>
          </a:p>
          <a:p>
            <a:r>
              <a:rPr lang="ru-RU" sz="1800" b="1" dirty="0">
                <a:effectLst/>
                <a:latin typeface="Times New Roman" panose="02020603050405020304" pitchFamily="18" charset="0"/>
                <a:ea typeface="Calibri" panose="020F0502020204030204" pitchFamily="34" charset="0"/>
                <a:cs typeface="Times New Roman" panose="02020603050405020304" pitchFamily="18" charset="0"/>
              </a:rPr>
              <a:t>Если К = 2</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то значение переменной С вычисляется по формуле: С := А* В.</a:t>
            </a:r>
          </a:p>
          <a:p>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1BDC370C-928D-E381-16E0-D46847C2376B}"/>
              </a:ext>
            </a:extLst>
          </p:cNvPr>
          <p:cNvPicPr>
            <a:picLocks noChangeAspect="1"/>
          </p:cNvPicPr>
          <p:nvPr/>
        </p:nvPicPr>
        <p:blipFill rotWithShape="1">
          <a:blip r:embed="rId2">
            <a:extLst>
              <a:ext uri="{28A0092B-C50C-407E-A947-70E740481C1C}">
                <a14:useLocalDpi xmlns:a14="http://schemas.microsoft.com/office/drawing/2010/main" val="0"/>
              </a:ext>
            </a:extLst>
          </a:blip>
          <a:srcRect l="22601" t="5300" r="18150" b="78686"/>
          <a:stretch/>
        </p:blipFill>
        <p:spPr bwMode="auto">
          <a:xfrm>
            <a:off x="1541944" y="3131570"/>
            <a:ext cx="9108113" cy="3395426"/>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54849C68-8C5E-AF40-F86D-B3263B9FE6F7}"/>
              </a:ext>
            </a:extLst>
          </p:cNvPr>
          <p:cNvSpPr txBox="1"/>
          <p:nvPr/>
        </p:nvSpPr>
        <p:spPr>
          <a:xfrm>
            <a:off x="169333" y="3251200"/>
            <a:ext cx="2212623" cy="923330"/>
          </a:xfrm>
          <a:prstGeom prst="rect">
            <a:avLst/>
          </a:prstGeom>
          <a:noFill/>
        </p:spPr>
        <p:txBody>
          <a:bodyPr wrap="square" rtlCol="0">
            <a:spAutoFit/>
          </a:bodyPr>
          <a:lstStyle/>
          <a:p>
            <a:r>
              <a:rPr lang="ru-RU" b="1" dirty="0"/>
              <a:t>Оператор ветвления:</a:t>
            </a:r>
          </a:p>
          <a:p>
            <a:r>
              <a:rPr lang="en-US" dirty="0"/>
              <a:t>Switch </a:t>
            </a:r>
            <a:r>
              <a:rPr lang="ru-RU" dirty="0"/>
              <a:t>или </a:t>
            </a:r>
            <a:r>
              <a:rPr lang="en-US" dirty="0"/>
              <a:t>Case</a:t>
            </a:r>
            <a:endParaRPr lang="ru-RU" dirty="0"/>
          </a:p>
        </p:txBody>
      </p:sp>
    </p:spTree>
    <p:extLst>
      <p:ext uri="{BB962C8B-B14F-4D97-AF65-F5344CB8AC3E}">
        <p14:creationId xmlns:p14="http://schemas.microsoft.com/office/powerpoint/2010/main" val="4262884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9262C2-20E9-2EFA-ECF2-05D1C97FC467}"/>
              </a:ext>
            </a:extLst>
          </p:cNvPr>
          <p:cNvSpPr>
            <a:spLocks noGrp="1"/>
          </p:cNvSpPr>
          <p:nvPr>
            <p:ph type="title"/>
          </p:nvPr>
        </p:nvSpPr>
        <p:spPr/>
        <p:txBody>
          <a:bodyPr/>
          <a:lstStyle/>
          <a:p>
            <a:r>
              <a:rPr lang="ru-RU" dirty="0"/>
              <a:t>Оператор цикла</a:t>
            </a:r>
          </a:p>
        </p:txBody>
      </p:sp>
      <p:sp>
        <p:nvSpPr>
          <p:cNvPr id="3" name="Номер слайда 2">
            <a:extLst>
              <a:ext uri="{FF2B5EF4-FFF2-40B4-BE49-F238E27FC236}">
                <a16:creationId xmlns:a16="http://schemas.microsoft.com/office/drawing/2014/main" id="{881AA786-7C70-5C52-9087-3A51095512AE}"/>
              </a:ext>
            </a:extLst>
          </p:cNvPr>
          <p:cNvSpPr>
            <a:spLocks noGrp="1"/>
          </p:cNvSpPr>
          <p:nvPr>
            <p:ph type="sldNum" sz="quarter" idx="12"/>
          </p:nvPr>
        </p:nvSpPr>
        <p:spPr/>
        <p:txBody>
          <a:bodyPr/>
          <a:lstStyle/>
          <a:p>
            <a:fld id="{A6986BD7-6655-4F5F-85F4-6C8BB4717485}" type="slidenum">
              <a:rPr lang="ru-RU" altLang="ru-RU" smtClean="0"/>
              <a:pPr/>
              <a:t>25</a:t>
            </a:fld>
            <a:endParaRPr lang="ru-RU" altLang="ru-RU"/>
          </a:p>
        </p:txBody>
      </p:sp>
      <p:sp>
        <p:nvSpPr>
          <p:cNvPr id="4" name="TextBox 3">
            <a:extLst>
              <a:ext uri="{FF2B5EF4-FFF2-40B4-BE49-F238E27FC236}">
                <a16:creationId xmlns:a16="http://schemas.microsoft.com/office/drawing/2014/main" id="{BEA56F06-7D9C-A55B-CB87-F6F2755A58E4}"/>
              </a:ext>
            </a:extLst>
          </p:cNvPr>
          <p:cNvSpPr txBox="1"/>
          <p:nvPr/>
        </p:nvSpPr>
        <p:spPr>
          <a:xfrm>
            <a:off x="519289" y="1456267"/>
            <a:ext cx="11168109" cy="1538883"/>
          </a:xfrm>
          <a:prstGeom prst="rect">
            <a:avLst/>
          </a:prstGeom>
          <a:noFill/>
        </p:spPr>
        <p:txBody>
          <a:bodyPr wrap="square" rtlCol="0">
            <a:spAutoFit/>
          </a:bodyPr>
          <a:lstStyle/>
          <a:p>
            <a:pPr lvl="0" algn="just"/>
            <a:r>
              <a:rPr lang="ru-RU" sz="2000" b="1" dirty="0">
                <a:effectLst/>
                <a:latin typeface="Times New Roman" panose="02020603050405020304" pitchFamily="18" charset="0"/>
                <a:ea typeface="Calibri" panose="020F0502020204030204" pitchFamily="34" charset="0"/>
                <a:cs typeface="Times New Roman" panose="02020603050405020304" pitchFamily="18" charset="0"/>
              </a:rPr>
              <a:t>Передача управления вперёд: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номер ячейки памяти, который заносится в регистр адреса процессора больше номера ячейки памяти с текущей командой.</a:t>
            </a:r>
          </a:p>
          <a:p>
            <a:pPr lvl="0" algn="just"/>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r>
              <a:rPr lang="ru-RU" sz="2000" b="1" dirty="0">
                <a:latin typeface="Times New Roman" panose="02020603050405020304" pitchFamily="18" charset="0"/>
                <a:ea typeface="Calibri" panose="020F0502020204030204" pitchFamily="34" charset="0"/>
                <a:cs typeface="Times New Roman" panose="02020603050405020304" pitchFamily="18" charset="0"/>
              </a:rPr>
              <a:t>Передача управления назад: </a:t>
            </a:r>
            <a:r>
              <a:rPr lang="ru-RU" dirty="0">
                <a:latin typeface="Times New Roman" panose="02020603050405020304" pitchFamily="18" charset="0"/>
                <a:ea typeface="Calibri" panose="020F0502020204030204" pitchFamily="34" charset="0"/>
                <a:cs typeface="Times New Roman" panose="02020603050405020304" pitchFamily="18" charset="0"/>
              </a:rPr>
              <a:t>н</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омер ячейки памяти, который заносится в регистр адреса процессора меньше номера ячейки памяти с текущей командой.</a:t>
            </a:r>
          </a:p>
        </p:txBody>
      </p:sp>
      <p:pic>
        <p:nvPicPr>
          <p:cNvPr id="6" name="Рисунок 5">
            <a:extLst>
              <a:ext uri="{FF2B5EF4-FFF2-40B4-BE49-F238E27FC236}">
                <a16:creationId xmlns:a16="http://schemas.microsoft.com/office/drawing/2014/main" id="{D01ABBBF-3290-0836-27D8-675155FF9FEB}"/>
              </a:ext>
            </a:extLst>
          </p:cNvPr>
          <p:cNvPicPr>
            <a:picLocks noChangeAspect="1"/>
          </p:cNvPicPr>
          <p:nvPr/>
        </p:nvPicPr>
        <p:blipFill rotWithShape="1">
          <a:blip r:embed="rId2">
            <a:extLst>
              <a:ext uri="{28A0092B-C50C-407E-A947-70E740481C1C}">
                <a14:useLocalDpi xmlns:a14="http://schemas.microsoft.com/office/drawing/2010/main" val="0"/>
              </a:ext>
            </a:extLst>
          </a:blip>
          <a:srcRect l="5664" t="4313" r="52739" b="63007"/>
          <a:stretch/>
        </p:blipFill>
        <p:spPr bwMode="auto">
          <a:xfrm>
            <a:off x="4335893" y="2995150"/>
            <a:ext cx="3205603" cy="356157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499725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EF08D6-91E7-3FE3-960E-B49C24B48481}"/>
              </a:ext>
            </a:extLst>
          </p:cNvPr>
          <p:cNvSpPr>
            <a:spLocks noGrp="1"/>
          </p:cNvSpPr>
          <p:nvPr>
            <p:ph type="title"/>
          </p:nvPr>
        </p:nvSpPr>
        <p:spPr/>
        <p:txBody>
          <a:bodyPr/>
          <a:lstStyle/>
          <a:p>
            <a:r>
              <a:rPr lang="ru-RU" dirty="0"/>
              <a:t>Оператор цикла</a:t>
            </a:r>
          </a:p>
        </p:txBody>
      </p:sp>
      <p:sp>
        <p:nvSpPr>
          <p:cNvPr id="3" name="Номер слайда 2">
            <a:extLst>
              <a:ext uri="{FF2B5EF4-FFF2-40B4-BE49-F238E27FC236}">
                <a16:creationId xmlns:a16="http://schemas.microsoft.com/office/drawing/2014/main" id="{F1961F1C-01B4-CD71-218E-06342F659AF5}"/>
              </a:ext>
            </a:extLst>
          </p:cNvPr>
          <p:cNvSpPr>
            <a:spLocks noGrp="1"/>
          </p:cNvSpPr>
          <p:nvPr>
            <p:ph type="sldNum" sz="quarter" idx="12"/>
          </p:nvPr>
        </p:nvSpPr>
        <p:spPr/>
        <p:txBody>
          <a:bodyPr/>
          <a:lstStyle/>
          <a:p>
            <a:fld id="{A6986BD7-6655-4F5F-85F4-6C8BB4717485}" type="slidenum">
              <a:rPr lang="ru-RU" altLang="ru-RU" smtClean="0"/>
              <a:pPr/>
              <a:t>26</a:t>
            </a:fld>
            <a:endParaRPr lang="ru-RU" altLang="ru-RU"/>
          </a:p>
        </p:txBody>
      </p:sp>
      <p:pic>
        <p:nvPicPr>
          <p:cNvPr id="5" name="Рисунок 4">
            <a:extLst>
              <a:ext uri="{FF2B5EF4-FFF2-40B4-BE49-F238E27FC236}">
                <a16:creationId xmlns:a16="http://schemas.microsoft.com/office/drawing/2014/main" id="{C555B343-4A1A-4A91-FBA9-5F2C12C47A2E}"/>
              </a:ext>
            </a:extLst>
          </p:cNvPr>
          <p:cNvPicPr>
            <a:picLocks noChangeAspect="1"/>
          </p:cNvPicPr>
          <p:nvPr/>
        </p:nvPicPr>
        <p:blipFill rotWithShape="1">
          <a:blip r:embed="rId2">
            <a:extLst>
              <a:ext uri="{28A0092B-C50C-407E-A947-70E740481C1C}">
                <a14:useLocalDpi xmlns:a14="http://schemas.microsoft.com/office/drawing/2010/main" val="0"/>
              </a:ext>
            </a:extLst>
          </a:blip>
          <a:srcRect l="42510" t="4312" b="49437"/>
          <a:stretch/>
        </p:blipFill>
        <p:spPr bwMode="auto">
          <a:xfrm>
            <a:off x="632178" y="1239238"/>
            <a:ext cx="4244622" cy="4829252"/>
          </a:xfrm>
          <a:prstGeom prst="rect">
            <a:avLst/>
          </a:prstGeom>
          <a:ln>
            <a:noFill/>
          </a:ln>
          <a:extLst>
            <a:ext uri="{53640926-AAD7-44D8-BBD7-CCE9431645EC}">
              <a14:shadowObscured xmlns:a14="http://schemas.microsoft.com/office/drawing/2010/main"/>
            </a:ext>
          </a:extLst>
        </p:spPr>
      </p:pic>
      <p:pic>
        <p:nvPicPr>
          <p:cNvPr id="8" name="Рисунок 7">
            <a:extLst>
              <a:ext uri="{FF2B5EF4-FFF2-40B4-BE49-F238E27FC236}">
                <a16:creationId xmlns:a16="http://schemas.microsoft.com/office/drawing/2014/main" id="{69B74EDA-7355-6D6E-F3C9-E927EB8748B0}"/>
              </a:ext>
            </a:extLst>
          </p:cNvPr>
          <p:cNvPicPr>
            <a:picLocks noChangeAspect="1"/>
          </p:cNvPicPr>
          <p:nvPr/>
        </p:nvPicPr>
        <p:blipFill rotWithShape="1">
          <a:blip r:embed="rId2">
            <a:extLst>
              <a:ext uri="{28A0092B-C50C-407E-A947-70E740481C1C}">
                <a14:useLocalDpi xmlns:a14="http://schemas.microsoft.com/office/drawing/2010/main" val="0"/>
              </a:ext>
            </a:extLst>
          </a:blip>
          <a:srcRect l="5664" t="53385" b="7918"/>
          <a:stretch/>
        </p:blipFill>
        <p:spPr bwMode="auto">
          <a:xfrm>
            <a:off x="5265643" y="1524000"/>
            <a:ext cx="6616511" cy="3838222"/>
          </a:xfrm>
          <a:prstGeom prst="rect">
            <a:avLst/>
          </a:prstGeom>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CA8B8C67-9C6D-EAA9-1560-F0A92015F68B}"/>
              </a:ext>
            </a:extLst>
          </p:cNvPr>
          <p:cNvSpPr txBox="1"/>
          <p:nvPr/>
        </p:nvSpPr>
        <p:spPr>
          <a:xfrm>
            <a:off x="632178" y="6068490"/>
            <a:ext cx="4633465" cy="400110"/>
          </a:xfrm>
          <a:prstGeom prst="rect">
            <a:avLst/>
          </a:prstGeom>
          <a:noFill/>
        </p:spPr>
        <p:txBody>
          <a:bodyPr wrap="square" rtlCol="0">
            <a:spAutoFit/>
          </a:bodyPr>
          <a:lstStyle/>
          <a:p>
            <a:pPr algn="ctr"/>
            <a:r>
              <a:rPr lang="ru-RU" sz="2000" b="1" dirty="0">
                <a:solidFill>
                  <a:srgbClr val="0000CC"/>
                </a:solidFill>
              </a:rPr>
              <a:t>Цикл с предусловием</a:t>
            </a:r>
          </a:p>
        </p:txBody>
      </p:sp>
      <p:sp>
        <p:nvSpPr>
          <p:cNvPr id="11" name="TextBox 10">
            <a:extLst>
              <a:ext uri="{FF2B5EF4-FFF2-40B4-BE49-F238E27FC236}">
                <a16:creationId xmlns:a16="http://schemas.microsoft.com/office/drawing/2014/main" id="{451008F7-B3C9-4A4D-41EC-A208B71403BB}"/>
              </a:ext>
            </a:extLst>
          </p:cNvPr>
          <p:cNvSpPr txBox="1"/>
          <p:nvPr/>
        </p:nvSpPr>
        <p:spPr>
          <a:xfrm>
            <a:off x="5384800" y="6068490"/>
            <a:ext cx="5757333" cy="400110"/>
          </a:xfrm>
          <a:prstGeom prst="rect">
            <a:avLst/>
          </a:prstGeom>
          <a:noFill/>
        </p:spPr>
        <p:txBody>
          <a:bodyPr wrap="square" rtlCol="0">
            <a:spAutoFit/>
          </a:bodyPr>
          <a:lstStyle/>
          <a:p>
            <a:pPr algn="ctr"/>
            <a:r>
              <a:rPr lang="ru-RU" sz="2000" b="1" dirty="0">
                <a:solidFill>
                  <a:srgbClr val="0000CC"/>
                </a:solidFill>
              </a:rPr>
              <a:t>Цикл с постусловием</a:t>
            </a:r>
          </a:p>
        </p:txBody>
      </p:sp>
    </p:spTree>
    <p:extLst>
      <p:ext uri="{BB962C8B-B14F-4D97-AF65-F5344CB8AC3E}">
        <p14:creationId xmlns:p14="http://schemas.microsoft.com/office/powerpoint/2010/main" val="2309441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648699-D2DA-19B4-9BF6-A3BDC5670448}"/>
              </a:ext>
            </a:extLst>
          </p:cNvPr>
          <p:cNvSpPr>
            <a:spLocks noGrp="1"/>
          </p:cNvSpPr>
          <p:nvPr>
            <p:ph type="title"/>
          </p:nvPr>
        </p:nvSpPr>
        <p:spPr/>
        <p:txBody>
          <a:bodyPr/>
          <a:lstStyle/>
          <a:p>
            <a:r>
              <a:rPr lang="ru-RU" dirty="0"/>
              <a:t>Оператор цикла</a:t>
            </a:r>
          </a:p>
        </p:txBody>
      </p:sp>
      <p:sp>
        <p:nvSpPr>
          <p:cNvPr id="3" name="Номер слайда 2">
            <a:extLst>
              <a:ext uri="{FF2B5EF4-FFF2-40B4-BE49-F238E27FC236}">
                <a16:creationId xmlns:a16="http://schemas.microsoft.com/office/drawing/2014/main" id="{A74C8F4F-799F-D9ED-0237-E98DEE0D4825}"/>
              </a:ext>
            </a:extLst>
          </p:cNvPr>
          <p:cNvSpPr>
            <a:spLocks noGrp="1"/>
          </p:cNvSpPr>
          <p:nvPr>
            <p:ph type="sldNum" sz="quarter" idx="12"/>
          </p:nvPr>
        </p:nvSpPr>
        <p:spPr/>
        <p:txBody>
          <a:bodyPr/>
          <a:lstStyle/>
          <a:p>
            <a:fld id="{A6986BD7-6655-4F5F-85F4-6C8BB4717485}" type="slidenum">
              <a:rPr lang="ru-RU" altLang="ru-RU" smtClean="0"/>
              <a:pPr/>
              <a:t>27</a:t>
            </a:fld>
            <a:endParaRPr lang="ru-RU" altLang="ru-RU"/>
          </a:p>
        </p:txBody>
      </p:sp>
      <p:graphicFrame>
        <p:nvGraphicFramePr>
          <p:cNvPr id="5" name="Таблица 5">
            <a:extLst>
              <a:ext uri="{FF2B5EF4-FFF2-40B4-BE49-F238E27FC236}">
                <a16:creationId xmlns:a16="http://schemas.microsoft.com/office/drawing/2014/main" id="{FEF882E6-9A68-B0C9-E2C4-D49B564595D0}"/>
              </a:ext>
            </a:extLst>
          </p:cNvPr>
          <p:cNvGraphicFramePr>
            <a:graphicFrameLocks noGrp="1"/>
          </p:cNvGraphicFramePr>
          <p:nvPr>
            <p:extLst>
              <p:ext uri="{D42A27DB-BD31-4B8C-83A1-F6EECF244321}">
                <p14:modId xmlns:p14="http://schemas.microsoft.com/office/powerpoint/2010/main" val="1680811174"/>
              </p:ext>
            </p:extLst>
          </p:nvPr>
        </p:nvGraphicFramePr>
        <p:xfrm>
          <a:off x="2032000" y="1758244"/>
          <a:ext cx="8128000" cy="149352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1209722693"/>
                    </a:ext>
                  </a:extLst>
                </a:gridCol>
                <a:gridCol w="4064000">
                  <a:extLst>
                    <a:ext uri="{9D8B030D-6E8A-4147-A177-3AD203B41FA5}">
                      <a16:colId xmlns:a16="http://schemas.microsoft.com/office/drawing/2014/main" val="4171009719"/>
                    </a:ext>
                  </a:extLst>
                </a:gridCol>
              </a:tblGrid>
              <a:tr h="370840">
                <a:tc>
                  <a:txBody>
                    <a:bodyPr/>
                    <a:lstStyle/>
                    <a:p>
                      <a:r>
                        <a:rPr lang="ru-RU" sz="1800" u="sng" kern="1200" dirty="0">
                          <a:solidFill>
                            <a:schemeClr val="tx1"/>
                          </a:solidFill>
                          <a:effectLst/>
                          <a:latin typeface="+mn-lt"/>
                          <a:ea typeface="+mn-ea"/>
                          <a:cs typeface="+mn-cs"/>
                        </a:rPr>
                        <a:t>Структура цикла </a:t>
                      </a:r>
                      <a:r>
                        <a:rPr lang="en-US" sz="2000" b="1" u="sng" kern="1200" dirty="0">
                          <a:solidFill>
                            <a:srgbClr val="0000CC"/>
                          </a:solidFill>
                          <a:effectLst/>
                          <a:latin typeface="+mn-lt"/>
                          <a:ea typeface="+mn-ea"/>
                          <a:cs typeface="+mn-cs"/>
                        </a:rPr>
                        <a:t>WHILE</a:t>
                      </a:r>
                      <a:r>
                        <a:rPr lang="ru-RU" sz="1800" u="sng" kern="1200" dirty="0">
                          <a:solidFill>
                            <a:schemeClr val="tx1"/>
                          </a:solidFill>
                          <a:effectLst/>
                          <a:latin typeface="+mn-lt"/>
                          <a:ea typeface="+mn-ea"/>
                          <a:cs typeface="+mn-cs"/>
                        </a:rPr>
                        <a:t>:</a:t>
                      </a:r>
                    </a:p>
                    <a:p>
                      <a:r>
                        <a:rPr lang="en-US" sz="1800" b="1" kern="1200" dirty="0">
                          <a:solidFill>
                            <a:schemeClr val="tx1"/>
                          </a:solidFill>
                          <a:effectLst/>
                          <a:latin typeface="+mn-lt"/>
                          <a:ea typeface="+mn-ea"/>
                          <a:cs typeface="+mn-cs"/>
                        </a:rPr>
                        <a:t>WHILE</a:t>
                      </a:r>
                      <a:r>
                        <a:rPr lang="ru-RU" sz="1800" kern="1200" dirty="0">
                          <a:solidFill>
                            <a:schemeClr val="tx1"/>
                          </a:solidFill>
                          <a:effectLst/>
                          <a:latin typeface="+mn-lt"/>
                          <a:ea typeface="+mn-ea"/>
                          <a:cs typeface="+mn-cs"/>
                        </a:rPr>
                        <a:t> &lt;условие продолжения цикла&gt;</a:t>
                      </a:r>
                    </a:p>
                    <a:p>
                      <a:r>
                        <a:rPr lang="ru-RU" sz="1800" kern="1200" dirty="0">
                          <a:solidFill>
                            <a:schemeClr val="tx1"/>
                          </a:solidFill>
                          <a:effectLst/>
                          <a:latin typeface="+mn-lt"/>
                          <a:ea typeface="+mn-ea"/>
                          <a:cs typeface="+mn-cs"/>
                        </a:rPr>
                        <a:t>&lt;Тело цикла&gt;</a:t>
                      </a:r>
                    </a:p>
                    <a:p>
                      <a:endParaRPr lang="ru-RU" dirty="0"/>
                    </a:p>
                  </a:txBody>
                  <a:tcPr/>
                </a:tc>
                <a:tc>
                  <a:txBody>
                    <a:bodyPr/>
                    <a:lstStyle/>
                    <a:p>
                      <a:r>
                        <a:rPr lang="ru-RU" sz="1800" u="sng" kern="1200" dirty="0">
                          <a:solidFill>
                            <a:schemeClr val="tx1"/>
                          </a:solidFill>
                          <a:effectLst/>
                          <a:latin typeface="+mn-lt"/>
                          <a:ea typeface="+mn-ea"/>
                          <a:cs typeface="+mn-cs"/>
                        </a:rPr>
                        <a:t>Структура цикла </a:t>
                      </a:r>
                      <a:r>
                        <a:rPr lang="en-US" sz="2000" u="sng" kern="1200" dirty="0">
                          <a:solidFill>
                            <a:srgbClr val="0000CC"/>
                          </a:solidFill>
                          <a:effectLst/>
                          <a:latin typeface="+mn-lt"/>
                          <a:ea typeface="+mn-ea"/>
                          <a:cs typeface="+mn-cs"/>
                        </a:rPr>
                        <a:t>UNTIL</a:t>
                      </a:r>
                      <a:r>
                        <a:rPr lang="ru-RU" sz="1800" u="sng" kern="1200" dirty="0">
                          <a:solidFill>
                            <a:schemeClr val="tx1"/>
                          </a:solidFill>
                          <a:effectLst/>
                          <a:latin typeface="+mn-lt"/>
                          <a:ea typeface="+mn-ea"/>
                          <a:cs typeface="+mn-cs"/>
                        </a:rPr>
                        <a:t>:</a:t>
                      </a:r>
                    </a:p>
                    <a:p>
                      <a:r>
                        <a:rPr lang="en-US" sz="1800" b="1" kern="1200" dirty="0">
                          <a:solidFill>
                            <a:schemeClr val="tx1"/>
                          </a:solidFill>
                          <a:effectLst/>
                          <a:latin typeface="+mn-lt"/>
                          <a:ea typeface="+mn-ea"/>
                          <a:cs typeface="+mn-cs"/>
                        </a:rPr>
                        <a:t>UNTIL</a:t>
                      </a:r>
                      <a:endParaRPr lang="ru-RU" sz="1800" b="1" kern="1200" dirty="0">
                        <a:solidFill>
                          <a:schemeClr val="tx1"/>
                        </a:solidFill>
                        <a:effectLst/>
                        <a:latin typeface="+mn-lt"/>
                        <a:ea typeface="+mn-ea"/>
                        <a:cs typeface="+mn-cs"/>
                      </a:endParaRPr>
                    </a:p>
                    <a:p>
                      <a:r>
                        <a:rPr lang="ru-RU" sz="1800" kern="1200" dirty="0">
                          <a:solidFill>
                            <a:schemeClr val="tx1"/>
                          </a:solidFill>
                          <a:effectLst/>
                          <a:latin typeface="+mn-lt"/>
                          <a:ea typeface="+mn-ea"/>
                          <a:cs typeface="+mn-cs"/>
                        </a:rPr>
                        <a:t>&lt;Тело цикла&gt;</a:t>
                      </a:r>
                    </a:p>
                    <a:p>
                      <a:r>
                        <a:rPr lang="ru-RU" sz="1800" kern="1200" dirty="0">
                          <a:solidFill>
                            <a:schemeClr val="tx1"/>
                          </a:solidFill>
                          <a:effectLst/>
                          <a:latin typeface="+mn-lt"/>
                          <a:ea typeface="+mn-ea"/>
                          <a:cs typeface="+mn-cs"/>
                        </a:rPr>
                        <a:t>&lt;Условие продолжения цикла&gt;</a:t>
                      </a:r>
                    </a:p>
                    <a:p>
                      <a:endParaRPr lang="ru-RU" dirty="0"/>
                    </a:p>
                  </a:txBody>
                  <a:tcPr/>
                </a:tc>
                <a:extLst>
                  <a:ext uri="{0D108BD9-81ED-4DB2-BD59-A6C34878D82A}">
                    <a16:rowId xmlns:a16="http://schemas.microsoft.com/office/drawing/2014/main" val="2951629139"/>
                  </a:ext>
                </a:extLst>
              </a:tr>
            </a:tbl>
          </a:graphicData>
        </a:graphic>
      </p:graphicFrame>
      <p:sp>
        <p:nvSpPr>
          <p:cNvPr id="7" name="TextBox 6">
            <a:extLst>
              <a:ext uri="{FF2B5EF4-FFF2-40B4-BE49-F238E27FC236}">
                <a16:creationId xmlns:a16="http://schemas.microsoft.com/office/drawing/2014/main" id="{BE2A5999-01B1-0E70-2211-9E24CA6DEC1B}"/>
              </a:ext>
            </a:extLst>
          </p:cNvPr>
          <p:cNvSpPr txBox="1"/>
          <p:nvPr/>
        </p:nvSpPr>
        <p:spPr>
          <a:xfrm>
            <a:off x="824089" y="3702756"/>
            <a:ext cx="10758311" cy="369332"/>
          </a:xfrm>
          <a:prstGeom prst="rect">
            <a:avLst/>
          </a:prstGeom>
          <a:noFill/>
        </p:spPr>
        <p:txBody>
          <a:bodyPr wrap="square" rtlCol="0">
            <a:spAutoFit/>
          </a:bodyPr>
          <a:lstStyle/>
          <a:p>
            <a:r>
              <a:rPr lang="en-US" b="1" dirty="0">
                <a:solidFill>
                  <a:srgbClr val="008000"/>
                </a:solidFill>
              </a:rPr>
              <a:t>WHILE – </a:t>
            </a:r>
            <a:r>
              <a:rPr lang="ru-RU" b="1" dirty="0">
                <a:solidFill>
                  <a:srgbClr val="008000"/>
                </a:solidFill>
              </a:rPr>
              <a:t>универсальный оператор</a:t>
            </a:r>
          </a:p>
        </p:txBody>
      </p:sp>
      <p:sp>
        <p:nvSpPr>
          <p:cNvPr id="8" name="TextBox 7">
            <a:extLst>
              <a:ext uri="{FF2B5EF4-FFF2-40B4-BE49-F238E27FC236}">
                <a16:creationId xmlns:a16="http://schemas.microsoft.com/office/drawing/2014/main" id="{D27A8B9B-A4A4-0EDD-89FF-13520591FE49}"/>
              </a:ext>
            </a:extLst>
          </p:cNvPr>
          <p:cNvSpPr txBox="1"/>
          <p:nvPr/>
        </p:nvSpPr>
        <p:spPr>
          <a:xfrm>
            <a:off x="824089" y="4075285"/>
            <a:ext cx="10882489" cy="707886"/>
          </a:xfrm>
          <a:prstGeom prst="rect">
            <a:avLst/>
          </a:prstGeom>
          <a:noFill/>
        </p:spPr>
        <p:txBody>
          <a:bodyPr wrap="square" rtlCol="0">
            <a:spAutoFit/>
          </a:bodyPr>
          <a:lstStyle/>
          <a:p>
            <a:pPr algn="ctr"/>
            <a:r>
              <a:rPr lang="ru-RU" sz="2000" b="1" dirty="0">
                <a:effectLst/>
                <a:latin typeface="Times New Roman" panose="02020603050405020304" pitchFamily="18" charset="0"/>
                <a:ea typeface="Calibri" panose="020F0502020204030204" pitchFamily="34" charset="0"/>
              </a:rPr>
              <a:t>Для того, чтобы циклы </a:t>
            </a:r>
            <a:r>
              <a:rPr lang="en-US" sz="2000" b="1" dirty="0">
                <a:effectLst/>
                <a:latin typeface="Times New Roman" panose="02020603050405020304" pitchFamily="18" charset="0"/>
                <a:ea typeface="Calibri" panose="020F0502020204030204" pitchFamily="34" charset="0"/>
              </a:rPr>
              <a:t>WHILE </a:t>
            </a:r>
            <a:r>
              <a:rPr lang="ru-RU" sz="2000" b="1" dirty="0">
                <a:effectLst/>
                <a:latin typeface="Times New Roman" panose="02020603050405020304" pitchFamily="18" charset="0"/>
                <a:ea typeface="Calibri" panose="020F0502020204030204" pitchFamily="34" charset="0"/>
              </a:rPr>
              <a:t>и </a:t>
            </a:r>
            <a:r>
              <a:rPr lang="en-US" sz="2000" b="1" dirty="0">
                <a:effectLst/>
                <a:latin typeface="Times New Roman" panose="02020603050405020304" pitchFamily="18" charset="0"/>
                <a:ea typeface="Calibri" panose="020F0502020204030204" pitchFamily="34" charset="0"/>
              </a:rPr>
              <a:t>UNTIL </a:t>
            </a:r>
            <a:r>
              <a:rPr lang="ru-RU" sz="2000" b="1" dirty="0">
                <a:effectLst/>
                <a:latin typeface="Times New Roman" panose="02020603050405020304" pitchFamily="18" charset="0"/>
                <a:ea typeface="Calibri" panose="020F0502020204030204" pitchFamily="34" charset="0"/>
              </a:rPr>
              <a:t>закончились необходимо, чтобы значение переменной, которая используется в условии продолжения цикла, изменялось в теле цикла.</a:t>
            </a:r>
            <a:endParaRPr lang="ru-RU" sz="2000" b="1" dirty="0"/>
          </a:p>
        </p:txBody>
      </p:sp>
      <p:sp>
        <p:nvSpPr>
          <p:cNvPr id="9" name="TextBox 8">
            <a:extLst>
              <a:ext uri="{FF2B5EF4-FFF2-40B4-BE49-F238E27FC236}">
                <a16:creationId xmlns:a16="http://schemas.microsoft.com/office/drawing/2014/main" id="{4DC2265A-B635-5D51-AE19-F4A7F068CC18}"/>
              </a:ext>
            </a:extLst>
          </p:cNvPr>
          <p:cNvSpPr txBox="1"/>
          <p:nvPr/>
        </p:nvSpPr>
        <p:spPr>
          <a:xfrm>
            <a:off x="4848578" y="4775199"/>
            <a:ext cx="2494845" cy="1754326"/>
          </a:xfrm>
          <a:prstGeom prst="rect">
            <a:avLst/>
          </a:prstGeom>
          <a:noFill/>
        </p:spPr>
        <p:txBody>
          <a:bodyPr wrap="square" rtlCol="0">
            <a:spAutoFit/>
          </a:bodyPr>
          <a:lstStyle/>
          <a:p>
            <a:pPr indent="450215"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 := 0</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 := 7</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 := 5</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WHILE L &gt; 0</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 := C + D</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-1</a:t>
            </a:r>
          </a:p>
        </p:txBody>
      </p:sp>
    </p:spTree>
    <p:extLst>
      <p:ext uri="{BB962C8B-B14F-4D97-AF65-F5344CB8AC3E}">
        <p14:creationId xmlns:p14="http://schemas.microsoft.com/office/powerpoint/2010/main" val="3542005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6159DF-F11F-BD55-3229-ED55044F2E76}"/>
              </a:ext>
            </a:extLst>
          </p:cNvPr>
          <p:cNvSpPr>
            <a:spLocks noGrp="1"/>
          </p:cNvSpPr>
          <p:nvPr>
            <p:ph type="title"/>
          </p:nvPr>
        </p:nvSpPr>
        <p:spPr/>
        <p:txBody>
          <a:bodyPr/>
          <a:lstStyle/>
          <a:p>
            <a:r>
              <a:rPr lang="ru-RU" dirty="0"/>
              <a:t>Оператор цикла</a:t>
            </a:r>
          </a:p>
        </p:txBody>
      </p:sp>
      <p:sp>
        <p:nvSpPr>
          <p:cNvPr id="3" name="Номер слайда 2">
            <a:extLst>
              <a:ext uri="{FF2B5EF4-FFF2-40B4-BE49-F238E27FC236}">
                <a16:creationId xmlns:a16="http://schemas.microsoft.com/office/drawing/2014/main" id="{6F328E6F-87FD-1B73-1487-186C01A411B0}"/>
              </a:ext>
            </a:extLst>
          </p:cNvPr>
          <p:cNvSpPr>
            <a:spLocks noGrp="1"/>
          </p:cNvSpPr>
          <p:nvPr>
            <p:ph type="sldNum" sz="quarter" idx="12"/>
          </p:nvPr>
        </p:nvSpPr>
        <p:spPr/>
        <p:txBody>
          <a:bodyPr/>
          <a:lstStyle/>
          <a:p>
            <a:fld id="{A6986BD7-6655-4F5F-85F4-6C8BB4717485}" type="slidenum">
              <a:rPr lang="ru-RU" altLang="ru-RU" smtClean="0"/>
              <a:pPr/>
              <a:t>28</a:t>
            </a:fld>
            <a:endParaRPr lang="ru-RU" altLang="ru-RU"/>
          </a:p>
        </p:txBody>
      </p:sp>
      <p:sp>
        <p:nvSpPr>
          <p:cNvPr id="4" name="TextBox 3">
            <a:extLst>
              <a:ext uri="{FF2B5EF4-FFF2-40B4-BE49-F238E27FC236}">
                <a16:creationId xmlns:a16="http://schemas.microsoft.com/office/drawing/2014/main" id="{CB41AB0C-7824-B8FC-9F60-158C63946269}"/>
              </a:ext>
            </a:extLst>
          </p:cNvPr>
          <p:cNvSpPr txBox="1"/>
          <p:nvPr/>
        </p:nvSpPr>
        <p:spPr>
          <a:xfrm>
            <a:off x="414291" y="1118120"/>
            <a:ext cx="5681709" cy="2893100"/>
          </a:xfrm>
          <a:prstGeom prst="rect">
            <a:avLst/>
          </a:prstGeom>
          <a:noFill/>
        </p:spPr>
        <p:txBody>
          <a:bodyPr wrap="square" rtlCol="0">
            <a:spAutoFit/>
          </a:bodyPr>
          <a:lstStyle/>
          <a:p>
            <a:r>
              <a:rPr lang="ru-RU" sz="2000" b="1" dirty="0">
                <a:solidFill>
                  <a:srgbClr val="0000CC"/>
                </a:solidFill>
              </a:rPr>
              <a:t>Цикл с параметром</a:t>
            </a:r>
            <a:endParaRPr lang="en-US" dirty="0"/>
          </a:p>
          <a:p>
            <a:r>
              <a:rPr lang="ru-RU" b="1" dirty="0"/>
              <a:t>Структура оператора цикла </a:t>
            </a:r>
            <a:r>
              <a:rPr lang="en-US" b="1" dirty="0"/>
              <a:t>FOR</a:t>
            </a:r>
            <a:r>
              <a:rPr lang="ru-RU" b="1" dirty="0"/>
              <a:t>:</a:t>
            </a:r>
          </a:p>
          <a:p>
            <a:pPr indent="450215" algn="just"/>
            <a:r>
              <a:rPr lang="ru-RU" sz="1800" b="1"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rPr>
              <a:t>ЗАГОЛОВОК ЦИКЛА</a:t>
            </a:r>
            <a:endParaRPr lang="ru-RU" sz="1800" dirty="0">
              <a:solidFill>
                <a:srgbClr val="008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переменной цикла присваивается начальное значение</a:t>
            </a:r>
          </a:p>
          <a:p>
            <a:pPr marL="342900" lvl="0" indent="-342900" algn="just">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задаётся условие продолжения цикла, зависящее от переменной цикла</a:t>
            </a:r>
          </a:p>
          <a:p>
            <a:pPr marL="342900" lvl="0" indent="-342900" algn="just">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задаётся выражение для вычисления нового значения переменной цикла</a:t>
            </a:r>
          </a:p>
          <a:p>
            <a:r>
              <a:rPr lang="ru-RU" sz="1800" b="1" dirty="0">
                <a:solidFill>
                  <a:srgbClr val="008000"/>
                </a:solidFill>
                <a:effectLst/>
                <a:latin typeface="Times New Roman" panose="02020603050405020304" pitchFamily="18" charset="0"/>
                <a:ea typeface="Calibri" panose="020F0502020204030204" pitchFamily="34" charset="0"/>
              </a:rPr>
              <a:t>ТЕЛО ЦИКЛА</a:t>
            </a:r>
            <a:endParaRPr lang="ru-RU" b="1" dirty="0">
              <a:solidFill>
                <a:srgbClr val="008000"/>
              </a:solidFill>
            </a:endParaRPr>
          </a:p>
        </p:txBody>
      </p:sp>
      <p:pic>
        <p:nvPicPr>
          <p:cNvPr id="6" name="Рисунок 5">
            <a:extLst>
              <a:ext uri="{FF2B5EF4-FFF2-40B4-BE49-F238E27FC236}">
                <a16:creationId xmlns:a16="http://schemas.microsoft.com/office/drawing/2014/main" id="{88028B12-ABCB-2D0E-105D-BEC4C2882BB1}"/>
              </a:ext>
            </a:extLst>
          </p:cNvPr>
          <p:cNvPicPr>
            <a:picLocks noChangeAspect="1"/>
          </p:cNvPicPr>
          <p:nvPr/>
        </p:nvPicPr>
        <p:blipFill rotWithShape="1">
          <a:blip r:embed="rId2">
            <a:extLst>
              <a:ext uri="{28A0092B-C50C-407E-A947-70E740481C1C}">
                <a14:useLocalDpi xmlns:a14="http://schemas.microsoft.com/office/drawing/2010/main" val="0"/>
              </a:ext>
            </a:extLst>
          </a:blip>
          <a:srcRect l="22252" t="4594" r="19966" b="53057"/>
          <a:stretch/>
        </p:blipFill>
        <p:spPr bwMode="auto">
          <a:xfrm>
            <a:off x="6220178" y="1215955"/>
            <a:ext cx="5557531" cy="475776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69846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D4C5B7-71C6-4AB4-7A92-A85C055D41EE}"/>
              </a:ext>
            </a:extLst>
          </p:cNvPr>
          <p:cNvSpPr>
            <a:spLocks noGrp="1"/>
          </p:cNvSpPr>
          <p:nvPr>
            <p:ph type="title"/>
          </p:nvPr>
        </p:nvSpPr>
        <p:spPr/>
        <p:txBody>
          <a:bodyPr/>
          <a:lstStyle/>
          <a:p>
            <a:r>
              <a:rPr lang="ru-RU" dirty="0"/>
              <a:t>Операторы ввода и вывода</a:t>
            </a:r>
          </a:p>
        </p:txBody>
      </p:sp>
      <p:sp>
        <p:nvSpPr>
          <p:cNvPr id="3" name="Номер слайда 2">
            <a:extLst>
              <a:ext uri="{FF2B5EF4-FFF2-40B4-BE49-F238E27FC236}">
                <a16:creationId xmlns:a16="http://schemas.microsoft.com/office/drawing/2014/main" id="{EFCF1A99-0659-664A-FCA4-1D66378C8A70}"/>
              </a:ext>
            </a:extLst>
          </p:cNvPr>
          <p:cNvSpPr>
            <a:spLocks noGrp="1"/>
          </p:cNvSpPr>
          <p:nvPr>
            <p:ph type="sldNum" sz="quarter" idx="12"/>
          </p:nvPr>
        </p:nvSpPr>
        <p:spPr/>
        <p:txBody>
          <a:bodyPr/>
          <a:lstStyle/>
          <a:p>
            <a:fld id="{A6986BD7-6655-4F5F-85F4-6C8BB4717485}" type="slidenum">
              <a:rPr lang="ru-RU" altLang="ru-RU" smtClean="0"/>
              <a:pPr/>
              <a:t>29</a:t>
            </a:fld>
            <a:endParaRPr lang="ru-RU" altLang="ru-RU"/>
          </a:p>
        </p:txBody>
      </p:sp>
      <p:sp>
        <p:nvSpPr>
          <p:cNvPr id="4" name="TextBox 3">
            <a:extLst>
              <a:ext uri="{FF2B5EF4-FFF2-40B4-BE49-F238E27FC236}">
                <a16:creationId xmlns:a16="http://schemas.microsoft.com/office/drawing/2014/main" id="{A2A879DB-7FBF-F050-9939-95DEDB00B21E}"/>
              </a:ext>
            </a:extLst>
          </p:cNvPr>
          <p:cNvSpPr txBox="1"/>
          <p:nvPr/>
        </p:nvSpPr>
        <p:spPr>
          <a:xfrm>
            <a:off x="598311" y="1365956"/>
            <a:ext cx="10984089" cy="707886"/>
          </a:xfrm>
          <a:prstGeom prst="rect">
            <a:avLst/>
          </a:prstGeom>
          <a:noFill/>
        </p:spPr>
        <p:txBody>
          <a:bodyPr wrap="square" rtlCol="0">
            <a:spAutoFit/>
          </a:bodyPr>
          <a:lstStyle/>
          <a:p>
            <a:r>
              <a:rPr lang="ru-RU" sz="2000" b="1" dirty="0">
                <a:solidFill>
                  <a:srgbClr val="0000CC"/>
                </a:solidFill>
                <a:effectLst/>
                <a:latin typeface="Times New Roman" panose="02020603050405020304" pitchFamily="18" charset="0"/>
                <a:ea typeface="Calibri" panose="020F0502020204030204" pitchFamily="34" charset="0"/>
                <a:cs typeface="Times New Roman" panose="02020603050405020304" pitchFamily="18" charset="0"/>
              </a:rPr>
              <a:t>Ввод данных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это передача данных из внешнего устройства в оперативную память.</a:t>
            </a:r>
          </a:p>
          <a:p>
            <a:pPr algn="just"/>
            <a:r>
              <a:rPr lang="ru-RU" sz="2000" b="1" dirty="0">
                <a:solidFill>
                  <a:srgbClr val="0000CC"/>
                </a:solidFill>
                <a:latin typeface="Times New Roman" panose="02020603050405020304" pitchFamily="18" charset="0"/>
                <a:cs typeface="Times New Roman" panose="02020603050405020304" pitchFamily="18" charset="0"/>
              </a:rPr>
              <a:t>Вывод данных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это передача данных из оперативной памяти на внешнее устройство компьютера.</a:t>
            </a:r>
          </a:p>
        </p:txBody>
      </p:sp>
      <p:sp>
        <p:nvSpPr>
          <p:cNvPr id="5" name="TextBox 4">
            <a:extLst>
              <a:ext uri="{FF2B5EF4-FFF2-40B4-BE49-F238E27FC236}">
                <a16:creationId xmlns:a16="http://schemas.microsoft.com/office/drawing/2014/main" id="{9C097B56-3D0E-4CD8-AED7-83FD30CDFCF8}"/>
              </a:ext>
            </a:extLst>
          </p:cNvPr>
          <p:cNvSpPr txBox="1"/>
          <p:nvPr/>
        </p:nvSpPr>
        <p:spPr>
          <a:xfrm>
            <a:off x="598311" y="2350841"/>
            <a:ext cx="9810044" cy="677108"/>
          </a:xfrm>
          <a:prstGeom prst="rect">
            <a:avLst/>
          </a:prstGeom>
          <a:noFill/>
        </p:spPr>
        <p:txBody>
          <a:bodyPr wrap="square" rtlCol="0">
            <a:spAutoFit/>
          </a:bodyPr>
          <a:lstStyle/>
          <a:p>
            <a:r>
              <a:rPr lang="ru-RU" sz="2000" b="1" dirty="0">
                <a:solidFill>
                  <a:srgbClr val="0000CC"/>
                </a:solidFill>
              </a:rPr>
              <a:t>Поток ввода/вывода </a:t>
            </a:r>
            <a:r>
              <a:rPr lang="ru-RU" dirty="0"/>
              <a:t>– часть операционной системы, помогающая процессору обмениваться данными с внешними устройствами.</a:t>
            </a:r>
          </a:p>
        </p:txBody>
      </p:sp>
      <p:sp>
        <p:nvSpPr>
          <p:cNvPr id="6" name="TextBox 5">
            <a:extLst>
              <a:ext uri="{FF2B5EF4-FFF2-40B4-BE49-F238E27FC236}">
                <a16:creationId xmlns:a16="http://schemas.microsoft.com/office/drawing/2014/main" id="{07D184FB-9F39-6C15-A6F2-2C2C97E34C82}"/>
              </a:ext>
            </a:extLst>
          </p:cNvPr>
          <p:cNvSpPr txBox="1"/>
          <p:nvPr/>
        </p:nvSpPr>
        <p:spPr>
          <a:xfrm>
            <a:off x="598311" y="3429000"/>
            <a:ext cx="10984089" cy="400110"/>
          </a:xfrm>
          <a:prstGeom prst="rect">
            <a:avLst/>
          </a:prstGeom>
          <a:noFill/>
        </p:spPr>
        <p:txBody>
          <a:bodyPr wrap="square" rtlCol="0">
            <a:spAutoFit/>
          </a:bodyPr>
          <a:lstStyle/>
          <a:p>
            <a:r>
              <a:rPr lang="ru-RU" sz="2000" b="1" dirty="0">
                <a:solidFill>
                  <a:srgbClr val="0000CC"/>
                </a:solidFill>
              </a:rPr>
              <a:t>Буфер обмена </a:t>
            </a:r>
            <a:r>
              <a:rPr lang="ru-RU" dirty="0"/>
              <a:t>– блок оперативной памяти, используемый потоком ввода/вывода. </a:t>
            </a:r>
          </a:p>
        </p:txBody>
      </p:sp>
      <p:sp>
        <p:nvSpPr>
          <p:cNvPr id="7" name="TextBox 6">
            <a:extLst>
              <a:ext uri="{FF2B5EF4-FFF2-40B4-BE49-F238E27FC236}">
                <a16:creationId xmlns:a16="http://schemas.microsoft.com/office/drawing/2014/main" id="{0DB19262-A38D-6FE0-EC10-FC73F07B15E2}"/>
              </a:ext>
            </a:extLst>
          </p:cNvPr>
          <p:cNvSpPr txBox="1"/>
          <p:nvPr/>
        </p:nvSpPr>
        <p:spPr>
          <a:xfrm>
            <a:off x="711200" y="4255910"/>
            <a:ext cx="10363200" cy="923330"/>
          </a:xfrm>
          <a:prstGeom prst="rect">
            <a:avLst/>
          </a:prstGeom>
          <a:noFill/>
        </p:spPr>
        <p:txBody>
          <a:bodyPr wrap="square" rtlCol="0">
            <a:spAutoFit/>
          </a:bodyPr>
          <a:lstStyle/>
          <a:p>
            <a:r>
              <a:rPr lang="ru-RU" dirty="0"/>
              <a:t>Потоки ввода/ вывода подразделяются на:</a:t>
            </a:r>
          </a:p>
          <a:p>
            <a:pPr marL="285750" indent="-285750">
              <a:buFont typeface="Arial" panose="020B0604020202020204" pitchFamily="34" charset="0"/>
              <a:buChar char="•"/>
            </a:pPr>
            <a:r>
              <a:rPr lang="ru-RU" dirty="0"/>
              <a:t> </a:t>
            </a:r>
            <a:r>
              <a:rPr lang="ru-RU" b="1" dirty="0">
                <a:solidFill>
                  <a:srgbClr val="0000CC"/>
                </a:solidFill>
              </a:rPr>
              <a:t>символьные</a:t>
            </a:r>
          </a:p>
          <a:p>
            <a:pPr marL="285750" indent="-285750">
              <a:buFont typeface="Arial" panose="020B0604020202020204" pitchFamily="34" charset="0"/>
              <a:buChar char="•"/>
            </a:pPr>
            <a:r>
              <a:rPr lang="ru-RU" dirty="0"/>
              <a:t> </a:t>
            </a:r>
            <a:r>
              <a:rPr lang="ru-RU" b="1" dirty="0">
                <a:solidFill>
                  <a:srgbClr val="0000CC"/>
                </a:solidFill>
              </a:rPr>
              <a:t>бинарные</a:t>
            </a:r>
          </a:p>
        </p:txBody>
      </p:sp>
    </p:spTree>
    <p:extLst>
      <p:ext uri="{BB962C8B-B14F-4D97-AF65-F5344CB8AC3E}">
        <p14:creationId xmlns:p14="http://schemas.microsoft.com/office/powerpoint/2010/main" val="3022645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74B4B5-2982-6720-1E4D-5E4A326E4F4E}"/>
              </a:ext>
            </a:extLst>
          </p:cNvPr>
          <p:cNvSpPr>
            <a:spLocks noGrp="1"/>
          </p:cNvSpPr>
          <p:nvPr>
            <p:ph type="title"/>
          </p:nvPr>
        </p:nvSpPr>
        <p:spPr/>
        <p:txBody>
          <a:bodyPr/>
          <a:lstStyle/>
          <a:p>
            <a:r>
              <a:rPr lang="ru-RU" dirty="0"/>
              <a:t>Принципы фон Неймана</a:t>
            </a:r>
          </a:p>
        </p:txBody>
      </p:sp>
      <p:sp>
        <p:nvSpPr>
          <p:cNvPr id="3" name="Номер слайда 2">
            <a:extLst>
              <a:ext uri="{FF2B5EF4-FFF2-40B4-BE49-F238E27FC236}">
                <a16:creationId xmlns:a16="http://schemas.microsoft.com/office/drawing/2014/main" id="{6CBC6756-D5C9-52F5-287A-C562DE7F3222}"/>
              </a:ext>
            </a:extLst>
          </p:cNvPr>
          <p:cNvSpPr>
            <a:spLocks noGrp="1"/>
          </p:cNvSpPr>
          <p:nvPr>
            <p:ph type="sldNum" sz="quarter" idx="12"/>
          </p:nvPr>
        </p:nvSpPr>
        <p:spPr/>
        <p:txBody>
          <a:bodyPr/>
          <a:lstStyle/>
          <a:p>
            <a:fld id="{A6986BD7-6655-4F5F-85F4-6C8BB4717485}" type="slidenum">
              <a:rPr lang="ru-RU" altLang="ru-RU" smtClean="0"/>
              <a:pPr/>
              <a:t>3</a:t>
            </a:fld>
            <a:endParaRPr lang="ru-RU" altLang="ru-RU"/>
          </a:p>
        </p:txBody>
      </p:sp>
      <p:sp>
        <p:nvSpPr>
          <p:cNvPr id="4" name="TextBox 3">
            <a:extLst>
              <a:ext uri="{FF2B5EF4-FFF2-40B4-BE49-F238E27FC236}">
                <a16:creationId xmlns:a16="http://schemas.microsoft.com/office/drawing/2014/main" id="{C35809A2-CDE9-7CE2-4FA7-DA7AECCEBF27}"/>
              </a:ext>
            </a:extLst>
          </p:cNvPr>
          <p:cNvSpPr txBox="1"/>
          <p:nvPr/>
        </p:nvSpPr>
        <p:spPr>
          <a:xfrm>
            <a:off x="414291" y="4699885"/>
            <a:ext cx="11168109" cy="1754326"/>
          </a:xfrm>
          <a:prstGeom prst="rect">
            <a:avLst/>
          </a:prstGeom>
          <a:noFill/>
        </p:spPr>
        <p:txBody>
          <a:bodyPr wrap="square" rtlCol="0">
            <a:spAutoFit/>
          </a:bodyPr>
          <a:lstStyle/>
          <a:p>
            <a:pPr marL="342900" indent="-342900">
              <a:buFont typeface="+mj-lt"/>
              <a:buAutoNum type="arabicParenR"/>
            </a:pPr>
            <a:r>
              <a:rPr lang="ru-RU" b="1" dirty="0">
                <a:solidFill>
                  <a:srgbClr val="0000CC"/>
                </a:solidFill>
              </a:rPr>
              <a:t>Принцип двоичного кодирования.</a:t>
            </a:r>
          </a:p>
          <a:p>
            <a:pPr marL="342900" indent="-342900">
              <a:buFont typeface="+mj-lt"/>
              <a:buAutoNum type="arabicParenR"/>
            </a:pPr>
            <a:r>
              <a:rPr lang="ru-RU" b="1" dirty="0">
                <a:solidFill>
                  <a:srgbClr val="0000CC"/>
                </a:solidFill>
              </a:rPr>
              <a:t>Принцип последовательного программного управления.</a:t>
            </a:r>
          </a:p>
          <a:p>
            <a:pPr marL="342900" indent="-342900">
              <a:buFont typeface="+mj-lt"/>
              <a:buAutoNum type="arabicParenR"/>
            </a:pPr>
            <a:r>
              <a:rPr lang="ru-RU" b="1" dirty="0">
                <a:solidFill>
                  <a:srgbClr val="0000CC"/>
                </a:solidFill>
              </a:rPr>
              <a:t>Принцип однородности памяти.</a:t>
            </a:r>
          </a:p>
          <a:p>
            <a:pPr marL="342900" indent="-342900">
              <a:buFont typeface="+mj-lt"/>
              <a:buAutoNum type="arabicParenR"/>
            </a:pPr>
            <a:r>
              <a:rPr lang="ru-RU" b="1" dirty="0">
                <a:solidFill>
                  <a:srgbClr val="0000CC"/>
                </a:solidFill>
              </a:rPr>
              <a:t>Принцип адресуемости памяти.</a:t>
            </a:r>
          </a:p>
          <a:p>
            <a:pPr marL="342900" indent="-342900">
              <a:buFont typeface="+mj-lt"/>
              <a:buAutoNum type="arabicParenR"/>
            </a:pPr>
            <a:r>
              <a:rPr lang="ru-RU" b="1" dirty="0">
                <a:solidFill>
                  <a:srgbClr val="0000CC"/>
                </a:solidFill>
              </a:rPr>
              <a:t>Принцип условного перехода.</a:t>
            </a:r>
          </a:p>
          <a:p>
            <a:pPr marL="342900" indent="-342900">
              <a:buFont typeface="+mj-lt"/>
              <a:buAutoNum type="arabicParenR"/>
            </a:pPr>
            <a:endParaRPr lang="ru-RU" dirty="0"/>
          </a:p>
        </p:txBody>
      </p:sp>
      <p:sp>
        <p:nvSpPr>
          <p:cNvPr id="5" name="TextBox 4">
            <a:extLst>
              <a:ext uri="{FF2B5EF4-FFF2-40B4-BE49-F238E27FC236}">
                <a16:creationId xmlns:a16="http://schemas.microsoft.com/office/drawing/2014/main" id="{8B098F95-43D4-9731-4F8A-1D517F4F8F22}"/>
              </a:ext>
            </a:extLst>
          </p:cNvPr>
          <p:cNvSpPr txBox="1"/>
          <p:nvPr/>
        </p:nvSpPr>
        <p:spPr>
          <a:xfrm>
            <a:off x="414291" y="4075299"/>
            <a:ext cx="11266311" cy="646331"/>
          </a:xfrm>
          <a:prstGeom prst="rect">
            <a:avLst/>
          </a:prstGeom>
          <a:noFill/>
        </p:spPr>
        <p:txBody>
          <a:bodyPr wrap="square" rtlCol="0">
            <a:spAutoFit/>
          </a:bodyPr>
          <a:lstStyle/>
          <a:p>
            <a:r>
              <a:rPr lang="ru-RU" dirty="0"/>
              <a:t>Архитектура современных процессоров основана на принципах, сформулированных фон Нейманом в 1946 году. </a:t>
            </a:r>
          </a:p>
        </p:txBody>
      </p:sp>
      <p:sp>
        <p:nvSpPr>
          <p:cNvPr id="6" name="TextBox 5">
            <a:extLst>
              <a:ext uri="{FF2B5EF4-FFF2-40B4-BE49-F238E27FC236}">
                <a16:creationId xmlns:a16="http://schemas.microsoft.com/office/drawing/2014/main" id="{F3F077DB-8300-7131-6FFA-EB104DC17BAA}"/>
              </a:ext>
            </a:extLst>
          </p:cNvPr>
          <p:cNvSpPr txBox="1"/>
          <p:nvPr/>
        </p:nvSpPr>
        <p:spPr>
          <a:xfrm>
            <a:off x="414291" y="1165924"/>
            <a:ext cx="11266311" cy="2400657"/>
          </a:xfrm>
          <a:prstGeom prst="rect">
            <a:avLst/>
          </a:prstGeom>
          <a:noFill/>
        </p:spPr>
        <p:txBody>
          <a:bodyPr wrap="square" rtlCol="0">
            <a:spAutoFit/>
          </a:bodyPr>
          <a:lstStyle/>
          <a:p>
            <a:r>
              <a:rPr lang="ru-RU" sz="2000" b="1" dirty="0">
                <a:solidFill>
                  <a:srgbClr val="0000CC"/>
                </a:solidFill>
              </a:rPr>
              <a:t>Процессор</a:t>
            </a:r>
            <a:r>
              <a:rPr lang="ru-RU" dirty="0"/>
              <a:t> – устройство предназначенное для выполнения машинных команд.</a:t>
            </a:r>
          </a:p>
          <a:p>
            <a:endParaRPr lang="ru-RU" dirty="0"/>
          </a:p>
          <a:p>
            <a:pPr algn="ctr"/>
            <a:r>
              <a:rPr lang="ru-RU" sz="2000" b="1" dirty="0"/>
              <a:t>ПРОГРАММА УПРАВЛЯЕТ РАБОТОЙ ПРОЦЕССОРА!</a:t>
            </a:r>
          </a:p>
          <a:p>
            <a:pPr algn="ctr"/>
            <a:endParaRPr lang="ru-RU" sz="2000" b="1" dirty="0"/>
          </a:p>
          <a:p>
            <a:r>
              <a:rPr lang="ru-RU" dirty="0"/>
              <a:t>Термины, обозначающие процессор:</a:t>
            </a:r>
          </a:p>
          <a:p>
            <a:pPr marL="285750" indent="-285750">
              <a:buFont typeface="Arial" panose="020B0604020202020204" pitchFamily="34" charset="0"/>
              <a:buChar char="•"/>
            </a:pPr>
            <a:r>
              <a:rPr lang="ru-RU" b="1" dirty="0"/>
              <a:t>ЦПУ</a:t>
            </a:r>
            <a:r>
              <a:rPr lang="ru-RU" dirty="0"/>
              <a:t> (центральное процессорное устройство).</a:t>
            </a:r>
          </a:p>
          <a:p>
            <a:pPr marL="285750" indent="-285750">
              <a:buFont typeface="Arial" panose="020B0604020202020204" pitchFamily="34" charset="0"/>
              <a:buChar char="•"/>
            </a:pPr>
            <a:r>
              <a:rPr lang="ru-RU" b="1" dirty="0"/>
              <a:t>ЦП</a:t>
            </a:r>
            <a:r>
              <a:rPr lang="ru-RU" dirty="0"/>
              <a:t> (центральный процессор.</a:t>
            </a:r>
          </a:p>
          <a:p>
            <a:pPr marL="285750" indent="-285750">
              <a:buFont typeface="Arial" panose="020B0604020202020204" pitchFamily="34" charset="0"/>
              <a:buChar char="•"/>
            </a:pPr>
            <a:r>
              <a:rPr lang="en-US" b="1" dirty="0"/>
              <a:t>CPU</a:t>
            </a:r>
            <a:r>
              <a:rPr lang="en-US" dirty="0"/>
              <a:t> (central processing unit).</a:t>
            </a:r>
            <a:endParaRPr lang="ru-RU" dirty="0"/>
          </a:p>
        </p:txBody>
      </p:sp>
      <p:sp>
        <p:nvSpPr>
          <p:cNvPr id="7" name="TextBox 6">
            <a:extLst>
              <a:ext uri="{FF2B5EF4-FFF2-40B4-BE49-F238E27FC236}">
                <a16:creationId xmlns:a16="http://schemas.microsoft.com/office/drawing/2014/main" id="{28E5704E-A074-E01C-A6C5-CB194DE71755}"/>
              </a:ext>
            </a:extLst>
          </p:cNvPr>
          <p:cNvSpPr txBox="1"/>
          <p:nvPr/>
        </p:nvSpPr>
        <p:spPr>
          <a:xfrm>
            <a:off x="414291" y="3521534"/>
            <a:ext cx="10803466" cy="677108"/>
          </a:xfrm>
          <a:prstGeom prst="rect">
            <a:avLst/>
          </a:prstGeom>
          <a:noFill/>
        </p:spPr>
        <p:txBody>
          <a:bodyPr wrap="square" rtlCol="0">
            <a:spAutoFit/>
          </a:bodyPr>
          <a:lstStyle/>
          <a:p>
            <a:r>
              <a:rPr lang="ru-RU" sz="2000" b="1" dirty="0">
                <a:solidFill>
                  <a:srgbClr val="0000CC"/>
                </a:solidFill>
              </a:rPr>
              <a:t>Архитектура процессора </a:t>
            </a:r>
            <a:r>
              <a:rPr lang="ru-RU" dirty="0"/>
              <a:t>– схема соединения составляющих его блоков и принципы их взаимодействия.</a:t>
            </a:r>
          </a:p>
        </p:txBody>
      </p:sp>
    </p:spTree>
    <p:extLst>
      <p:ext uri="{BB962C8B-B14F-4D97-AF65-F5344CB8AC3E}">
        <p14:creationId xmlns:p14="http://schemas.microsoft.com/office/powerpoint/2010/main" val="3821793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40DFC0-2F56-2DCF-4D61-77E93BEDFFA0}"/>
              </a:ext>
            </a:extLst>
          </p:cNvPr>
          <p:cNvSpPr>
            <a:spLocks noGrp="1"/>
          </p:cNvSpPr>
          <p:nvPr>
            <p:ph type="title"/>
          </p:nvPr>
        </p:nvSpPr>
        <p:spPr/>
        <p:txBody>
          <a:bodyPr/>
          <a:lstStyle/>
          <a:p>
            <a:r>
              <a:rPr lang="ru-RU" dirty="0"/>
              <a:t>Операторы ввода и вывода</a:t>
            </a:r>
          </a:p>
        </p:txBody>
      </p:sp>
      <p:sp>
        <p:nvSpPr>
          <p:cNvPr id="3" name="Номер слайда 2">
            <a:extLst>
              <a:ext uri="{FF2B5EF4-FFF2-40B4-BE49-F238E27FC236}">
                <a16:creationId xmlns:a16="http://schemas.microsoft.com/office/drawing/2014/main" id="{3660EE0D-E3E8-1CE4-E33F-7FABDD22A751}"/>
              </a:ext>
            </a:extLst>
          </p:cNvPr>
          <p:cNvSpPr>
            <a:spLocks noGrp="1"/>
          </p:cNvSpPr>
          <p:nvPr>
            <p:ph type="sldNum" sz="quarter" idx="12"/>
          </p:nvPr>
        </p:nvSpPr>
        <p:spPr/>
        <p:txBody>
          <a:bodyPr/>
          <a:lstStyle/>
          <a:p>
            <a:fld id="{A6986BD7-6655-4F5F-85F4-6C8BB4717485}" type="slidenum">
              <a:rPr lang="ru-RU" altLang="ru-RU" smtClean="0"/>
              <a:pPr/>
              <a:t>30</a:t>
            </a:fld>
            <a:endParaRPr lang="ru-RU" altLang="ru-RU"/>
          </a:p>
        </p:txBody>
      </p:sp>
      <p:sp>
        <p:nvSpPr>
          <p:cNvPr id="4" name="TextBox 3">
            <a:extLst>
              <a:ext uri="{FF2B5EF4-FFF2-40B4-BE49-F238E27FC236}">
                <a16:creationId xmlns:a16="http://schemas.microsoft.com/office/drawing/2014/main" id="{E9A3D5A3-D71E-7D0D-B9AC-A834759F2715}"/>
              </a:ext>
            </a:extLst>
          </p:cNvPr>
          <p:cNvSpPr txBox="1"/>
          <p:nvPr/>
        </p:nvSpPr>
        <p:spPr>
          <a:xfrm>
            <a:off x="530578" y="1433689"/>
            <a:ext cx="11322755" cy="2585323"/>
          </a:xfrm>
          <a:prstGeom prst="rect">
            <a:avLst/>
          </a:prstGeom>
          <a:noFill/>
        </p:spPr>
        <p:txBody>
          <a:bodyPr wrap="square" rtlCol="0">
            <a:spAutoFit/>
          </a:bodyPr>
          <a:lstStyle/>
          <a:p>
            <a:r>
              <a:rPr lang="ru-RU" b="1" dirty="0"/>
              <a:t>Стандартные потоки ввода/вывода</a:t>
            </a:r>
          </a:p>
          <a:p>
            <a:endParaRPr lang="ru-RU" dirty="0"/>
          </a:p>
          <a:p>
            <a:pPr marL="342900" lvl="0" indent="-342900" algn="just">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Стандартный поток ввода (обозначается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cin</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stdin</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закреплён за клавиатурой компьютера.</a:t>
            </a:r>
          </a:p>
          <a:p>
            <a:pPr marL="342900" lvl="0" indent="-342900" algn="just">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Стандартный поток вывода (обозначается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cout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stdout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закреплён за экраном монитора.</a:t>
            </a:r>
          </a:p>
          <a:p>
            <a:pPr marL="342900" lvl="0" indent="-342900" algn="just">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Стандартный поток ошибок (обозначается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cerr</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stderr</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предназначен для вывода диагностических сообщений, закреплён за экраном монитора, но отделён от стандартного потока вывода.</a:t>
            </a:r>
          </a:p>
          <a:p>
            <a:pPr marL="342900" lvl="0" indent="-342900" algn="just">
              <a:buFont typeface="Symbol" panose="05050102010706020507" pitchFamily="18" charset="2"/>
              <a:buChar cha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Стандартный поток печати (обозначение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stdprn</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закреплён за портом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LPT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1. Поскольку такой порт отсутствует в большинстве современных компьютеров, поток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stdprn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перенаправляют, например, на принтер, подключённый по шине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USB</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5" name="TextBox 4">
            <a:extLst>
              <a:ext uri="{FF2B5EF4-FFF2-40B4-BE49-F238E27FC236}">
                <a16:creationId xmlns:a16="http://schemas.microsoft.com/office/drawing/2014/main" id="{62DBCD98-73E1-F62E-A8F7-C9CAB738E4D9}"/>
              </a:ext>
            </a:extLst>
          </p:cNvPr>
          <p:cNvSpPr txBox="1"/>
          <p:nvPr/>
        </p:nvSpPr>
        <p:spPr>
          <a:xfrm>
            <a:off x="722489" y="4323644"/>
            <a:ext cx="11130844" cy="707886"/>
          </a:xfrm>
          <a:prstGeom prst="rect">
            <a:avLst/>
          </a:prstGeom>
          <a:noFill/>
        </p:spPr>
        <p:txBody>
          <a:bodyPr wrap="square" rtlCol="0">
            <a:spAutoFit/>
          </a:bodyPr>
          <a:lstStyle/>
          <a:p>
            <a:pPr algn="ctr"/>
            <a:r>
              <a:rPr lang="ru-RU" sz="2000" b="1" dirty="0"/>
              <a:t>Процессор не имеет команд для реализации обмена данными с внешними устройствами.</a:t>
            </a:r>
          </a:p>
        </p:txBody>
      </p:sp>
    </p:spTree>
    <p:extLst>
      <p:ext uri="{BB962C8B-B14F-4D97-AF65-F5344CB8AC3E}">
        <p14:creationId xmlns:p14="http://schemas.microsoft.com/office/powerpoint/2010/main" val="3129078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7EF3A6-C092-3505-FD87-7E8929A8944E}"/>
              </a:ext>
            </a:extLst>
          </p:cNvPr>
          <p:cNvSpPr>
            <a:spLocks noGrp="1"/>
          </p:cNvSpPr>
          <p:nvPr>
            <p:ph type="title"/>
          </p:nvPr>
        </p:nvSpPr>
        <p:spPr/>
        <p:txBody>
          <a:bodyPr/>
          <a:lstStyle/>
          <a:p>
            <a:r>
              <a:rPr lang="ru-RU" dirty="0"/>
              <a:t>Кодировка символов</a:t>
            </a:r>
          </a:p>
        </p:txBody>
      </p:sp>
      <p:sp>
        <p:nvSpPr>
          <p:cNvPr id="3" name="Номер слайда 2">
            <a:extLst>
              <a:ext uri="{FF2B5EF4-FFF2-40B4-BE49-F238E27FC236}">
                <a16:creationId xmlns:a16="http://schemas.microsoft.com/office/drawing/2014/main" id="{3667A9B2-F2DC-F3C1-43E5-C4396168BB5D}"/>
              </a:ext>
            </a:extLst>
          </p:cNvPr>
          <p:cNvSpPr>
            <a:spLocks noGrp="1"/>
          </p:cNvSpPr>
          <p:nvPr>
            <p:ph type="sldNum" sz="quarter" idx="12"/>
          </p:nvPr>
        </p:nvSpPr>
        <p:spPr/>
        <p:txBody>
          <a:bodyPr/>
          <a:lstStyle/>
          <a:p>
            <a:fld id="{A6986BD7-6655-4F5F-85F4-6C8BB4717485}" type="slidenum">
              <a:rPr lang="ru-RU" altLang="ru-RU" smtClean="0"/>
              <a:pPr/>
              <a:t>31</a:t>
            </a:fld>
            <a:endParaRPr lang="ru-RU" altLang="ru-RU"/>
          </a:p>
        </p:txBody>
      </p:sp>
      <p:pic>
        <p:nvPicPr>
          <p:cNvPr id="2054" name="Picture 6">
            <a:extLst>
              <a:ext uri="{FF2B5EF4-FFF2-40B4-BE49-F238E27FC236}">
                <a16:creationId xmlns:a16="http://schemas.microsoft.com/office/drawing/2014/main" id="{3FC3D12F-494D-8B60-44BA-0312AEB41F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32"/>
          <a:stretch/>
        </p:blipFill>
        <p:spPr bwMode="auto">
          <a:xfrm>
            <a:off x="2942873" y="1704623"/>
            <a:ext cx="6686550" cy="472908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B01C953-74F1-6FA6-7EE4-4ADF49933856}"/>
              </a:ext>
            </a:extLst>
          </p:cNvPr>
          <p:cNvSpPr txBox="1"/>
          <p:nvPr/>
        </p:nvSpPr>
        <p:spPr>
          <a:xfrm>
            <a:off x="3296355" y="1192798"/>
            <a:ext cx="5847645" cy="400110"/>
          </a:xfrm>
          <a:prstGeom prst="rect">
            <a:avLst/>
          </a:prstGeom>
          <a:noFill/>
        </p:spPr>
        <p:txBody>
          <a:bodyPr wrap="square" rtlCol="0">
            <a:spAutoFit/>
          </a:bodyPr>
          <a:lstStyle/>
          <a:p>
            <a:r>
              <a:rPr lang="ru-RU" sz="2000" b="1" u="sng" dirty="0"/>
              <a:t>Кодировка </a:t>
            </a:r>
            <a:r>
              <a:rPr lang="en-US" sz="2000" b="1" u="sng" dirty="0"/>
              <a:t>ASCII (</a:t>
            </a:r>
            <a:r>
              <a:rPr lang="ru-RU" sz="2000" b="1" u="sng" dirty="0"/>
              <a:t>международный алфавит)</a:t>
            </a:r>
            <a:endParaRPr lang="en-US" sz="2000" b="1" u="sng" dirty="0"/>
          </a:p>
        </p:txBody>
      </p:sp>
    </p:spTree>
    <p:extLst>
      <p:ext uri="{BB962C8B-B14F-4D97-AF65-F5344CB8AC3E}">
        <p14:creationId xmlns:p14="http://schemas.microsoft.com/office/powerpoint/2010/main" val="3685606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B1A461-24D8-BBA1-975C-9DBAF23E5BDD}"/>
              </a:ext>
            </a:extLst>
          </p:cNvPr>
          <p:cNvSpPr>
            <a:spLocks noGrp="1"/>
          </p:cNvSpPr>
          <p:nvPr>
            <p:ph type="title"/>
          </p:nvPr>
        </p:nvSpPr>
        <p:spPr/>
        <p:txBody>
          <a:bodyPr/>
          <a:lstStyle/>
          <a:p>
            <a:r>
              <a:rPr lang="ru-RU" dirty="0"/>
              <a:t>Кодировка символов</a:t>
            </a:r>
          </a:p>
        </p:txBody>
      </p:sp>
      <p:sp>
        <p:nvSpPr>
          <p:cNvPr id="3" name="Номер слайда 2">
            <a:extLst>
              <a:ext uri="{FF2B5EF4-FFF2-40B4-BE49-F238E27FC236}">
                <a16:creationId xmlns:a16="http://schemas.microsoft.com/office/drawing/2014/main" id="{41300B87-EEEE-CEE9-FBBF-0204702BA093}"/>
              </a:ext>
            </a:extLst>
          </p:cNvPr>
          <p:cNvSpPr>
            <a:spLocks noGrp="1"/>
          </p:cNvSpPr>
          <p:nvPr>
            <p:ph type="sldNum" sz="quarter" idx="12"/>
          </p:nvPr>
        </p:nvSpPr>
        <p:spPr/>
        <p:txBody>
          <a:bodyPr/>
          <a:lstStyle/>
          <a:p>
            <a:fld id="{A6986BD7-6655-4F5F-85F4-6C8BB4717485}" type="slidenum">
              <a:rPr lang="ru-RU" altLang="ru-RU" smtClean="0"/>
              <a:pPr/>
              <a:t>32</a:t>
            </a:fld>
            <a:endParaRPr lang="ru-RU" altLang="ru-RU"/>
          </a:p>
        </p:txBody>
      </p:sp>
      <p:sp>
        <p:nvSpPr>
          <p:cNvPr id="4" name="TextBox 3">
            <a:extLst>
              <a:ext uri="{FF2B5EF4-FFF2-40B4-BE49-F238E27FC236}">
                <a16:creationId xmlns:a16="http://schemas.microsoft.com/office/drawing/2014/main" id="{8FFBAEED-7D45-ABF6-7ABA-0C4330BE281D}"/>
              </a:ext>
            </a:extLst>
          </p:cNvPr>
          <p:cNvSpPr txBox="1"/>
          <p:nvPr/>
        </p:nvSpPr>
        <p:spPr>
          <a:xfrm>
            <a:off x="3296356" y="1332089"/>
            <a:ext cx="5599289" cy="400110"/>
          </a:xfrm>
          <a:prstGeom prst="rect">
            <a:avLst/>
          </a:prstGeom>
          <a:noFill/>
        </p:spPr>
        <p:txBody>
          <a:bodyPr wrap="square" rtlCol="0">
            <a:spAutoFit/>
          </a:bodyPr>
          <a:lstStyle/>
          <a:p>
            <a:r>
              <a:rPr lang="ru-RU" sz="2000" b="1" u="sng" dirty="0"/>
              <a:t>Кодировка </a:t>
            </a:r>
            <a:r>
              <a:rPr lang="en-US" sz="2000" b="1" u="sng" dirty="0"/>
              <a:t>ASCII (</a:t>
            </a:r>
            <a:r>
              <a:rPr lang="ru-RU" sz="2000" b="1" u="sng" dirty="0"/>
              <a:t>национальный алфавит)</a:t>
            </a:r>
            <a:endParaRPr lang="en-US" sz="2000" b="1" u="sng" dirty="0"/>
          </a:p>
        </p:txBody>
      </p:sp>
      <p:pic>
        <p:nvPicPr>
          <p:cNvPr id="1026" name="Picture 2">
            <a:extLst>
              <a:ext uri="{FF2B5EF4-FFF2-40B4-BE49-F238E27FC236}">
                <a16:creationId xmlns:a16="http://schemas.microsoft.com/office/drawing/2014/main" id="{4584B36E-1D7E-9A15-83FD-DF517913C3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148" t="20157" r="8642" b="17037"/>
          <a:stretch/>
        </p:blipFill>
        <p:spPr bwMode="auto">
          <a:xfrm>
            <a:off x="2291645" y="1983205"/>
            <a:ext cx="7608711" cy="4307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13251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123A28-FB7F-1A5D-5BD9-0230DC90DA27}"/>
              </a:ext>
            </a:extLst>
          </p:cNvPr>
          <p:cNvSpPr>
            <a:spLocks noGrp="1"/>
          </p:cNvSpPr>
          <p:nvPr>
            <p:ph type="title"/>
          </p:nvPr>
        </p:nvSpPr>
        <p:spPr/>
        <p:txBody>
          <a:bodyPr/>
          <a:lstStyle/>
          <a:p>
            <a:r>
              <a:rPr lang="ru-RU" dirty="0"/>
              <a:t>Кодировка символов</a:t>
            </a:r>
          </a:p>
        </p:txBody>
      </p:sp>
      <p:sp>
        <p:nvSpPr>
          <p:cNvPr id="3" name="Номер слайда 2">
            <a:extLst>
              <a:ext uri="{FF2B5EF4-FFF2-40B4-BE49-F238E27FC236}">
                <a16:creationId xmlns:a16="http://schemas.microsoft.com/office/drawing/2014/main" id="{4C79ABAF-16DC-F136-7E90-FDBDC2B7A484}"/>
              </a:ext>
            </a:extLst>
          </p:cNvPr>
          <p:cNvSpPr>
            <a:spLocks noGrp="1"/>
          </p:cNvSpPr>
          <p:nvPr>
            <p:ph type="sldNum" sz="quarter" idx="12"/>
          </p:nvPr>
        </p:nvSpPr>
        <p:spPr/>
        <p:txBody>
          <a:bodyPr/>
          <a:lstStyle/>
          <a:p>
            <a:fld id="{A6986BD7-6655-4F5F-85F4-6C8BB4717485}" type="slidenum">
              <a:rPr lang="ru-RU" altLang="ru-RU" smtClean="0"/>
              <a:pPr/>
              <a:t>33</a:t>
            </a:fld>
            <a:endParaRPr lang="ru-RU" altLang="ru-RU"/>
          </a:p>
        </p:txBody>
      </p:sp>
      <p:sp>
        <p:nvSpPr>
          <p:cNvPr id="4" name="TextBox 3">
            <a:extLst>
              <a:ext uri="{FF2B5EF4-FFF2-40B4-BE49-F238E27FC236}">
                <a16:creationId xmlns:a16="http://schemas.microsoft.com/office/drawing/2014/main" id="{3F47E0CC-4DAA-FF63-60EB-3B8F390EFA39}"/>
              </a:ext>
            </a:extLst>
          </p:cNvPr>
          <p:cNvSpPr txBox="1"/>
          <p:nvPr/>
        </p:nvSpPr>
        <p:spPr>
          <a:xfrm>
            <a:off x="508000" y="1196621"/>
            <a:ext cx="11311467" cy="2400657"/>
          </a:xfrm>
          <a:prstGeom prst="rect">
            <a:avLst/>
          </a:prstGeom>
          <a:noFill/>
        </p:spPr>
        <p:txBody>
          <a:bodyPr wrap="square" rtlCol="0">
            <a:spAutoFit/>
          </a:bodyPr>
          <a:lstStyle/>
          <a:p>
            <a:r>
              <a:rPr lang="en-US" sz="2000" b="1" u="sng" dirty="0"/>
              <a:t>Unicode</a:t>
            </a:r>
          </a:p>
          <a:p>
            <a:endParaRPr lang="en-US" dirty="0"/>
          </a:p>
          <a:p>
            <a:r>
              <a:rPr lang="en-US" sz="1800" dirty="0">
                <a:effectLst/>
                <a:latin typeface="Times New Roman" panose="02020603050405020304" pitchFamily="18" charset="0"/>
                <a:ea typeface="Calibri" panose="020F0502020204030204" pitchFamily="34" charset="0"/>
              </a:rPr>
              <a:t>Unicode Transform Protocol</a:t>
            </a:r>
            <a:r>
              <a:rPr lang="ru-RU" sz="1800" dirty="0">
                <a:effectLst/>
                <a:latin typeface="Times New Roman" panose="02020603050405020304" pitchFamily="18" charset="0"/>
                <a:ea typeface="Calibri" panose="020F0502020204030204" pitchFamily="34" charset="0"/>
              </a:rPr>
              <a:t> (</a:t>
            </a:r>
            <a:r>
              <a:rPr lang="en-US" sz="2000" b="1" dirty="0">
                <a:solidFill>
                  <a:srgbClr val="0000CC"/>
                </a:solidFill>
                <a:effectLst/>
                <a:latin typeface="Times New Roman" panose="02020603050405020304" pitchFamily="18" charset="0"/>
                <a:ea typeface="Calibri" panose="020F0502020204030204" pitchFamily="34" charset="0"/>
              </a:rPr>
              <a:t>UTF</a:t>
            </a:r>
            <a:r>
              <a:rPr lang="ru-RU" sz="1800" dirty="0">
                <a:effectLst/>
                <a:latin typeface="Times New Roman" panose="02020603050405020304" pitchFamily="18" charset="0"/>
                <a:ea typeface="Calibri" panose="020F0502020204030204" pitchFamily="34" charset="0"/>
              </a:rPr>
              <a:t>)</a:t>
            </a:r>
            <a:r>
              <a:rPr lang="en-US" sz="1800" dirty="0">
                <a:effectLst/>
                <a:latin typeface="Times New Roman" panose="02020603050405020304" pitchFamily="18" charset="0"/>
                <a:ea typeface="Calibri" panose="020F0502020204030204" pitchFamily="34" charset="0"/>
              </a:rPr>
              <a:t> – </a:t>
            </a:r>
            <a:r>
              <a:rPr lang="ru-RU" dirty="0">
                <a:latin typeface="Times New Roman" panose="02020603050405020304" pitchFamily="18" charset="0"/>
                <a:ea typeface="Calibri" panose="020F0502020204030204" pitchFamily="34" charset="0"/>
              </a:rPr>
              <a:t>а</a:t>
            </a:r>
            <a:r>
              <a:rPr lang="ru-RU" sz="1800" dirty="0">
                <a:effectLst/>
                <a:latin typeface="Times New Roman" panose="02020603050405020304" pitchFamily="18" charset="0"/>
                <a:ea typeface="Calibri" panose="020F0502020204030204" pitchFamily="34" charset="0"/>
              </a:rPr>
              <a:t>лгоритм кодирования символов:</a:t>
            </a:r>
          </a:p>
          <a:p>
            <a:pPr marL="285750" indent="-285750">
              <a:buFont typeface="Arial" panose="020B0604020202020204" pitchFamily="34" charset="0"/>
              <a:buChar char="•"/>
            </a:pPr>
            <a:r>
              <a:rPr lang="en-US" sz="1800" b="1" dirty="0">
                <a:effectLst/>
                <a:latin typeface="Times New Roman" panose="02020603050405020304" pitchFamily="18" charset="0"/>
                <a:ea typeface="Calibri" panose="020F0502020204030204" pitchFamily="34" charset="0"/>
              </a:rPr>
              <a:t>UTF-8 (</a:t>
            </a:r>
            <a:r>
              <a:rPr lang="ru-RU" sz="1800" b="1" dirty="0">
                <a:effectLst/>
                <a:latin typeface="Times New Roman" panose="02020603050405020304" pitchFamily="18" charset="0"/>
                <a:ea typeface="Calibri" panose="020F0502020204030204" pitchFamily="34" charset="0"/>
              </a:rPr>
              <a:t>код переменной длины; от 1 до 4 байт на символ)</a:t>
            </a:r>
            <a:endParaRPr lang="en-US" sz="1800" b="1"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US" b="1" dirty="0">
                <a:latin typeface="Times New Roman" panose="02020603050405020304" pitchFamily="18" charset="0"/>
                <a:ea typeface="Calibri" panose="020F0502020204030204" pitchFamily="34" charset="0"/>
              </a:rPr>
              <a:t>UTF-16</a:t>
            </a:r>
            <a:r>
              <a:rPr lang="ru-RU" b="1" dirty="0">
                <a:latin typeface="Times New Roman" panose="02020603050405020304" pitchFamily="18" charset="0"/>
                <a:ea typeface="Calibri" panose="020F0502020204030204" pitchFamily="34" charset="0"/>
              </a:rPr>
              <a:t> (код переменной длины; 2 или 4 байта на символ)</a:t>
            </a:r>
            <a:endParaRPr lang="en-US" b="1" dirty="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US" sz="1800" b="1" dirty="0">
                <a:effectLst/>
                <a:latin typeface="Times New Roman" panose="02020603050405020304" pitchFamily="18" charset="0"/>
                <a:ea typeface="Calibri" panose="020F0502020204030204" pitchFamily="34" charset="0"/>
              </a:rPr>
              <a:t>UTF-32</a:t>
            </a:r>
            <a:r>
              <a:rPr lang="ru-RU" sz="1800" b="1" dirty="0">
                <a:effectLst/>
                <a:latin typeface="Times New Roman" panose="02020603050405020304" pitchFamily="18" charset="0"/>
                <a:ea typeface="Calibri" panose="020F0502020204030204" pitchFamily="34" charset="0"/>
              </a:rPr>
              <a:t> (код постоянной длины; 4 байта на символ)</a:t>
            </a:r>
          </a:p>
          <a:p>
            <a:endParaRPr lang="ru-RU" b="1" dirty="0">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Byte Order Mark</a:t>
            </a:r>
            <a:r>
              <a:rPr lang="ru-RU" sz="1800" dirty="0">
                <a:effectLst/>
                <a:latin typeface="Times New Roman" panose="02020603050405020304" pitchFamily="18" charset="0"/>
                <a:ea typeface="Calibri" panose="020F0502020204030204" pitchFamily="34" charset="0"/>
              </a:rPr>
              <a:t> (</a:t>
            </a:r>
            <a:r>
              <a:rPr lang="en-US" sz="2000" b="1" dirty="0">
                <a:solidFill>
                  <a:srgbClr val="0000CC"/>
                </a:solidFill>
                <a:effectLst/>
                <a:latin typeface="Times New Roman" panose="02020603050405020304" pitchFamily="18" charset="0"/>
                <a:ea typeface="Calibri" panose="020F0502020204030204" pitchFamily="34" charset="0"/>
              </a:rPr>
              <a:t>BOM</a:t>
            </a:r>
            <a:r>
              <a:rPr lang="ru-RU" sz="1800" dirty="0">
                <a:effectLst/>
                <a:latin typeface="Times New Roman" panose="02020603050405020304" pitchFamily="18" charset="0"/>
                <a:ea typeface="Calibri" panose="020F0502020204030204" pitchFamily="34" charset="0"/>
              </a:rPr>
              <a:t>) определяет, какой из протоколов используется.</a:t>
            </a:r>
            <a:endParaRPr lang="ru-RU" sz="1800" b="1" dirty="0">
              <a:effectLst/>
              <a:latin typeface="Times New Roman" panose="02020603050405020304" pitchFamily="18" charset="0"/>
              <a:ea typeface="Calibri" panose="020F0502020204030204" pitchFamily="34" charset="0"/>
            </a:endParaRPr>
          </a:p>
        </p:txBody>
      </p:sp>
      <p:graphicFrame>
        <p:nvGraphicFramePr>
          <p:cNvPr id="5" name="Таблица 5">
            <a:extLst>
              <a:ext uri="{FF2B5EF4-FFF2-40B4-BE49-F238E27FC236}">
                <a16:creationId xmlns:a16="http://schemas.microsoft.com/office/drawing/2014/main" id="{58237F45-013E-DAD5-1F64-0EFD19EEE45E}"/>
              </a:ext>
            </a:extLst>
          </p:cNvPr>
          <p:cNvGraphicFramePr>
            <a:graphicFrameLocks noGrp="1"/>
          </p:cNvGraphicFramePr>
          <p:nvPr>
            <p:extLst>
              <p:ext uri="{D42A27DB-BD31-4B8C-83A1-F6EECF244321}">
                <p14:modId xmlns:p14="http://schemas.microsoft.com/office/powerpoint/2010/main" val="2274890890"/>
              </p:ext>
            </p:extLst>
          </p:nvPr>
        </p:nvGraphicFramePr>
        <p:xfrm>
          <a:off x="2032000" y="3844964"/>
          <a:ext cx="8128000" cy="2661920"/>
        </p:xfrm>
        <a:graphic>
          <a:graphicData uri="http://schemas.openxmlformats.org/drawingml/2006/table">
            <a:tbl>
              <a:tblPr firstRow="1" bandRow="1">
                <a:tableStyleId>{08FB837D-C827-4EFA-A057-4D05807E0F7C}</a:tableStyleId>
              </a:tblPr>
              <a:tblGrid>
                <a:gridCol w="2785534">
                  <a:extLst>
                    <a:ext uri="{9D8B030D-6E8A-4147-A177-3AD203B41FA5}">
                      <a16:colId xmlns:a16="http://schemas.microsoft.com/office/drawing/2014/main" val="3803429479"/>
                    </a:ext>
                  </a:extLst>
                </a:gridCol>
                <a:gridCol w="5342466">
                  <a:extLst>
                    <a:ext uri="{9D8B030D-6E8A-4147-A177-3AD203B41FA5}">
                      <a16:colId xmlns:a16="http://schemas.microsoft.com/office/drawing/2014/main" val="123947968"/>
                    </a:ext>
                  </a:extLst>
                </a:gridCol>
              </a:tblGrid>
              <a:tr h="370840">
                <a:tc>
                  <a:txBody>
                    <a:bodyPr/>
                    <a:lstStyle/>
                    <a:p>
                      <a:r>
                        <a:rPr lang="ru-RU" dirty="0"/>
                        <a:t>Старшие байты </a:t>
                      </a:r>
                      <a:r>
                        <a:rPr lang="en-US" dirty="0"/>
                        <a:t>UTF-8</a:t>
                      </a:r>
                      <a:endParaRPr lang="ru-RU" dirty="0"/>
                    </a:p>
                  </a:txBody>
                  <a:tcPr/>
                </a:tc>
                <a:tc>
                  <a:txBody>
                    <a:bodyPr/>
                    <a:lstStyle/>
                    <a:p>
                      <a:r>
                        <a:rPr lang="ru-RU" dirty="0"/>
                        <a:t>Кодирование символа</a:t>
                      </a:r>
                      <a:r>
                        <a:rPr lang="en-US" dirty="0"/>
                        <a:t> UTF-8</a:t>
                      </a:r>
                      <a:endParaRPr lang="ru-RU" dirty="0"/>
                    </a:p>
                  </a:txBody>
                  <a:tcPr/>
                </a:tc>
                <a:extLst>
                  <a:ext uri="{0D108BD9-81ED-4DB2-BD59-A6C34878D82A}">
                    <a16:rowId xmlns:a16="http://schemas.microsoft.com/office/drawing/2014/main" val="2308349887"/>
                  </a:ext>
                </a:extLst>
              </a:tr>
              <a:tr h="370840">
                <a:tc>
                  <a:txBody>
                    <a:bodyPr/>
                    <a:lstStyle/>
                    <a:p>
                      <a:r>
                        <a:rPr lang="ru-RU" dirty="0"/>
                        <a:t>Старший бит 0</a:t>
                      </a:r>
                    </a:p>
                  </a:txBody>
                  <a:tcPr/>
                </a:tc>
                <a:tc>
                  <a:txBody>
                    <a:bodyPr/>
                    <a:lstStyle/>
                    <a:p>
                      <a:r>
                        <a:rPr lang="ru-RU" dirty="0"/>
                        <a:t>Для кодирования используется один байт</a:t>
                      </a:r>
                    </a:p>
                  </a:txBody>
                  <a:tcPr/>
                </a:tc>
                <a:extLst>
                  <a:ext uri="{0D108BD9-81ED-4DB2-BD59-A6C34878D82A}">
                    <a16:rowId xmlns:a16="http://schemas.microsoft.com/office/drawing/2014/main" val="233367066"/>
                  </a:ext>
                </a:extLst>
              </a:tr>
              <a:tr h="370840">
                <a:tc>
                  <a:txBody>
                    <a:bodyPr/>
                    <a:lstStyle/>
                    <a:p>
                      <a:r>
                        <a:rPr lang="ru-RU" dirty="0"/>
                        <a:t>110</a:t>
                      </a:r>
                    </a:p>
                  </a:txBody>
                  <a:tcPr/>
                </a:tc>
                <a:tc>
                  <a:txBody>
                    <a:bodyPr/>
                    <a:lstStyle/>
                    <a:p>
                      <a:r>
                        <a:rPr lang="ru-RU" dirty="0"/>
                        <a:t>Для кодирования используются 2 байта</a:t>
                      </a:r>
                    </a:p>
                    <a:p>
                      <a:r>
                        <a:rPr lang="ru-RU" sz="1800" b="1" i="1" kern="1200" dirty="0">
                          <a:solidFill>
                            <a:schemeClr val="dk1"/>
                          </a:solidFill>
                          <a:effectLst/>
                          <a:latin typeface="+mn-lt"/>
                          <a:ea typeface="+mn-ea"/>
                          <a:cs typeface="+mn-cs"/>
                        </a:rPr>
                        <a:t>110</a:t>
                      </a:r>
                      <a:r>
                        <a:rPr lang="ru-RU" sz="1800" kern="1200" dirty="0">
                          <a:solidFill>
                            <a:schemeClr val="dk1"/>
                          </a:solidFill>
                          <a:effectLst/>
                          <a:latin typeface="+mn-lt"/>
                          <a:ea typeface="+mn-ea"/>
                          <a:cs typeface="+mn-cs"/>
                        </a:rPr>
                        <a:t>10000 </a:t>
                      </a:r>
                      <a:r>
                        <a:rPr lang="ru-RU" sz="1800" b="1" i="1" kern="1200" dirty="0">
                          <a:solidFill>
                            <a:schemeClr val="dk1"/>
                          </a:solidFill>
                          <a:effectLst/>
                          <a:latin typeface="+mn-lt"/>
                          <a:ea typeface="+mn-ea"/>
                          <a:cs typeface="+mn-cs"/>
                        </a:rPr>
                        <a:t>10</a:t>
                      </a:r>
                      <a:r>
                        <a:rPr lang="ru-RU" sz="1800" kern="1200" dirty="0">
                          <a:solidFill>
                            <a:schemeClr val="dk1"/>
                          </a:solidFill>
                          <a:effectLst/>
                          <a:latin typeface="+mn-lt"/>
                          <a:ea typeface="+mn-ea"/>
                          <a:cs typeface="+mn-cs"/>
                        </a:rPr>
                        <a:t>111100 </a:t>
                      </a:r>
                      <a:endParaRPr lang="ru-RU" dirty="0"/>
                    </a:p>
                  </a:txBody>
                  <a:tcPr/>
                </a:tc>
                <a:extLst>
                  <a:ext uri="{0D108BD9-81ED-4DB2-BD59-A6C34878D82A}">
                    <a16:rowId xmlns:a16="http://schemas.microsoft.com/office/drawing/2014/main" val="3536471827"/>
                  </a:ext>
                </a:extLst>
              </a:tr>
              <a:tr h="370840">
                <a:tc>
                  <a:txBody>
                    <a:bodyPr/>
                    <a:lstStyle/>
                    <a:p>
                      <a:r>
                        <a:rPr lang="ru-RU" sz="1800" kern="1200" dirty="0">
                          <a:solidFill>
                            <a:schemeClr val="dk1"/>
                          </a:solidFill>
                          <a:effectLst/>
                          <a:latin typeface="+mn-lt"/>
                          <a:ea typeface="+mn-ea"/>
                          <a:cs typeface="+mn-cs"/>
                        </a:rPr>
                        <a:t>1110</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Для кодирования используются 3 байта</a:t>
                      </a:r>
                    </a:p>
                    <a:p>
                      <a:r>
                        <a:rPr lang="ru-RU" sz="1800" b="1" i="1" kern="1200" dirty="0">
                          <a:solidFill>
                            <a:schemeClr val="dk1"/>
                          </a:solidFill>
                          <a:effectLst/>
                          <a:latin typeface="+mn-lt"/>
                          <a:ea typeface="+mn-ea"/>
                          <a:cs typeface="+mn-cs"/>
                        </a:rPr>
                        <a:t>1110</a:t>
                      </a:r>
                      <a:r>
                        <a:rPr lang="ru-RU" sz="1800" kern="1200" dirty="0">
                          <a:solidFill>
                            <a:schemeClr val="dk1"/>
                          </a:solidFill>
                          <a:effectLst/>
                          <a:latin typeface="+mn-lt"/>
                          <a:ea typeface="+mn-ea"/>
                          <a:cs typeface="+mn-cs"/>
                        </a:rPr>
                        <a:t>1000 </a:t>
                      </a:r>
                      <a:r>
                        <a:rPr lang="ru-RU" sz="1800" b="1" i="1" kern="1200" dirty="0">
                          <a:solidFill>
                            <a:schemeClr val="dk1"/>
                          </a:solidFill>
                          <a:effectLst/>
                          <a:latin typeface="+mn-lt"/>
                          <a:ea typeface="+mn-ea"/>
                          <a:cs typeface="+mn-cs"/>
                        </a:rPr>
                        <a:t>10</a:t>
                      </a:r>
                      <a:r>
                        <a:rPr lang="ru-RU" sz="1800" kern="1200" dirty="0">
                          <a:solidFill>
                            <a:schemeClr val="dk1"/>
                          </a:solidFill>
                          <a:effectLst/>
                          <a:latin typeface="+mn-lt"/>
                          <a:ea typeface="+mn-ea"/>
                          <a:cs typeface="+mn-cs"/>
                        </a:rPr>
                        <a:t>001111 </a:t>
                      </a:r>
                      <a:r>
                        <a:rPr lang="ru-RU" sz="1800" b="1" i="1" kern="1200" dirty="0">
                          <a:solidFill>
                            <a:schemeClr val="dk1"/>
                          </a:solidFill>
                          <a:effectLst/>
                          <a:latin typeface="+mn-lt"/>
                          <a:ea typeface="+mn-ea"/>
                          <a:cs typeface="+mn-cs"/>
                        </a:rPr>
                        <a:t>10</a:t>
                      </a:r>
                      <a:r>
                        <a:rPr lang="ru-RU" sz="1800" kern="1200" dirty="0">
                          <a:solidFill>
                            <a:schemeClr val="dk1"/>
                          </a:solidFill>
                          <a:effectLst/>
                          <a:latin typeface="+mn-lt"/>
                          <a:ea typeface="+mn-ea"/>
                          <a:cs typeface="+mn-cs"/>
                        </a:rPr>
                        <a:t>010101</a:t>
                      </a:r>
                      <a:endParaRPr lang="ru-RU" dirty="0"/>
                    </a:p>
                  </a:txBody>
                  <a:tcPr/>
                </a:tc>
                <a:extLst>
                  <a:ext uri="{0D108BD9-81ED-4DB2-BD59-A6C34878D82A}">
                    <a16:rowId xmlns:a16="http://schemas.microsoft.com/office/drawing/2014/main" val="3514544420"/>
                  </a:ext>
                </a:extLst>
              </a:tr>
              <a:tr h="370840">
                <a:tc>
                  <a:txBody>
                    <a:bodyPr/>
                    <a:lstStyle/>
                    <a:p>
                      <a:r>
                        <a:rPr lang="ru-RU" sz="1800" kern="1200" dirty="0">
                          <a:solidFill>
                            <a:schemeClr val="dk1"/>
                          </a:solidFill>
                          <a:effectLst/>
                          <a:latin typeface="+mn-lt"/>
                          <a:ea typeface="+mn-ea"/>
                          <a:cs typeface="+mn-cs"/>
                        </a:rPr>
                        <a:t>11110</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Для кодирования используются 4 байта</a:t>
                      </a:r>
                    </a:p>
                    <a:p>
                      <a:r>
                        <a:rPr lang="ru-RU" sz="1800" b="1" i="1" kern="1200" dirty="0">
                          <a:solidFill>
                            <a:schemeClr val="dk1"/>
                          </a:solidFill>
                          <a:effectLst/>
                          <a:latin typeface="+mn-lt"/>
                          <a:ea typeface="+mn-ea"/>
                          <a:cs typeface="+mn-cs"/>
                        </a:rPr>
                        <a:t>11110</a:t>
                      </a:r>
                      <a:r>
                        <a:rPr lang="ru-RU" sz="1800" kern="1200" dirty="0">
                          <a:solidFill>
                            <a:schemeClr val="dk1"/>
                          </a:solidFill>
                          <a:effectLst/>
                          <a:latin typeface="+mn-lt"/>
                          <a:ea typeface="+mn-ea"/>
                          <a:cs typeface="+mn-cs"/>
                        </a:rPr>
                        <a:t>100 </a:t>
                      </a:r>
                      <a:r>
                        <a:rPr lang="ru-RU" sz="1800" b="1" i="1" kern="1200" dirty="0">
                          <a:solidFill>
                            <a:schemeClr val="dk1"/>
                          </a:solidFill>
                          <a:effectLst/>
                          <a:latin typeface="+mn-lt"/>
                          <a:ea typeface="+mn-ea"/>
                          <a:cs typeface="+mn-cs"/>
                        </a:rPr>
                        <a:t>10</a:t>
                      </a:r>
                      <a:r>
                        <a:rPr lang="ru-RU" sz="1800" kern="1200" dirty="0">
                          <a:solidFill>
                            <a:schemeClr val="dk1"/>
                          </a:solidFill>
                          <a:effectLst/>
                          <a:latin typeface="+mn-lt"/>
                          <a:ea typeface="+mn-ea"/>
                          <a:cs typeface="+mn-cs"/>
                        </a:rPr>
                        <a:t>001111 </a:t>
                      </a:r>
                      <a:r>
                        <a:rPr lang="ru-RU" sz="1800" b="1" i="1" kern="1200" dirty="0">
                          <a:solidFill>
                            <a:schemeClr val="dk1"/>
                          </a:solidFill>
                          <a:effectLst/>
                          <a:latin typeface="+mn-lt"/>
                          <a:ea typeface="+mn-ea"/>
                          <a:cs typeface="+mn-cs"/>
                        </a:rPr>
                        <a:t>10</a:t>
                      </a:r>
                      <a:r>
                        <a:rPr lang="ru-RU" sz="1800" kern="1200" dirty="0">
                          <a:solidFill>
                            <a:schemeClr val="dk1"/>
                          </a:solidFill>
                          <a:effectLst/>
                          <a:latin typeface="+mn-lt"/>
                          <a:ea typeface="+mn-ea"/>
                          <a:cs typeface="+mn-cs"/>
                        </a:rPr>
                        <a:t>110101 </a:t>
                      </a:r>
                      <a:r>
                        <a:rPr lang="ru-RU" sz="1800" b="1" i="1" kern="1200" dirty="0">
                          <a:solidFill>
                            <a:schemeClr val="dk1"/>
                          </a:solidFill>
                          <a:effectLst/>
                          <a:latin typeface="+mn-lt"/>
                          <a:ea typeface="+mn-ea"/>
                          <a:cs typeface="+mn-cs"/>
                        </a:rPr>
                        <a:t>10</a:t>
                      </a:r>
                      <a:r>
                        <a:rPr lang="ru-RU" sz="1800" kern="1200" dirty="0">
                          <a:solidFill>
                            <a:schemeClr val="dk1"/>
                          </a:solidFill>
                          <a:effectLst/>
                          <a:latin typeface="+mn-lt"/>
                          <a:ea typeface="+mn-ea"/>
                          <a:cs typeface="+mn-cs"/>
                        </a:rPr>
                        <a:t>110101 </a:t>
                      </a:r>
                      <a:endParaRPr lang="ru-RU" dirty="0"/>
                    </a:p>
                  </a:txBody>
                  <a:tcPr/>
                </a:tc>
                <a:extLst>
                  <a:ext uri="{0D108BD9-81ED-4DB2-BD59-A6C34878D82A}">
                    <a16:rowId xmlns:a16="http://schemas.microsoft.com/office/drawing/2014/main" val="1278707998"/>
                  </a:ext>
                </a:extLst>
              </a:tr>
            </a:tbl>
          </a:graphicData>
        </a:graphic>
      </p:graphicFrame>
    </p:spTree>
    <p:extLst>
      <p:ext uri="{BB962C8B-B14F-4D97-AF65-F5344CB8AC3E}">
        <p14:creationId xmlns:p14="http://schemas.microsoft.com/office/powerpoint/2010/main" val="4125504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5FE19C-FD3B-FA43-3BFD-D2419A9A5DF2}"/>
              </a:ext>
            </a:extLst>
          </p:cNvPr>
          <p:cNvSpPr>
            <a:spLocks noGrp="1"/>
          </p:cNvSpPr>
          <p:nvPr>
            <p:ph type="title"/>
          </p:nvPr>
        </p:nvSpPr>
        <p:spPr/>
        <p:txBody>
          <a:bodyPr/>
          <a:lstStyle/>
          <a:p>
            <a:r>
              <a:rPr lang="ru-RU" dirty="0"/>
              <a:t>Файловый ввод/вывод</a:t>
            </a:r>
          </a:p>
        </p:txBody>
      </p:sp>
      <p:sp>
        <p:nvSpPr>
          <p:cNvPr id="3" name="Номер слайда 2">
            <a:extLst>
              <a:ext uri="{FF2B5EF4-FFF2-40B4-BE49-F238E27FC236}">
                <a16:creationId xmlns:a16="http://schemas.microsoft.com/office/drawing/2014/main" id="{9F0BECEF-81E0-CB7D-FBD1-0431241EA2E2}"/>
              </a:ext>
            </a:extLst>
          </p:cNvPr>
          <p:cNvSpPr>
            <a:spLocks noGrp="1"/>
          </p:cNvSpPr>
          <p:nvPr>
            <p:ph type="sldNum" sz="quarter" idx="12"/>
          </p:nvPr>
        </p:nvSpPr>
        <p:spPr/>
        <p:txBody>
          <a:bodyPr/>
          <a:lstStyle/>
          <a:p>
            <a:fld id="{A6986BD7-6655-4F5F-85F4-6C8BB4717485}" type="slidenum">
              <a:rPr lang="ru-RU" altLang="ru-RU" smtClean="0"/>
              <a:pPr/>
              <a:t>34</a:t>
            </a:fld>
            <a:endParaRPr lang="ru-RU" altLang="ru-RU"/>
          </a:p>
        </p:txBody>
      </p:sp>
      <p:sp>
        <p:nvSpPr>
          <p:cNvPr id="4" name="TextBox 3">
            <a:extLst>
              <a:ext uri="{FF2B5EF4-FFF2-40B4-BE49-F238E27FC236}">
                <a16:creationId xmlns:a16="http://schemas.microsoft.com/office/drawing/2014/main" id="{DF532A94-3C06-126C-0179-452FD637A799}"/>
              </a:ext>
            </a:extLst>
          </p:cNvPr>
          <p:cNvSpPr txBox="1"/>
          <p:nvPr/>
        </p:nvSpPr>
        <p:spPr>
          <a:xfrm>
            <a:off x="496711" y="1320800"/>
            <a:ext cx="11266311" cy="3724096"/>
          </a:xfrm>
          <a:prstGeom prst="rect">
            <a:avLst/>
          </a:prstGeom>
          <a:noFill/>
        </p:spPr>
        <p:txBody>
          <a:bodyPr wrap="square" rtlCol="0">
            <a:spAutoFit/>
          </a:bodyPr>
          <a:lstStyle/>
          <a:p>
            <a:r>
              <a:rPr lang="ru-RU" sz="2000" b="1" dirty="0">
                <a:solidFill>
                  <a:srgbClr val="0000CC"/>
                </a:solidFill>
              </a:rPr>
              <a:t>Файловая переменная (дескриптор файла) </a:t>
            </a:r>
            <a:r>
              <a:rPr lang="ru-RU" dirty="0"/>
              <a:t>– символьное обозначение места расположения файла.</a:t>
            </a:r>
          </a:p>
          <a:p>
            <a:endParaRPr lang="ru-RU" dirty="0"/>
          </a:p>
          <a:p>
            <a:r>
              <a:rPr lang="ru-RU" i="1" dirty="0"/>
              <a:t>Файловая переменная содержит:</a:t>
            </a:r>
          </a:p>
          <a:p>
            <a:pPr marL="342900" lvl="0" indent="-342900" algn="just">
              <a:buFont typeface="+mj-lt"/>
              <a:buAutoNum type="arabicParen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Имя внешнего носителя, на котором расположен файл и путь к файлу на этом носителе.</a:t>
            </a:r>
          </a:p>
          <a:p>
            <a:pPr marL="342900" lvl="0" indent="-342900" algn="just">
              <a:buFont typeface="+mj-lt"/>
              <a:buAutoNum type="arabicParen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Положение указателя позиции внутри файла</a:t>
            </a:r>
          </a:p>
          <a:p>
            <a:pPr marL="342900" lvl="0" indent="-342900" algn="just">
              <a:buFont typeface="+mj-lt"/>
              <a:buAutoNum type="arabicParen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Указатель на буфер обмена</a:t>
            </a:r>
          </a:p>
          <a:p>
            <a:pPr marL="342900" lvl="0" indent="-342900" algn="just">
              <a:buFont typeface="+mj-lt"/>
              <a:buAutoNum type="arabicParen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Режим доступа к данным.</a:t>
            </a:r>
          </a:p>
          <a:p>
            <a:pPr marL="342900" lvl="0" indent="-342900" algn="just">
              <a:buFont typeface="+mj-lt"/>
              <a:buAutoNum type="arabicParenR"/>
            </a:pPr>
            <a:r>
              <a:rPr lang="ru-RU" sz="1800" dirty="0">
                <a:effectLst/>
                <a:latin typeface="Times New Roman" panose="02020603050405020304" pitchFamily="18" charset="0"/>
                <a:ea typeface="Calibri" panose="020F0502020204030204" pitchFamily="34" charset="0"/>
              </a:rPr>
              <a:t>Тип файла: текстовой или бинарный.</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ru-RU" dirty="0"/>
          </a:p>
          <a:p>
            <a:r>
              <a:rPr lang="ru-RU" dirty="0"/>
              <a:t>Файловая переменная создаётся при открытии файла.</a:t>
            </a:r>
          </a:p>
          <a:p>
            <a:endParaRPr lang="ru-RU" dirty="0"/>
          </a:p>
          <a:p>
            <a:r>
              <a:rPr lang="ru-RU" b="1" dirty="0"/>
              <a:t>После окончания работы с файлом его необходимо закрыть!</a:t>
            </a:r>
          </a:p>
        </p:txBody>
      </p:sp>
    </p:spTree>
    <p:extLst>
      <p:ext uri="{BB962C8B-B14F-4D97-AF65-F5344CB8AC3E}">
        <p14:creationId xmlns:p14="http://schemas.microsoft.com/office/powerpoint/2010/main" val="16994535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5B8601-30DA-5766-0ED0-0B1281AFAAE7}"/>
              </a:ext>
            </a:extLst>
          </p:cNvPr>
          <p:cNvSpPr>
            <a:spLocks noGrp="1"/>
          </p:cNvSpPr>
          <p:nvPr>
            <p:ph type="title"/>
          </p:nvPr>
        </p:nvSpPr>
        <p:spPr/>
        <p:txBody>
          <a:bodyPr/>
          <a:lstStyle/>
          <a:p>
            <a:r>
              <a:rPr lang="ru-RU" dirty="0"/>
              <a:t>Файловый ввод/вывод (текстовой файл)</a:t>
            </a:r>
          </a:p>
        </p:txBody>
      </p:sp>
      <p:sp>
        <p:nvSpPr>
          <p:cNvPr id="3" name="Номер слайда 2">
            <a:extLst>
              <a:ext uri="{FF2B5EF4-FFF2-40B4-BE49-F238E27FC236}">
                <a16:creationId xmlns:a16="http://schemas.microsoft.com/office/drawing/2014/main" id="{C5B76894-984C-D9F2-ABD3-E600ADDCDC4B}"/>
              </a:ext>
            </a:extLst>
          </p:cNvPr>
          <p:cNvSpPr>
            <a:spLocks noGrp="1"/>
          </p:cNvSpPr>
          <p:nvPr>
            <p:ph type="sldNum" sz="quarter" idx="12"/>
          </p:nvPr>
        </p:nvSpPr>
        <p:spPr/>
        <p:txBody>
          <a:bodyPr/>
          <a:lstStyle/>
          <a:p>
            <a:fld id="{A6986BD7-6655-4F5F-85F4-6C8BB4717485}" type="slidenum">
              <a:rPr lang="ru-RU" altLang="ru-RU" smtClean="0"/>
              <a:pPr/>
              <a:t>35</a:t>
            </a:fld>
            <a:endParaRPr lang="ru-RU" altLang="ru-RU"/>
          </a:p>
        </p:txBody>
      </p:sp>
      <p:sp>
        <p:nvSpPr>
          <p:cNvPr id="4" name="TextBox 3">
            <a:extLst>
              <a:ext uri="{FF2B5EF4-FFF2-40B4-BE49-F238E27FC236}">
                <a16:creationId xmlns:a16="http://schemas.microsoft.com/office/drawing/2014/main" id="{12320987-396C-5CC0-524D-7F017C664BCF}"/>
              </a:ext>
            </a:extLst>
          </p:cNvPr>
          <p:cNvSpPr txBox="1"/>
          <p:nvPr/>
        </p:nvSpPr>
        <p:spPr>
          <a:xfrm>
            <a:off x="496711" y="1388533"/>
            <a:ext cx="11300178" cy="1754326"/>
          </a:xfrm>
          <a:prstGeom prst="rect">
            <a:avLst/>
          </a:prstGeom>
          <a:noFill/>
        </p:spPr>
        <p:txBody>
          <a:bodyPr wrap="square" rtlCol="0">
            <a:spAutoFit/>
          </a:bodyPr>
          <a:lstStyle/>
          <a:p>
            <a:r>
              <a:rPr lang="ru-RU" b="1" dirty="0"/>
              <a:t>Единицы чтения данных из текстового файла:</a:t>
            </a:r>
          </a:p>
          <a:p>
            <a:pPr marL="285750" indent="-285750">
              <a:buFont typeface="Arial" panose="020B0604020202020204" pitchFamily="34" charset="0"/>
              <a:buChar char="•"/>
            </a:pPr>
            <a:r>
              <a:rPr lang="ru-RU" dirty="0"/>
              <a:t>символ;</a:t>
            </a:r>
          </a:p>
          <a:p>
            <a:pPr marL="285750" indent="-285750">
              <a:buFont typeface="Arial" panose="020B0604020202020204" pitchFamily="34" charset="0"/>
              <a:buChar char="•"/>
            </a:pPr>
            <a:r>
              <a:rPr lang="ru-RU" dirty="0"/>
              <a:t>строка;</a:t>
            </a:r>
          </a:p>
          <a:p>
            <a:pPr marL="285750" indent="-285750">
              <a:buFont typeface="Arial" panose="020B0604020202020204" pitchFamily="34" charset="0"/>
              <a:buChar char="•"/>
            </a:pPr>
            <a:r>
              <a:rPr lang="ru-RU" dirty="0"/>
              <a:t>файл целиком.</a:t>
            </a:r>
          </a:p>
          <a:p>
            <a:pPr marL="285750" indent="-285750">
              <a:buFont typeface="Arial" panose="020B0604020202020204" pitchFamily="34" charset="0"/>
              <a:buChar char="•"/>
            </a:pPr>
            <a:endParaRPr lang="ru-RU" dirty="0"/>
          </a:p>
          <a:p>
            <a:r>
              <a:rPr lang="ru-RU" b="1" dirty="0"/>
              <a:t>Единица записи данных в текстовой файл – строка.</a:t>
            </a:r>
          </a:p>
        </p:txBody>
      </p:sp>
    </p:spTree>
    <p:extLst>
      <p:ext uri="{BB962C8B-B14F-4D97-AF65-F5344CB8AC3E}">
        <p14:creationId xmlns:p14="http://schemas.microsoft.com/office/powerpoint/2010/main" val="3871676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DB2329-7691-30DB-F294-39D48626F2AF}"/>
              </a:ext>
            </a:extLst>
          </p:cNvPr>
          <p:cNvSpPr>
            <a:spLocks noGrp="1"/>
          </p:cNvSpPr>
          <p:nvPr>
            <p:ph type="title"/>
          </p:nvPr>
        </p:nvSpPr>
        <p:spPr/>
        <p:txBody>
          <a:bodyPr/>
          <a:lstStyle/>
          <a:p>
            <a:r>
              <a:rPr lang="ru-RU" dirty="0"/>
              <a:t>Файловый ввод (бинарный файл)</a:t>
            </a:r>
          </a:p>
        </p:txBody>
      </p:sp>
      <p:sp>
        <p:nvSpPr>
          <p:cNvPr id="3" name="Номер слайда 2">
            <a:extLst>
              <a:ext uri="{FF2B5EF4-FFF2-40B4-BE49-F238E27FC236}">
                <a16:creationId xmlns:a16="http://schemas.microsoft.com/office/drawing/2014/main" id="{168B1A21-489B-837B-9EAE-F98940F2375F}"/>
              </a:ext>
            </a:extLst>
          </p:cNvPr>
          <p:cNvSpPr>
            <a:spLocks noGrp="1"/>
          </p:cNvSpPr>
          <p:nvPr>
            <p:ph type="sldNum" sz="quarter" idx="12"/>
          </p:nvPr>
        </p:nvSpPr>
        <p:spPr/>
        <p:txBody>
          <a:bodyPr/>
          <a:lstStyle/>
          <a:p>
            <a:fld id="{A6986BD7-6655-4F5F-85F4-6C8BB4717485}" type="slidenum">
              <a:rPr lang="ru-RU" altLang="ru-RU" smtClean="0"/>
              <a:pPr/>
              <a:t>36</a:t>
            </a:fld>
            <a:endParaRPr lang="ru-RU" altLang="ru-RU"/>
          </a:p>
        </p:txBody>
      </p:sp>
      <p:sp>
        <p:nvSpPr>
          <p:cNvPr id="4" name="Прямоугольник 3">
            <a:extLst>
              <a:ext uri="{FF2B5EF4-FFF2-40B4-BE49-F238E27FC236}">
                <a16:creationId xmlns:a16="http://schemas.microsoft.com/office/drawing/2014/main" id="{7FCE3664-FEBC-DBC6-6158-F1D83DF0A508}"/>
              </a:ext>
            </a:extLst>
          </p:cNvPr>
          <p:cNvSpPr/>
          <p:nvPr/>
        </p:nvSpPr>
        <p:spPr bwMode="auto">
          <a:xfrm>
            <a:off x="824089" y="1737065"/>
            <a:ext cx="3973689" cy="4708019"/>
          </a:xfrm>
          <a:prstGeom prst="rect">
            <a:avLst/>
          </a:prstGeom>
          <a:noFill/>
          <a:ln w="1270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ru-RU" sz="1800" b="1" i="0" u="none" strike="noStrike" cap="none" normalizeH="0" baseline="0" dirty="0">
                <a:ln>
                  <a:noFill/>
                </a:ln>
                <a:solidFill>
                  <a:schemeClr val="tx1"/>
                </a:solidFill>
                <a:effectLst/>
                <a:latin typeface="Arial" charset="0"/>
              </a:rPr>
              <a:t>Структура набора переменных</a:t>
            </a:r>
          </a:p>
        </p:txBody>
      </p:sp>
      <p:sp>
        <p:nvSpPr>
          <p:cNvPr id="5" name="TextBox 4">
            <a:extLst>
              <a:ext uri="{FF2B5EF4-FFF2-40B4-BE49-F238E27FC236}">
                <a16:creationId xmlns:a16="http://schemas.microsoft.com/office/drawing/2014/main" id="{506485E9-27A1-0BCB-8206-191F03A5AA33}"/>
              </a:ext>
            </a:extLst>
          </p:cNvPr>
          <p:cNvSpPr txBox="1"/>
          <p:nvPr/>
        </p:nvSpPr>
        <p:spPr>
          <a:xfrm>
            <a:off x="2489200" y="1218327"/>
            <a:ext cx="643466" cy="369332"/>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ru-RU" b="1" dirty="0">
                <a:ln/>
                <a:solidFill>
                  <a:schemeClr val="accent4"/>
                </a:solidFill>
              </a:rPr>
              <a:t>ОЗУ</a:t>
            </a:r>
          </a:p>
        </p:txBody>
      </p:sp>
      <p:sp>
        <p:nvSpPr>
          <p:cNvPr id="6" name="Прямоугольник 5">
            <a:extLst>
              <a:ext uri="{FF2B5EF4-FFF2-40B4-BE49-F238E27FC236}">
                <a16:creationId xmlns:a16="http://schemas.microsoft.com/office/drawing/2014/main" id="{615C26B6-64F2-DA9E-0D76-602E30F99CE1}"/>
              </a:ext>
            </a:extLst>
          </p:cNvPr>
          <p:cNvSpPr/>
          <p:nvPr/>
        </p:nvSpPr>
        <p:spPr bwMode="auto">
          <a:xfrm>
            <a:off x="824089" y="2235200"/>
            <a:ext cx="1772356" cy="4120444"/>
          </a:xfrm>
          <a:prstGeom prst="rect">
            <a:avLst/>
          </a:prstGeom>
          <a:noFill/>
          <a:ln w="1270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Arial" charset="0"/>
              </a:rPr>
              <a:t>Номер ячейки</a:t>
            </a:r>
          </a:p>
          <a:p>
            <a:pPr marL="0" marR="0" indent="0" algn="l" defTabSz="914400" rtl="0" eaLnBrk="1" fontAlgn="base" latinLnBrk="0" hangingPunct="1">
              <a:lnSpc>
                <a:spcPct val="100000"/>
              </a:lnSpc>
              <a:spcBef>
                <a:spcPct val="0"/>
              </a:spcBef>
              <a:spcAft>
                <a:spcPct val="0"/>
              </a:spcAft>
              <a:buClrTx/>
              <a:buSzTx/>
              <a:buFontTx/>
              <a:buNone/>
              <a:tabLst/>
            </a:pPr>
            <a:r>
              <a:rPr lang="ru-RU" dirty="0">
                <a:latin typeface="Arial" charset="0"/>
              </a:rPr>
              <a:t>1023</a:t>
            </a:r>
          </a:p>
          <a:p>
            <a:pPr marL="0" marR="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Arial" charset="0"/>
              </a:rPr>
              <a:t>1024</a:t>
            </a:r>
          </a:p>
          <a:p>
            <a:pPr marL="0" marR="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Arial" charset="0"/>
              </a:rPr>
              <a:t>…</a:t>
            </a:r>
          </a:p>
          <a:p>
            <a:pPr marL="0" marR="0" indent="0" algn="l" defTabSz="914400" rtl="0" eaLnBrk="1" fontAlgn="base" latinLnBrk="0" hangingPunct="1">
              <a:lnSpc>
                <a:spcPct val="100000"/>
              </a:lnSpc>
              <a:spcBef>
                <a:spcPct val="0"/>
              </a:spcBef>
              <a:spcAft>
                <a:spcPct val="0"/>
              </a:spcAft>
              <a:buClrTx/>
              <a:buSzTx/>
              <a:buFontTx/>
              <a:buNone/>
              <a:tabLst/>
            </a:pPr>
            <a:r>
              <a:rPr lang="ru-RU" dirty="0">
                <a:latin typeface="Arial" charset="0"/>
              </a:rPr>
              <a:t>2567</a:t>
            </a:r>
          </a:p>
          <a:p>
            <a:pPr marL="0" marR="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Arial" charset="0"/>
              </a:rPr>
              <a:t>2568</a:t>
            </a:r>
          </a:p>
          <a:p>
            <a:pPr marL="0" marR="0" indent="0" algn="l" defTabSz="914400" rtl="0" eaLnBrk="1" fontAlgn="base" latinLnBrk="0" hangingPunct="1">
              <a:lnSpc>
                <a:spcPct val="100000"/>
              </a:lnSpc>
              <a:spcBef>
                <a:spcPct val="0"/>
              </a:spcBef>
              <a:spcAft>
                <a:spcPct val="0"/>
              </a:spcAft>
              <a:buClrTx/>
              <a:buSzTx/>
              <a:buFontTx/>
              <a:buNone/>
              <a:tabLst/>
            </a:pPr>
            <a:r>
              <a:rPr lang="ru-RU" dirty="0">
                <a:latin typeface="Arial" charset="0"/>
              </a:rPr>
              <a:t>2569</a:t>
            </a:r>
          </a:p>
          <a:p>
            <a:pPr marL="0" marR="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Arial" charset="0"/>
              </a:rPr>
              <a:t>…</a:t>
            </a:r>
          </a:p>
          <a:p>
            <a:pPr marL="0" marR="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Arial" charset="0"/>
              </a:rPr>
              <a:t>285</a:t>
            </a:r>
            <a:r>
              <a:rPr lang="ru-RU" dirty="0">
                <a:latin typeface="Arial" charset="0"/>
              </a:rPr>
              <a:t>1</a:t>
            </a:r>
            <a:endParaRPr kumimoji="0" lang="ru-RU" sz="1800" b="0" i="0" u="none" strike="noStrike" cap="none" normalizeH="0" baseline="0" dirty="0">
              <a:ln>
                <a:noFill/>
              </a:ln>
              <a:solidFill>
                <a:schemeClr val="tx1"/>
              </a:solidFill>
              <a:effectLst/>
              <a:latin typeface="Arial" charset="0"/>
            </a:endParaRPr>
          </a:p>
        </p:txBody>
      </p:sp>
      <p:sp>
        <p:nvSpPr>
          <p:cNvPr id="7" name="Прямоугольник 6">
            <a:extLst>
              <a:ext uri="{FF2B5EF4-FFF2-40B4-BE49-F238E27FC236}">
                <a16:creationId xmlns:a16="http://schemas.microsoft.com/office/drawing/2014/main" id="{92161310-8A68-CB29-44B6-4A0CAE414FA5}"/>
              </a:ext>
            </a:extLst>
          </p:cNvPr>
          <p:cNvSpPr/>
          <p:nvPr/>
        </p:nvSpPr>
        <p:spPr bwMode="auto">
          <a:xfrm>
            <a:off x="2810933" y="2596444"/>
            <a:ext cx="1653822" cy="440267"/>
          </a:xfrm>
          <a:prstGeom prst="rect">
            <a:avLst/>
          </a:prstGeom>
          <a:noFill/>
          <a:ln w="1270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ru-RU" dirty="0">
                <a:latin typeface="Arial" charset="0"/>
              </a:rPr>
              <a:t>Целое число</a:t>
            </a:r>
            <a:endParaRPr kumimoji="0" lang="ru-RU" sz="1800" b="0" i="0" u="none" strike="noStrike" cap="none" normalizeH="0" baseline="0" dirty="0">
              <a:ln>
                <a:noFill/>
              </a:ln>
              <a:solidFill>
                <a:schemeClr val="tx1"/>
              </a:solidFill>
              <a:effectLst/>
              <a:latin typeface="Arial" charset="0"/>
            </a:endParaRPr>
          </a:p>
        </p:txBody>
      </p:sp>
      <p:sp>
        <p:nvSpPr>
          <p:cNvPr id="8" name="Прямоугольник 7">
            <a:extLst>
              <a:ext uri="{FF2B5EF4-FFF2-40B4-BE49-F238E27FC236}">
                <a16:creationId xmlns:a16="http://schemas.microsoft.com/office/drawing/2014/main" id="{FB01C5D0-0028-E31B-E088-C21CECB0E242}"/>
              </a:ext>
            </a:extLst>
          </p:cNvPr>
          <p:cNvSpPr/>
          <p:nvPr/>
        </p:nvSpPr>
        <p:spPr bwMode="auto">
          <a:xfrm>
            <a:off x="2810933" y="3429000"/>
            <a:ext cx="1772356" cy="1301044"/>
          </a:xfrm>
          <a:prstGeom prst="rect">
            <a:avLst/>
          </a:prstGeom>
          <a:noFill/>
          <a:ln w="1270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Arial" charset="0"/>
              </a:rPr>
              <a:t>Массив целых чисел</a:t>
            </a:r>
          </a:p>
        </p:txBody>
      </p:sp>
      <p:sp>
        <p:nvSpPr>
          <p:cNvPr id="9" name="Прямоугольник 8">
            <a:extLst>
              <a:ext uri="{FF2B5EF4-FFF2-40B4-BE49-F238E27FC236}">
                <a16:creationId xmlns:a16="http://schemas.microsoft.com/office/drawing/2014/main" id="{2EBE9297-15BD-2A09-E4E0-DC3558BC3DD0}"/>
              </a:ext>
            </a:extLst>
          </p:cNvPr>
          <p:cNvSpPr/>
          <p:nvPr/>
        </p:nvSpPr>
        <p:spPr bwMode="auto">
          <a:xfrm>
            <a:off x="7461956" y="1737065"/>
            <a:ext cx="4346222" cy="4708019"/>
          </a:xfrm>
          <a:prstGeom prst="rect">
            <a:avLst/>
          </a:prstGeom>
          <a:noFill/>
          <a:ln w="1270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charset="0"/>
            </a:endParaRPr>
          </a:p>
        </p:txBody>
      </p:sp>
      <p:sp>
        <p:nvSpPr>
          <p:cNvPr id="10" name="TextBox 9">
            <a:extLst>
              <a:ext uri="{FF2B5EF4-FFF2-40B4-BE49-F238E27FC236}">
                <a16:creationId xmlns:a16="http://schemas.microsoft.com/office/drawing/2014/main" id="{ED88CEE8-C40F-7129-0D66-59CB860E30D5}"/>
              </a:ext>
            </a:extLst>
          </p:cNvPr>
          <p:cNvSpPr txBox="1"/>
          <p:nvPr/>
        </p:nvSpPr>
        <p:spPr>
          <a:xfrm>
            <a:off x="9177869" y="1223970"/>
            <a:ext cx="914396" cy="369332"/>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ru-RU" b="1" dirty="0">
                <a:ln/>
                <a:solidFill>
                  <a:schemeClr val="accent4"/>
                </a:solidFill>
              </a:rPr>
              <a:t>Файл</a:t>
            </a:r>
          </a:p>
        </p:txBody>
      </p:sp>
      <p:sp>
        <p:nvSpPr>
          <p:cNvPr id="11" name="Прямоугольник 10">
            <a:extLst>
              <a:ext uri="{FF2B5EF4-FFF2-40B4-BE49-F238E27FC236}">
                <a16:creationId xmlns:a16="http://schemas.microsoft.com/office/drawing/2014/main" id="{1C228A22-BEAD-DF37-4B1A-83FC208433E0}"/>
              </a:ext>
            </a:extLst>
          </p:cNvPr>
          <p:cNvSpPr/>
          <p:nvPr/>
        </p:nvSpPr>
        <p:spPr bwMode="auto">
          <a:xfrm>
            <a:off x="7778044" y="2009422"/>
            <a:ext cx="3431823" cy="4222045"/>
          </a:xfrm>
          <a:prstGeom prst="rect">
            <a:avLst/>
          </a:prstGeom>
          <a:noFill/>
          <a:ln w="1270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Arial" charset="0"/>
              </a:rPr>
              <a:t>Байты</a:t>
            </a:r>
          </a:p>
        </p:txBody>
      </p:sp>
      <p:sp>
        <p:nvSpPr>
          <p:cNvPr id="12" name="Прямоугольник 11">
            <a:extLst>
              <a:ext uri="{FF2B5EF4-FFF2-40B4-BE49-F238E27FC236}">
                <a16:creationId xmlns:a16="http://schemas.microsoft.com/office/drawing/2014/main" id="{EE433DDD-CFA8-D105-1BBD-7FFA5FDE11BF}"/>
              </a:ext>
            </a:extLst>
          </p:cNvPr>
          <p:cNvSpPr/>
          <p:nvPr/>
        </p:nvSpPr>
        <p:spPr bwMode="auto">
          <a:xfrm>
            <a:off x="7902222" y="2427111"/>
            <a:ext cx="1436511" cy="169333"/>
          </a:xfrm>
          <a:prstGeom prst="rect">
            <a:avLst/>
          </a:prstGeom>
          <a:noFill/>
          <a:ln w="1270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charset="0"/>
            </a:endParaRPr>
          </a:p>
        </p:txBody>
      </p:sp>
      <p:sp>
        <p:nvSpPr>
          <p:cNvPr id="13" name="Прямоугольник 12">
            <a:extLst>
              <a:ext uri="{FF2B5EF4-FFF2-40B4-BE49-F238E27FC236}">
                <a16:creationId xmlns:a16="http://schemas.microsoft.com/office/drawing/2014/main" id="{58A593A9-5543-2E97-FEC6-A486B90F7539}"/>
              </a:ext>
            </a:extLst>
          </p:cNvPr>
          <p:cNvSpPr/>
          <p:nvPr/>
        </p:nvSpPr>
        <p:spPr bwMode="auto">
          <a:xfrm>
            <a:off x="7902222" y="2725327"/>
            <a:ext cx="1436511" cy="169333"/>
          </a:xfrm>
          <a:prstGeom prst="rect">
            <a:avLst/>
          </a:prstGeom>
          <a:noFill/>
          <a:ln w="1270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charset="0"/>
            </a:endParaRPr>
          </a:p>
        </p:txBody>
      </p:sp>
      <p:sp>
        <p:nvSpPr>
          <p:cNvPr id="14" name="Прямоугольник 13">
            <a:extLst>
              <a:ext uri="{FF2B5EF4-FFF2-40B4-BE49-F238E27FC236}">
                <a16:creationId xmlns:a16="http://schemas.microsoft.com/office/drawing/2014/main" id="{3443096C-D970-197F-C929-67811993D76F}"/>
              </a:ext>
            </a:extLst>
          </p:cNvPr>
          <p:cNvSpPr/>
          <p:nvPr/>
        </p:nvSpPr>
        <p:spPr bwMode="auto">
          <a:xfrm>
            <a:off x="7902222" y="3023543"/>
            <a:ext cx="1436511" cy="169333"/>
          </a:xfrm>
          <a:prstGeom prst="rect">
            <a:avLst/>
          </a:prstGeom>
          <a:noFill/>
          <a:ln w="1270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charset="0"/>
            </a:endParaRPr>
          </a:p>
        </p:txBody>
      </p:sp>
      <p:sp>
        <p:nvSpPr>
          <p:cNvPr id="15" name="Прямоугольник 14">
            <a:extLst>
              <a:ext uri="{FF2B5EF4-FFF2-40B4-BE49-F238E27FC236}">
                <a16:creationId xmlns:a16="http://schemas.microsoft.com/office/drawing/2014/main" id="{D982013D-AF04-B8C2-A5A7-EBC04C41247F}"/>
              </a:ext>
            </a:extLst>
          </p:cNvPr>
          <p:cNvSpPr/>
          <p:nvPr/>
        </p:nvSpPr>
        <p:spPr bwMode="auto">
          <a:xfrm>
            <a:off x="7902222" y="3321759"/>
            <a:ext cx="1436511" cy="169333"/>
          </a:xfrm>
          <a:prstGeom prst="rect">
            <a:avLst/>
          </a:prstGeom>
          <a:noFill/>
          <a:ln w="1270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charset="0"/>
            </a:endParaRPr>
          </a:p>
        </p:txBody>
      </p:sp>
      <p:sp>
        <p:nvSpPr>
          <p:cNvPr id="16" name="Прямоугольник 15">
            <a:extLst>
              <a:ext uri="{FF2B5EF4-FFF2-40B4-BE49-F238E27FC236}">
                <a16:creationId xmlns:a16="http://schemas.microsoft.com/office/drawing/2014/main" id="{089AD822-B1F0-651F-02F6-33EC3C2C91E3}"/>
              </a:ext>
            </a:extLst>
          </p:cNvPr>
          <p:cNvSpPr/>
          <p:nvPr/>
        </p:nvSpPr>
        <p:spPr bwMode="auto">
          <a:xfrm>
            <a:off x="7902222" y="3619975"/>
            <a:ext cx="1436511" cy="169333"/>
          </a:xfrm>
          <a:prstGeom prst="rect">
            <a:avLst/>
          </a:prstGeom>
          <a:noFill/>
          <a:ln w="1270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dirty="0">
              <a:ln>
                <a:noFill/>
              </a:ln>
              <a:solidFill>
                <a:schemeClr val="tx1"/>
              </a:solidFill>
              <a:effectLst/>
              <a:latin typeface="Arial" charset="0"/>
            </a:endParaRPr>
          </a:p>
        </p:txBody>
      </p:sp>
      <p:sp>
        <p:nvSpPr>
          <p:cNvPr id="17" name="Прямоугольник 16">
            <a:extLst>
              <a:ext uri="{FF2B5EF4-FFF2-40B4-BE49-F238E27FC236}">
                <a16:creationId xmlns:a16="http://schemas.microsoft.com/office/drawing/2014/main" id="{B8C18317-F9E7-4770-7BB1-8E9AE4C71F9A}"/>
              </a:ext>
            </a:extLst>
          </p:cNvPr>
          <p:cNvSpPr/>
          <p:nvPr/>
        </p:nvSpPr>
        <p:spPr bwMode="auto">
          <a:xfrm>
            <a:off x="7902222" y="3918191"/>
            <a:ext cx="1436511" cy="169333"/>
          </a:xfrm>
          <a:prstGeom prst="rect">
            <a:avLst/>
          </a:prstGeom>
          <a:noFill/>
          <a:ln w="1270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ru-RU" sz="800" b="0" i="0" u="none" strike="noStrike" cap="none" normalizeH="0" baseline="0" dirty="0">
                <a:ln>
                  <a:noFill/>
                </a:ln>
                <a:solidFill>
                  <a:schemeClr val="tx1"/>
                </a:solidFill>
                <a:effectLst/>
                <a:latin typeface="Arial" charset="0"/>
              </a:rPr>
              <a:t>…</a:t>
            </a:r>
          </a:p>
        </p:txBody>
      </p:sp>
      <p:sp>
        <p:nvSpPr>
          <p:cNvPr id="18" name="Прямоугольник 17">
            <a:extLst>
              <a:ext uri="{FF2B5EF4-FFF2-40B4-BE49-F238E27FC236}">
                <a16:creationId xmlns:a16="http://schemas.microsoft.com/office/drawing/2014/main" id="{8E9B98B6-146F-CF02-CB19-267F660A2FC8}"/>
              </a:ext>
            </a:extLst>
          </p:cNvPr>
          <p:cNvSpPr/>
          <p:nvPr/>
        </p:nvSpPr>
        <p:spPr bwMode="auto">
          <a:xfrm>
            <a:off x="7902222" y="4216409"/>
            <a:ext cx="1436511" cy="169333"/>
          </a:xfrm>
          <a:prstGeom prst="rect">
            <a:avLst/>
          </a:prstGeom>
          <a:noFill/>
          <a:ln w="1270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charset="0"/>
            </a:endParaRPr>
          </a:p>
        </p:txBody>
      </p:sp>
      <p:cxnSp>
        <p:nvCxnSpPr>
          <p:cNvPr id="20" name="Прямая со стрелкой 19">
            <a:extLst>
              <a:ext uri="{FF2B5EF4-FFF2-40B4-BE49-F238E27FC236}">
                <a16:creationId xmlns:a16="http://schemas.microsoft.com/office/drawing/2014/main" id="{274C28B8-2924-7FE2-840D-A0FE27380BEF}"/>
              </a:ext>
            </a:extLst>
          </p:cNvPr>
          <p:cNvCxnSpPr>
            <a:stCxn id="12" idx="1"/>
            <a:endCxn id="7" idx="3"/>
          </p:cNvCxnSpPr>
          <p:nvPr/>
        </p:nvCxnSpPr>
        <p:spPr bwMode="auto">
          <a:xfrm flipH="1">
            <a:off x="4464755" y="2511778"/>
            <a:ext cx="3437467" cy="304800"/>
          </a:xfrm>
          <a:prstGeom prst="straightConnector1">
            <a:avLst/>
          </a:prstGeom>
          <a:noFill/>
          <a:ln w="12700" cap="flat" cmpd="sng" algn="ctr">
            <a:solidFill>
              <a:schemeClr val="tx1"/>
            </a:solidFill>
            <a:prstDash val="solid"/>
            <a:round/>
            <a:headEnd type="none" w="med" len="med"/>
            <a:tailEnd type="triangle"/>
          </a:ln>
          <a:effectLst/>
        </p:spPr>
      </p:cxnSp>
      <p:cxnSp>
        <p:nvCxnSpPr>
          <p:cNvPr id="22" name="Прямая со стрелкой 21">
            <a:extLst>
              <a:ext uri="{FF2B5EF4-FFF2-40B4-BE49-F238E27FC236}">
                <a16:creationId xmlns:a16="http://schemas.microsoft.com/office/drawing/2014/main" id="{7B5CF7F6-4A5C-6FB8-591C-1DDC632CD83B}"/>
              </a:ext>
            </a:extLst>
          </p:cNvPr>
          <p:cNvCxnSpPr>
            <a:stCxn id="13" idx="1"/>
            <a:endCxn id="7" idx="3"/>
          </p:cNvCxnSpPr>
          <p:nvPr/>
        </p:nvCxnSpPr>
        <p:spPr bwMode="auto">
          <a:xfrm flipH="1">
            <a:off x="4464755" y="2809994"/>
            <a:ext cx="3437467" cy="6584"/>
          </a:xfrm>
          <a:prstGeom prst="straightConnector1">
            <a:avLst/>
          </a:prstGeom>
          <a:noFill/>
          <a:ln w="12700" cap="flat" cmpd="sng" algn="ctr">
            <a:solidFill>
              <a:schemeClr val="tx1"/>
            </a:solidFill>
            <a:prstDash val="solid"/>
            <a:round/>
            <a:headEnd type="none" w="med" len="med"/>
            <a:tailEnd type="triangle"/>
          </a:ln>
          <a:effectLst/>
        </p:spPr>
      </p:cxnSp>
      <p:cxnSp>
        <p:nvCxnSpPr>
          <p:cNvPr id="24" name="Прямая со стрелкой 23">
            <a:extLst>
              <a:ext uri="{FF2B5EF4-FFF2-40B4-BE49-F238E27FC236}">
                <a16:creationId xmlns:a16="http://schemas.microsoft.com/office/drawing/2014/main" id="{2DB33D90-BD68-8C44-3D47-8BCF1C639FFD}"/>
              </a:ext>
            </a:extLst>
          </p:cNvPr>
          <p:cNvCxnSpPr>
            <a:stCxn id="14" idx="1"/>
          </p:cNvCxnSpPr>
          <p:nvPr/>
        </p:nvCxnSpPr>
        <p:spPr bwMode="auto">
          <a:xfrm flipH="1">
            <a:off x="4583289" y="3108210"/>
            <a:ext cx="3318933" cy="382882"/>
          </a:xfrm>
          <a:prstGeom prst="straightConnector1">
            <a:avLst/>
          </a:prstGeom>
          <a:noFill/>
          <a:ln w="12700" cap="flat" cmpd="sng" algn="ctr">
            <a:solidFill>
              <a:schemeClr val="tx1"/>
            </a:solidFill>
            <a:prstDash val="solid"/>
            <a:round/>
            <a:headEnd type="none" w="med" len="med"/>
            <a:tailEnd type="triangle"/>
          </a:ln>
          <a:effectLst/>
        </p:spPr>
      </p:cxnSp>
      <p:cxnSp>
        <p:nvCxnSpPr>
          <p:cNvPr id="26" name="Прямая со стрелкой 25">
            <a:extLst>
              <a:ext uri="{FF2B5EF4-FFF2-40B4-BE49-F238E27FC236}">
                <a16:creationId xmlns:a16="http://schemas.microsoft.com/office/drawing/2014/main" id="{8C1DBEB7-3A79-6326-DF18-C3E0F5BA3EEE}"/>
              </a:ext>
            </a:extLst>
          </p:cNvPr>
          <p:cNvCxnSpPr>
            <a:stCxn id="15" idx="1"/>
          </p:cNvCxnSpPr>
          <p:nvPr/>
        </p:nvCxnSpPr>
        <p:spPr bwMode="auto">
          <a:xfrm flipH="1">
            <a:off x="4583289" y="3406426"/>
            <a:ext cx="3318933" cy="382882"/>
          </a:xfrm>
          <a:prstGeom prst="straightConnector1">
            <a:avLst/>
          </a:prstGeom>
          <a:noFill/>
          <a:ln w="12700" cap="flat" cmpd="sng" algn="ctr">
            <a:solidFill>
              <a:schemeClr val="tx1"/>
            </a:solidFill>
            <a:prstDash val="solid"/>
            <a:round/>
            <a:headEnd type="none" w="med" len="med"/>
            <a:tailEnd type="triangle"/>
          </a:ln>
          <a:effectLst/>
        </p:spPr>
      </p:cxnSp>
      <p:cxnSp>
        <p:nvCxnSpPr>
          <p:cNvPr id="28" name="Прямая со стрелкой 27">
            <a:extLst>
              <a:ext uri="{FF2B5EF4-FFF2-40B4-BE49-F238E27FC236}">
                <a16:creationId xmlns:a16="http://schemas.microsoft.com/office/drawing/2014/main" id="{AFFDB957-C2F4-93F5-6281-D122A5020F53}"/>
              </a:ext>
            </a:extLst>
          </p:cNvPr>
          <p:cNvCxnSpPr>
            <a:stCxn id="16" idx="1"/>
            <a:endCxn id="8" idx="3"/>
          </p:cNvCxnSpPr>
          <p:nvPr/>
        </p:nvCxnSpPr>
        <p:spPr bwMode="auto">
          <a:xfrm flipH="1">
            <a:off x="4583289" y="3704642"/>
            <a:ext cx="3318933" cy="374880"/>
          </a:xfrm>
          <a:prstGeom prst="straightConnector1">
            <a:avLst/>
          </a:prstGeom>
          <a:noFill/>
          <a:ln w="12700" cap="flat" cmpd="sng" algn="ctr">
            <a:solidFill>
              <a:schemeClr val="tx1"/>
            </a:solidFill>
            <a:prstDash val="solid"/>
            <a:round/>
            <a:headEnd type="none" w="med" len="med"/>
            <a:tailEnd type="triangle"/>
          </a:ln>
          <a:effectLst/>
        </p:spPr>
      </p:cxnSp>
      <p:cxnSp>
        <p:nvCxnSpPr>
          <p:cNvPr id="30" name="Прямая со стрелкой 29">
            <a:extLst>
              <a:ext uri="{FF2B5EF4-FFF2-40B4-BE49-F238E27FC236}">
                <a16:creationId xmlns:a16="http://schemas.microsoft.com/office/drawing/2014/main" id="{B94C855F-C0C7-35FE-FC77-FA44757BD10B}"/>
              </a:ext>
            </a:extLst>
          </p:cNvPr>
          <p:cNvCxnSpPr>
            <a:stCxn id="17" idx="1"/>
          </p:cNvCxnSpPr>
          <p:nvPr/>
        </p:nvCxnSpPr>
        <p:spPr bwMode="auto">
          <a:xfrm flipH="1">
            <a:off x="4583289" y="4002858"/>
            <a:ext cx="3318933" cy="213551"/>
          </a:xfrm>
          <a:prstGeom prst="straightConnector1">
            <a:avLst/>
          </a:prstGeom>
          <a:noFill/>
          <a:ln w="12700" cap="flat" cmpd="sng" algn="ctr">
            <a:solidFill>
              <a:schemeClr val="tx1"/>
            </a:solidFill>
            <a:prstDash val="solid"/>
            <a:round/>
            <a:headEnd type="none" w="med" len="med"/>
            <a:tailEnd type="triangle"/>
          </a:ln>
          <a:effectLst/>
        </p:spPr>
      </p:cxnSp>
      <p:cxnSp>
        <p:nvCxnSpPr>
          <p:cNvPr id="32" name="Прямая со стрелкой 31">
            <a:extLst>
              <a:ext uri="{FF2B5EF4-FFF2-40B4-BE49-F238E27FC236}">
                <a16:creationId xmlns:a16="http://schemas.microsoft.com/office/drawing/2014/main" id="{C3959701-C6B7-3DCD-D39A-7905C4718459}"/>
              </a:ext>
            </a:extLst>
          </p:cNvPr>
          <p:cNvCxnSpPr>
            <a:stCxn id="18" idx="1"/>
          </p:cNvCxnSpPr>
          <p:nvPr/>
        </p:nvCxnSpPr>
        <p:spPr bwMode="auto">
          <a:xfrm flipH="1">
            <a:off x="4583289" y="4301076"/>
            <a:ext cx="3318933" cy="84666"/>
          </a:xfrm>
          <a:prstGeom prst="straightConnector1">
            <a:avLst/>
          </a:prstGeom>
          <a:noFill/>
          <a:ln w="127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193781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DB2329-7691-30DB-F294-39D48626F2AF}"/>
              </a:ext>
            </a:extLst>
          </p:cNvPr>
          <p:cNvSpPr>
            <a:spLocks noGrp="1"/>
          </p:cNvSpPr>
          <p:nvPr>
            <p:ph type="title"/>
          </p:nvPr>
        </p:nvSpPr>
        <p:spPr/>
        <p:txBody>
          <a:bodyPr/>
          <a:lstStyle/>
          <a:p>
            <a:r>
              <a:rPr lang="ru-RU" dirty="0"/>
              <a:t>Файловый вывод (бинарный файл)</a:t>
            </a:r>
          </a:p>
        </p:txBody>
      </p:sp>
      <p:sp>
        <p:nvSpPr>
          <p:cNvPr id="3" name="Номер слайда 2">
            <a:extLst>
              <a:ext uri="{FF2B5EF4-FFF2-40B4-BE49-F238E27FC236}">
                <a16:creationId xmlns:a16="http://schemas.microsoft.com/office/drawing/2014/main" id="{168B1A21-489B-837B-9EAE-F98940F2375F}"/>
              </a:ext>
            </a:extLst>
          </p:cNvPr>
          <p:cNvSpPr>
            <a:spLocks noGrp="1"/>
          </p:cNvSpPr>
          <p:nvPr>
            <p:ph type="sldNum" sz="quarter" idx="12"/>
          </p:nvPr>
        </p:nvSpPr>
        <p:spPr/>
        <p:txBody>
          <a:bodyPr/>
          <a:lstStyle/>
          <a:p>
            <a:fld id="{A6986BD7-6655-4F5F-85F4-6C8BB4717485}" type="slidenum">
              <a:rPr lang="ru-RU" altLang="ru-RU" smtClean="0"/>
              <a:pPr/>
              <a:t>37</a:t>
            </a:fld>
            <a:endParaRPr lang="ru-RU" altLang="ru-RU"/>
          </a:p>
        </p:txBody>
      </p:sp>
      <p:sp>
        <p:nvSpPr>
          <p:cNvPr id="4" name="Прямоугольник 3">
            <a:extLst>
              <a:ext uri="{FF2B5EF4-FFF2-40B4-BE49-F238E27FC236}">
                <a16:creationId xmlns:a16="http://schemas.microsoft.com/office/drawing/2014/main" id="{7FCE3664-FEBC-DBC6-6158-F1D83DF0A508}"/>
              </a:ext>
            </a:extLst>
          </p:cNvPr>
          <p:cNvSpPr/>
          <p:nvPr/>
        </p:nvSpPr>
        <p:spPr bwMode="auto">
          <a:xfrm>
            <a:off x="824089" y="1737065"/>
            <a:ext cx="3973689" cy="4708019"/>
          </a:xfrm>
          <a:prstGeom prst="rect">
            <a:avLst/>
          </a:prstGeom>
          <a:noFill/>
          <a:ln w="1270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ru-RU" sz="1800" b="1" i="0" u="none" strike="noStrike" cap="none" normalizeH="0" baseline="0" dirty="0">
                <a:ln>
                  <a:noFill/>
                </a:ln>
                <a:solidFill>
                  <a:schemeClr val="tx1"/>
                </a:solidFill>
                <a:effectLst/>
                <a:latin typeface="Arial" charset="0"/>
              </a:rPr>
              <a:t>Структура набора переменных</a:t>
            </a:r>
          </a:p>
        </p:txBody>
      </p:sp>
      <p:sp>
        <p:nvSpPr>
          <p:cNvPr id="5" name="TextBox 4">
            <a:extLst>
              <a:ext uri="{FF2B5EF4-FFF2-40B4-BE49-F238E27FC236}">
                <a16:creationId xmlns:a16="http://schemas.microsoft.com/office/drawing/2014/main" id="{506485E9-27A1-0BCB-8206-191F03A5AA33}"/>
              </a:ext>
            </a:extLst>
          </p:cNvPr>
          <p:cNvSpPr txBox="1"/>
          <p:nvPr/>
        </p:nvSpPr>
        <p:spPr>
          <a:xfrm>
            <a:off x="2489200" y="1218327"/>
            <a:ext cx="643466" cy="369332"/>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ru-RU" b="1" dirty="0">
                <a:ln/>
                <a:solidFill>
                  <a:schemeClr val="accent4"/>
                </a:solidFill>
              </a:rPr>
              <a:t>ОЗУ</a:t>
            </a:r>
          </a:p>
        </p:txBody>
      </p:sp>
      <p:sp>
        <p:nvSpPr>
          <p:cNvPr id="6" name="Прямоугольник 5">
            <a:extLst>
              <a:ext uri="{FF2B5EF4-FFF2-40B4-BE49-F238E27FC236}">
                <a16:creationId xmlns:a16="http://schemas.microsoft.com/office/drawing/2014/main" id="{615C26B6-64F2-DA9E-0D76-602E30F99CE1}"/>
              </a:ext>
            </a:extLst>
          </p:cNvPr>
          <p:cNvSpPr/>
          <p:nvPr/>
        </p:nvSpPr>
        <p:spPr bwMode="auto">
          <a:xfrm>
            <a:off x="824089" y="2235200"/>
            <a:ext cx="1772356" cy="4120444"/>
          </a:xfrm>
          <a:prstGeom prst="rect">
            <a:avLst/>
          </a:prstGeom>
          <a:noFill/>
          <a:ln w="1270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Arial" charset="0"/>
              </a:rPr>
              <a:t>Номер ячейки</a:t>
            </a:r>
          </a:p>
          <a:p>
            <a:pPr marL="0" marR="0" indent="0" algn="l" defTabSz="914400" rtl="0" eaLnBrk="1" fontAlgn="base" latinLnBrk="0" hangingPunct="1">
              <a:lnSpc>
                <a:spcPct val="100000"/>
              </a:lnSpc>
              <a:spcBef>
                <a:spcPct val="0"/>
              </a:spcBef>
              <a:spcAft>
                <a:spcPct val="0"/>
              </a:spcAft>
              <a:buClrTx/>
              <a:buSzTx/>
              <a:buFontTx/>
              <a:buNone/>
              <a:tabLst/>
            </a:pPr>
            <a:r>
              <a:rPr lang="ru-RU" dirty="0">
                <a:latin typeface="Arial" charset="0"/>
              </a:rPr>
              <a:t>1023</a:t>
            </a:r>
          </a:p>
          <a:p>
            <a:pPr marL="0" marR="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Arial" charset="0"/>
              </a:rPr>
              <a:t>1024</a:t>
            </a:r>
          </a:p>
          <a:p>
            <a:pPr marL="0" marR="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Arial" charset="0"/>
              </a:rPr>
              <a:t>…</a:t>
            </a:r>
          </a:p>
          <a:p>
            <a:pPr marL="0" marR="0" indent="0" algn="l" defTabSz="914400" rtl="0" eaLnBrk="1" fontAlgn="base" latinLnBrk="0" hangingPunct="1">
              <a:lnSpc>
                <a:spcPct val="100000"/>
              </a:lnSpc>
              <a:spcBef>
                <a:spcPct val="0"/>
              </a:spcBef>
              <a:spcAft>
                <a:spcPct val="0"/>
              </a:spcAft>
              <a:buClrTx/>
              <a:buSzTx/>
              <a:buFontTx/>
              <a:buNone/>
              <a:tabLst/>
            </a:pPr>
            <a:r>
              <a:rPr lang="ru-RU" dirty="0">
                <a:latin typeface="Arial" charset="0"/>
              </a:rPr>
              <a:t>2567</a:t>
            </a:r>
          </a:p>
          <a:p>
            <a:pPr marL="0" marR="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Arial" charset="0"/>
              </a:rPr>
              <a:t>2568</a:t>
            </a:r>
          </a:p>
          <a:p>
            <a:pPr marL="0" marR="0" indent="0" algn="l" defTabSz="914400" rtl="0" eaLnBrk="1" fontAlgn="base" latinLnBrk="0" hangingPunct="1">
              <a:lnSpc>
                <a:spcPct val="100000"/>
              </a:lnSpc>
              <a:spcBef>
                <a:spcPct val="0"/>
              </a:spcBef>
              <a:spcAft>
                <a:spcPct val="0"/>
              </a:spcAft>
              <a:buClrTx/>
              <a:buSzTx/>
              <a:buFontTx/>
              <a:buNone/>
              <a:tabLst/>
            </a:pPr>
            <a:r>
              <a:rPr lang="ru-RU" dirty="0">
                <a:latin typeface="Arial" charset="0"/>
              </a:rPr>
              <a:t>2569</a:t>
            </a:r>
          </a:p>
          <a:p>
            <a:pPr marL="0" marR="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Arial" charset="0"/>
              </a:rPr>
              <a:t>…</a:t>
            </a:r>
          </a:p>
          <a:p>
            <a:pPr marL="0" marR="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Arial" charset="0"/>
              </a:rPr>
              <a:t>285</a:t>
            </a:r>
            <a:r>
              <a:rPr lang="ru-RU" dirty="0">
                <a:latin typeface="Arial" charset="0"/>
              </a:rPr>
              <a:t>1</a:t>
            </a:r>
            <a:endParaRPr kumimoji="0" lang="ru-RU" sz="1800" b="0" i="0" u="none" strike="noStrike" cap="none" normalizeH="0" baseline="0" dirty="0">
              <a:ln>
                <a:noFill/>
              </a:ln>
              <a:solidFill>
                <a:schemeClr val="tx1"/>
              </a:solidFill>
              <a:effectLst/>
              <a:latin typeface="Arial" charset="0"/>
            </a:endParaRPr>
          </a:p>
        </p:txBody>
      </p:sp>
      <p:sp>
        <p:nvSpPr>
          <p:cNvPr id="7" name="Прямоугольник 6">
            <a:extLst>
              <a:ext uri="{FF2B5EF4-FFF2-40B4-BE49-F238E27FC236}">
                <a16:creationId xmlns:a16="http://schemas.microsoft.com/office/drawing/2014/main" id="{92161310-8A68-CB29-44B6-4A0CAE414FA5}"/>
              </a:ext>
            </a:extLst>
          </p:cNvPr>
          <p:cNvSpPr/>
          <p:nvPr/>
        </p:nvSpPr>
        <p:spPr bwMode="auto">
          <a:xfrm>
            <a:off x="2810933" y="2596444"/>
            <a:ext cx="1653822" cy="440267"/>
          </a:xfrm>
          <a:prstGeom prst="rect">
            <a:avLst/>
          </a:prstGeom>
          <a:noFill/>
          <a:ln w="1270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ru-RU" dirty="0">
                <a:latin typeface="Arial" charset="0"/>
              </a:rPr>
              <a:t>Целое число</a:t>
            </a:r>
            <a:endParaRPr kumimoji="0" lang="ru-RU" sz="1800" b="0" i="0" u="none" strike="noStrike" cap="none" normalizeH="0" baseline="0" dirty="0">
              <a:ln>
                <a:noFill/>
              </a:ln>
              <a:solidFill>
                <a:schemeClr val="tx1"/>
              </a:solidFill>
              <a:effectLst/>
              <a:latin typeface="Arial" charset="0"/>
            </a:endParaRPr>
          </a:p>
        </p:txBody>
      </p:sp>
      <p:sp>
        <p:nvSpPr>
          <p:cNvPr id="8" name="Прямоугольник 7">
            <a:extLst>
              <a:ext uri="{FF2B5EF4-FFF2-40B4-BE49-F238E27FC236}">
                <a16:creationId xmlns:a16="http://schemas.microsoft.com/office/drawing/2014/main" id="{FB01C5D0-0028-E31B-E088-C21CECB0E242}"/>
              </a:ext>
            </a:extLst>
          </p:cNvPr>
          <p:cNvSpPr/>
          <p:nvPr/>
        </p:nvSpPr>
        <p:spPr bwMode="auto">
          <a:xfrm>
            <a:off x="2810933" y="3429000"/>
            <a:ext cx="1772356" cy="1301044"/>
          </a:xfrm>
          <a:prstGeom prst="rect">
            <a:avLst/>
          </a:prstGeom>
          <a:noFill/>
          <a:ln w="1270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Arial" charset="0"/>
              </a:rPr>
              <a:t>Массив целых чисел</a:t>
            </a:r>
          </a:p>
        </p:txBody>
      </p:sp>
      <p:sp>
        <p:nvSpPr>
          <p:cNvPr id="9" name="Прямоугольник 8">
            <a:extLst>
              <a:ext uri="{FF2B5EF4-FFF2-40B4-BE49-F238E27FC236}">
                <a16:creationId xmlns:a16="http://schemas.microsoft.com/office/drawing/2014/main" id="{2EBE9297-15BD-2A09-E4E0-DC3558BC3DD0}"/>
              </a:ext>
            </a:extLst>
          </p:cNvPr>
          <p:cNvSpPr/>
          <p:nvPr/>
        </p:nvSpPr>
        <p:spPr bwMode="auto">
          <a:xfrm>
            <a:off x="7461956" y="1737065"/>
            <a:ext cx="4346222" cy="4708019"/>
          </a:xfrm>
          <a:prstGeom prst="rect">
            <a:avLst/>
          </a:prstGeom>
          <a:noFill/>
          <a:ln w="1270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charset="0"/>
            </a:endParaRPr>
          </a:p>
        </p:txBody>
      </p:sp>
      <p:sp>
        <p:nvSpPr>
          <p:cNvPr id="10" name="TextBox 9">
            <a:extLst>
              <a:ext uri="{FF2B5EF4-FFF2-40B4-BE49-F238E27FC236}">
                <a16:creationId xmlns:a16="http://schemas.microsoft.com/office/drawing/2014/main" id="{ED88CEE8-C40F-7129-0D66-59CB860E30D5}"/>
              </a:ext>
            </a:extLst>
          </p:cNvPr>
          <p:cNvSpPr txBox="1"/>
          <p:nvPr/>
        </p:nvSpPr>
        <p:spPr>
          <a:xfrm>
            <a:off x="9177869" y="1223970"/>
            <a:ext cx="914396" cy="369332"/>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ru-RU" b="1" dirty="0">
                <a:ln/>
                <a:solidFill>
                  <a:schemeClr val="accent4"/>
                </a:solidFill>
              </a:rPr>
              <a:t>Файл</a:t>
            </a:r>
          </a:p>
        </p:txBody>
      </p:sp>
      <p:sp>
        <p:nvSpPr>
          <p:cNvPr id="11" name="Прямоугольник 10">
            <a:extLst>
              <a:ext uri="{FF2B5EF4-FFF2-40B4-BE49-F238E27FC236}">
                <a16:creationId xmlns:a16="http://schemas.microsoft.com/office/drawing/2014/main" id="{1C228A22-BEAD-DF37-4B1A-83FC208433E0}"/>
              </a:ext>
            </a:extLst>
          </p:cNvPr>
          <p:cNvSpPr/>
          <p:nvPr/>
        </p:nvSpPr>
        <p:spPr bwMode="auto">
          <a:xfrm>
            <a:off x="7778044" y="2009422"/>
            <a:ext cx="3431823" cy="4222045"/>
          </a:xfrm>
          <a:prstGeom prst="rect">
            <a:avLst/>
          </a:prstGeom>
          <a:noFill/>
          <a:ln w="1270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a:ln>
                  <a:noFill/>
                </a:ln>
                <a:solidFill>
                  <a:schemeClr val="tx1"/>
                </a:solidFill>
                <a:effectLst/>
                <a:latin typeface="Arial" charset="0"/>
              </a:rPr>
              <a:t>Байты</a:t>
            </a:r>
          </a:p>
        </p:txBody>
      </p:sp>
      <p:sp>
        <p:nvSpPr>
          <p:cNvPr id="12" name="Прямоугольник 11">
            <a:extLst>
              <a:ext uri="{FF2B5EF4-FFF2-40B4-BE49-F238E27FC236}">
                <a16:creationId xmlns:a16="http://schemas.microsoft.com/office/drawing/2014/main" id="{EE433DDD-CFA8-D105-1BBD-7FFA5FDE11BF}"/>
              </a:ext>
            </a:extLst>
          </p:cNvPr>
          <p:cNvSpPr/>
          <p:nvPr/>
        </p:nvSpPr>
        <p:spPr bwMode="auto">
          <a:xfrm>
            <a:off x="7902222" y="2427111"/>
            <a:ext cx="1436511" cy="169333"/>
          </a:xfrm>
          <a:prstGeom prst="rect">
            <a:avLst/>
          </a:prstGeom>
          <a:noFill/>
          <a:ln w="1270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charset="0"/>
            </a:endParaRPr>
          </a:p>
        </p:txBody>
      </p:sp>
      <p:sp>
        <p:nvSpPr>
          <p:cNvPr id="13" name="Прямоугольник 12">
            <a:extLst>
              <a:ext uri="{FF2B5EF4-FFF2-40B4-BE49-F238E27FC236}">
                <a16:creationId xmlns:a16="http://schemas.microsoft.com/office/drawing/2014/main" id="{58A593A9-5543-2E97-FEC6-A486B90F7539}"/>
              </a:ext>
            </a:extLst>
          </p:cNvPr>
          <p:cNvSpPr/>
          <p:nvPr/>
        </p:nvSpPr>
        <p:spPr bwMode="auto">
          <a:xfrm>
            <a:off x="7902222" y="2725327"/>
            <a:ext cx="1436511" cy="169333"/>
          </a:xfrm>
          <a:prstGeom prst="rect">
            <a:avLst/>
          </a:prstGeom>
          <a:noFill/>
          <a:ln w="1270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charset="0"/>
            </a:endParaRPr>
          </a:p>
        </p:txBody>
      </p:sp>
      <p:sp>
        <p:nvSpPr>
          <p:cNvPr id="14" name="Прямоугольник 13">
            <a:extLst>
              <a:ext uri="{FF2B5EF4-FFF2-40B4-BE49-F238E27FC236}">
                <a16:creationId xmlns:a16="http://schemas.microsoft.com/office/drawing/2014/main" id="{3443096C-D970-197F-C929-67811993D76F}"/>
              </a:ext>
            </a:extLst>
          </p:cNvPr>
          <p:cNvSpPr/>
          <p:nvPr/>
        </p:nvSpPr>
        <p:spPr bwMode="auto">
          <a:xfrm>
            <a:off x="7902222" y="3023543"/>
            <a:ext cx="1436511" cy="169333"/>
          </a:xfrm>
          <a:prstGeom prst="rect">
            <a:avLst/>
          </a:prstGeom>
          <a:noFill/>
          <a:ln w="1270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charset="0"/>
            </a:endParaRPr>
          </a:p>
        </p:txBody>
      </p:sp>
      <p:sp>
        <p:nvSpPr>
          <p:cNvPr id="15" name="Прямоугольник 14">
            <a:extLst>
              <a:ext uri="{FF2B5EF4-FFF2-40B4-BE49-F238E27FC236}">
                <a16:creationId xmlns:a16="http://schemas.microsoft.com/office/drawing/2014/main" id="{D982013D-AF04-B8C2-A5A7-EBC04C41247F}"/>
              </a:ext>
            </a:extLst>
          </p:cNvPr>
          <p:cNvSpPr/>
          <p:nvPr/>
        </p:nvSpPr>
        <p:spPr bwMode="auto">
          <a:xfrm>
            <a:off x="7902222" y="3321759"/>
            <a:ext cx="1436511" cy="169333"/>
          </a:xfrm>
          <a:prstGeom prst="rect">
            <a:avLst/>
          </a:prstGeom>
          <a:noFill/>
          <a:ln w="1270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charset="0"/>
            </a:endParaRPr>
          </a:p>
        </p:txBody>
      </p:sp>
      <p:sp>
        <p:nvSpPr>
          <p:cNvPr id="16" name="Прямоугольник 15">
            <a:extLst>
              <a:ext uri="{FF2B5EF4-FFF2-40B4-BE49-F238E27FC236}">
                <a16:creationId xmlns:a16="http://schemas.microsoft.com/office/drawing/2014/main" id="{089AD822-B1F0-651F-02F6-33EC3C2C91E3}"/>
              </a:ext>
            </a:extLst>
          </p:cNvPr>
          <p:cNvSpPr/>
          <p:nvPr/>
        </p:nvSpPr>
        <p:spPr bwMode="auto">
          <a:xfrm>
            <a:off x="7902222" y="3619975"/>
            <a:ext cx="1436511" cy="169333"/>
          </a:xfrm>
          <a:prstGeom prst="rect">
            <a:avLst/>
          </a:prstGeom>
          <a:noFill/>
          <a:ln w="1270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dirty="0">
              <a:ln>
                <a:noFill/>
              </a:ln>
              <a:solidFill>
                <a:schemeClr val="tx1"/>
              </a:solidFill>
              <a:effectLst/>
              <a:latin typeface="Arial" charset="0"/>
            </a:endParaRPr>
          </a:p>
        </p:txBody>
      </p:sp>
      <p:sp>
        <p:nvSpPr>
          <p:cNvPr id="17" name="Прямоугольник 16">
            <a:extLst>
              <a:ext uri="{FF2B5EF4-FFF2-40B4-BE49-F238E27FC236}">
                <a16:creationId xmlns:a16="http://schemas.microsoft.com/office/drawing/2014/main" id="{B8C18317-F9E7-4770-7BB1-8E9AE4C71F9A}"/>
              </a:ext>
            </a:extLst>
          </p:cNvPr>
          <p:cNvSpPr/>
          <p:nvPr/>
        </p:nvSpPr>
        <p:spPr bwMode="auto">
          <a:xfrm>
            <a:off x="7902222" y="3918191"/>
            <a:ext cx="1436511" cy="169333"/>
          </a:xfrm>
          <a:prstGeom prst="rect">
            <a:avLst/>
          </a:prstGeom>
          <a:noFill/>
          <a:ln w="1270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ru-RU" sz="800" b="0" i="0" u="none" strike="noStrike" cap="none" normalizeH="0" baseline="0" dirty="0">
                <a:ln>
                  <a:noFill/>
                </a:ln>
                <a:solidFill>
                  <a:schemeClr val="tx1"/>
                </a:solidFill>
                <a:effectLst/>
                <a:latin typeface="Arial" charset="0"/>
              </a:rPr>
              <a:t>…</a:t>
            </a:r>
          </a:p>
        </p:txBody>
      </p:sp>
      <p:sp>
        <p:nvSpPr>
          <p:cNvPr id="18" name="Прямоугольник 17">
            <a:extLst>
              <a:ext uri="{FF2B5EF4-FFF2-40B4-BE49-F238E27FC236}">
                <a16:creationId xmlns:a16="http://schemas.microsoft.com/office/drawing/2014/main" id="{8E9B98B6-146F-CF02-CB19-267F660A2FC8}"/>
              </a:ext>
            </a:extLst>
          </p:cNvPr>
          <p:cNvSpPr/>
          <p:nvPr/>
        </p:nvSpPr>
        <p:spPr bwMode="auto">
          <a:xfrm>
            <a:off x="7902222" y="4216409"/>
            <a:ext cx="1436511" cy="169333"/>
          </a:xfrm>
          <a:prstGeom prst="rect">
            <a:avLst/>
          </a:prstGeom>
          <a:noFill/>
          <a:ln w="1270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charset="0"/>
            </a:endParaRPr>
          </a:p>
        </p:txBody>
      </p:sp>
      <p:cxnSp>
        <p:nvCxnSpPr>
          <p:cNvPr id="20" name="Прямая со стрелкой 19">
            <a:extLst>
              <a:ext uri="{FF2B5EF4-FFF2-40B4-BE49-F238E27FC236}">
                <a16:creationId xmlns:a16="http://schemas.microsoft.com/office/drawing/2014/main" id="{274C28B8-2924-7FE2-840D-A0FE27380BEF}"/>
              </a:ext>
            </a:extLst>
          </p:cNvPr>
          <p:cNvCxnSpPr>
            <a:stCxn id="12" idx="1"/>
            <a:endCxn id="7" idx="3"/>
          </p:cNvCxnSpPr>
          <p:nvPr/>
        </p:nvCxnSpPr>
        <p:spPr bwMode="auto">
          <a:xfrm flipH="1">
            <a:off x="4464755" y="2511778"/>
            <a:ext cx="3437467" cy="304800"/>
          </a:xfrm>
          <a:prstGeom prst="straightConnector1">
            <a:avLst/>
          </a:prstGeom>
          <a:noFill/>
          <a:ln w="12700" cap="flat" cmpd="sng" algn="ctr">
            <a:solidFill>
              <a:schemeClr val="tx1"/>
            </a:solidFill>
            <a:prstDash val="solid"/>
            <a:round/>
            <a:headEnd type="arrow" w="med" len="med"/>
            <a:tailEnd type="none" w="med" len="med"/>
          </a:ln>
          <a:effectLst/>
        </p:spPr>
      </p:cxnSp>
      <p:cxnSp>
        <p:nvCxnSpPr>
          <p:cNvPr id="22" name="Прямая со стрелкой 21">
            <a:extLst>
              <a:ext uri="{FF2B5EF4-FFF2-40B4-BE49-F238E27FC236}">
                <a16:creationId xmlns:a16="http://schemas.microsoft.com/office/drawing/2014/main" id="{7B5CF7F6-4A5C-6FB8-591C-1DDC632CD83B}"/>
              </a:ext>
            </a:extLst>
          </p:cNvPr>
          <p:cNvCxnSpPr>
            <a:stCxn id="13" idx="1"/>
            <a:endCxn id="7" idx="3"/>
          </p:cNvCxnSpPr>
          <p:nvPr/>
        </p:nvCxnSpPr>
        <p:spPr bwMode="auto">
          <a:xfrm flipH="1">
            <a:off x="4464755" y="2809994"/>
            <a:ext cx="3437467" cy="6584"/>
          </a:xfrm>
          <a:prstGeom prst="straightConnector1">
            <a:avLst/>
          </a:prstGeom>
          <a:noFill/>
          <a:ln w="12700" cap="flat" cmpd="sng" algn="ctr">
            <a:solidFill>
              <a:schemeClr val="tx1"/>
            </a:solidFill>
            <a:prstDash val="solid"/>
            <a:round/>
            <a:headEnd type="arrow" w="med" len="med"/>
            <a:tailEnd type="none" w="med" len="med"/>
          </a:ln>
          <a:effectLst/>
        </p:spPr>
      </p:cxnSp>
      <p:cxnSp>
        <p:nvCxnSpPr>
          <p:cNvPr id="24" name="Прямая со стрелкой 23">
            <a:extLst>
              <a:ext uri="{FF2B5EF4-FFF2-40B4-BE49-F238E27FC236}">
                <a16:creationId xmlns:a16="http://schemas.microsoft.com/office/drawing/2014/main" id="{2DB33D90-BD68-8C44-3D47-8BCF1C639FFD}"/>
              </a:ext>
            </a:extLst>
          </p:cNvPr>
          <p:cNvCxnSpPr>
            <a:stCxn id="14" idx="1"/>
          </p:cNvCxnSpPr>
          <p:nvPr/>
        </p:nvCxnSpPr>
        <p:spPr bwMode="auto">
          <a:xfrm flipH="1">
            <a:off x="4583289" y="3108210"/>
            <a:ext cx="3318933" cy="382882"/>
          </a:xfrm>
          <a:prstGeom prst="straightConnector1">
            <a:avLst/>
          </a:prstGeom>
          <a:noFill/>
          <a:ln w="12700" cap="flat" cmpd="sng" algn="ctr">
            <a:solidFill>
              <a:schemeClr val="tx1"/>
            </a:solidFill>
            <a:prstDash val="solid"/>
            <a:round/>
            <a:headEnd type="arrow" w="med" len="med"/>
            <a:tailEnd type="none" w="med" len="med"/>
          </a:ln>
          <a:effectLst/>
        </p:spPr>
      </p:cxnSp>
      <p:cxnSp>
        <p:nvCxnSpPr>
          <p:cNvPr id="26" name="Прямая со стрелкой 25">
            <a:extLst>
              <a:ext uri="{FF2B5EF4-FFF2-40B4-BE49-F238E27FC236}">
                <a16:creationId xmlns:a16="http://schemas.microsoft.com/office/drawing/2014/main" id="{8C1DBEB7-3A79-6326-DF18-C3E0F5BA3EEE}"/>
              </a:ext>
            </a:extLst>
          </p:cNvPr>
          <p:cNvCxnSpPr>
            <a:stCxn id="15" idx="1"/>
          </p:cNvCxnSpPr>
          <p:nvPr/>
        </p:nvCxnSpPr>
        <p:spPr bwMode="auto">
          <a:xfrm flipH="1">
            <a:off x="4583289" y="3406426"/>
            <a:ext cx="3318933" cy="382882"/>
          </a:xfrm>
          <a:prstGeom prst="straightConnector1">
            <a:avLst/>
          </a:prstGeom>
          <a:noFill/>
          <a:ln w="12700" cap="flat" cmpd="sng" algn="ctr">
            <a:solidFill>
              <a:schemeClr val="tx1"/>
            </a:solidFill>
            <a:prstDash val="solid"/>
            <a:round/>
            <a:headEnd type="arrow" w="med" len="med"/>
            <a:tailEnd type="none" w="med" len="med"/>
          </a:ln>
          <a:effectLst/>
        </p:spPr>
      </p:cxnSp>
      <p:cxnSp>
        <p:nvCxnSpPr>
          <p:cNvPr id="28" name="Прямая со стрелкой 27">
            <a:extLst>
              <a:ext uri="{FF2B5EF4-FFF2-40B4-BE49-F238E27FC236}">
                <a16:creationId xmlns:a16="http://schemas.microsoft.com/office/drawing/2014/main" id="{AFFDB957-C2F4-93F5-6281-D122A5020F53}"/>
              </a:ext>
            </a:extLst>
          </p:cNvPr>
          <p:cNvCxnSpPr>
            <a:stCxn id="16" idx="1"/>
            <a:endCxn id="8" idx="3"/>
          </p:cNvCxnSpPr>
          <p:nvPr/>
        </p:nvCxnSpPr>
        <p:spPr bwMode="auto">
          <a:xfrm flipH="1">
            <a:off x="4583289" y="3704642"/>
            <a:ext cx="3318933" cy="374880"/>
          </a:xfrm>
          <a:prstGeom prst="straightConnector1">
            <a:avLst/>
          </a:prstGeom>
          <a:noFill/>
          <a:ln w="12700" cap="flat" cmpd="sng" algn="ctr">
            <a:solidFill>
              <a:schemeClr val="tx1"/>
            </a:solidFill>
            <a:prstDash val="solid"/>
            <a:round/>
            <a:headEnd type="arrow" w="med" len="med"/>
            <a:tailEnd type="none" w="med" len="med"/>
          </a:ln>
          <a:effectLst/>
        </p:spPr>
      </p:cxnSp>
      <p:cxnSp>
        <p:nvCxnSpPr>
          <p:cNvPr id="30" name="Прямая со стрелкой 29">
            <a:extLst>
              <a:ext uri="{FF2B5EF4-FFF2-40B4-BE49-F238E27FC236}">
                <a16:creationId xmlns:a16="http://schemas.microsoft.com/office/drawing/2014/main" id="{B94C855F-C0C7-35FE-FC77-FA44757BD10B}"/>
              </a:ext>
            </a:extLst>
          </p:cNvPr>
          <p:cNvCxnSpPr>
            <a:stCxn id="17" idx="1"/>
          </p:cNvCxnSpPr>
          <p:nvPr/>
        </p:nvCxnSpPr>
        <p:spPr bwMode="auto">
          <a:xfrm flipH="1">
            <a:off x="4583289" y="4002858"/>
            <a:ext cx="3318933" cy="213551"/>
          </a:xfrm>
          <a:prstGeom prst="straightConnector1">
            <a:avLst/>
          </a:prstGeom>
          <a:noFill/>
          <a:ln w="12700" cap="flat" cmpd="sng" algn="ctr">
            <a:solidFill>
              <a:schemeClr val="tx1"/>
            </a:solidFill>
            <a:prstDash val="solid"/>
            <a:round/>
            <a:headEnd type="arrow" w="med" len="med"/>
            <a:tailEnd type="none" w="med" len="med"/>
          </a:ln>
          <a:effectLst/>
        </p:spPr>
      </p:cxnSp>
      <p:cxnSp>
        <p:nvCxnSpPr>
          <p:cNvPr id="32" name="Прямая со стрелкой 31">
            <a:extLst>
              <a:ext uri="{FF2B5EF4-FFF2-40B4-BE49-F238E27FC236}">
                <a16:creationId xmlns:a16="http://schemas.microsoft.com/office/drawing/2014/main" id="{C3959701-C6B7-3DCD-D39A-7905C4718459}"/>
              </a:ext>
            </a:extLst>
          </p:cNvPr>
          <p:cNvCxnSpPr>
            <a:stCxn id="18" idx="1"/>
          </p:cNvCxnSpPr>
          <p:nvPr/>
        </p:nvCxnSpPr>
        <p:spPr bwMode="auto">
          <a:xfrm flipH="1">
            <a:off x="4583289" y="4301076"/>
            <a:ext cx="3318933" cy="84666"/>
          </a:xfrm>
          <a:prstGeom prst="straightConnector1">
            <a:avLst/>
          </a:prstGeom>
          <a:noFill/>
          <a:ln w="12700" cap="flat" cmpd="sng" algn="ctr">
            <a:solidFill>
              <a:schemeClr val="tx1"/>
            </a:solidFill>
            <a:prstDash val="solid"/>
            <a:round/>
            <a:headEnd type="arrow" w="med" len="med"/>
            <a:tailEnd type="none" w="med" len="med"/>
          </a:ln>
          <a:effectLst/>
        </p:spPr>
      </p:cxnSp>
      <p:sp>
        <p:nvSpPr>
          <p:cNvPr id="19" name="TextBox 18">
            <a:extLst>
              <a:ext uri="{FF2B5EF4-FFF2-40B4-BE49-F238E27FC236}">
                <a16:creationId xmlns:a16="http://schemas.microsoft.com/office/drawing/2014/main" id="{92669B86-D992-0684-D754-19B1FB48C46A}"/>
              </a:ext>
            </a:extLst>
          </p:cNvPr>
          <p:cNvSpPr txBox="1"/>
          <p:nvPr/>
        </p:nvSpPr>
        <p:spPr>
          <a:xfrm>
            <a:off x="5102581" y="1218327"/>
            <a:ext cx="2088439" cy="400110"/>
          </a:xfrm>
          <a:prstGeom prst="rect">
            <a:avLst/>
          </a:prstGeom>
          <a:noFill/>
        </p:spPr>
        <p:txBody>
          <a:bodyPr wrap="square" rtlCol="0">
            <a:spAutoFit/>
          </a:bodyPr>
          <a:lstStyle/>
          <a:p>
            <a:r>
              <a:rPr lang="ru-RU" sz="2000" b="1" dirty="0" err="1">
                <a:solidFill>
                  <a:srgbClr val="771F28"/>
                </a:solidFill>
              </a:rPr>
              <a:t>Сериализация</a:t>
            </a:r>
            <a:endParaRPr lang="ru-RU" sz="2000" b="1" dirty="0">
              <a:solidFill>
                <a:srgbClr val="771F28"/>
              </a:solidFill>
            </a:endParaRPr>
          </a:p>
        </p:txBody>
      </p:sp>
    </p:spTree>
    <p:extLst>
      <p:ext uri="{BB962C8B-B14F-4D97-AF65-F5344CB8AC3E}">
        <p14:creationId xmlns:p14="http://schemas.microsoft.com/office/powerpoint/2010/main" val="5508533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051ECB-3ED9-04A8-6D13-B1A1D3BA6D12}"/>
              </a:ext>
            </a:extLst>
          </p:cNvPr>
          <p:cNvSpPr>
            <a:spLocks noGrp="1"/>
          </p:cNvSpPr>
          <p:nvPr>
            <p:ph type="title"/>
          </p:nvPr>
        </p:nvSpPr>
        <p:spPr/>
        <p:txBody>
          <a:bodyPr/>
          <a:lstStyle/>
          <a:p>
            <a:r>
              <a:rPr lang="ru-RU" dirty="0"/>
              <a:t>Массив</a:t>
            </a:r>
          </a:p>
        </p:txBody>
      </p:sp>
      <p:sp>
        <p:nvSpPr>
          <p:cNvPr id="3" name="Номер слайда 2">
            <a:extLst>
              <a:ext uri="{FF2B5EF4-FFF2-40B4-BE49-F238E27FC236}">
                <a16:creationId xmlns:a16="http://schemas.microsoft.com/office/drawing/2014/main" id="{D568420D-E556-7AF7-2392-2A8CDD9E4832}"/>
              </a:ext>
            </a:extLst>
          </p:cNvPr>
          <p:cNvSpPr>
            <a:spLocks noGrp="1"/>
          </p:cNvSpPr>
          <p:nvPr>
            <p:ph type="sldNum" sz="quarter" idx="12"/>
          </p:nvPr>
        </p:nvSpPr>
        <p:spPr/>
        <p:txBody>
          <a:bodyPr/>
          <a:lstStyle/>
          <a:p>
            <a:fld id="{A6986BD7-6655-4F5F-85F4-6C8BB4717485}" type="slidenum">
              <a:rPr lang="ru-RU" altLang="ru-RU" smtClean="0"/>
              <a:pPr/>
              <a:t>38</a:t>
            </a:fld>
            <a:endParaRPr lang="ru-RU" altLang="ru-RU"/>
          </a:p>
        </p:txBody>
      </p:sp>
      <p:sp>
        <p:nvSpPr>
          <p:cNvPr id="4" name="TextBox 3">
            <a:extLst>
              <a:ext uri="{FF2B5EF4-FFF2-40B4-BE49-F238E27FC236}">
                <a16:creationId xmlns:a16="http://schemas.microsoft.com/office/drawing/2014/main" id="{36335958-11E8-775C-D730-9DD78B626619}"/>
              </a:ext>
            </a:extLst>
          </p:cNvPr>
          <p:cNvSpPr txBox="1"/>
          <p:nvPr/>
        </p:nvSpPr>
        <p:spPr>
          <a:xfrm>
            <a:off x="575733" y="1275643"/>
            <a:ext cx="11168109" cy="4001095"/>
          </a:xfrm>
          <a:prstGeom prst="rect">
            <a:avLst/>
          </a:prstGeom>
          <a:noFill/>
        </p:spPr>
        <p:txBody>
          <a:bodyPr wrap="square" rtlCol="0">
            <a:spAutoFit/>
          </a:bodyPr>
          <a:lstStyle/>
          <a:p>
            <a:r>
              <a:rPr lang="ru-RU" sz="2000" b="1" dirty="0">
                <a:solidFill>
                  <a:srgbClr val="0000CC"/>
                </a:solidFill>
                <a:effectLst/>
                <a:latin typeface="Times New Roman" panose="02020603050405020304" pitchFamily="18" charset="0"/>
                <a:ea typeface="Calibri" panose="020F0502020204030204" pitchFamily="34" charset="0"/>
              </a:rPr>
              <a:t>Массив</a:t>
            </a:r>
            <a:r>
              <a:rPr lang="ru-RU" sz="1800" dirty="0">
                <a:effectLst/>
                <a:latin typeface="Times New Roman" panose="02020603050405020304" pitchFamily="18" charset="0"/>
                <a:ea typeface="Calibri" panose="020F0502020204030204" pitchFamily="34" charset="0"/>
              </a:rPr>
              <a:t> – это составная переменная, являющаяся совокупностью простых переменных </a:t>
            </a:r>
            <a:r>
              <a:rPr lang="ru-RU" sz="1800" b="1" dirty="0">
                <a:effectLst/>
                <a:latin typeface="Times New Roman" panose="02020603050405020304" pitchFamily="18" charset="0"/>
                <a:ea typeface="Calibri" panose="020F0502020204030204" pitchFamily="34" charset="0"/>
              </a:rPr>
              <a:t>одинакового</a:t>
            </a:r>
            <a:r>
              <a:rPr lang="ru-RU" sz="1800" dirty="0">
                <a:effectLst/>
                <a:latin typeface="Times New Roman" panose="02020603050405020304" pitchFamily="18" charset="0"/>
                <a:ea typeface="Calibri" panose="020F0502020204030204" pitchFamily="34" charset="0"/>
              </a:rPr>
              <a:t> типа.</a:t>
            </a:r>
          </a:p>
          <a:p>
            <a:endParaRPr lang="ru-RU" dirty="0">
              <a:latin typeface="Times New Roman" panose="02020603050405020304" pitchFamily="18" charset="0"/>
            </a:endParaRPr>
          </a:p>
          <a:p>
            <a:pPr algn="just"/>
            <a:r>
              <a:rPr lang="ru-RU" b="1" dirty="0">
                <a:latin typeface="Times New Roman" panose="02020603050405020304" pitchFamily="18" charset="0"/>
                <a:ea typeface="Calibri" panose="020F0502020204030204" pitchFamily="34" charset="0"/>
                <a:cs typeface="Times New Roman" panose="02020603050405020304" pitchFamily="18" charset="0"/>
              </a:rPr>
              <a:t>Свойства</a:t>
            </a:r>
            <a:r>
              <a:rPr lang="ru-RU" sz="1800" b="1" dirty="0">
                <a:effectLst/>
                <a:latin typeface="Times New Roman" panose="02020603050405020304" pitchFamily="18" charset="0"/>
                <a:ea typeface="Calibri" panose="020F0502020204030204" pitchFamily="34" charset="0"/>
                <a:cs typeface="Times New Roman" panose="02020603050405020304" pitchFamily="18" charset="0"/>
              </a:rPr>
              <a:t> массива:</a:t>
            </a:r>
          </a:p>
          <a:p>
            <a:pPr marL="342900" lvl="0" indent="-342900" algn="just">
              <a:buFont typeface="+mj-lt"/>
              <a:buAutoNum type="arabicParen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все простые переменные, составляющие массив имеют одинаковый тип данных;</a:t>
            </a:r>
          </a:p>
          <a:p>
            <a:pPr marL="342900" lvl="0" indent="-342900" algn="just">
              <a:buFont typeface="+mj-lt"/>
              <a:buAutoNum type="arabicParen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все простые переменные занимают в оперативной памяти один, непрерывный блок;</a:t>
            </a:r>
          </a:p>
          <a:p>
            <a:pPr marL="342900" lvl="0" indent="-342900" algn="just">
              <a:buFont typeface="+mj-lt"/>
              <a:buAutoNum type="arabicParen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к каждой простой переменной имеется прямой доступ;</a:t>
            </a:r>
          </a:p>
          <a:p>
            <a:pPr marL="342900" lvl="0" indent="-342900" algn="just">
              <a:buFont typeface="+mj-lt"/>
              <a:buAutoNum type="arabicParen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число простых переменных, составляющих массив, называется размерностью массива. Размерность массива определяется в момент его создания и в дальнейшем не изменяется.</a:t>
            </a:r>
          </a:p>
          <a:p>
            <a:pPr lvl="0" algn="just"/>
            <a:endParaRPr lang="ru-RU" dirty="0">
              <a:latin typeface="Times New Roman" panose="02020603050405020304" pitchFamily="18" charset="0"/>
              <a:ea typeface="Calibri" panose="020F0502020204030204" pitchFamily="34" charset="0"/>
              <a:cs typeface="Times New Roman" panose="02020603050405020304" pitchFamily="18" charset="0"/>
            </a:endParaRPr>
          </a:p>
          <a:p>
            <a:pPr lvl="0" algn="just"/>
            <a:r>
              <a:rPr lang="ru-RU" b="1" dirty="0">
                <a:latin typeface="Times New Roman" panose="02020603050405020304" pitchFamily="18" charset="0"/>
                <a:ea typeface="Calibri" panose="020F0502020204030204" pitchFamily="34" charset="0"/>
                <a:cs typeface="Times New Roman" panose="02020603050405020304" pitchFamily="18" charset="0"/>
              </a:rPr>
              <a:t>И</a:t>
            </a:r>
            <a:r>
              <a:rPr lang="ru-RU" sz="1800" b="1" dirty="0">
                <a:effectLst/>
                <a:latin typeface="Times New Roman" panose="02020603050405020304" pitchFamily="18" charset="0"/>
                <a:ea typeface="Calibri" panose="020F0502020204030204" pitchFamily="34" charset="0"/>
                <a:cs typeface="Times New Roman" panose="02020603050405020304" pitchFamily="18" charset="0"/>
              </a:rPr>
              <a:t>мя массива - </a:t>
            </a:r>
            <a:r>
              <a:rPr lang="ru-RU" dirty="0">
                <a:latin typeface="Times New Roman" panose="02020603050405020304" pitchFamily="18" charset="0"/>
                <a:ea typeface="Calibri" panose="020F0502020204030204" pitchFamily="34" charset="0"/>
                <a:cs typeface="Times New Roman" panose="02020603050405020304" pitchFamily="18" charset="0"/>
              </a:rPr>
              <a:t>п</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еременная, обозначающая массив.</a:t>
            </a:r>
          </a:p>
          <a:p>
            <a:pPr lvl="0" algn="just"/>
            <a:r>
              <a:rPr lang="ru-RU" sz="1800" b="1" dirty="0">
                <a:effectLst/>
                <a:latin typeface="Times New Roman" panose="02020603050405020304" pitchFamily="18" charset="0"/>
                <a:ea typeface="Calibri" panose="020F0502020204030204" pitchFamily="34" charset="0"/>
                <a:cs typeface="Times New Roman" panose="02020603050405020304" pitchFamily="18" charset="0"/>
              </a:rPr>
              <a:t>Имя массива ссылается на ячейку памяти, в которой расположен нулевой элемент массива.</a:t>
            </a:r>
          </a:p>
          <a:p>
            <a:pPr lvl="0" algn="just"/>
            <a:endParaRPr lang="ru-RU" b="1" dirty="0">
              <a:latin typeface="Times New Roman" panose="02020603050405020304" pitchFamily="18" charset="0"/>
              <a:ea typeface="Calibri" panose="020F0502020204030204" pitchFamily="34" charset="0"/>
              <a:cs typeface="Times New Roman" panose="02020603050405020304" pitchFamily="18" charset="0"/>
            </a:endParaRPr>
          </a:p>
          <a:p>
            <a:pPr lvl="0" algn="just"/>
            <a:r>
              <a:rPr lang="ru-RU" sz="1800" b="1" dirty="0">
                <a:effectLst/>
                <a:latin typeface="Times New Roman" panose="02020603050405020304" pitchFamily="18" charset="0"/>
                <a:ea typeface="Calibri" panose="020F0502020204030204" pitchFamily="34" charset="0"/>
                <a:cs typeface="Times New Roman" panose="02020603050405020304" pitchFamily="18" charset="0"/>
              </a:rPr>
              <a:t>Имя массива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ru-RU" sz="1800" b="1" dirty="0">
                <a:effectLst/>
                <a:latin typeface="Times New Roman" panose="02020603050405020304" pitchFamily="18" charset="0"/>
                <a:ea typeface="Calibri" panose="020F0502020204030204" pitchFamily="34" charset="0"/>
                <a:cs typeface="Times New Roman" panose="02020603050405020304" pitchFamily="18" charset="0"/>
              </a:rPr>
              <a:t>номер элемента массива</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переменная, обозначающая элемент массива</a:t>
            </a:r>
          </a:p>
          <a:p>
            <a:pPr lvl="0" algn="just"/>
            <a:endParaRPr lang="ru-RU"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08830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53BBA0-6D13-CA8C-9A4E-52D461E32976}"/>
              </a:ext>
            </a:extLst>
          </p:cNvPr>
          <p:cNvSpPr>
            <a:spLocks noGrp="1"/>
          </p:cNvSpPr>
          <p:nvPr>
            <p:ph type="title"/>
          </p:nvPr>
        </p:nvSpPr>
        <p:spPr/>
        <p:txBody>
          <a:bodyPr/>
          <a:lstStyle/>
          <a:p>
            <a:r>
              <a:rPr lang="ru-RU" dirty="0"/>
              <a:t>Массив</a:t>
            </a:r>
          </a:p>
        </p:txBody>
      </p:sp>
      <p:sp>
        <p:nvSpPr>
          <p:cNvPr id="3" name="Номер слайда 2">
            <a:extLst>
              <a:ext uri="{FF2B5EF4-FFF2-40B4-BE49-F238E27FC236}">
                <a16:creationId xmlns:a16="http://schemas.microsoft.com/office/drawing/2014/main" id="{166B6A38-C6AE-AC82-D002-6C5D5E3E838F}"/>
              </a:ext>
            </a:extLst>
          </p:cNvPr>
          <p:cNvSpPr>
            <a:spLocks noGrp="1"/>
          </p:cNvSpPr>
          <p:nvPr>
            <p:ph type="sldNum" sz="quarter" idx="12"/>
          </p:nvPr>
        </p:nvSpPr>
        <p:spPr/>
        <p:txBody>
          <a:bodyPr/>
          <a:lstStyle/>
          <a:p>
            <a:fld id="{A6986BD7-6655-4F5F-85F4-6C8BB4717485}" type="slidenum">
              <a:rPr lang="ru-RU" altLang="ru-RU" smtClean="0"/>
              <a:pPr/>
              <a:t>39</a:t>
            </a:fld>
            <a:endParaRPr lang="ru-RU" altLang="ru-RU"/>
          </a:p>
        </p:txBody>
      </p:sp>
      <p:sp>
        <p:nvSpPr>
          <p:cNvPr id="5" name="TextBox 4">
            <a:extLst>
              <a:ext uri="{FF2B5EF4-FFF2-40B4-BE49-F238E27FC236}">
                <a16:creationId xmlns:a16="http://schemas.microsoft.com/office/drawing/2014/main" id="{29F250CA-F4E4-443D-F23B-D378DAC3222B}"/>
              </a:ext>
            </a:extLst>
          </p:cNvPr>
          <p:cNvSpPr txBox="1"/>
          <p:nvPr/>
        </p:nvSpPr>
        <p:spPr>
          <a:xfrm>
            <a:off x="508000" y="1343378"/>
            <a:ext cx="11356622" cy="3139321"/>
          </a:xfrm>
          <a:prstGeom prst="rect">
            <a:avLst/>
          </a:prstGeom>
          <a:noFill/>
        </p:spPr>
        <p:txBody>
          <a:bodyPr wrap="square" rtlCol="0">
            <a:spAutoFit/>
          </a:bodyPr>
          <a:lstStyle/>
          <a:p>
            <a:pPr lvl="0" algn="just"/>
            <a:r>
              <a:rPr lang="ru-RU" sz="1800" b="1" dirty="0">
                <a:effectLst/>
                <a:latin typeface="Times New Roman" panose="02020603050405020304" pitchFamily="18" charset="0"/>
                <a:ea typeface="Calibri" panose="020F0502020204030204" pitchFamily="34" charset="0"/>
                <a:cs typeface="Times New Roman" panose="02020603050405020304" pitchFamily="18" charset="0"/>
              </a:rPr>
              <a:t>ПРИМЕР</a:t>
            </a:r>
          </a:p>
          <a:p>
            <a:pPr lvl="0" algn="just"/>
            <a:r>
              <a:rPr lang="ru-RU" dirty="0">
                <a:latin typeface="Times New Roman" panose="02020603050405020304" pitchFamily="18" charset="0"/>
                <a:ea typeface="Calibri" panose="020F0502020204030204" pitchFamily="34" charset="0"/>
                <a:cs typeface="Times New Roman" panose="02020603050405020304" pitchFamily="18" charset="0"/>
              </a:rPr>
              <a:t>Имя массива </a:t>
            </a:r>
            <a:r>
              <a:rPr lang="en-US" dirty="0">
                <a:solidFill>
                  <a:srgbClr val="008000"/>
                </a:solidFill>
                <a:latin typeface="Times New Roman" panose="02020603050405020304" pitchFamily="18" charset="0"/>
                <a:ea typeface="Calibri" panose="020F0502020204030204" pitchFamily="34" charset="0"/>
                <a:cs typeface="Times New Roman" panose="02020603050405020304" pitchFamily="18" charset="0"/>
              </a:rPr>
              <a:t>AR</a:t>
            </a:r>
          </a:p>
          <a:p>
            <a:pPr lvl="0" algn="just"/>
            <a:r>
              <a:rPr lang="en-US" b="1" dirty="0">
                <a:solidFill>
                  <a:srgbClr val="008000"/>
                </a:solidFill>
                <a:latin typeface="Times New Roman" panose="02020603050405020304" pitchFamily="18" charset="0"/>
                <a:ea typeface="Calibri" panose="020F0502020204030204" pitchFamily="34" charset="0"/>
                <a:cs typeface="Times New Roman" panose="02020603050405020304" pitchFamily="18" charset="0"/>
              </a:rPr>
              <a:t>AR[0]</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ru-RU" dirty="0">
                <a:latin typeface="Times New Roman" panose="02020603050405020304" pitchFamily="18" charset="0"/>
                <a:ea typeface="Calibri" panose="020F0502020204030204" pitchFamily="34" charset="0"/>
                <a:cs typeface="Times New Roman" panose="02020603050405020304" pitchFamily="18" charset="0"/>
              </a:rPr>
              <a:t>простая переменная, обозначающая нулевой элемент массива.</a:t>
            </a:r>
          </a:p>
          <a:p>
            <a:pPr lvl="0" algn="just"/>
            <a:r>
              <a:rPr lang="en-US" b="1" dirty="0">
                <a:solidFill>
                  <a:srgbClr val="008000"/>
                </a:solidFill>
                <a:latin typeface="Times New Roman" panose="02020603050405020304" pitchFamily="18" charset="0"/>
                <a:ea typeface="Calibri" panose="020F0502020204030204" pitchFamily="34" charset="0"/>
                <a:cs typeface="Times New Roman" panose="02020603050405020304" pitchFamily="18" charset="0"/>
              </a:rPr>
              <a:t>AR[50] </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ru-RU" dirty="0">
                <a:latin typeface="Times New Roman" panose="02020603050405020304" pitchFamily="18" charset="0"/>
                <a:ea typeface="Calibri" panose="020F0502020204030204" pitchFamily="34" charset="0"/>
                <a:cs typeface="Times New Roman" panose="02020603050405020304" pitchFamily="18" charset="0"/>
              </a:rPr>
              <a:t>простая переменная, обозначающая пятидесятый элемент массива. </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ru-RU" dirty="0"/>
          </a:p>
          <a:p>
            <a:r>
              <a:rPr lang="en-US" dirty="0">
                <a:solidFill>
                  <a:srgbClr val="FF0000"/>
                </a:solidFill>
              </a:rPr>
              <a:t>Y</a:t>
            </a:r>
            <a:r>
              <a:rPr lang="en-US" dirty="0"/>
              <a:t> – </a:t>
            </a:r>
            <a:r>
              <a:rPr lang="ru-RU" dirty="0"/>
              <a:t>простая переменная целого типа</a:t>
            </a:r>
          </a:p>
          <a:p>
            <a:r>
              <a:rPr lang="ru-RU" dirty="0"/>
              <a:t>При </a:t>
            </a:r>
            <a:r>
              <a:rPr lang="en-US" dirty="0">
                <a:solidFill>
                  <a:srgbClr val="FF0000"/>
                </a:solidFill>
              </a:rPr>
              <a:t>Y</a:t>
            </a:r>
            <a:r>
              <a:rPr lang="en-US" dirty="0"/>
              <a:t> = 1</a:t>
            </a:r>
          </a:p>
          <a:p>
            <a:r>
              <a:rPr lang="en-US" dirty="0">
                <a:solidFill>
                  <a:srgbClr val="008000"/>
                </a:solidFill>
              </a:rPr>
              <a:t>AR[Y]</a:t>
            </a:r>
            <a:r>
              <a:rPr lang="en-US" dirty="0"/>
              <a:t> </a:t>
            </a:r>
            <a:r>
              <a:rPr lang="ru-RU" dirty="0"/>
              <a:t>– простая переменная, обозначающая первый элемент массива.</a:t>
            </a:r>
          </a:p>
          <a:p>
            <a:endParaRPr lang="ru-RU" dirty="0"/>
          </a:p>
          <a:p>
            <a:r>
              <a:rPr lang="ru-RU" dirty="0"/>
              <a:t>При </a:t>
            </a:r>
            <a:r>
              <a:rPr lang="en-US" dirty="0">
                <a:solidFill>
                  <a:srgbClr val="FF0000"/>
                </a:solidFill>
              </a:rPr>
              <a:t>Y</a:t>
            </a:r>
            <a:r>
              <a:rPr lang="en-US" dirty="0"/>
              <a:t> = </a:t>
            </a:r>
            <a:r>
              <a:rPr lang="ru-RU" dirty="0"/>
              <a:t>55</a:t>
            </a:r>
            <a:endParaRPr lang="en-US" dirty="0"/>
          </a:p>
          <a:p>
            <a:r>
              <a:rPr lang="en-US" dirty="0">
                <a:solidFill>
                  <a:srgbClr val="008000"/>
                </a:solidFill>
              </a:rPr>
              <a:t>AR[Y]</a:t>
            </a:r>
            <a:r>
              <a:rPr lang="en-US" dirty="0"/>
              <a:t> </a:t>
            </a:r>
            <a:r>
              <a:rPr lang="ru-RU" dirty="0"/>
              <a:t>– простая переменная, обозначающая пятьдесят пятый элемент массива.</a:t>
            </a:r>
          </a:p>
        </p:txBody>
      </p:sp>
    </p:spTree>
    <p:extLst>
      <p:ext uri="{BB962C8B-B14F-4D97-AF65-F5344CB8AC3E}">
        <p14:creationId xmlns:p14="http://schemas.microsoft.com/office/powerpoint/2010/main" val="2062744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773667-DBA5-9303-03A3-C232DA7EA9E7}"/>
              </a:ext>
            </a:extLst>
          </p:cNvPr>
          <p:cNvSpPr>
            <a:spLocks noGrp="1"/>
          </p:cNvSpPr>
          <p:nvPr>
            <p:ph type="title"/>
          </p:nvPr>
        </p:nvSpPr>
        <p:spPr/>
        <p:txBody>
          <a:bodyPr/>
          <a:lstStyle/>
          <a:p>
            <a:r>
              <a:rPr lang="ru-RU" dirty="0"/>
              <a:t>Современные архитектуры процессоров</a:t>
            </a:r>
          </a:p>
        </p:txBody>
      </p:sp>
      <p:sp>
        <p:nvSpPr>
          <p:cNvPr id="3" name="Номер слайда 2">
            <a:extLst>
              <a:ext uri="{FF2B5EF4-FFF2-40B4-BE49-F238E27FC236}">
                <a16:creationId xmlns:a16="http://schemas.microsoft.com/office/drawing/2014/main" id="{D4FF0904-7041-F019-3F65-6A5DE040EBC4}"/>
              </a:ext>
            </a:extLst>
          </p:cNvPr>
          <p:cNvSpPr>
            <a:spLocks noGrp="1"/>
          </p:cNvSpPr>
          <p:nvPr>
            <p:ph type="sldNum" sz="quarter" idx="12"/>
          </p:nvPr>
        </p:nvSpPr>
        <p:spPr/>
        <p:txBody>
          <a:bodyPr/>
          <a:lstStyle/>
          <a:p>
            <a:fld id="{A6986BD7-6655-4F5F-85F4-6C8BB4717485}" type="slidenum">
              <a:rPr lang="ru-RU" altLang="ru-RU" smtClean="0"/>
              <a:pPr/>
              <a:t>4</a:t>
            </a:fld>
            <a:endParaRPr lang="ru-RU" altLang="ru-RU"/>
          </a:p>
        </p:txBody>
      </p:sp>
      <p:graphicFrame>
        <p:nvGraphicFramePr>
          <p:cNvPr id="4" name="Схема 3">
            <a:extLst>
              <a:ext uri="{FF2B5EF4-FFF2-40B4-BE49-F238E27FC236}">
                <a16:creationId xmlns:a16="http://schemas.microsoft.com/office/drawing/2014/main" id="{6E40CEF7-EAEB-3D25-F39A-15C38877BC29}"/>
              </a:ext>
            </a:extLst>
          </p:cNvPr>
          <p:cNvGraphicFramePr/>
          <p:nvPr>
            <p:extLst>
              <p:ext uri="{D42A27DB-BD31-4B8C-83A1-F6EECF244321}">
                <p14:modId xmlns:p14="http://schemas.microsoft.com/office/powerpoint/2010/main" val="4254617832"/>
              </p:ext>
            </p:extLst>
          </p:nvPr>
        </p:nvGraphicFramePr>
        <p:xfrm>
          <a:off x="1399823" y="1250416"/>
          <a:ext cx="5836356" cy="3863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86EADCA7-CBB0-510A-FD94-6DD06EC8DF88}"/>
              </a:ext>
            </a:extLst>
          </p:cNvPr>
          <p:cNvSpPr txBox="1"/>
          <p:nvPr/>
        </p:nvSpPr>
        <p:spPr>
          <a:xfrm>
            <a:off x="8466667" y="1682044"/>
            <a:ext cx="3239911" cy="369332"/>
          </a:xfrm>
          <a:prstGeom prst="rect">
            <a:avLst/>
          </a:prstGeom>
          <a:solidFill>
            <a:schemeClr val="accent1">
              <a:lumMod val="75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ru-RU" dirty="0"/>
              <a:t>Кембриджская архитектура</a:t>
            </a:r>
          </a:p>
        </p:txBody>
      </p:sp>
      <p:sp>
        <p:nvSpPr>
          <p:cNvPr id="6" name="TextBox 5">
            <a:extLst>
              <a:ext uri="{FF2B5EF4-FFF2-40B4-BE49-F238E27FC236}">
                <a16:creationId xmlns:a16="http://schemas.microsoft.com/office/drawing/2014/main" id="{A385FDC6-3573-3BD5-4A82-18B0FB82DBF2}"/>
              </a:ext>
            </a:extLst>
          </p:cNvPr>
          <p:cNvSpPr txBox="1"/>
          <p:nvPr/>
        </p:nvSpPr>
        <p:spPr>
          <a:xfrm>
            <a:off x="2054579" y="5957331"/>
            <a:ext cx="1309510" cy="369332"/>
          </a:xfrm>
          <a:prstGeom prst="rect">
            <a:avLst/>
          </a:prstGeom>
          <a:solidFill>
            <a:srgbClr val="008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dirty="0"/>
              <a:t>Intel, AMD</a:t>
            </a:r>
            <a:endParaRPr lang="ru-RU" dirty="0"/>
          </a:p>
        </p:txBody>
      </p:sp>
      <p:sp>
        <p:nvSpPr>
          <p:cNvPr id="7" name="TextBox 6">
            <a:extLst>
              <a:ext uri="{FF2B5EF4-FFF2-40B4-BE49-F238E27FC236}">
                <a16:creationId xmlns:a16="http://schemas.microsoft.com/office/drawing/2014/main" id="{2919C08B-35D3-6102-BF24-96FEFFDA1982}"/>
              </a:ext>
            </a:extLst>
          </p:cNvPr>
          <p:cNvSpPr txBox="1"/>
          <p:nvPr/>
        </p:nvSpPr>
        <p:spPr>
          <a:xfrm>
            <a:off x="5497690" y="5957502"/>
            <a:ext cx="829731" cy="369332"/>
          </a:xfrm>
          <a:prstGeom prst="rect">
            <a:avLst/>
          </a:prstGeom>
          <a:solidFill>
            <a:srgbClr val="008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dirty="0"/>
              <a:t>ARM</a:t>
            </a:r>
            <a:endParaRPr lang="ru-RU" dirty="0"/>
          </a:p>
        </p:txBody>
      </p:sp>
      <p:sp>
        <p:nvSpPr>
          <p:cNvPr id="8" name="TextBox 7">
            <a:extLst>
              <a:ext uri="{FF2B5EF4-FFF2-40B4-BE49-F238E27FC236}">
                <a16:creationId xmlns:a16="http://schemas.microsoft.com/office/drawing/2014/main" id="{DB40F36D-19A6-59BC-6DAD-4921F219B894}"/>
              </a:ext>
            </a:extLst>
          </p:cNvPr>
          <p:cNvSpPr txBox="1"/>
          <p:nvPr/>
        </p:nvSpPr>
        <p:spPr>
          <a:xfrm>
            <a:off x="4677546" y="4996388"/>
            <a:ext cx="2558634" cy="646331"/>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i="0" dirty="0">
                <a:solidFill>
                  <a:srgbClr val="333333"/>
                </a:solidFill>
                <a:effectLst/>
                <a:latin typeface="-apple-system"/>
              </a:rPr>
              <a:t>Complex Instruction Set Computer</a:t>
            </a:r>
            <a:endParaRPr lang="ru-RU" dirty="0"/>
          </a:p>
        </p:txBody>
      </p:sp>
      <p:sp>
        <p:nvSpPr>
          <p:cNvPr id="9" name="TextBox 8">
            <a:extLst>
              <a:ext uri="{FF2B5EF4-FFF2-40B4-BE49-F238E27FC236}">
                <a16:creationId xmlns:a16="http://schemas.microsoft.com/office/drawing/2014/main" id="{A5EB6BA8-231A-418C-1618-8FC28E9138C2}"/>
              </a:ext>
            </a:extLst>
          </p:cNvPr>
          <p:cNvSpPr txBox="1"/>
          <p:nvPr/>
        </p:nvSpPr>
        <p:spPr>
          <a:xfrm>
            <a:off x="1399822" y="4996388"/>
            <a:ext cx="2652889" cy="646331"/>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i="0" dirty="0">
                <a:solidFill>
                  <a:srgbClr val="333333"/>
                </a:solidFill>
                <a:effectLst/>
                <a:latin typeface="-apple-system"/>
              </a:rPr>
              <a:t>Reduced Instruction Set Computer</a:t>
            </a:r>
            <a:r>
              <a:rPr lang="en-US" b="0" i="0" dirty="0">
                <a:solidFill>
                  <a:srgbClr val="333333"/>
                </a:solidFill>
                <a:effectLst/>
                <a:latin typeface="-apple-system"/>
              </a:rPr>
              <a:t>.</a:t>
            </a:r>
            <a:endParaRPr lang="ru-RU" dirty="0"/>
          </a:p>
        </p:txBody>
      </p:sp>
    </p:spTree>
    <p:extLst>
      <p:ext uri="{BB962C8B-B14F-4D97-AF65-F5344CB8AC3E}">
        <p14:creationId xmlns:p14="http://schemas.microsoft.com/office/powerpoint/2010/main" val="41014471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61D130-EC2D-1FD9-ED4A-C7E5C79141D4}"/>
              </a:ext>
            </a:extLst>
          </p:cNvPr>
          <p:cNvSpPr>
            <a:spLocks noGrp="1"/>
          </p:cNvSpPr>
          <p:nvPr>
            <p:ph type="title"/>
          </p:nvPr>
        </p:nvSpPr>
        <p:spPr/>
        <p:txBody>
          <a:bodyPr/>
          <a:lstStyle/>
          <a:p>
            <a:r>
              <a:rPr lang="ru-RU" dirty="0"/>
              <a:t>Массив, пример обработки массива</a:t>
            </a:r>
          </a:p>
        </p:txBody>
      </p:sp>
      <p:sp>
        <p:nvSpPr>
          <p:cNvPr id="3" name="Номер слайда 2">
            <a:extLst>
              <a:ext uri="{FF2B5EF4-FFF2-40B4-BE49-F238E27FC236}">
                <a16:creationId xmlns:a16="http://schemas.microsoft.com/office/drawing/2014/main" id="{EE26501B-BCE2-6705-6BFE-911B946DD46E}"/>
              </a:ext>
            </a:extLst>
          </p:cNvPr>
          <p:cNvSpPr>
            <a:spLocks noGrp="1"/>
          </p:cNvSpPr>
          <p:nvPr>
            <p:ph type="sldNum" sz="quarter" idx="12"/>
          </p:nvPr>
        </p:nvSpPr>
        <p:spPr/>
        <p:txBody>
          <a:bodyPr/>
          <a:lstStyle/>
          <a:p>
            <a:fld id="{A6986BD7-6655-4F5F-85F4-6C8BB4717485}" type="slidenum">
              <a:rPr lang="ru-RU" altLang="ru-RU" smtClean="0"/>
              <a:pPr/>
              <a:t>40</a:t>
            </a:fld>
            <a:endParaRPr lang="ru-RU" altLang="ru-RU"/>
          </a:p>
        </p:txBody>
      </p:sp>
      <p:sp>
        <p:nvSpPr>
          <p:cNvPr id="4" name="TextBox 3">
            <a:extLst>
              <a:ext uri="{FF2B5EF4-FFF2-40B4-BE49-F238E27FC236}">
                <a16:creationId xmlns:a16="http://schemas.microsoft.com/office/drawing/2014/main" id="{7DF0104B-DC00-8667-0A05-0CC424C5A369}"/>
              </a:ext>
            </a:extLst>
          </p:cNvPr>
          <p:cNvSpPr txBox="1"/>
          <p:nvPr/>
        </p:nvSpPr>
        <p:spPr>
          <a:xfrm>
            <a:off x="508000" y="1365956"/>
            <a:ext cx="11311467" cy="923330"/>
          </a:xfrm>
          <a:prstGeom prst="rect">
            <a:avLst/>
          </a:prstGeom>
          <a:noFill/>
        </p:spPr>
        <p:txBody>
          <a:bodyPr wrap="square" rtlCol="0">
            <a:spAutoFit/>
          </a:bodyPr>
          <a:lstStyle/>
          <a:p>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Задан массив AR целых чисел размерности 5. Необходимо присвоить вспомогательной переменной Z значение 1, если в массиве есть элемент со значением 77, и значение 2, если в массиве нет элемента со значением 77. Начальное значение переменной Z равно 0.</a:t>
            </a:r>
          </a:p>
        </p:txBody>
      </p:sp>
      <p:pic>
        <p:nvPicPr>
          <p:cNvPr id="6" name="Рисунок 5">
            <a:extLst>
              <a:ext uri="{FF2B5EF4-FFF2-40B4-BE49-F238E27FC236}">
                <a16:creationId xmlns:a16="http://schemas.microsoft.com/office/drawing/2014/main" id="{1353D753-5BE8-753F-A6B3-42DC254C6AB0}"/>
              </a:ext>
            </a:extLst>
          </p:cNvPr>
          <p:cNvPicPr>
            <a:picLocks noChangeAspect="1"/>
          </p:cNvPicPr>
          <p:nvPr/>
        </p:nvPicPr>
        <p:blipFill rotWithShape="1">
          <a:blip r:embed="rId2">
            <a:extLst>
              <a:ext uri="{28A0092B-C50C-407E-A947-70E740481C1C}">
                <a14:useLocalDpi xmlns:a14="http://schemas.microsoft.com/office/drawing/2010/main" val="0"/>
              </a:ext>
            </a:extLst>
          </a:blip>
          <a:srcRect l="14650" t="23474" r="13320" b="32960"/>
          <a:stretch/>
        </p:blipFill>
        <p:spPr bwMode="auto">
          <a:xfrm>
            <a:off x="508000" y="2298216"/>
            <a:ext cx="4910667" cy="4198960"/>
          </a:xfrm>
          <a:prstGeom prst="rect">
            <a:avLst/>
          </a:prstGeom>
          <a:ln>
            <a:noFill/>
          </a:ln>
          <a:extLst>
            <a:ext uri="{53640926-AAD7-44D8-BBD7-CCE9431645EC}">
              <a14:shadowObscured xmlns:a14="http://schemas.microsoft.com/office/drawing/2010/main"/>
            </a:ext>
          </a:extLst>
        </p:spPr>
      </p:pic>
      <p:sp>
        <p:nvSpPr>
          <p:cNvPr id="8" name="Прямоугольник 7">
            <a:extLst>
              <a:ext uri="{FF2B5EF4-FFF2-40B4-BE49-F238E27FC236}">
                <a16:creationId xmlns:a16="http://schemas.microsoft.com/office/drawing/2014/main" id="{0E7A292B-39EF-AD85-1688-0FA8320B46D3}"/>
              </a:ext>
            </a:extLst>
          </p:cNvPr>
          <p:cNvSpPr/>
          <p:nvPr/>
        </p:nvSpPr>
        <p:spPr bwMode="auto">
          <a:xfrm>
            <a:off x="5633156" y="2415822"/>
            <a:ext cx="6299200" cy="3928534"/>
          </a:xfrm>
          <a:prstGeom prst="rect">
            <a:avLst/>
          </a:prstGeom>
          <a:solidFill>
            <a:schemeClr val="bg1">
              <a:lumMod val="85000"/>
            </a:schemeClr>
          </a:solidFill>
          <a:ln w="1270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indent="450215" algn="just"/>
            <a:r>
              <a:rPr lang="ru-RU" sz="18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Z</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 0</a:t>
            </a:r>
          </a:p>
          <a:p>
            <a:pPr indent="450215" algn="just"/>
            <a:r>
              <a:rPr lang="ru-RU" sz="18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r>
              <a:rPr lang="ru-RU" sz="1800" dirty="0">
                <a:effectLst/>
                <a:latin typeface="Times New Roman" panose="02020603050405020304" pitchFamily="18" charset="0"/>
                <a:ea typeface="Calibri" panose="020F0502020204030204" pitchFamily="34" charset="0"/>
                <a:cs typeface="Times New Roman" panose="02020603050405020304" pitchFamily="18" charset="0"/>
              </a:rPr>
              <a:t>3:	Заголовок </a:t>
            </a:r>
          </a:p>
          <a:p>
            <a:pPr indent="450215" algn="just"/>
            <a:r>
              <a:rPr lang="ru-RU" sz="1800"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idx</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 0</a:t>
            </a:r>
          </a:p>
          <a:p>
            <a:pPr indent="450215" algn="just"/>
            <a:r>
              <a:rPr lang="ru-RU" sz="1800" dirty="0">
                <a:effectLst/>
                <a:latin typeface="Times New Roman" panose="02020603050405020304" pitchFamily="18" charset="0"/>
                <a:ea typeface="Calibri" panose="020F0502020204030204" pitchFamily="34" charset="0"/>
                <a:cs typeface="Times New Roman" panose="02020603050405020304" pitchFamily="18" charset="0"/>
              </a:rPr>
              <a:t>5: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idx</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&lt; 5</a:t>
            </a:r>
          </a:p>
          <a:p>
            <a:pPr indent="450215" algn="just"/>
            <a:r>
              <a:rPr lang="ru-RU" sz="1800" dirty="0">
                <a:effectLst/>
                <a:latin typeface="Times New Roman" panose="02020603050405020304" pitchFamily="18" charset="0"/>
                <a:ea typeface="Calibri" panose="020F0502020204030204" pitchFamily="34" charset="0"/>
                <a:cs typeface="Times New Roman" panose="02020603050405020304" pitchFamily="18" charset="0"/>
              </a:rPr>
              <a:t>6: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idx</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idx</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+ 1</a:t>
            </a:r>
          </a:p>
          <a:p>
            <a:pPr indent="450215" algn="just"/>
            <a:r>
              <a:rPr lang="ru-RU" sz="1800" dirty="0">
                <a:effectLst/>
                <a:latin typeface="Times New Roman" panose="02020603050405020304" pitchFamily="18" charset="0"/>
                <a:ea typeface="Calibri" panose="020F0502020204030204" pitchFamily="34" charset="0"/>
                <a:cs typeface="Times New Roman" panose="02020603050405020304" pitchFamily="18" charset="0"/>
              </a:rPr>
              <a:t>7:	Конец заголовка</a:t>
            </a:r>
          </a:p>
          <a:p>
            <a:pPr indent="450215" algn="just"/>
            <a:r>
              <a:rPr lang="ru-RU" sz="1800" dirty="0">
                <a:effectLst/>
                <a:latin typeface="Times New Roman" panose="02020603050405020304" pitchFamily="18" charset="0"/>
                <a:ea typeface="Calibri" panose="020F0502020204030204" pitchFamily="34" charset="0"/>
                <a:cs typeface="Times New Roman" panose="02020603050405020304" pitchFamily="18" charset="0"/>
              </a:rPr>
              <a:t>8:	Тело цикла</a:t>
            </a:r>
          </a:p>
          <a:p>
            <a:pPr indent="450215" algn="just"/>
            <a:r>
              <a:rPr lang="ru-RU" sz="1800" dirty="0">
                <a:effectLst/>
                <a:latin typeface="Times New Roman" panose="02020603050405020304" pitchFamily="18" charset="0"/>
                <a:ea typeface="Calibri" panose="020F0502020204030204" pitchFamily="34" charset="0"/>
                <a:cs typeface="Times New Roman" panose="02020603050405020304" pitchFamily="18" charset="0"/>
              </a:rPr>
              <a:t>9: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AR</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idx</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 77</a:t>
            </a:r>
          </a:p>
          <a:p>
            <a:pPr indent="450215" algn="just"/>
            <a:r>
              <a:rPr lang="ru-RU" sz="1800" dirty="0">
                <a:effectLst/>
                <a:latin typeface="Times New Roman" panose="02020603050405020304" pitchFamily="18" charset="0"/>
                <a:ea typeface="Calibri" panose="020F0502020204030204" pitchFamily="34" charset="0"/>
                <a:cs typeface="Times New Roman" panose="02020603050405020304" pitchFamily="18" charset="0"/>
              </a:rPr>
              <a:t>10: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Z</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 1</a:t>
            </a:r>
          </a:p>
          <a:p>
            <a:pPr indent="450215" algn="just"/>
            <a:r>
              <a:rPr lang="ru-RU" sz="1800" dirty="0">
                <a:effectLst/>
                <a:latin typeface="Times New Roman" panose="02020603050405020304" pitchFamily="18" charset="0"/>
                <a:ea typeface="Calibri" panose="020F0502020204030204" pitchFamily="34" charset="0"/>
                <a:cs typeface="Times New Roman" panose="02020603050405020304" pitchFamily="18" charset="0"/>
              </a:rPr>
              <a:t>11:	Конец тела цикла</a:t>
            </a:r>
          </a:p>
          <a:p>
            <a:pPr indent="450215"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12: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Конец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13: IF Z = 0</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14: 	Z := 2</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35875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675F77-2D46-24F7-540F-84F165816492}"/>
              </a:ext>
            </a:extLst>
          </p:cNvPr>
          <p:cNvSpPr>
            <a:spLocks noGrp="1"/>
          </p:cNvSpPr>
          <p:nvPr>
            <p:ph type="title"/>
          </p:nvPr>
        </p:nvSpPr>
        <p:spPr/>
        <p:txBody>
          <a:bodyPr/>
          <a:lstStyle/>
          <a:p>
            <a:r>
              <a:rPr lang="ru-RU" dirty="0"/>
              <a:t>Строки символов</a:t>
            </a:r>
          </a:p>
        </p:txBody>
      </p:sp>
      <p:sp>
        <p:nvSpPr>
          <p:cNvPr id="3" name="Номер слайда 2">
            <a:extLst>
              <a:ext uri="{FF2B5EF4-FFF2-40B4-BE49-F238E27FC236}">
                <a16:creationId xmlns:a16="http://schemas.microsoft.com/office/drawing/2014/main" id="{9612FB6D-4FB9-67CE-5FB5-3FE1F615450B}"/>
              </a:ext>
            </a:extLst>
          </p:cNvPr>
          <p:cNvSpPr>
            <a:spLocks noGrp="1"/>
          </p:cNvSpPr>
          <p:nvPr>
            <p:ph type="sldNum" sz="quarter" idx="12"/>
          </p:nvPr>
        </p:nvSpPr>
        <p:spPr/>
        <p:txBody>
          <a:bodyPr/>
          <a:lstStyle/>
          <a:p>
            <a:fld id="{A6986BD7-6655-4F5F-85F4-6C8BB4717485}" type="slidenum">
              <a:rPr lang="ru-RU" altLang="ru-RU" smtClean="0"/>
              <a:pPr/>
              <a:t>41</a:t>
            </a:fld>
            <a:endParaRPr lang="ru-RU" altLang="ru-RU"/>
          </a:p>
        </p:txBody>
      </p:sp>
      <p:sp>
        <p:nvSpPr>
          <p:cNvPr id="4" name="TextBox 3">
            <a:extLst>
              <a:ext uri="{FF2B5EF4-FFF2-40B4-BE49-F238E27FC236}">
                <a16:creationId xmlns:a16="http://schemas.microsoft.com/office/drawing/2014/main" id="{C5FD1AA6-90AE-0B26-2A85-AA6B238A7EA1}"/>
              </a:ext>
            </a:extLst>
          </p:cNvPr>
          <p:cNvSpPr txBox="1"/>
          <p:nvPr/>
        </p:nvSpPr>
        <p:spPr>
          <a:xfrm>
            <a:off x="496711" y="1343378"/>
            <a:ext cx="11345333" cy="3416320"/>
          </a:xfrm>
          <a:prstGeom prst="rect">
            <a:avLst/>
          </a:prstGeom>
          <a:noFill/>
        </p:spPr>
        <p:txBody>
          <a:bodyPr wrap="square" rtlCol="0">
            <a:spAutoFit/>
          </a:bodyPr>
          <a:lstStyle/>
          <a:p>
            <a:r>
              <a:rPr lang="ru-RU" dirty="0"/>
              <a:t>Строка символов – </a:t>
            </a:r>
            <a:r>
              <a:rPr lang="ru-RU" b="1" dirty="0"/>
              <a:t>массив</a:t>
            </a:r>
            <a:r>
              <a:rPr lang="ru-RU" dirty="0"/>
              <a:t> простых переменных типа </a:t>
            </a:r>
            <a:r>
              <a:rPr lang="en-US" dirty="0"/>
              <a:t>CHAR.</a:t>
            </a:r>
          </a:p>
          <a:p>
            <a:endParaRPr lang="en-US" dirty="0"/>
          </a:p>
          <a:p>
            <a:r>
              <a:rPr lang="ru-RU" dirty="0"/>
              <a:t>Для строки вместо термина </a:t>
            </a:r>
            <a:r>
              <a:rPr lang="ru-RU" b="1" dirty="0"/>
              <a:t>«размер массива» </a:t>
            </a:r>
            <a:r>
              <a:rPr lang="ru-RU" dirty="0"/>
              <a:t>употребляется термин </a:t>
            </a:r>
            <a:r>
              <a:rPr lang="ru-RU" b="1" dirty="0"/>
              <a:t>«длина строки».</a:t>
            </a:r>
          </a:p>
          <a:p>
            <a:endParaRPr lang="ru-RU" b="1" dirty="0"/>
          </a:p>
          <a:p>
            <a:r>
              <a:rPr lang="ru-RU" b="1" dirty="0">
                <a:solidFill>
                  <a:srgbClr val="0000CC"/>
                </a:solidFill>
              </a:rPr>
              <a:t>Для выполнения операций со строками используются подпрограммы.</a:t>
            </a:r>
          </a:p>
          <a:p>
            <a:endParaRPr lang="ru-RU" b="1" dirty="0">
              <a:solidFill>
                <a:srgbClr val="0000CC"/>
              </a:solidFill>
            </a:endParaRPr>
          </a:p>
          <a:p>
            <a:r>
              <a:rPr lang="ru-RU" b="1" dirty="0"/>
              <a:t>Типы операций со строками:</a:t>
            </a:r>
          </a:p>
          <a:p>
            <a:pPr marL="285750" indent="-285750">
              <a:buFont typeface="Arial" panose="020B0604020202020204" pitchFamily="34" charset="0"/>
              <a:buChar char="•"/>
            </a:pPr>
            <a:r>
              <a:rPr lang="ru-RU" i="1" dirty="0"/>
              <a:t>определение длины строки;</a:t>
            </a:r>
          </a:p>
          <a:p>
            <a:pPr marL="285750" indent="-285750">
              <a:buFont typeface="Arial" panose="020B0604020202020204" pitchFamily="34" charset="0"/>
              <a:buChar char="•"/>
            </a:pPr>
            <a:r>
              <a:rPr lang="ru-RU" i="1" dirty="0"/>
              <a:t>сравнение строк;</a:t>
            </a:r>
          </a:p>
          <a:p>
            <a:pPr marL="285750" indent="-285750">
              <a:buFont typeface="Arial" panose="020B0604020202020204" pitchFamily="34" charset="0"/>
              <a:buChar char="•"/>
            </a:pPr>
            <a:r>
              <a:rPr lang="ru-RU" i="1" dirty="0"/>
              <a:t>объединение строк;</a:t>
            </a:r>
          </a:p>
          <a:p>
            <a:pPr marL="285750" indent="-285750">
              <a:buFont typeface="Arial" panose="020B0604020202020204" pitchFamily="34" charset="0"/>
              <a:buChar char="•"/>
            </a:pPr>
            <a:r>
              <a:rPr lang="ru-RU" i="1" dirty="0"/>
              <a:t>поиск подстроки в строке;</a:t>
            </a:r>
          </a:p>
          <a:p>
            <a:pPr marL="285750" indent="-285750">
              <a:buFont typeface="Arial" panose="020B0604020202020204" pitchFamily="34" charset="0"/>
              <a:buChar char="•"/>
            </a:pPr>
            <a:r>
              <a:rPr lang="ru-RU" i="1" dirty="0"/>
              <a:t>преобразование строки в число.</a:t>
            </a:r>
          </a:p>
        </p:txBody>
      </p:sp>
    </p:spTree>
    <p:extLst>
      <p:ext uri="{BB962C8B-B14F-4D97-AF65-F5344CB8AC3E}">
        <p14:creationId xmlns:p14="http://schemas.microsoft.com/office/powerpoint/2010/main" val="23897171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DBC94B-AC96-B375-3EDF-C1984BBC86C1}"/>
              </a:ext>
            </a:extLst>
          </p:cNvPr>
          <p:cNvSpPr>
            <a:spLocks noGrp="1"/>
          </p:cNvSpPr>
          <p:nvPr>
            <p:ph type="title"/>
          </p:nvPr>
        </p:nvSpPr>
        <p:spPr/>
        <p:txBody>
          <a:bodyPr/>
          <a:lstStyle/>
          <a:p>
            <a:r>
              <a:rPr lang="ru-RU" dirty="0"/>
              <a:t>Строки символов</a:t>
            </a:r>
          </a:p>
        </p:txBody>
      </p:sp>
      <p:sp>
        <p:nvSpPr>
          <p:cNvPr id="3" name="Номер слайда 2">
            <a:extLst>
              <a:ext uri="{FF2B5EF4-FFF2-40B4-BE49-F238E27FC236}">
                <a16:creationId xmlns:a16="http://schemas.microsoft.com/office/drawing/2014/main" id="{5FC1604B-C576-5F0C-62F8-581066A2C9D4}"/>
              </a:ext>
            </a:extLst>
          </p:cNvPr>
          <p:cNvSpPr>
            <a:spLocks noGrp="1"/>
          </p:cNvSpPr>
          <p:nvPr>
            <p:ph type="sldNum" sz="quarter" idx="12"/>
          </p:nvPr>
        </p:nvSpPr>
        <p:spPr/>
        <p:txBody>
          <a:bodyPr/>
          <a:lstStyle/>
          <a:p>
            <a:fld id="{A6986BD7-6655-4F5F-85F4-6C8BB4717485}" type="slidenum">
              <a:rPr lang="ru-RU" altLang="ru-RU" smtClean="0"/>
              <a:pPr/>
              <a:t>42</a:t>
            </a:fld>
            <a:endParaRPr lang="ru-RU" altLang="ru-RU"/>
          </a:p>
        </p:txBody>
      </p:sp>
      <p:sp>
        <p:nvSpPr>
          <p:cNvPr id="4" name="TextBox 3">
            <a:extLst>
              <a:ext uri="{FF2B5EF4-FFF2-40B4-BE49-F238E27FC236}">
                <a16:creationId xmlns:a16="http://schemas.microsoft.com/office/drawing/2014/main" id="{CD7B394B-FF22-A649-3869-30F774887184}"/>
              </a:ext>
            </a:extLst>
          </p:cNvPr>
          <p:cNvSpPr txBox="1"/>
          <p:nvPr/>
        </p:nvSpPr>
        <p:spPr>
          <a:xfrm>
            <a:off x="496711" y="1332089"/>
            <a:ext cx="11277600" cy="4801314"/>
          </a:xfrm>
          <a:prstGeom prst="rect">
            <a:avLst/>
          </a:prstGeom>
          <a:noFill/>
        </p:spPr>
        <p:txBody>
          <a:bodyPr wrap="square" rtlCol="0">
            <a:spAutoFit/>
          </a:bodyPr>
          <a:lstStyle/>
          <a:p>
            <a:r>
              <a:rPr lang="ru-RU" sz="1800" b="1" dirty="0">
                <a:effectLst/>
                <a:latin typeface="Times New Roman" panose="02020603050405020304" pitchFamily="18" charset="0"/>
                <a:ea typeface="Calibri" panose="020F0502020204030204" pitchFamily="34" charset="0"/>
                <a:cs typeface="Times New Roman" panose="02020603050405020304" pitchFamily="18" charset="0"/>
              </a:rPr>
              <a:t>ПРИМЕР посимвольной обработки строки</a:t>
            </a:r>
          </a:p>
          <a:p>
            <a:r>
              <a:rPr lang="ru-RU" dirty="0">
                <a:latin typeface="Times New Roman" panose="02020603050405020304" pitchFamily="18" charset="0"/>
                <a:ea typeface="Calibri" panose="020F0502020204030204" pitchFamily="34" charset="0"/>
                <a:cs typeface="Times New Roman" panose="02020603050405020304" pitchFamily="18" charset="0"/>
              </a:rPr>
              <a:t>П</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реобразовать в число строку, состоящей из последовательности цифр без знака и точки. Исходную строку обозначим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результатом будет переменная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X</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ru-RU" dirty="0">
              <a:latin typeface="Times New Roman" panose="02020603050405020304" pitchFamily="18" charset="0"/>
              <a:ea typeface="Calibri" panose="020F0502020204030204" pitchFamily="34" charset="0"/>
              <a:cs typeface="Times New Roman" panose="02020603050405020304" pitchFamily="18" charset="0"/>
            </a:endParaRPr>
          </a:p>
          <a:p>
            <a:pPr indent="450215"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X := 0</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L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FOR</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Заголовок </a:t>
            </a:r>
          </a:p>
          <a:p>
            <a:pPr indent="450215"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5: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idx</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0</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6: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idx</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 L</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7: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idx</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idx</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+ 1</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0215" algn="just"/>
            <a:r>
              <a:rPr lang="ru-RU" sz="1800" dirty="0">
                <a:effectLst/>
                <a:latin typeface="Times New Roman" panose="02020603050405020304" pitchFamily="18" charset="0"/>
                <a:ea typeface="Calibri" panose="020F0502020204030204" pitchFamily="34" charset="0"/>
                <a:cs typeface="Times New Roman" panose="02020603050405020304" pitchFamily="18" charset="0"/>
              </a:rPr>
              <a:t>8:	Конец заголовка</a:t>
            </a:r>
          </a:p>
          <a:p>
            <a:pPr indent="450215" algn="just"/>
            <a:r>
              <a:rPr lang="ru-RU" sz="1800" dirty="0">
                <a:effectLst/>
                <a:latin typeface="Times New Roman" panose="02020603050405020304" pitchFamily="18" charset="0"/>
                <a:ea typeface="Calibri" panose="020F0502020204030204" pitchFamily="34" charset="0"/>
                <a:cs typeface="Times New Roman" panose="02020603050405020304" pitchFamily="18" charset="0"/>
              </a:rPr>
              <a:t>9:	Тело цикла</a:t>
            </a:r>
          </a:p>
          <a:p>
            <a:pPr indent="450215" algn="just"/>
            <a:r>
              <a:rPr lang="ru-RU" sz="1800" dirty="0">
                <a:effectLst/>
                <a:latin typeface="Times New Roman" panose="02020603050405020304" pitchFamily="18" charset="0"/>
                <a:ea typeface="Calibri" panose="020F0502020204030204" pitchFamily="34" charset="0"/>
                <a:cs typeface="Times New Roman" panose="02020603050405020304" pitchFamily="18" charset="0"/>
              </a:rPr>
              <a:t>10: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X</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X</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 10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ord</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idx</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ord</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(‘0’)</a:t>
            </a:r>
          </a:p>
          <a:p>
            <a:pPr indent="450215" algn="just"/>
            <a:r>
              <a:rPr lang="ru-RU" sz="1800" dirty="0">
                <a:effectLst/>
                <a:latin typeface="Times New Roman" panose="02020603050405020304" pitchFamily="18" charset="0"/>
                <a:ea typeface="Calibri" panose="020F0502020204030204" pitchFamily="34" charset="0"/>
                <a:cs typeface="Times New Roman" panose="02020603050405020304" pitchFamily="18" charset="0"/>
              </a:rPr>
              <a:t>11:	Конец тела цикла</a:t>
            </a:r>
          </a:p>
          <a:p>
            <a:pPr indent="450215" algn="just"/>
            <a:r>
              <a:rPr lang="ru-RU" sz="1800" dirty="0">
                <a:effectLst/>
                <a:latin typeface="Times New Roman" panose="02020603050405020304" pitchFamily="18" charset="0"/>
                <a:ea typeface="Calibri" panose="020F0502020204030204" pitchFamily="34" charset="0"/>
                <a:cs typeface="Times New Roman" panose="02020603050405020304" pitchFamily="18" charset="0"/>
              </a:rPr>
              <a:t>12: Конец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a:t>
            </a: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49952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7D916C-3F8F-A77C-6936-EA3A54C1B906}"/>
              </a:ext>
            </a:extLst>
          </p:cNvPr>
          <p:cNvSpPr>
            <a:spLocks noGrp="1"/>
          </p:cNvSpPr>
          <p:nvPr>
            <p:ph type="title"/>
          </p:nvPr>
        </p:nvSpPr>
        <p:spPr/>
        <p:txBody>
          <a:bodyPr/>
          <a:lstStyle/>
          <a:p>
            <a:r>
              <a:rPr lang="ru-RU" dirty="0"/>
              <a:t>Список</a:t>
            </a:r>
          </a:p>
        </p:txBody>
      </p:sp>
      <p:sp>
        <p:nvSpPr>
          <p:cNvPr id="3" name="Номер слайда 2">
            <a:extLst>
              <a:ext uri="{FF2B5EF4-FFF2-40B4-BE49-F238E27FC236}">
                <a16:creationId xmlns:a16="http://schemas.microsoft.com/office/drawing/2014/main" id="{2934A425-4DAD-352B-DC32-A34D1B021A7F}"/>
              </a:ext>
            </a:extLst>
          </p:cNvPr>
          <p:cNvSpPr>
            <a:spLocks noGrp="1"/>
          </p:cNvSpPr>
          <p:nvPr>
            <p:ph type="sldNum" sz="quarter" idx="12"/>
          </p:nvPr>
        </p:nvSpPr>
        <p:spPr/>
        <p:txBody>
          <a:bodyPr/>
          <a:lstStyle/>
          <a:p>
            <a:fld id="{A6986BD7-6655-4F5F-85F4-6C8BB4717485}" type="slidenum">
              <a:rPr lang="ru-RU" altLang="ru-RU" smtClean="0"/>
              <a:pPr/>
              <a:t>43</a:t>
            </a:fld>
            <a:endParaRPr lang="ru-RU" altLang="ru-RU"/>
          </a:p>
        </p:txBody>
      </p:sp>
      <p:sp>
        <p:nvSpPr>
          <p:cNvPr id="4" name="TextBox 3">
            <a:extLst>
              <a:ext uri="{FF2B5EF4-FFF2-40B4-BE49-F238E27FC236}">
                <a16:creationId xmlns:a16="http://schemas.microsoft.com/office/drawing/2014/main" id="{31A1F0B8-3DF9-1393-E578-76CA84E669C5}"/>
              </a:ext>
            </a:extLst>
          </p:cNvPr>
          <p:cNvSpPr txBox="1"/>
          <p:nvPr/>
        </p:nvSpPr>
        <p:spPr>
          <a:xfrm>
            <a:off x="496711" y="1377244"/>
            <a:ext cx="11085689" cy="2862322"/>
          </a:xfrm>
          <a:prstGeom prst="rect">
            <a:avLst/>
          </a:prstGeom>
          <a:noFill/>
        </p:spPr>
        <p:txBody>
          <a:bodyPr wrap="square" rtlCol="0">
            <a:spAutoFit/>
          </a:bodyPr>
          <a:lstStyle/>
          <a:p>
            <a:r>
              <a:rPr lang="ru-RU" b="1" dirty="0"/>
              <a:t>Свойства списка:</a:t>
            </a:r>
          </a:p>
          <a:p>
            <a:pPr marL="342900" lvl="0" indent="-342900" algn="just">
              <a:buFont typeface="+mj-lt"/>
              <a:buAutoNum type="arabicParen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все простые переменные, составляющие список, имеют одинаковый тип данных;</a:t>
            </a:r>
          </a:p>
          <a:p>
            <a:pPr marL="342900" lvl="0" indent="-342900" algn="just">
              <a:buFont typeface="+mj-lt"/>
              <a:buAutoNum type="arabicParen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все простые переменные занимают в оперативной памяти один, непрерывный блок;</a:t>
            </a:r>
          </a:p>
          <a:p>
            <a:pPr marL="342900" lvl="0" indent="-342900" algn="just">
              <a:buFont typeface="+mj-lt"/>
              <a:buAutoNum type="arabicParen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к каждой простой переменной имеется прямой доступ;</a:t>
            </a:r>
          </a:p>
          <a:p>
            <a:pPr marL="342900" lvl="0" indent="-342900" algn="just">
              <a:buFont typeface="+mj-lt"/>
              <a:buAutoNum type="arabicParen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Начальная размерность списка определяется в момент его создания и может изменяться в случае необходимости.</a:t>
            </a:r>
          </a:p>
          <a:p>
            <a:pPr lvl="0" algn="just"/>
            <a:endParaRPr lang="ru-RU" dirty="0">
              <a:latin typeface="Times New Roman" panose="02020603050405020304" pitchFamily="18" charset="0"/>
              <a:ea typeface="Calibri" panose="020F0502020204030204" pitchFamily="34" charset="0"/>
              <a:cs typeface="Times New Roman" panose="02020603050405020304" pitchFamily="18" charset="0"/>
            </a:endParaRPr>
          </a:p>
          <a:p>
            <a:pPr lvl="0" algn="just"/>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Состояние списка определяется двумя переменными:</a:t>
            </a:r>
          </a:p>
          <a:p>
            <a:pPr lvl="0" algn="just"/>
            <a:r>
              <a:rPr lang="en-US" i="1" dirty="0">
                <a:latin typeface="Times New Roman" panose="02020603050405020304" pitchFamily="18" charset="0"/>
                <a:ea typeface="Calibri" panose="020F0502020204030204" pitchFamily="34" charset="0"/>
                <a:cs typeface="Times New Roman" panose="02020603050405020304" pitchFamily="18" charset="0"/>
              </a:rPr>
              <a:t>Cap </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ru-RU" dirty="0">
                <a:latin typeface="Times New Roman" panose="02020603050405020304" pitchFamily="18" charset="0"/>
                <a:ea typeface="Calibri" panose="020F0502020204030204" pitchFamily="34" charset="0"/>
                <a:cs typeface="Times New Roman" panose="02020603050405020304" pitchFamily="18" charset="0"/>
              </a:rPr>
              <a:t>максимально возможное количество элементов в массиве;</a:t>
            </a:r>
          </a:p>
          <a:p>
            <a:pPr lvl="0" algn="just"/>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Len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текущее количество элементов в массиве.</a:t>
            </a:r>
          </a:p>
        </p:txBody>
      </p:sp>
    </p:spTree>
    <p:extLst>
      <p:ext uri="{BB962C8B-B14F-4D97-AF65-F5344CB8AC3E}">
        <p14:creationId xmlns:p14="http://schemas.microsoft.com/office/powerpoint/2010/main" val="42738298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0EBD19-4385-76C6-5D94-003191566640}"/>
              </a:ext>
            </a:extLst>
          </p:cNvPr>
          <p:cNvSpPr>
            <a:spLocks noGrp="1"/>
          </p:cNvSpPr>
          <p:nvPr>
            <p:ph type="title"/>
          </p:nvPr>
        </p:nvSpPr>
        <p:spPr/>
        <p:txBody>
          <a:bodyPr/>
          <a:lstStyle/>
          <a:p>
            <a:r>
              <a:rPr lang="ru-RU" dirty="0"/>
              <a:t>Стек, Дек, Очередь</a:t>
            </a:r>
          </a:p>
        </p:txBody>
      </p:sp>
      <p:sp>
        <p:nvSpPr>
          <p:cNvPr id="3" name="Номер слайда 2">
            <a:extLst>
              <a:ext uri="{FF2B5EF4-FFF2-40B4-BE49-F238E27FC236}">
                <a16:creationId xmlns:a16="http://schemas.microsoft.com/office/drawing/2014/main" id="{350D477B-379C-2850-E287-CD726F09DFFD}"/>
              </a:ext>
            </a:extLst>
          </p:cNvPr>
          <p:cNvSpPr>
            <a:spLocks noGrp="1"/>
          </p:cNvSpPr>
          <p:nvPr>
            <p:ph type="sldNum" sz="quarter" idx="12"/>
          </p:nvPr>
        </p:nvSpPr>
        <p:spPr/>
        <p:txBody>
          <a:bodyPr/>
          <a:lstStyle/>
          <a:p>
            <a:fld id="{A6986BD7-6655-4F5F-85F4-6C8BB4717485}" type="slidenum">
              <a:rPr lang="ru-RU" altLang="ru-RU" smtClean="0"/>
              <a:pPr/>
              <a:t>44</a:t>
            </a:fld>
            <a:endParaRPr lang="ru-RU" altLang="ru-RU"/>
          </a:p>
        </p:txBody>
      </p:sp>
      <p:sp>
        <p:nvSpPr>
          <p:cNvPr id="4" name="TextBox 3">
            <a:extLst>
              <a:ext uri="{FF2B5EF4-FFF2-40B4-BE49-F238E27FC236}">
                <a16:creationId xmlns:a16="http://schemas.microsoft.com/office/drawing/2014/main" id="{5F3D5D03-DE1F-CEEF-D169-B75CA315764A}"/>
              </a:ext>
            </a:extLst>
          </p:cNvPr>
          <p:cNvSpPr txBox="1"/>
          <p:nvPr/>
        </p:nvSpPr>
        <p:spPr>
          <a:xfrm>
            <a:off x="508000" y="1365956"/>
            <a:ext cx="11168109" cy="4801314"/>
          </a:xfrm>
          <a:prstGeom prst="rect">
            <a:avLst/>
          </a:prstGeom>
          <a:noFill/>
        </p:spPr>
        <p:txBody>
          <a:bodyPr wrap="square" rtlCol="0">
            <a:spAutoFit/>
          </a:bodyPr>
          <a:lstStyle/>
          <a:p>
            <a:r>
              <a:rPr lang="ru-RU" b="1" dirty="0"/>
              <a:t>Свойства стека, дека, очереди:</a:t>
            </a:r>
          </a:p>
          <a:p>
            <a:pPr marL="342900" lvl="0" indent="-342900" algn="just">
              <a:buFont typeface="+mj-lt"/>
              <a:buAutoNum type="arabicParen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все простые переменные, составляющие составную переменную, имеют одинаковый тип данных;</a:t>
            </a:r>
          </a:p>
          <a:p>
            <a:pPr marL="342900" lvl="0" indent="-342900" algn="just">
              <a:buFont typeface="+mj-lt"/>
              <a:buAutoNum type="arabicParen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все простые переменные занимают в оперативной памяти один, непрерывный блок;</a:t>
            </a:r>
          </a:p>
          <a:p>
            <a:pPr marL="342900" lvl="0" indent="-342900" algn="just">
              <a:buFont typeface="+mj-lt"/>
              <a:buAutoNum type="arabicParenR"/>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Максимальная размерность составной переменной определяется в момент её создания и не может изменяться в дальнейшем.</a:t>
            </a:r>
          </a:p>
          <a:p>
            <a:pPr marL="342900" lvl="0" indent="-342900" algn="just">
              <a:buFont typeface="+mj-lt"/>
              <a:buAutoNum type="arabicParenR"/>
            </a:pP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r>
              <a:rPr lang="ru-RU" sz="1800" b="1" dirty="0">
                <a:effectLst/>
                <a:latin typeface="Times New Roman" panose="02020603050405020304" pitchFamily="18" charset="0"/>
                <a:ea typeface="Calibri" panose="020F0502020204030204" pitchFamily="34" charset="0"/>
                <a:cs typeface="Times New Roman" panose="02020603050405020304" pitchFamily="18" charset="0"/>
              </a:rPr>
              <a:t>Стек.</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Доступ разрешён только к первому элементу. Удалить можно только первый элемент. Новый элемент добавляется на первое место, для чего все остальные элементы сдвигаются на одну позицию.</a:t>
            </a:r>
          </a:p>
          <a:p>
            <a:pPr lvl="0" algn="just"/>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r>
              <a:rPr lang="ru-RU" sz="1800" b="1" dirty="0">
                <a:effectLst/>
                <a:latin typeface="Times New Roman" panose="02020603050405020304" pitchFamily="18" charset="0"/>
                <a:ea typeface="Calibri" panose="020F0502020204030204" pitchFamily="34" charset="0"/>
                <a:cs typeface="Times New Roman" panose="02020603050405020304" pitchFamily="18" charset="0"/>
              </a:rPr>
              <a:t>Дек.</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Доступ разрешён к первому или последнему элементам. Удалить можно или первый или последний элемент. Новый элемент добавляется или на первое, или на последнее место. При добавлении на первое место, все существующие элементы сдвигаются на одну позицию.</a:t>
            </a:r>
          </a:p>
          <a:p>
            <a:pPr lvl="0" algn="just"/>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r>
              <a:rPr lang="ru-RU" sz="1800" b="1" dirty="0">
                <a:effectLst/>
                <a:latin typeface="Times New Roman" panose="02020603050405020304" pitchFamily="18" charset="0"/>
                <a:ea typeface="Calibri" panose="020F0502020204030204" pitchFamily="34" charset="0"/>
                <a:cs typeface="Times New Roman" panose="02020603050405020304" pitchFamily="18" charset="0"/>
              </a:rPr>
              <a:t>Очередь</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Доступ разрешён только к первому элементу. Удалить можно только первый элемент. Новый элемент добавляется на последнее место.</a:t>
            </a:r>
          </a:p>
          <a:p>
            <a:pPr lvl="0" algn="just"/>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37855610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7E18FE-A286-8F88-2727-0C9D80B955DD}"/>
              </a:ext>
            </a:extLst>
          </p:cNvPr>
          <p:cNvSpPr>
            <a:spLocks noGrp="1"/>
          </p:cNvSpPr>
          <p:nvPr>
            <p:ph type="title"/>
          </p:nvPr>
        </p:nvSpPr>
        <p:spPr/>
        <p:txBody>
          <a:bodyPr/>
          <a:lstStyle/>
          <a:p>
            <a:r>
              <a:rPr lang="ru-RU" dirty="0"/>
              <a:t>Структурированный тип данных</a:t>
            </a:r>
          </a:p>
        </p:txBody>
      </p:sp>
      <p:sp>
        <p:nvSpPr>
          <p:cNvPr id="3" name="Номер слайда 2">
            <a:extLst>
              <a:ext uri="{FF2B5EF4-FFF2-40B4-BE49-F238E27FC236}">
                <a16:creationId xmlns:a16="http://schemas.microsoft.com/office/drawing/2014/main" id="{E09E8757-9FFF-1729-199B-D891A0882E28}"/>
              </a:ext>
            </a:extLst>
          </p:cNvPr>
          <p:cNvSpPr>
            <a:spLocks noGrp="1"/>
          </p:cNvSpPr>
          <p:nvPr>
            <p:ph type="sldNum" sz="quarter" idx="12"/>
          </p:nvPr>
        </p:nvSpPr>
        <p:spPr/>
        <p:txBody>
          <a:bodyPr/>
          <a:lstStyle/>
          <a:p>
            <a:fld id="{A6986BD7-6655-4F5F-85F4-6C8BB4717485}" type="slidenum">
              <a:rPr lang="ru-RU" altLang="ru-RU" smtClean="0"/>
              <a:pPr/>
              <a:t>45</a:t>
            </a:fld>
            <a:endParaRPr lang="ru-RU" altLang="ru-RU"/>
          </a:p>
        </p:txBody>
      </p:sp>
      <p:sp>
        <p:nvSpPr>
          <p:cNvPr id="4" name="TextBox 3">
            <a:extLst>
              <a:ext uri="{FF2B5EF4-FFF2-40B4-BE49-F238E27FC236}">
                <a16:creationId xmlns:a16="http://schemas.microsoft.com/office/drawing/2014/main" id="{1E613055-F58C-AC5B-B105-F357BE1BD5EE}"/>
              </a:ext>
            </a:extLst>
          </p:cNvPr>
          <p:cNvSpPr txBox="1"/>
          <p:nvPr/>
        </p:nvSpPr>
        <p:spPr>
          <a:xfrm>
            <a:off x="414291" y="1388533"/>
            <a:ext cx="11292287" cy="1785104"/>
          </a:xfrm>
          <a:prstGeom prst="rect">
            <a:avLst/>
          </a:prstGeom>
          <a:noFill/>
        </p:spPr>
        <p:txBody>
          <a:bodyPr wrap="square" rtlCol="0">
            <a:spAutoFit/>
          </a:bodyPr>
          <a:lstStyle/>
          <a:p>
            <a:r>
              <a:rPr lang="ru-RU" sz="2000" b="1" dirty="0">
                <a:solidFill>
                  <a:srgbClr val="0000CC"/>
                </a:solidFill>
              </a:rPr>
              <a:t>В структуру объединяются переменный различных типов.</a:t>
            </a:r>
          </a:p>
          <a:p>
            <a:endParaRPr lang="ru-RU" dirty="0"/>
          </a:p>
          <a:p>
            <a:r>
              <a:rPr lang="ru-RU" b="1" dirty="0">
                <a:solidFill>
                  <a:srgbClr val="0000CC"/>
                </a:solidFill>
              </a:rPr>
              <a:t>Каждая из простых переменных в структуре называется полем.</a:t>
            </a:r>
          </a:p>
          <a:p>
            <a:endParaRPr lang="ru-RU" b="1" dirty="0">
              <a:solidFill>
                <a:srgbClr val="0000CC"/>
              </a:solidFill>
            </a:endParaRPr>
          </a:p>
          <a:p>
            <a:r>
              <a:rPr lang="ru-RU" b="1" dirty="0"/>
              <a:t>Доступ к простой переменной в структуре осуществляется через имя структуры:</a:t>
            </a:r>
          </a:p>
          <a:p>
            <a:r>
              <a:rPr lang="en-US" i="1" dirty="0"/>
              <a:t>&lt;</a:t>
            </a:r>
            <a:r>
              <a:rPr lang="ru-RU" i="1" dirty="0"/>
              <a:t>имя структуры</a:t>
            </a:r>
            <a:r>
              <a:rPr lang="en-US" i="1" dirty="0"/>
              <a:t>&gt;.&lt;</a:t>
            </a:r>
            <a:r>
              <a:rPr lang="ru-RU" i="1" dirty="0"/>
              <a:t>имя поля</a:t>
            </a:r>
            <a:r>
              <a:rPr lang="en-US" i="1" dirty="0"/>
              <a:t>&gt;</a:t>
            </a:r>
            <a:endParaRPr lang="ru-RU" i="1" dirty="0"/>
          </a:p>
        </p:txBody>
      </p:sp>
      <p:sp>
        <p:nvSpPr>
          <p:cNvPr id="5" name="TextBox 4">
            <a:extLst>
              <a:ext uri="{FF2B5EF4-FFF2-40B4-BE49-F238E27FC236}">
                <a16:creationId xmlns:a16="http://schemas.microsoft.com/office/drawing/2014/main" id="{D4864E78-3C84-3EFA-A35C-E3035DE0CE82}"/>
              </a:ext>
            </a:extLst>
          </p:cNvPr>
          <p:cNvSpPr txBox="1"/>
          <p:nvPr/>
        </p:nvSpPr>
        <p:spPr>
          <a:xfrm>
            <a:off x="414292" y="3601156"/>
            <a:ext cx="5038242" cy="2862322"/>
          </a:xfrm>
          <a:prstGeom prst="rect">
            <a:avLst/>
          </a:prstGeom>
          <a:noFill/>
        </p:spPr>
        <p:txBody>
          <a:bodyPr wrap="square" rtlCol="0">
            <a:spAutoFit/>
          </a:bodyPr>
          <a:lstStyle/>
          <a:p>
            <a:r>
              <a:rPr lang="ru-RU" b="1" dirty="0"/>
              <a:t>ПРИМЕР</a:t>
            </a:r>
          </a:p>
          <a:p>
            <a:pPr indent="450215" algn="just"/>
            <a:r>
              <a:rPr lang="ru-RU" sz="1800" b="1" dirty="0">
                <a:effectLst/>
                <a:latin typeface="Times New Roman" panose="02020603050405020304" pitchFamily="18" charset="0"/>
                <a:ea typeface="Calibri" panose="020F0502020204030204" pitchFamily="34" charset="0"/>
                <a:cs typeface="Times New Roman" panose="02020603050405020304" pitchFamily="18" charset="0"/>
              </a:rPr>
              <a:t>СТРУКТУРА</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Студент{</a:t>
            </a:r>
          </a:p>
          <a:p>
            <a:pPr marL="448945" indent="450215" algn="just"/>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Фамилия: строковый тип; </a:t>
            </a:r>
          </a:p>
          <a:p>
            <a:pPr marL="587375" indent="311785" algn="just"/>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Имя: строковый тип;</a:t>
            </a:r>
          </a:p>
          <a:p>
            <a:pPr marL="587375" indent="311785" algn="just"/>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Отчество: строковый тип;</a:t>
            </a:r>
          </a:p>
          <a:p>
            <a:pPr marL="587375" indent="311785" algn="just"/>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Дата рождения: тип «Дата»;</a:t>
            </a:r>
          </a:p>
          <a:p>
            <a:pPr marL="587375" indent="311785" algn="just"/>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Номер группы: целочисленный тип;</a:t>
            </a:r>
          </a:p>
          <a:p>
            <a:pPr marL="448945" indent="450215" algn="just"/>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Сумма стипендии: вещественный тип;</a:t>
            </a:r>
          </a:p>
          <a:p>
            <a:pPr indent="450215" algn="just"/>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ru-RU" dirty="0"/>
          </a:p>
        </p:txBody>
      </p:sp>
      <p:sp>
        <p:nvSpPr>
          <p:cNvPr id="6" name="TextBox 5">
            <a:extLst>
              <a:ext uri="{FF2B5EF4-FFF2-40B4-BE49-F238E27FC236}">
                <a16:creationId xmlns:a16="http://schemas.microsoft.com/office/drawing/2014/main" id="{AB58ED64-C4CF-4877-48BC-629FDAB17C0D}"/>
              </a:ext>
            </a:extLst>
          </p:cNvPr>
          <p:cNvSpPr txBox="1"/>
          <p:nvPr/>
        </p:nvSpPr>
        <p:spPr>
          <a:xfrm>
            <a:off x="6254044" y="4301067"/>
            <a:ext cx="5328356" cy="1477328"/>
          </a:xfrm>
          <a:prstGeom prst="rect">
            <a:avLst/>
          </a:prstGeom>
          <a:noFill/>
        </p:spPr>
        <p:txBody>
          <a:bodyPr wrap="square" rtlCol="0">
            <a:spAutoFit/>
          </a:bodyPr>
          <a:lstStyle/>
          <a:p>
            <a:pPr indent="450215" algn="just"/>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Группа - массив переменных типа Студент, длиной 35.</a:t>
            </a:r>
          </a:p>
          <a:p>
            <a:pPr indent="450215" algn="just"/>
            <a:r>
              <a:rPr lang="ru-RU" dirty="0">
                <a:latin typeface="Times New Roman" panose="02020603050405020304" pitchFamily="18" charset="0"/>
                <a:ea typeface="Calibri" panose="020F0502020204030204" pitchFamily="34" charset="0"/>
                <a:cs typeface="Times New Roman" panose="02020603050405020304" pitchFamily="18" charset="0"/>
              </a:rPr>
              <a:t>И</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мя студента с номером 3:</a:t>
            </a:r>
          </a:p>
          <a:p>
            <a:pPr indent="450215" algn="just"/>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Группа[3].Имя.</a:t>
            </a:r>
          </a:p>
          <a:p>
            <a:endParaRPr lang="ru-RU" dirty="0"/>
          </a:p>
        </p:txBody>
      </p:sp>
    </p:spTree>
    <p:extLst>
      <p:ext uri="{BB962C8B-B14F-4D97-AF65-F5344CB8AC3E}">
        <p14:creationId xmlns:p14="http://schemas.microsoft.com/office/powerpoint/2010/main" val="2772538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5C53E2-51B0-D4E6-6CB0-B0FB833F1C4A}"/>
              </a:ext>
            </a:extLst>
          </p:cNvPr>
          <p:cNvSpPr>
            <a:spLocks noGrp="1"/>
          </p:cNvSpPr>
          <p:nvPr>
            <p:ph type="title"/>
          </p:nvPr>
        </p:nvSpPr>
        <p:spPr/>
        <p:txBody>
          <a:bodyPr/>
          <a:lstStyle/>
          <a:p>
            <a:r>
              <a:rPr lang="ru-RU" dirty="0"/>
              <a:t>Блоки процессора</a:t>
            </a:r>
          </a:p>
        </p:txBody>
      </p:sp>
      <p:sp>
        <p:nvSpPr>
          <p:cNvPr id="3" name="Номер слайда 2">
            <a:extLst>
              <a:ext uri="{FF2B5EF4-FFF2-40B4-BE49-F238E27FC236}">
                <a16:creationId xmlns:a16="http://schemas.microsoft.com/office/drawing/2014/main" id="{79007402-C69C-D7A2-E903-978D04CA7262}"/>
              </a:ext>
            </a:extLst>
          </p:cNvPr>
          <p:cNvSpPr>
            <a:spLocks noGrp="1"/>
          </p:cNvSpPr>
          <p:nvPr>
            <p:ph type="sldNum" sz="quarter" idx="12"/>
          </p:nvPr>
        </p:nvSpPr>
        <p:spPr/>
        <p:txBody>
          <a:bodyPr/>
          <a:lstStyle/>
          <a:p>
            <a:fld id="{A6986BD7-6655-4F5F-85F4-6C8BB4717485}" type="slidenum">
              <a:rPr lang="ru-RU" altLang="ru-RU" smtClean="0"/>
              <a:pPr/>
              <a:t>5</a:t>
            </a:fld>
            <a:endParaRPr lang="ru-RU" altLang="ru-RU"/>
          </a:p>
        </p:txBody>
      </p:sp>
      <p:sp>
        <p:nvSpPr>
          <p:cNvPr id="4" name="TextBox 3">
            <a:extLst>
              <a:ext uri="{FF2B5EF4-FFF2-40B4-BE49-F238E27FC236}">
                <a16:creationId xmlns:a16="http://schemas.microsoft.com/office/drawing/2014/main" id="{BF4498B2-89DD-D1BA-CFEB-B1B1F14B54D8}"/>
              </a:ext>
            </a:extLst>
          </p:cNvPr>
          <p:cNvSpPr txBox="1"/>
          <p:nvPr/>
        </p:nvSpPr>
        <p:spPr>
          <a:xfrm>
            <a:off x="496711" y="1411111"/>
            <a:ext cx="11277600" cy="3416320"/>
          </a:xfrm>
          <a:prstGeom prst="rect">
            <a:avLst/>
          </a:prstGeom>
          <a:noFill/>
        </p:spPr>
        <p:txBody>
          <a:bodyPr wrap="square" rtlCol="0">
            <a:spAutoFit/>
          </a:bodyPr>
          <a:lstStyle/>
          <a:p>
            <a:r>
              <a:rPr lang="ru-RU" dirty="0"/>
              <a:t>В состав процессора, соответствующего принципам фон Неймана входят 4 блока:</a:t>
            </a:r>
          </a:p>
          <a:p>
            <a:pPr marL="285750" indent="-285750">
              <a:buFont typeface="Arial" panose="020B0604020202020204" pitchFamily="34" charset="0"/>
              <a:buChar char="•"/>
            </a:pPr>
            <a:r>
              <a:rPr lang="ru-RU" b="1" dirty="0">
                <a:solidFill>
                  <a:srgbClr val="0000CC"/>
                </a:solidFill>
              </a:rPr>
              <a:t>арифметико-логическое устройство;</a:t>
            </a:r>
          </a:p>
          <a:p>
            <a:pPr marL="285750" indent="-285750">
              <a:buFont typeface="Arial" panose="020B0604020202020204" pitchFamily="34" charset="0"/>
              <a:buChar char="•"/>
            </a:pPr>
            <a:r>
              <a:rPr lang="ru-RU" b="1" dirty="0">
                <a:solidFill>
                  <a:srgbClr val="0000CC"/>
                </a:solidFill>
              </a:rPr>
              <a:t>устройство управления;</a:t>
            </a:r>
          </a:p>
          <a:p>
            <a:pPr marL="285750" indent="-285750">
              <a:buFont typeface="Arial" panose="020B0604020202020204" pitchFamily="34" charset="0"/>
              <a:buChar char="•"/>
            </a:pPr>
            <a:r>
              <a:rPr lang="ru-RU" b="1" dirty="0">
                <a:solidFill>
                  <a:srgbClr val="0000CC"/>
                </a:solidFill>
              </a:rPr>
              <a:t>микропроцессорная память;</a:t>
            </a:r>
          </a:p>
          <a:p>
            <a:pPr marL="285750" indent="-285750">
              <a:buFont typeface="Arial" panose="020B0604020202020204" pitchFamily="34" charset="0"/>
              <a:buChar char="•"/>
            </a:pPr>
            <a:r>
              <a:rPr lang="ru-RU" b="1" dirty="0">
                <a:solidFill>
                  <a:srgbClr val="0000CC"/>
                </a:solidFill>
              </a:rPr>
              <a:t>порты ввода/вывода.</a:t>
            </a:r>
          </a:p>
          <a:p>
            <a:endParaRPr lang="ru-RU" dirty="0"/>
          </a:p>
          <a:p>
            <a:r>
              <a:rPr lang="ru-RU" dirty="0"/>
              <a:t>Шины процессора:</a:t>
            </a:r>
          </a:p>
          <a:p>
            <a:pPr marL="285750" indent="-285750">
              <a:buFont typeface="Arial" panose="020B0604020202020204" pitchFamily="34" charset="0"/>
              <a:buChar char="•"/>
            </a:pPr>
            <a:r>
              <a:rPr lang="ru-RU" b="1" dirty="0">
                <a:solidFill>
                  <a:srgbClr val="0000CC"/>
                </a:solidFill>
              </a:rPr>
              <a:t>шина адреса;</a:t>
            </a:r>
          </a:p>
          <a:p>
            <a:pPr marL="285750" indent="-285750">
              <a:buFont typeface="Arial" panose="020B0604020202020204" pitchFamily="34" charset="0"/>
              <a:buChar char="•"/>
            </a:pPr>
            <a:r>
              <a:rPr lang="ru-RU" b="1" dirty="0">
                <a:solidFill>
                  <a:srgbClr val="0000CC"/>
                </a:solidFill>
              </a:rPr>
              <a:t>шина данных;</a:t>
            </a:r>
          </a:p>
          <a:p>
            <a:pPr marL="285750" indent="-285750">
              <a:buFont typeface="Arial" panose="020B0604020202020204" pitchFamily="34" charset="0"/>
              <a:buChar char="•"/>
            </a:pPr>
            <a:r>
              <a:rPr lang="ru-RU" b="1" dirty="0">
                <a:solidFill>
                  <a:srgbClr val="0000CC"/>
                </a:solidFill>
              </a:rPr>
              <a:t>шина управления;</a:t>
            </a:r>
          </a:p>
          <a:p>
            <a:pPr marL="285750" indent="-285750">
              <a:buFont typeface="Arial" panose="020B0604020202020204" pitchFamily="34" charset="0"/>
              <a:buChar char="•"/>
            </a:pPr>
            <a:r>
              <a:rPr lang="ru-RU" b="1" dirty="0">
                <a:solidFill>
                  <a:srgbClr val="0000CC"/>
                </a:solidFill>
              </a:rPr>
              <a:t>шина прерываний.</a:t>
            </a:r>
          </a:p>
          <a:p>
            <a:endParaRPr lang="ru-RU" dirty="0"/>
          </a:p>
        </p:txBody>
      </p:sp>
    </p:spTree>
    <p:extLst>
      <p:ext uri="{BB962C8B-B14F-4D97-AF65-F5344CB8AC3E}">
        <p14:creationId xmlns:p14="http://schemas.microsoft.com/office/powerpoint/2010/main" val="3686971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1F2C4E-A6F5-D100-EBA5-45FEBCE8F6FD}"/>
              </a:ext>
            </a:extLst>
          </p:cNvPr>
          <p:cNvSpPr>
            <a:spLocks noGrp="1"/>
          </p:cNvSpPr>
          <p:nvPr>
            <p:ph type="title"/>
          </p:nvPr>
        </p:nvSpPr>
        <p:spPr/>
        <p:txBody>
          <a:bodyPr/>
          <a:lstStyle/>
          <a:p>
            <a:r>
              <a:rPr lang="ru-RU" dirty="0"/>
              <a:t>Устройство управления</a:t>
            </a:r>
          </a:p>
        </p:txBody>
      </p:sp>
      <p:sp>
        <p:nvSpPr>
          <p:cNvPr id="3" name="Номер слайда 2">
            <a:extLst>
              <a:ext uri="{FF2B5EF4-FFF2-40B4-BE49-F238E27FC236}">
                <a16:creationId xmlns:a16="http://schemas.microsoft.com/office/drawing/2014/main" id="{05B3E0E4-58E9-C519-2E5C-25ECC99D4F7F}"/>
              </a:ext>
            </a:extLst>
          </p:cNvPr>
          <p:cNvSpPr>
            <a:spLocks noGrp="1"/>
          </p:cNvSpPr>
          <p:nvPr>
            <p:ph type="sldNum" sz="quarter" idx="12"/>
          </p:nvPr>
        </p:nvSpPr>
        <p:spPr/>
        <p:txBody>
          <a:bodyPr/>
          <a:lstStyle/>
          <a:p>
            <a:fld id="{A6986BD7-6655-4F5F-85F4-6C8BB4717485}" type="slidenum">
              <a:rPr lang="ru-RU" altLang="ru-RU" smtClean="0"/>
              <a:pPr/>
              <a:t>6</a:t>
            </a:fld>
            <a:endParaRPr lang="ru-RU" altLang="ru-RU"/>
          </a:p>
        </p:txBody>
      </p:sp>
      <p:pic>
        <p:nvPicPr>
          <p:cNvPr id="5" name="Рисунок 4">
            <a:extLst>
              <a:ext uri="{FF2B5EF4-FFF2-40B4-BE49-F238E27FC236}">
                <a16:creationId xmlns:a16="http://schemas.microsoft.com/office/drawing/2014/main" id="{7A6A99CF-6EE1-606E-0AA3-76D99B0CE2F5}"/>
              </a:ext>
            </a:extLst>
          </p:cNvPr>
          <p:cNvPicPr>
            <a:picLocks noChangeAspect="1"/>
          </p:cNvPicPr>
          <p:nvPr/>
        </p:nvPicPr>
        <p:blipFill rotWithShape="1">
          <a:blip r:embed="rId2">
            <a:extLst>
              <a:ext uri="{28A0092B-C50C-407E-A947-70E740481C1C}">
                <a14:useLocalDpi xmlns:a14="http://schemas.microsoft.com/office/drawing/2010/main" val="0"/>
              </a:ext>
            </a:extLst>
          </a:blip>
          <a:srcRect t="-1" b="43614"/>
          <a:stretch/>
        </p:blipFill>
        <p:spPr bwMode="auto">
          <a:xfrm>
            <a:off x="2765319" y="1177213"/>
            <a:ext cx="6661363" cy="530701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81256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C38A68-4AC5-6056-016A-F5A9D235DAE0}"/>
              </a:ext>
            </a:extLst>
          </p:cNvPr>
          <p:cNvSpPr>
            <a:spLocks noGrp="1"/>
          </p:cNvSpPr>
          <p:nvPr>
            <p:ph type="title"/>
          </p:nvPr>
        </p:nvSpPr>
        <p:spPr/>
        <p:txBody>
          <a:bodyPr/>
          <a:lstStyle/>
          <a:p>
            <a:r>
              <a:rPr lang="ru-RU" dirty="0"/>
              <a:t>Арифметико-логическое устройство</a:t>
            </a:r>
          </a:p>
        </p:txBody>
      </p:sp>
      <p:sp>
        <p:nvSpPr>
          <p:cNvPr id="3" name="Номер слайда 2">
            <a:extLst>
              <a:ext uri="{FF2B5EF4-FFF2-40B4-BE49-F238E27FC236}">
                <a16:creationId xmlns:a16="http://schemas.microsoft.com/office/drawing/2014/main" id="{522C47D2-13F5-84C5-5A32-84D0E350A42D}"/>
              </a:ext>
            </a:extLst>
          </p:cNvPr>
          <p:cNvSpPr>
            <a:spLocks noGrp="1"/>
          </p:cNvSpPr>
          <p:nvPr>
            <p:ph type="sldNum" sz="quarter" idx="12"/>
          </p:nvPr>
        </p:nvSpPr>
        <p:spPr/>
        <p:txBody>
          <a:bodyPr/>
          <a:lstStyle/>
          <a:p>
            <a:fld id="{A6986BD7-6655-4F5F-85F4-6C8BB4717485}" type="slidenum">
              <a:rPr lang="ru-RU" altLang="ru-RU" smtClean="0"/>
              <a:pPr/>
              <a:t>7</a:t>
            </a:fld>
            <a:endParaRPr lang="ru-RU" altLang="ru-RU"/>
          </a:p>
        </p:txBody>
      </p:sp>
      <p:pic>
        <p:nvPicPr>
          <p:cNvPr id="5" name="Рисунок 4">
            <a:extLst>
              <a:ext uri="{FF2B5EF4-FFF2-40B4-BE49-F238E27FC236}">
                <a16:creationId xmlns:a16="http://schemas.microsoft.com/office/drawing/2014/main" id="{A0E5C7F9-7927-717E-CA49-EF274B86739B}"/>
              </a:ext>
            </a:extLst>
          </p:cNvPr>
          <p:cNvPicPr>
            <a:picLocks noChangeAspect="1"/>
          </p:cNvPicPr>
          <p:nvPr/>
        </p:nvPicPr>
        <p:blipFill rotWithShape="1">
          <a:blip r:embed="rId2">
            <a:extLst>
              <a:ext uri="{28A0092B-C50C-407E-A947-70E740481C1C}">
                <a14:useLocalDpi xmlns:a14="http://schemas.microsoft.com/office/drawing/2010/main" val="0"/>
              </a:ext>
            </a:extLst>
          </a:blip>
          <a:srcRect b="56894"/>
          <a:stretch/>
        </p:blipFill>
        <p:spPr bwMode="auto">
          <a:xfrm>
            <a:off x="1767050" y="1165927"/>
            <a:ext cx="8657901" cy="5280029"/>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A46DDA42-6BF2-57C1-414D-005DCCA2FD62}"/>
              </a:ext>
            </a:extLst>
          </p:cNvPr>
          <p:cNvSpPr txBox="1"/>
          <p:nvPr/>
        </p:nvSpPr>
        <p:spPr>
          <a:xfrm>
            <a:off x="214489" y="2190044"/>
            <a:ext cx="2077155" cy="1200329"/>
          </a:xfrm>
          <a:prstGeom prst="rect">
            <a:avLst/>
          </a:prstGeom>
          <a:noFill/>
        </p:spPr>
        <p:txBody>
          <a:bodyPr wrap="square" rtlCol="0">
            <a:spAutoFit/>
          </a:bodyPr>
          <a:lstStyle/>
          <a:p>
            <a:r>
              <a:rPr lang="ru-RU" dirty="0"/>
              <a:t>Длина регистра 1 в два раза больше длины регистра 2</a:t>
            </a:r>
          </a:p>
        </p:txBody>
      </p:sp>
    </p:spTree>
    <p:extLst>
      <p:ext uri="{BB962C8B-B14F-4D97-AF65-F5344CB8AC3E}">
        <p14:creationId xmlns:p14="http://schemas.microsoft.com/office/powerpoint/2010/main" val="3716259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6823A0-1810-ED32-4748-EC58B12998AE}"/>
              </a:ext>
            </a:extLst>
          </p:cNvPr>
          <p:cNvSpPr>
            <a:spLocks noGrp="1"/>
          </p:cNvSpPr>
          <p:nvPr>
            <p:ph type="title"/>
          </p:nvPr>
        </p:nvSpPr>
        <p:spPr/>
        <p:txBody>
          <a:bodyPr/>
          <a:lstStyle/>
          <a:p>
            <a:r>
              <a:rPr lang="ru-RU" dirty="0"/>
              <a:t>Архитектура ЭВМ</a:t>
            </a:r>
          </a:p>
        </p:txBody>
      </p:sp>
      <p:sp>
        <p:nvSpPr>
          <p:cNvPr id="3" name="Номер слайда 2">
            <a:extLst>
              <a:ext uri="{FF2B5EF4-FFF2-40B4-BE49-F238E27FC236}">
                <a16:creationId xmlns:a16="http://schemas.microsoft.com/office/drawing/2014/main" id="{7C611FE5-1554-C25C-C4E2-C258560ED073}"/>
              </a:ext>
            </a:extLst>
          </p:cNvPr>
          <p:cNvSpPr>
            <a:spLocks noGrp="1"/>
          </p:cNvSpPr>
          <p:nvPr>
            <p:ph type="sldNum" sz="quarter" idx="12"/>
          </p:nvPr>
        </p:nvSpPr>
        <p:spPr/>
        <p:txBody>
          <a:bodyPr/>
          <a:lstStyle/>
          <a:p>
            <a:fld id="{A6986BD7-6655-4F5F-85F4-6C8BB4717485}" type="slidenum">
              <a:rPr lang="ru-RU" altLang="ru-RU" smtClean="0"/>
              <a:pPr/>
              <a:t>8</a:t>
            </a:fld>
            <a:endParaRPr lang="ru-RU" altLang="ru-RU"/>
          </a:p>
        </p:txBody>
      </p:sp>
      <p:sp>
        <p:nvSpPr>
          <p:cNvPr id="4" name="TextBox 3">
            <a:extLst>
              <a:ext uri="{FF2B5EF4-FFF2-40B4-BE49-F238E27FC236}">
                <a16:creationId xmlns:a16="http://schemas.microsoft.com/office/drawing/2014/main" id="{D7B24D73-CF54-FF39-3841-E73A770F968A}"/>
              </a:ext>
            </a:extLst>
          </p:cNvPr>
          <p:cNvSpPr txBox="1"/>
          <p:nvPr/>
        </p:nvSpPr>
        <p:spPr>
          <a:xfrm>
            <a:off x="666044" y="1535289"/>
            <a:ext cx="3646312" cy="2494844"/>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ru-RU" dirty="0"/>
          </a:p>
        </p:txBody>
      </p:sp>
      <p:sp>
        <p:nvSpPr>
          <p:cNvPr id="5" name="TextBox 4">
            <a:extLst>
              <a:ext uri="{FF2B5EF4-FFF2-40B4-BE49-F238E27FC236}">
                <a16:creationId xmlns:a16="http://schemas.microsoft.com/office/drawing/2014/main" id="{CC9B3A95-3299-623A-1958-41C895857F1A}"/>
              </a:ext>
            </a:extLst>
          </p:cNvPr>
          <p:cNvSpPr txBox="1"/>
          <p:nvPr/>
        </p:nvSpPr>
        <p:spPr>
          <a:xfrm>
            <a:off x="846667" y="1806222"/>
            <a:ext cx="1241777"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ru-RU" dirty="0"/>
              <a:t>АЛУ</a:t>
            </a:r>
          </a:p>
        </p:txBody>
      </p:sp>
      <p:sp>
        <p:nvSpPr>
          <p:cNvPr id="6" name="TextBox 5">
            <a:extLst>
              <a:ext uri="{FF2B5EF4-FFF2-40B4-BE49-F238E27FC236}">
                <a16:creationId xmlns:a16="http://schemas.microsoft.com/office/drawing/2014/main" id="{8994E2C4-7094-7171-2C3B-9BEEED129871}"/>
              </a:ext>
            </a:extLst>
          </p:cNvPr>
          <p:cNvSpPr txBox="1"/>
          <p:nvPr/>
        </p:nvSpPr>
        <p:spPr>
          <a:xfrm>
            <a:off x="2156177" y="2269066"/>
            <a:ext cx="654756"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ru-RU" dirty="0"/>
              <a:t>УУ</a:t>
            </a:r>
          </a:p>
        </p:txBody>
      </p:sp>
      <p:sp>
        <p:nvSpPr>
          <p:cNvPr id="7" name="TextBox 6">
            <a:extLst>
              <a:ext uri="{FF2B5EF4-FFF2-40B4-BE49-F238E27FC236}">
                <a16:creationId xmlns:a16="http://schemas.microsoft.com/office/drawing/2014/main" id="{E4000B52-3681-F34B-980D-7734800458AE}"/>
              </a:ext>
            </a:extLst>
          </p:cNvPr>
          <p:cNvSpPr txBox="1"/>
          <p:nvPr/>
        </p:nvSpPr>
        <p:spPr>
          <a:xfrm>
            <a:off x="2957689" y="1806222"/>
            <a:ext cx="1027288" cy="646331"/>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ru-RU" dirty="0"/>
              <a:t>Кэш команд</a:t>
            </a:r>
          </a:p>
        </p:txBody>
      </p:sp>
      <p:sp>
        <p:nvSpPr>
          <p:cNvPr id="8" name="TextBox 7">
            <a:extLst>
              <a:ext uri="{FF2B5EF4-FFF2-40B4-BE49-F238E27FC236}">
                <a16:creationId xmlns:a16="http://schemas.microsoft.com/office/drawing/2014/main" id="{F80F8ECC-89B6-70D7-8FF3-E4153E8972C7}"/>
              </a:ext>
            </a:extLst>
          </p:cNvPr>
          <p:cNvSpPr txBox="1"/>
          <p:nvPr/>
        </p:nvSpPr>
        <p:spPr>
          <a:xfrm>
            <a:off x="982133" y="2731911"/>
            <a:ext cx="3002844"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ru-RU" dirty="0"/>
              <a:t>Регистры</a:t>
            </a:r>
          </a:p>
        </p:txBody>
      </p:sp>
      <p:sp>
        <p:nvSpPr>
          <p:cNvPr id="9" name="TextBox 8">
            <a:extLst>
              <a:ext uri="{FF2B5EF4-FFF2-40B4-BE49-F238E27FC236}">
                <a16:creationId xmlns:a16="http://schemas.microsoft.com/office/drawing/2014/main" id="{7CDF225F-8E0A-F897-970B-BC516A9FF16B}"/>
              </a:ext>
            </a:extLst>
          </p:cNvPr>
          <p:cNvSpPr txBox="1"/>
          <p:nvPr/>
        </p:nvSpPr>
        <p:spPr>
          <a:xfrm>
            <a:off x="982132" y="3123821"/>
            <a:ext cx="5652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dirty="0"/>
              <a:t>IP</a:t>
            </a:r>
            <a:endParaRPr lang="ru-RU" dirty="0"/>
          </a:p>
        </p:txBody>
      </p:sp>
      <p:sp>
        <p:nvSpPr>
          <p:cNvPr id="10" name="TextBox 9">
            <a:extLst>
              <a:ext uri="{FF2B5EF4-FFF2-40B4-BE49-F238E27FC236}">
                <a16:creationId xmlns:a16="http://schemas.microsoft.com/office/drawing/2014/main" id="{38D3A0A3-74F5-1F1D-AADE-675EAEB34E98}"/>
              </a:ext>
            </a:extLst>
          </p:cNvPr>
          <p:cNvSpPr txBox="1"/>
          <p:nvPr/>
        </p:nvSpPr>
        <p:spPr>
          <a:xfrm>
            <a:off x="3443112" y="3129672"/>
            <a:ext cx="564445" cy="36933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dirty="0"/>
              <a:t>SP</a:t>
            </a:r>
            <a:endParaRPr lang="ru-RU" dirty="0"/>
          </a:p>
        </p:txBody>
      </p:sp>
      <p:cxnSp>
        <p:nvCxnSpPr>
          <p:cNvPr id="14" name="Соединитель: уступ 13">
            <a:extLst>
              <a:ext uri="{FF2B5EF4-FFF2-40B4-BE49-F238E27FC236}">
                <a16:creationId xmlns:a16="http://schemas.microsoft.com/office/drawing/2014/main" id="{D62C6104-AC9B-67C0-3BCC-A46912FA57C1}"/>
              </a:ext>
            </a:extLst>
          </p:cNvPr>
          <p:cNvCxnSpPr>
            <a:stCxn id="7" idx="1"/>
            <a:endCxn id="6" idx="0"/>
          </p:cNvCxnSpPr>
          <p:nvPr/>
        </p:nvCxnSpPr>
        <p:spPr bwMode="auto">
          <a:xfrm rot="10800000" flipV="1">
            <a:off x="2483555" y="2129388"/>
            <a:ext cx="474134" cy="139678"/>
          </a:xfrm>
          <a:prstGeom prst="bentConnector2">
            <a:avLst/>
          </a:prstGeom>
          <a:noFill/>
          <a:ln w="12700" cap="flat" cmpd="sng" algn="ctr">
            <a:solidFill>
              <a:schemeClr val="tx1"/>
            </a:solidFill>
            <a:prstDash val="solid"/>
            <a:round/>
            <a:headEnd type="none" w="med" len="med"/>
            <a:tailEnd type="triangle"/>
          </a:ln>
          <a:effectLst/>
        </p:spPr>
      </p:cxnSp>
      <p:cxnSp>
        <p:nvCxnSpPr>
          <p:cNvPr id="16" name="Соединитель: уступ 15">
            <a:extLst>
              <a:ext uri="{FF2B5EF4-FFF2-40B4-BE49-F238E27FC236}">
                <a16:creationId xmlns:a16="http://schemas.microsoft.com/office/drawing/2014/main" id="{DC4C2879-5CC2-80CD-3287-C04BDC711B5C}"/>
              </a:ext>
            </a:extLst>
          </p:cNvPr>
          <p:cNvCxnSpPr>
            <a:stCxn id="6" idx="1"/>
            <a:endCxn id="5" idx="2"/>
          </p:cNvCxnSpPr>
          <p:nvPr/>
        </p:nvCxnSpPr>
        <p:spPr bwMode="auto">
          <a:xfrm rot="10800000">
            <a:off x="1467557" y="2175554"/>
            <a:ext cx="688621" cy="278178"/>
          </a:xfrm>
          <a:prstGeom prst="bentConnector2">
            <a:avLst/>
          </a:prstGeom>
          <a:noFill/>
          <a:ln w="12700" cap="flat" cmpd="sng" algn="ctr">
            <a:solidFill>
              <a:schemeClr val="tx1"/>
            </a:solidFill>
            <a:prstDash val="solid"/>
            <a:round/>
            <a:headEnd type="none" w="med" len="med"/>
            <a:tailEnd type="triangle"/>
          </a:ln>
          <a:effectLst/>
        </p:spPr>
      </p:cxnSp>
      <p:cxnSp>
        <p:nvCxnSpPr>
          <p:cNvPr id="21" name="Соединитель: уступ 20">
            <a:extLst>
              <a:ext uri="{FF2B5EF4-FFF2-40B4-BE49-F238E27FC236}">
                <a16:creationId xmlns:a16="http://schemas.microsoft.com/office/drawing/2014/main" id="{A56B643C-6C7C-0CE4-EACE-1A0D02EB9E5E}"/>
              </a:ext>
            </a:extLst>
          </p:cNvPr>
          <p:cNvCxnSpPr>
            <a:stCxn id="5" idx="2"/>
            <a:endCxn id="8" idx="1"/>
          </p:cNvCxnSpPr>
          <p:nvPr/>
        </p:nvCxnSpPr>
        <p:spPr bwMode="auto">
          <a:xfrm rot="5400000">
            <a:off x="854334" y="2303354"/>
            <a:ext cx="741023" cy="485423"/>
          </a:xfrm>
          <a:prstGeom prst="bentConnector4">
            <a:avLst>
              <a:gd name="adj1" fmla="val 37540"/>
              <a:gd name="adj2" fmla="val 147093"/>
            </a:avLst>
          </a:prstGeom>
          <a:noFill/>
          <a:ln w="12700" cap="flat" cmpd="sng" algn="ctr">
            <a:solidFill>
              <a:schemeClr val="tx1"/>
            </a:solidFill>
            <a:prstDash val="solid"/>
            <a:round/>
            <a:headEnd type="none" w="med" len="med"/>
            <a:tailEnd type="triangle"/>
          </a:ln>
          <a:effectLst/>
        </p:spPr>
      </p:cxnSp>
      <p:sp>
        <p:nvSpPr>
          <p:cNvPr id="22" name="TextBox 21">
            <a:extLst>
              <a:ext uri="{FF2B5EF4-FFF2-40B4-BE49-F238E27FC236}">
                <a16:creationId xmlns:a16="http://schemas.microsoft.com/office/drawing/2014/main" id="{2E7B21B2-7899-6EC4-D60D-643BFE6B2B1E}"/>
              </a:ext>
            </a:extLst>
          </p:cNvPr>
          <p:cNvSpPr txBox="1"/>
          <p:nvPr/>
        </p:nvSpPr>
        <p:spPr>
          <a:xfrm>
            <a:off x="666044" y="1174595"/>
            <a:ext cx="3115734" cy="369332"/>
          </a:xfrm>
          <a:prstGeom prst="rect">
            <a:avLst/>
          </a:prstGeom>
          <a:noFill/>
        </p:spPr>
        <p:txBody>
          <a:bodyPr wrap="square" rtlCol="0">
            <a:spAutoFit/>
          </a:bodyPr>
          <a:lstStyle/>
          <a:p>
            <a:r>
              <a:rPr lang="ru-RU" dirty="0"/>
              <a:t>Центральный процессор</a:t>
            </a:r>
          </a:p>
        </p:txBody>
      </p:sp>
      <p:sp>
        <p:nvSpPr>
          <p:cNvPr id="23" name="TextBox 22">
            <a:extLst>
              <a:ext uri="{FF2B5EF4-FFF2-40B4-BE49-F238E27FC236}">
                <a16:creationId xmlns:a16="http://schemas.microsoft.com/office/drawing/2014/main" id="{75AA387C-544D-871C-1B00-F94884A32279}"/>
              </a:ext>
            </a:extLst>
          </p:cNvPr>
          <p:cNvSpPr txBox="1"/>
          <p:nvPr/>
        </p:nvSpPr>
        <p:spPr>
          <a:xfrm>
            <a:off x="7673620" y="1535289"/>
            <a:ext cx="2034826" cy="490575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ru-RU" dirty="0"/>
          </a:p>
        </p:txBody>
      </p:sp>
      <p:sp>
        <p:nvSpPr>
          <p:cNvPr id="24" name="TextBox 23">
            <a:extLst>
              <a:ext uri="{FF2B5EF4-FFF2-40B4-BE49-F238E27FC236}">
                <a16:creationId xmlns:a16="http://schemas.microsoft.com/office/drawing/2014/main" id="{CB475966-8BDA-467E-BA32-5D3DEE7AAED5}"/>
              </a:ext>
            </a:extLst>
          </p:cNvPr>
          <p:cNvSpPr txBox="1"/>
          <p:nvPr/>
        </p:nvSpPr>
        <p:spPr>
          <a:xfrm>
            <a:off x="8410224" y="1165957"/>
            <a:ext cx="722489" cy="369332"/>
          </a:xfrm>
          <a:prstGeom prst="rect">
            <a:avLst/>
          </a:prstGeom>
          <a:noFill/>
        </p:spPr>
        <p:txBody>
          <a:bodyPr wrap="square" rtlCol="0">
            <a:spAutoFit/>
          </a:bodyPr>
          <a:lstStyle/>
          <a:p>
            <a:r>
              <a:rPr lang="ru-RU" dirty="0"/>
              <a:t>ОЗУ</a:t>
            </a:r>
          </a:p>
        </p:txBody>
      </p:sp>
      <p:sp>
        <p:nvSpPr>
          <p:cNvPr id="25" name="TextBox 24">
            <a:extLst>
              <a:ext uri="{FF2B5EF4-FFF2-40B4-BE49-F238E27FC236}">
                <a16:creationId xmlns:a16="http://schemas.microsoft.com/office/drawing/2014/main" id="{A64AB7A1-92B3-263C-3A5C-19B0D179B729}"/>
              </a:ext>
            </a:extLst>
          </p:cNvPr>
          <p:cNvSpPr txBox="1"/>
          <p:nvPr/>
        </p:nvSpPr>
        <p:spPr>
          <a:xfrm>
            <a:off x="5293076" y="1529223"/>
            <a:ext cx="1365955" cy="9233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ru-RU" dirty="0"/>
              <a:t>Генератор тактовых импульсов</a:t>
            </a:r>
          </a:p>
        </p:txBody>
      </p:sp>
      <p:cxnSp>
        <p:nvCxnSpPr>
          <p:cNvPr id="27" name="Соединитель: уступ 26">
            <a:extLst>
              <a:ext uri="{FF2B5EF4-FFF2-40B4-BE49-F238E27FC236}">
                <a16:creationId xmlns:a16="http://schemas.microsoft.com/office/drawing/2014/main" id="{EDC155AD-58BA-A6E1-B60B-7F403D731E64}"/>
              </a:ext>
            </a:extLst>
          </p:cNvPr>
          <p:cNvCxnSpPr>
            <a:stCxn id="25" idx="1"/>
          </p:cNvCxnSpPr>
          <p:nvPr/>
        </p:nvCxnSpPr>
        <p:spPr bwMode="auto">
          <a:xfrm rot="10800000" flipV="1">
            <a:off x="4357510" y="1990887"/>
            <a:ext cx="935566" cy="925689"/>
          </a:xfrm>
          <a:prstGeom prst="bentConnector3">
            <a:avLst/>
          </a:prstGeom>
          <a:noFill/>
          <a:ln w="12700" cap="flat" cmpd="sng" algn="ctr">
            <a:solidFill>
              <a:schemeClr val="tx1"/>
            </a:solidFill>
            <a:prstDash val="solid"/>
            <a:round/>
            <a:headEnd type="none" w="med" len="med"/>
            <a:tailEnd type="triangle"/>
          </a:ln>
          <a:effectLst/>
        </p:spPr>
      </p:cxnSp>
      <p:cxnSp>
        <p:nvCxnSpPr>
          <p:cNvPr id="29" name="Соединитель: уступ 28">
            <a:extLst>
              <a:ext uri="{FF2B5EF4-FFF2-40B4-BE49-F238E27FC236}">
                <a16:creationId xmlns:a16="http://schemas.microsoft.com/office/drawing/2014/main" id="{C88B11ED-02D4-7760-A3E7-6E1C0CDA18D3}"/>
              </a:ext>
            </a:extLst>
          </p:cNvPr>
          <p:cNvCxnSpPr>
            <a:stCxn id="25" idx="3"/>
            <a:endCxn id="23" idx="1"/>
          </p:cNvCxnSpPr>
          <p:nvPr/>
        </p:nvCxnSpPr>
        <p:spPr bwMode="auto">
          <a:xfrm>
            <a:off x="6659031" y="1990888"/>
            <a:ext cx="1014589" cy="1997277"/>
          </a:xfrm>
          <a:prstGeom prst="bentConnector3">
            <a:avLst/>
          </a:prstGeom>
          <a:noFill/>
          <a:ln w="127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008664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6823A0-1810-ED32-4748-EC58B12998AE}"/>
              </a:ext>
            </a:extLst>
          </p:cNvPr>
          <p:cNvSpPr>
            <a:spLocks noGrp="1"/>
          </p:cNvSpPr>
          <p:nvPr>
            <p:ph type="title"/>
          </p:nvPr>
        </p:nvSpPr>
        <p:spPr/>
        <p:txBody>
          <a:bodyPr/>
          <a:lstStyle/>
          <a:p>
            <a:r>
              <a:rPr lang="ru-RU" dirty="0"/>
              <a:t>Архитектура ЭВМ</a:t>
            </a:r>
          </a:p>
        </p:txBody>
      </p:sp>
      <p:sp>
        <p:nvSpPr>
          <p:cNvPr id="3" name="Номер слайда 2">
            <a:extLst>
              <a:ext uri="{FF2B5EF4-FFF2-40B4-BE49-F238E27FC236}">
                <a16:creationId xmlns:a16="http://schemas.microsoft.com/office/drawing/2014/main" id="{7C611FE5-1554-C25C-C4E2-C258560ED073}"/>
              </a:ext>
            </a:extLst>
          </p:cNvPr>
          <p:cNvSpPr>
            <a:spLocks noGrp="1"/>
          </p:cNvSpPr>
          <p:nvPr>
            <p:ph type="sldNum" sz="quarter" idx="12"/>
          </p:nvPr>
        </p:nvSpPr>
        <p:spPr/>
        <p:txBody>
          <a:bodyPr/>
          <a:lstStyle/>
          <a:p>
            <a:fld id="{A6986BD7-6655-4F5F-85F4-6C8BB4717485}" type="slidenum">
              <a:rPr lang="ru-RU" altLang="ru-RU" smtClean="0"/>
              <a:pPr/>
              <a:t>9</a:t>
            </a:fld>
            <a:endParaRPr lang="ru-RU" altLang="ru-RU"/>
          </a:p>
        </p:txBody>
      </p:sp>
      <p:sp>
        <p:nvSpPr>
          <p:cNvPr id="4" name="TextBox 3">
            <a:extLst>
              <a:ext uri="{FF2B5EF4-FFF2-40B4-BE49-F238E27FC236}">
                <a16:creationId xmlns:a16="http://schemas.microsoft.com/office/drawing/2014/main" id="{D7B24D73-CF54-FF39-3841-E73A770F968A}"/>
              </a:ext>
            </a:extLst>
          </p:cNvPr>
          <p:cNvSpPr txBox="1"/>
          <p:nvPr/>
        </p:nvSpPr>
        <p:spPr>
          <a:xfrm>
            <a:off x="666044" y="1535289"/>
            <a:ext cx="3646312" cy="2494844"/>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ru-RU" dirty="0"/>
          </a:p>
        </p:txBody>
      </p:sp>
      <p:sp>
        <p:nvSpPr>
          <p:cNvPr id="5" name="TextBox 4">
            <a:extLst>
              <a:ext uri="{FF2B5EF4-FFF2-40B4-BE49-F238E27FC236}">
                <a16:creationId xmlns:a16="http://schemas.microsoft.com/office/drawing/2014/main" id="{CC9B3A95-3299-623A-1958-41C895857F1A}"/>
              </a:ext>
            </a:extLst>
          </p:cNvPr>
          <p:cNvSpPr txBox="1"/>
          <p:nvPr/>
        </p:nvSpPr>
        <p:spPr>
          <a:xfrm>
            <a:off x="846667" y="1806222"/>
            <a:ext cx="1241777"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ru-RU" dirty="0"/>
              <a:t>АЛУ</a:t>
            </a:r>
          </a:p>
        </p:txBody>
      </p:sp>
      <p:sp>
        <p:nvSpPr>
          <p:cNvPr id="6" name="TextBox 5">
            <a:extLst>
              <a:ext uri="{FF2B5EF4-FFF2-40B4-BE49-F238E27FC236}">
                <a16:creationId xmlns:a16="http://schemas.microsoft.com/office/drawing/2014/main" id="{8994E2C4-7094-7171-2C3B-9BEEED129871}"/>
              </a:ext>
            </a:extLst>
          </p:cNvPr>
          <p:cNvSpPr txBox="1"/>
          <p:nvPr/>
        </p:nvSpPr>
        <p:spPr>
          <a:xfrm>
            <a:off x="2156177" y="2269066"/>
            <a:ext cx="654756"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ru-RU" dirty="0"/>
              <a:t>УУ</a:t>
            </a:r>
          </a:p>
        </p:txBody>
      </p:sp>
      <p:sp>
        <p:nvSpPr>
          <p:cNvPr id="7" name="TextBox 6">
            <a:extLst>
              <a:ext uri="{FF2B5EF4-FFF2-40B4-BE49-F238E27FC236}">
                <a16:creationId xmlns:a16="http://schemas.microsoft.com/office/drawing/2014/main" id="{E4000B52-3681-F34B-980D-7734800458AE}"/>
              </a:ext>
            </a:extLst>
          </p:cNvPr>
          <p:cNvSpPr txBox="1"/>
          <p:nvPr/>
        </p:nvSpPr>
        <p:spPr>
          <a:xfrm>
            <a:off x="2957689" y="1806222"/>
            <a:ext cx="1027288" cy="646331"/>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ru-RU" dirty="0"/>
              <a:t>Кэш команд</a:t>
            </a:r>
          </a:p>
        </p:txBody>
      </p:sp>
      <p:sp>
        <p:nvSpPr>
          <p:cNvPr id="8" name="TextBox 7">
            <a:extLst>
              <a:ext uri="{FF2B5EF4-FFF2-40B4-BE49-F238E27FC236}">
                <a16:creationId xmlns:a16="http://schemas.microsoft.com/office/drawing/2014/main" id="{F80F8ECC-89B6-70D7-8FF3-E4153E8972C7}"/>
              </a:ext>
            </a:extLst>
          </p:cNvPr>
          <p:cNvSpPr txBox="1"/>
          <p:nvPr/>
        </p:nvSpPr>
        <p:spPr>
          <a:xfrm>
            <a:off x="982133" y="2731911"/>
            <a:ext cx="3002844"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r>
              <a:rPr lang="ru-RU" dirty="0"/>
              <a:t>Регистры</a:t>
            </a:r>
          </a:p>
        </p:txBody>
      </p:sp>
      <p:sp>
        <p:nvSpPr>
          <p:cNvPr id="9" name="TextBox 8">
            <a:extLst>
              <a:ext uri="{FF2B5EF4-FFF2-40B4-BE49-F238E27FC236}">
                <a16:creationId xmlns:a16="http://schemas.microsoft.com/office/drawing/2014/main" id="{7CDF225F-8E0A-F897-970B-BC516A9FF16B}"/>
              </a:ext>
            </a:extLst>
          </p:cNvPr>
          <p:cNvSpPr txBox="1"/>
          <p:nvPr/>
        </p:nvSpPr>
        <p:spPr>
          <a:xfrm>
            <a:off x="982132" y="3123821"/>
            <a:ext cx="565200" cy="36933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dirty="0"/>
              <a:t>IP</a:t>
            </a:r>
            <a:endParaRPr lang="ru-RU" dirty="0"/>
          </a:p>
        </p:txBody>
      </p:sp>
      <p:sp>
        <p:nvSpPr>
          <p:cNvPr id="10" name="TextBox 9">
            <a:extLst>
              <a:ext uri="{FF2B5EF4-FFF2-40B4-BE49-F238E27FC236}">
                <a16:creationId xmlns:a16="http://schemas.microsoft.com/office/drawing/2014/main" id="{38D3A0A3-74F5-1F1D-AADE-675EAEB34E98}"/>
              </a:ext>
            </a:extLst>
          </p:cNvPr>
          <p:cNvSpPr txBox="1"/>
          <p:nvPr/>
        </p:nvSpPr>
        <p:spPr>
          <a:xfrm>
            <a:off x="3443112" y="3129672"/>
            <a:ext cx="564445" cy="369332"/>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lang="en-US" dirty="0"/>
              <a:t>SP</a:t>
            </a:r>
            <a:endParaRPr lang="ru-RU" dirty="0"/>
          </a:p>
        </p:txBody>
      </p:sp>
      <p:cxnSp>
        <p:nvCxnSpPr>
          <p:cNvPr id="14" name="Соединитель: уступ 13">
            <a:extLst>
              <a:ext uri="{FF2B5EF4-FFF2-40B4-BE49-F238E27FC236}">
                <a16:creationId xmlns:a16="http://schemas.microsoft.com/office/drawing/2014/main" id="{D62C6104-AC9B-67C0-3BCC-A46912FA57C1}"/>
              </a:ext>
            </a:extLst>
          </p:cNvPr>
          <p:cNvCxnSpPr>
            <a:stCxn id="7" idx="1"/>
            <a:endCxn id="6" idx="0"/>
          </p:cNvCxnSpPr>
          <p:nvPr/>
        </p:nvCxnSpPr>
        <p:spPr bwMode="auto">
          <a:xfrm rot="10800000" flipV="1">
            <a:off x="2483555" y="2129388"/>
            <a:ext cx="474134" cy="139678"/>
          </a:xfrm>
          <a:prstGeom prst="bentConnector2">
            <a:avLst/>
          </a:prstGeom>
          <a:noFill/>
          <a:ln w="12700" cap="flat" cmpd="sng" algn="ctr">
            <a:solidFill>
              <a:schemeClr val="tx1"/>
            </a:solidFill>
            <a:prstDash val="solid"/>
            <a:round/>
            <a:headEnd type="none" w="med" len="med"/>
            <a:tailEnd type="triangle"/>
          </a:ln>
          <a:effectLst/>
        </p:spPr>
      </p:cxnSp>
      <p:cxnSp>
        <p:nvCxnSpPr>
          <p:cNvPr id="16" name="Соединитель: уступ 15">
            <a:extLst>
              <a:ext uri="{FF2B5EF4-FFF2-40B4-BE49-F238E27FC236}">
                <a16:creationId xmlns:a16="http://schemas.microsoft.com/office/drawing/2014/main" id="{DC4C2879-5CC2-80CD-3287-C04BDC711B5C}"/>
              </a:ext>
            </a:extLst>
          </p:cNvPr>
          <p:cNvCxnSpPr>
            <a:stCxn id="6" idx="1"/>
            <a:endCxn id="5" idx="2"/>
          </p:cNvCxnSpPr>
          <p:nvPr/>
        </p:nvCxnSpPr>
        <p:spPr bwMode="auto">
          <a:xfrm rot="10800000">
            <a:off x="1467557" y="2175554"/>
            <a:ext cx="688621" cy="278178"/>
          </a:xfrm>
          <a:prstGeom prst="bentConnector2">
            <a:avLst/>
          </a:prstGeom>
          <a:noFill/>
          <a:ln w="12700" cap="flat" cmpd="sng" algn="ctr">
            <a:solidFill>
              <a:schemeClr val="tx1"/>
            </a:solidFill>
            <a:prstDash val="solid"/>
            <a:round/>
            <a:headEnd type="none" w="med" len="med"/>
            <a:tailEnd type="triangle"/>
          </a:ln>
          <a:effectLst/>
        </p:spPr>
      </p:cxnSp>
      <p:cxnSp>
        <p:nvCxnSpPr>
          <p:cNvPr id="21" name="Соединитель: уступ 20">
            <a:extLst>
              <a:ext uri="{FF2B5EF4-FFF2-40B4-BE49-F238E27FC236}">
                <a16:creationId xmlns:a16="http://schemas.microsoft.com/office/drawing/2014/main" id="{A56B643C-6C7C-0CE4-EACE-1A0D02EB9E5E}"/>
              </a:ext>
            </a:extLst>
          </p:cNvPr>
          <p:cNvCxnSpPr>
            <a:stCxn id="5" idx="2"/>
            <a:endCxn id="8" idx="1"/>
          </p:cNvCxnSpPr>
          <p:nvPr/>
        </p:nvCxnSpPr>
        <p:spPr bwMode="auto">
          <a:xfrm rot="5400000">
            <a:off x="854334" y="2303354"/>
            <a:ext cx="741023" cy="485423"/>
          </a:xfrm>
          <a:prstGeom prst="bentConnector4">
            <a:avLst>
              <a:gd name="adj1" fmla="val 37540"/>
              <a:gd name="adj2" fmla="val 147093"/>
            </a:avLst>
          </a:prstGeom>
          <a:noFill/>
          <a:ln w="12700" cap="flat" cmpd="sng" algn="ctr">
            <a:solidFill>
              <a:schemeClr val="tx1"/>
            </a:solidFill>
            <a:prstDash val="solid"/>
            <a:round/>
            <a:headEnd type="none" w="med" len="med"/>
            <a:tailEnd type="triangle"/>
          </a:ln>
          <a:effectLst/>
        </p:spPr>
      </p:cxnSp>
      <p:sp>
        <p:nvSpPr>
          <p:cNvPr id="22" name="TextBox 21">
            <a:extLst>
              <a:ext uri="{FF2B5EF4-FFF2-40B4-BE49-F238E27FC236}">
                <a16:creationId xmlns:a16="http://schemas.microsoft.com/office/drawing/2014/main" id="{2E7B21B2-7899-6EC4-D60D-643BFE6B2B1E}"/>
              </a:ext>
            </a:extLst>
          </p:cNvPr>
          <p:cNvSpPr txBox="1"/>
          <p:nvPr/>
        </p:nvSpPr>
        <p:spPr>
          <a:xfrm>
            <a:off x="666044" y="1174595"/>
            <a:ext cx="3115734" cy="369332"/>
          </a:xfrm>
          <a:prstGeom prst="rect">
            <a:avLst/>
          </a:prstGeom>
          <a:noFill/>
        </p:spPr>
        <p:txBody>
          <a:bodyPr wrap="square" rtlCol="0">
            <a:spAutoFit/>
          </a:bodyPr>
          <a:lstStyle/>
          <a:p>
            <a:r>
              <a:rPr lang="ru-RU" dirty="0"/>
              <a:t>Центральный процессор</a:t>
            </a:r>
          </a:p>
        </p:txBody>
      </p:sp>
      <p:sp>
        <p:nvSpPr>
          <p:cNvPr id="23" name="TextBox 22">
            <a:extLst>
              <a:ext uri="{FF2B5EF4-FFF2-40B4-BE49-F238E27FC236}">
                <a16:creationId xmlns:a16="http://schemas.microsoft.com/office/drawing/2014/main" id="{75AA387C-544D-871C-1B00-F94884A32279}"/>
              </a:ext>
            </a:extLst>
          </p:cNvPr>
          <p:cNvSpPr txBox="1"/>
          <p:nvPr/>
        </p:nvSpPr>
        <p:spPr>
          <a:xfrm>
            <a:off x="7673620" y="1535289"/>
            <a:ext cx="2034826" cy="490575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ru-RU" dirty="0"/>
          </a:p>
        </p:txBody>
      </p:sp>
      <p:sp>
        <p:nvSpPr>
          <p:cNvPr id="24" name="TextBox 23">
            <a:extLst>
              <a:ext uri="{FF2B5EF4-FFF2-40B4-BE49-F238E27FC236}">
                <a16:creationId xmlns:a16="http://schemas.microsoft.com/office/drawing/2014/main" id="{CB475966-8BDA-467E-BA32-5D3DEE7AAED5}"/>
              </a:ext>
            </a:extLst>
          </p:cNvPr>
          <p:cNvSpPr txBox="1"/>
          <p:nvPr/>
        </p:nvSpPr>
        <p:spPr>
          <a:xfrm>
            <a:off x="8410224" y="1165957"/>
            <a:ext cx="722489" cy="369332"/>
          </a:xfrm>
          <a:prstGeom prst="rect">
            <a:avLst/>
          </a:prstGeom>
          <a:noFill/>
        </p:spPr>
        <p:txBody>
          <a:bodyPr wrap="square" rtlCol="0">
            <a:spAutoFit/>
          </a:bodyPr>
          <a:lstStyle/>
          <a:p>
            <a:r>
              <a:rPr lang="ru-RU" dirty="0"/>
              <a:t>ОЗУ</a:t>
            </a:r>
          </a:p>
        </p:txBody>
      </p:sp>
      <p:cxnSp>
        <p:nvCxnSpPr>
          <p:cNvPr id="12" name="Соединитель: уступ 11">
            <a:extLst>
              <a:ext uri="{FF2B5EF4-FFF2-40B4-BE49-F238E27FC236}">
                <a16:creationId xmlns:a16="http://schemas.microsoft.com/office/drawing/2014/main" id="{B54592CB-DEEB-53B6-BEFC-0707494573DB}"/>
              </a:ext>
            </a:extLst>
          </p:cNvPr>
          <p:cNvCxnSpPr/>
          <p:nvPr/>
        </p:nvCxnSpPr>
        <p:spPr bwMode="auto">
          <a:xfrm>
            <a:off x="3781778" y="4030133"/>
            <a:ext cx="3891842" cy="2156178"/>
          </a:xfrm>
          <a:prstGeom prst="bentConnector3">
            <a:avLst>
              <a:gd name="adj1" fmla="val 109"/>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EABCFB4D-7999-00A8-75AB-964BACCE083A}"/>
              </a:ext>
            </a:extLst>
          </p:cNvPr>
          <p:cNvSpPr txBox="1"/>
          <p:nvPr/>
        </p:nvSpPr>
        <p:spPr>
          <a:xfrm>
            <a:off x="5215467" y="5816979"/>
            <a:ext cx="1761066" cy="369332"/>
          </a:xfrm>
          <a:prstGeom prst="rect">
            <a:avLst/>
          </a:prstGeom>
          <a:noFill/>
        </p:spPr>
        <p:txBody>
          <a:bodyPr wrap="square" rtlCol="0">
            <a:spAutoFit/>
          </a:bodyPr>
          <a:lstStyle/>
          <a:p>
            <a:r>
              <a:rPr lang="ru-RU" dirty="0"/>
              <a:t>Шина данных</a:t>
            </a:r>
          </a:p>
        </p:txBody>
      </p:sp>
      <p:cxnSp>
        <p:nvCxnSpPr>
          <p:cNvPr id="17" name="Соединитель: уступ 16">
            <a:extLst>
              <a:ext uri="{FF2B5EF4-FFF2-40B4-BE49-F238E27FC236}">
                <a16:creationId xmlns:a16="http://schemas.microsoft.com/office/drawing/2014/main" id="{29D5D905-8EEE-54C6-C4FF-D6CB39DFAA80}"/>
              </a:ext>
            </a:extLst>
          </p:cNvPr>
          <p:cNvCxnSpPr>
            <a:cxnSpLocks/>
          </p:cNvCxnSpPr>
          <p:nvPr/>
        </p:nvCxnSpPr>
        <p:spPr bwMode="auto">
          <a:xfrm>
            <a:off x="3269546" y="4010742"/>
            <a:ext cx="4404074" cy="1585345"/>
          </a:xfrm>
          <a:prstGeom prst="bentConnector3">
            <a:avLst>
              <a:gd name="adj1" fmla="val 16"/>
            </a:avLst>
          </a:prstGeom>
          <a:ln>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07934FD3-555E-719D-D7E3-4BD2C3EDD135}"/>
              </a:ext>
            </a:extLst>
          </p:cNvPr>
          <p:cNvSpPr txBox="1"/>
          <p:nvPr/>
        </p:nvSpPr>
        <p:spPr>
          <a:xfrm>
            <a:off x="5117812" y="5108222"/>
            <a:ext cx="1761066" cy="369332"/>
          </a:xfrm>
          <a:prstGeom prst="rect">
            <a:avLst/>
          </a:prstGeom>
          <a:noFill/>
        </p:spPr>
        <p:txBody>
          <a:bodyPr wrap="square" rtlCol="0">
            <a:spAutoFit/>
          </a:bodyPr>
          <a:lstStyle/>
          <a:p>
            <a:r>
              <a:rPr lang="ru-RU" dirty="0"/>
              <a:t>Шина адреса</a:t>
            </a:r>
          </a:p>
        </p:txBody>
      </p:sp>
      <p:sp>
        <p:nvSpPr>
          <p:cNvPr id="26" name="TextBox 25">
            <a:extLst>
              <a:ext uri="{FF2B5EF4-FFF2-40B4-BE49-F238E27FC236}">
                <a16:creationId xmlns:a16="http://schemas.microsoft.com/office/drawing/2014/main" id="{3F3317A0-0982-9166-F274-B0B89481EF82}"/>
              </a:ext>
            </a:extLst>
          </p:cNvPr>
          <p:cNvSpPr txBox="1"/>
          <p:nvPr/>
        </p:nvSpPr>
        <p:spPr>
          <a:xfrm>
            <a:off x="5293076" y="1529223"/>
            <a:ext cx="1365955" cy="9233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ru-RU" dirty="0"/>
              <a:t>Генератор тактовых импульсов</a:t>
            </a:r>
          </a:p>
        </p:txBody>
      </p:sp>
      <p:cxnSp>
        <p:nvCxnSpPr>
          <p:cNvPr id="27" name="Соединитель: уступ 26">
            <a:extLst>
              <a:ext uri="{FF2B5EF4-FFF2-40B4-BE49-F238E27FC236}">
                <a16:creationId xmlns:a16="http://schemas.microsoft.com/office/drawing/2014/main" id="{7AFCE545-28C7-1901-CED1-535FB97F2C07}"/>
              </a:ext>
            </a:extLst>
          </p:cNvPr>
          <p:cNvCxnSpPr>
            <a:stCxn id="26" idx="1"/>
          </p:cNvCxnSpPr>
          <p:nvPr/>
        </p:nvCxnSpPr>
        <p:spPr bwMode="auto">
          <a:xfrm rot="10800000" flipV="1">
            <a:off x="4357510" y="1990887"/>
            <a:ext cx="935566" cy="925689"/>
          </a:xfrm>
          <a:prstGeom prst="bentConnector3">
            <a:avLst/>
          </a:prstGeom>
          <a:noFill/>
          <a:ln w="12700" cap="flat" cmpd="sng" algn="ctr">
            <a:solidFill>
              <a:schemeClr val="tx1"/>
            </a:solidFill>
            <a:prstDash val="solid"/>
            <a:round/>
            <a:headEnd type="none" w="med" len="med"/>
            <a:tailEnd type="triangle"/>
          </a:ln>
          <a:effectLst/>
        </p:spPr>
      </p:cxnSp>
      <p:cxnSp>
        <p:nvCxnSpPr>
          <p:cNvPr id="28" name="Соединитель: уступ 27">
            <a:extLst>
              <a:ext uri="{FF2B5EF4-FFF2-40B4-BE49-F238E27FC236}">
                <a16:creationId xmlns:a16="http://schemas.microsoft.com/office/drawing/2014/main" id="{A0908E41-C152-F327-D2D6-FA685E0AC6FB}"/>
              </a:ext>
            </a:extLst>
          </p:cNvPr>
          <p:cNvCxnSpPr>
            <a:stCxn id="26" idx="3"/>
          </p:cNvCxnSpPr>
          <p:nvPr/>
        </p:nvCxnSpPr>
        <p:spPr bwMode="auto">
          <a:xfrm>
            <a:off x="6659031" y="1990888"/>
            <a:ext cx="1014589" cy="1997277"/>
          </a:xfrm>
          <a:prstGeom prst="bentConnector3">
            <a:avLst/>
          </a:prstGeom>
          <a:noFill/>
          <a:ln w="127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4089782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c3fef9c8ee9e631ea4fefd3675dffd794f93e3"/>
</p:tagLst>
</file>

<file path=ppt/theme/theme1.xml><?xml version="1.0" encoding="utf-8"?>
<a:theme xmlns:a="http://schemas.openxmlformats.org/drawingml/2006/main" name="Оформление по умолчанию">
  <a:themeElements>
    <a:clrScheme name="Аспект">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Оформление по умолчанию">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Arial" charset="0"/>
          </a:defRPr>
        </a:defPPr>
      </a:lstStyle>
    </a:lnDef>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Оформление по умолчанию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33FF"/>
        </a:hlink>
        <a:folHlink>
          <a:srgbClr val="CC00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2725</Words>
  <Application>Microsoft Office PowerPoint</Application>
  <PresentationFormat>Широкоэкранный</PresentationFormat>
  <Paragraphs>549</Paragraphs>
  <Slides>45</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45</vt:i4>
      </vt:variant>
    </vt:vector>
  </HeadingPairs>
  <TitlesOfParts>
    <vt:vector size="50" baseType="lpstr">
      <vt:lpstr>-apple-system</vt:lpstr>
      <vt:lpstr>Arial</vt:lpstr>
      <vt:lpstr>Symbol</vt:lpstr>
      <vt:lpstr>Times New Roman</vt:lpstr>
      <vt:lpstr>Оформление по умолчанию</vt:lpstr>
      <vt:lpstr>Архитектура ЭВМ</vt:lpstr>
      <vt:lpstr>Развитие ЭВМ</vt:lpstr>
      <vt:lpstr>Принципы фон Неймана</vt:lpstr>
      <vt:lpstr>Современные архитектуры процессоров</vt:lpstr>
      <vt:lpstr>Блоки процессора</vt:lpstr>
      <vt:lpstr>Устройство управления</vt:lpstr>
      <vt:lpstr>Арифметико-логическое устройство</vt:lpstr>
      <vt:lpstr>Архитектура ЭВМ</vt:lpstr>
      <vt:lpstr>Архитектура ЭВМ</vt:lpstr>
      <vt:lpstr>Архитектура ЭВМ</vt:lpstr>
      <vt:lpstr>Архитектура ЭВМ</vt:lpstr>
      <vt:lpstr>Архитектура ЭВМ</vt:lpstr>
      <vt:lpstr>Микропроцессорная память и порты ввода/вывода</vt:lpstr>
      <vt:lpstr>Пример выполнения команды процессора</vt:lpstr>
      <vt:lpstr>Операции и операторы</vt:lpstr>
      <vt:lpstr>Операции и операторы</vt:lpstr>
      <vt:lpstr>Операции и операторы</vt:lpstr>
      <vt:lpstr>Операции и операторы</vt:lpstr>
      <vt:lpstr>Оператор присваивания</vt:lpstr>
      <vt:lpstr>Условные операторы</vt:lpstr>
      <vt:lpstr>Условные операторы</vt:lpstr>
      <vt:lpstr>Условные операторы</vt:lpstr>
      <vt:lpstr>Условные операторы</vt:lpstr>
      <vt:lpstr>Условные операторы</vt:lpstr>
      <vt:lpstr>Оператор цикла</vt:lpstr>
      <vt:lpstr>Оператор цикла</vt:lpstr>
      <vt:lpstr>Оператор цикла</vt:lpstr>
      <vt:lpstr>Оператор цикла</vt:lpstr>
      <vt:lpstr>Операторы ввода и вывода</vt:lpstr>
      <vt:lpstr>Операторы ввода и вывода</vt:lpstr>
      <vt:lpstr>Кодировка символов</vt:lpstr>
      <vt:lpstr>Кодировка символов</vt:lpstr>
      <vt:lpstr>Кодировка символов</vt:lpstr>
      <vt:lpstr>Файловый ввод/вывод</vt:lpstr>
      <vt:lpstr>Файловый ввод/вывод (текстовой файл)</vt:lpstr>
      <vt:lpstr>Файловый ввод (бинарный файл)</vt:lpstr>
      <vt:lpstr>Файловый вывод (бинарный файл)</vt:lpstr>
      <vt:lpstr>Массив</vt:lpstr>
      <vt:lpstr>Массив</vt:lpstr>
      <vt:lpstr>Массив, пример обработки массива</vt:lpstr>
      <vt:lpstr>Строки символов</vt:lpstr>
      <vt:lpstr>Строки символов</vt:lpstr>
      <vt:lpstr>Список</vt:lpstr>
      <vt:lpstr>Стек, Дек, Очередь</vt:lpstr>
      <vt:lpstr>Структурированный тип данных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2013-10-04T17:11:58Z</dcterms:created>
  <dcterms:modified xsi:type="dcterms:W3CDTF">2023-10-10T12:01:21Z</dcterms:modified>
</cp:coreProperties>
</file>